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96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279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C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5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869950"/>
            <a:ext cx="12192000" cy="5621337"/>
            <a:chOff x="0" y="869950"/>
            <a:chExt cx="12192000" cy="5621337"/>
          </a:xfrm>
        </p:grpSpPr>
        <p:sp>
          <p:nvSpPr>
            <p:cNvPr id="6" name="矩形 5"/>
            <p:cNvSpPr/>
            <p:nvPr/>
          </p:nvSpPr>
          <p:spPr>
            <a:xfrm flipH="1" flipV="1">
              <a:off x="0" y="2100885"/>
              <a:ext cx="12192000" cy="3129938"/>
            </a:xfrm>
            <a:prstGeom prst="rect">
              <a:avLst/>
            </a:prstGeom>
            <a:gradFill>
              <a:gsLst>
                <a:gs pos="100000">
                  <a:srgbClr val="EEF0C0"/>
                </a:gs>
                <a:gs pos="16000">
                  <a:srgbClr val="76B181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717676" y="869950"/>
              <a:ext cx="10126662" cy="5621337"/>
              <a:chOff x="1717676" y="869950"/>
              <a:chExt cx="10126662" cy="5621337"/>
            </a:xfrm>
          </p:grpSpPr>
          <p:sp>
            <p:nvSpPr>
              <p:cNvPr id="11" name="Freeform 53"/>
              <p:cNvSpPr/>
              <p:nvPr/>
            </p:nvSpPr>
            <p:spPr bwMode="auto">
              <a:xfrm>
                <a:off x="2951163" y="4551363"/>
                <a:ext cx="304800" cy="320675"/>
              </a:xfrm>
              <a:custGeom>
                <a:avLst/>
                <a:gdLst>
                  <a:gd name="T0" fmla="*/ 8 w 60"/>
                  <a:gd name="T1" fmla="*/ 0 h 63"/>
                  <a:gd name="T2" fmla="*/ 37 w 60"/>
                  <a:gd name="T3" fmla="*/ 63 h 63"/>
                  <a:gd name="T4" fmla="*/ 8 w 60"/>
                  <a:gd name="T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63">
                    <a:moveTo>
                      <a:pt x="8" y="0"/>
                    </a:moveTo>
                    <a:cubicBezTo>
                      <a:pt x="8" y="0"/>
                      <a:pt x="0" y="49"/>
                      <a:pt x="37" y="63"/>
                    </a:cubicBezTo>
                    <a:cubicBezTo>
                      <a:pt x="37" y="63"/>
                      <a:pt x="60" y="22"/>
                      <a:pt x="8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54"/>
              <p:cNvSpPr/>
              <p:nvPr/>
            </p:nvSpPr>
            <p:spPr bwMode="auto">
              <a:xfrm>
                <a:off x="9634538" y="5045075"/>
                <a:ext cx="874713" cy="1028700"/>
              </a:xfrm>
              <a:custGeom>
                <a:avLst/>
                <a:gdLst>
                  <a:gd name="T0" fmla="*/ 104 w 172"/>
                  <a:gd name="T1" fmla="*/ 0 h 202"/>
                  <a:gd name="T2" fmla="*/ 46 w 172"/>
                  <a:gd name="T3" fmla="*/ 202 h 202"/>
                  <a:gd name="T4" fmla="*/ 104 w 172"/>
                  <a:gd name="T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2" h="202">
                    <a:moveTo>
                      <a:pt x="104" y="0"/>
                    </a:moveTo>
                    <a:cubicBezTo>
                      <a:pt x="104" y="0"/>
                      <a:pt x="0" y="58"/>
                      <a:pt x="46" y="202"/>
                    </a:cubicBezTo>
                    <a:cubicBezTo>
                      <a:pt x="46" y="202"/>
                      <a:pt x="172" y="144"/>
                      <a:pt x="104" y="0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55"/>
              <p:cNvSpPr/>
              <p:nvPr/>
            </p:nvSpPr>
            <p:spPr bwMode="auto">
              <a:xfrm>
                <a:off x="10255251" y="3213100"/>
                <a:ext cx="1517650" cy="1792287"/>
              </a:xfrm>
              <a:custGeom>
                <a:avLst/>
                <a:gdLst>
                  <a:gd name="T0" fmla="*/ 10 w 298"/>
                  <a:gd name="T1" fmla="*/ 0 h 352"/>
                  <a:gd name="T2" fmla="*/ 288 w 298"/>
                  <a:gd name="T3" fmla="*/ 352 h 352"/>
                  <a:gd name="T4" fmla="*/ 10 w 298"/>
                  <a:gd name="T5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8" h="352">
                    <a:moveTo>
                      <a:pt x="10" y="0"/>
                    </a:moveTo>
                    <a:cubicBezTo>
                      <a:pt x="10" y="0"/>
                      <a:pt x="0" y="250"/>
                      <a:pt x="288" y="352"/>
                    </a:cubicBezTo>
                    <a:cubicBezTo>
                      <a:pt x="288" y="352"/>
                      <a:pt x="298" y="68"/>
                      <a:pt x="10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56"/>
              <p:cNvSpPr/>
              <p:nvPr/>
            </p:nvSpPr>
            <p:spPr bwMode="auto">
              <a:xfrm>
                <a:off x="10856913" y="1481138"/>
                <a:ext cx="987425" cy="754062"/>
              </a:xfrm>
              <a:custGeom>
                <a:avLst/>
                <a:gdLst>
                  <a:gd name="T0" fmla="*/ 110 w 194"/>
                  <a:gd name="T1" fmla="*/ 14 h 148"/>
                  <a:gd name="T2" fmla="*/ 0 w 194"/>
                  <a:gd name="T3" fmla="*/ 148 h 148"/>
                  <a:gd name="T4" fmla="*/ 194 w 194"/>
                  <a:gd name="T5" fmla="*/ 12 h 148"/>
                  <a:gd name="T6" fmla="*/ 110 w 194"/>
                  <a:gd name="T7" fmla="*/ 1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4" h="148">
                    <a:moveTo>
                      <a:pt x="110" y="14"/>
                    </a:moveTo>
                    <a:cubicBezTo>
                      <a:pt x="110" y="14"/>
                      <a:pt x="52" y="22"/>
                      <a:pt x="0" y="148"/>
                    </a:cubicBezTo>
                    <a:cubicBezTo>
                      <a:pt x="0" y="148"/>
                      <a:pt x="144" y="138"/>
                      <a:pt x="194" y="12"/>
                    </a:cubicBezTo>
                    <a:cubicBezTo>
                      <a:pt x="194" y="12"/>
                      <a:pt x="152" y="0"/>
                      <a:pt x="110" y="14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57"/>
              <p:cNvSpPr/>
              <p:nvPr/>
            </p:nvSpPr>
            <p:spPr bwMode="auto">
              <a:xfrm>
                <a:off x="1717676" y="2500313"/>
                <a:ext cx="306388" cy="263525"/>
              </a:xfrm>
              <a:custGeom>
                <a:avLst/>
                <a:gdLst>
                  <a:gd name="T0" fmla="*/ 0 w 60"/>
                  <a:gd name="T1" fmla="*/ 8 h 52"/>
                  <a:gd name="T2" fmla="*/ 60 w 60"/>
                  <a:gd name="T3" fmla="*/ 42 h 52"/>
                  <a:gd name="T4" fmla="*/ 0 w 60"/>
                  <a:gd name="T5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52">
                    <a:moveTo>
                      <a:pt x="0" y="8"/>
                    </a:moveTo>
                    <a:cubicBezTo>
                      <a:pt x="0" y="8"/>
                      <a:pt x="22" y="52"/>
                      <a:pt x="60" y="42"/>
                    </a:cubicBezTo>
                    <a:cubicBezTo>
                      <a:pt x="60" y="42"/>
                      <a:pt x="48" y="0"/>
                      <a:pt x="0" y="8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58"/>
              <p:cNvSpPr/>
              <p:nvPr/>
            </p:nvSpPr>
            <p:spPr bwMode="auto">
              <a:xfrm>
                <a:off x="4722813" y="4994275"/>
                <a:ext cx="977900" cy="936625"/>
              </a:xfrm>
              <a:custGeom>
                <a:avLst/>
                <a:gdLst>
                  <a:gd name="T0" fmla="*/ 40 w 192"/>
                  <a:gd name="T1" fmla="*/ 0 h 184"/>
                  <a:gd name="T2" fmla="*/ 126 w 192"/>
                  <a:gd name="T3" fmla="*/ 184 h 184"/>
                  <a:gd name="T4" fmla="*/ 40 w 192"/>
                  <a:gd name="T5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84">
                    <a:moveTo>
                      <a:pt x="40" y="0"/>
                    </a:moveTo>
                    <a:cubicBezTo>
                      <a:pt x="40" y="0"/>
                      <a:pt x="0" y="136"/>
                      <a:pt x="126" y="184"/>
                    </a:cubicBezTo>
                    <a:cubicBezTo>
                      <a:pt x="126" y="184"/>
                      <a:pt x="192" y="108"/>
                      <a:pt x="40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59"/>
              <p:cNvSpPr/>
              <p:nvPr/>
            </p:nvSpPr>
            <p:spPr bwMode="auto">
              <a:xfrm>
                <a:off x="5313363" y="4994275"/>
                <a:ext cx="1365250" cy="1497012"/>
              </a:xfrm>
              <a:custGeom>
                <a:avLst/>
                <a:gdLst>
                  <a:gd name="T0" fmla="*/ 116 w 268"/>
                  <a:gd name="T1" fmla="*/ 0 h 294"/>
                  <a:gd name="T2" fmla="*/ 88 w 268"/>
                  <a:gd name="T3" fmla="*/ 294 h 294"/>
                  <a:gd name="T4" fmla="*/ 116 w 268"/>
                  <a:gd name="T5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8" h="294">
                    <a:moveTo>
                      <a:pt x="116" y="0"/>
                    </a:moveTo>
                    <a:cubicBezTo>
                      <a:pt x="116" y="0"/>
                      <a:pt x="0" y="134"/>
                      <a:pt x="88" y="294"/>
                    </a:cubicBezTo>
                    <a:cubicBezTo>
                      <a:pt x="88" y="294"/>
                      <a:pt x="268" y="210"/>
                      <a:pt x="116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5864226" y="869950"/>
                <a:ext cx="4370387" cy="4435475"/>
                <a:chOff x="5864226" y="869950"/>
                <a:chExt cx="4370387" cy="4435475"/>
              </a:xfrm>
            </p:grpSpPr>
            <p:sp>
              <p:nvSpPr>
                <p:cNvPr id="21" name="Oval 5"/>
                <p:cNvSpPr>
                  <a:spLocks noChangeArrowheads="1"/>
                </p:cNvSpPr>
                <p:nvPr/>
              </p:nvSpPr>
              <p:spPr bwMode="auto">
                <a:xfrm>
                  <a:off x="6853238" y="5070475"/>
                  <a:ext cx="2781300" cy="234950"/>
                </a:xfrm>
                <a:prstGeom prst="ellipse">
                  <a:avLst/>
                </a:pr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6"/>
                <p:cNvSpPr/>
                <p:nvPr/>
              </p:nvSpPr>
              <p:spPr bwMode="auto">
                <a:xfrm>
                  <a:off x="7886701" y="2193925"/>
                  <a:ext cx="1400175" cy="2901950"/>
                </a:xfrm>
                <a:custGeom>
                  <a:avLst/>
                  <a:gdLst>
                    <a:gd name="T0" fmla="*/ 117 w 275"/>
                    <a:gd name="T1" fmla="*/ 568 h 570"/>
                    <a:gd name="T2" fmla="*/ 249 w 275"/>
                    <a:gd name="T3" fmla="*/ 0 h 570"/>
                    <a:gd name="T4" fmla="*/ 147 w 275"/>
                    <a:gd name="T5" fmla="*/ 570 h 570"/>
                    <a:gd name="T6" fmla="*/ 117 w 275"/>
                    <a:gd name="T7" fmla="*/ 568 h 5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5" h="570">
                      <a:moveTo>
                        <a:pt x="117" y="568"/>
                      </a:moveTo>
                      <a:cubicBezTo>
                        <a:pt x="117" y="568"/>
                        <a:pt x="0" y="229"/>
                        <a:pt x="249" y="0"/>
                      </a:cubicBezTo>
                      <a:cubicBezTo>
                        <a:pt x="249" y="0"/>
                        <a:pt x="275" y="425"/>
                        <a:pt x="147" y="570"/>
                      </a:cubicBezTo>
                      <a:cubicBezTo>
                        <a:pt x="117" y="568"/>
                        <a:pt x="117" y="568"/>
                        <a:pt x="117" y="568"/>
                      </a:cubicBezTo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7"/>
                <p:cNvSpPr/>
                <p:nvPr/>
              </p:nvSpPr>
              <p:spPr bwMode="auto">
                <a:xfrm>
                  <a:off x="8640763" y="3049588"/>
                  <a:ext cx="835025" cy="2062162"/>
                </a:xfrm>
                <a:custGeom>
                  <a:avLst/>
                  <a:gdLst>
                    <a:gd name="T0" fmla="*/ 0 w 164"/>
                    <a:gd name="T1" fmla="*/ 403 h 405"/>
                    <a:gd name="T2" fmla="*/ 164 w 164"/>
                    <a:gd name="T3" fmla="*/ 0 h 405"/>
                    <a:gd name="T4" fmla="*/ 29 w 164"/>
                    <a:gd name="T5" fmla="*/ 405 h 405"/>
                    <a:gd name="T6" fmla="*/ 0 w 164"/>
                    <a:gd name="T7" fmla="*/ 403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405">
                      <a:moveTo>
                        <a:pt x="0" y="403"/>
                      </a:moveTo>
                      <a:cubicBezTo>
                        <a:pt x="0" y="403"/>
                        <a:pt x="27" y="76"/>
                        <a:pt x="164" y="0"/>
                      </a:cubicBezTo>
                      <a:cubicBezTo>
                        <a:pt x="164" y="0"/>
                        <a:pt x="117" y="344"/>
                        <a:pt x="29" y="405"/>
                      </a:cubicBezTo>
                      <a:lnTo>
                        <a:pt x="0" y="403"/>
                      </a:lnTo>
                      <a:close/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8"/>
                <p:cNvSpPr/>
                <p:nvPr/>
              </p:nvSpPr>
              <p:spPr bwMode="auto">
                <a:xfrm>
                  <a:off x="7423151" y="2606675"/>
                  <a:ext cx="1155700" cy="2505075"/>
                </a:xfrm>
                <a:custGeom>
                  <a:avLst/>
                  <a:gdLst>
                    <a:gd name="T0" fmla="*/ 215 w 227"/>
                    <a:gd name="T1" fmla="*/ 492 h 492"/>
                    <a:gd name="T2" fmla="*/ 35 w 227"/>
                    <a:gd name="T3" fmla="*/ 0 h 492"/>
                    <a:gd name="T4" fmla="*/ 143 w 227"/>
                    <a:gd name="T5" fmla="*/ 491 h 492"/>
                    <a:gd name="T6" fmla="*/ 215 w 227"/>
                    <a:gd name="T7" fmla="*/ 492 h 4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7" h="492">
                      <a:moveTo>
                        <a:pt x="215" y="492"/>
                      </a:moveTo>
                      <a:cubicBezTo>
                        <a:pt x="215" y="492"/>
                        <a:pt x="227" y="212"/>
                        <a:pt x="35" y="0"/>
                      </a:cubicBezTo>
                      <a:cubicBezTo>
                        <a:pt x="35" y="0"/>
                        <a:pt x="0" y="378"/>
                        <a:pt x="143" y="491"/>
                      </a:cubicBezTo>
                      <a:cubicBezTo>
                        <a:pt x="215" y="492"/>
                        <a:pt x="215" y="492"/>
                        <a:pt x="215" y="492"/>
                      </a:cubicBezTo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9"/>
                <p:cNvSpPr/>
                <p:nvPr/>
              </p:nvSpPr>
              <p:spPr bwMode="auto">
                <a:xfrm>
                  <a:off x="6781801" y="2403475"/>
                  <a:ext cx="1190625" cy="2744787"/>
                </a:xfrm>
                <a:custGeom>
                  <a:avLst/>
                  <a:gdLst>
                    <a:gd name="T0" fmla="*/ 6 w 234"/>
                    <a:gd name="T1" fmla="*/ 3 h 539"/>
                    <a:gd name="T2" fmla="*/ 182 w 234"/>
                    <a:gd name="T3" fmla="*/ 539 h 539"/>
                    <a:gd name="T4" fmla="*/ 234 w 234"/>
                    <a:gd name="T5" fmla="*/ 536 h 539"/>
                    <a:gd name="T6" fmla="*/ 6 w 234"/>
                    <a:gd name="T7" fmla="*/ 3 h 5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4" h="539">
                      <a:moveTo>
                        <a:pt x="6" y="3"/>
                      </a:moveTo>
                      <a:cubicBezTo>
                        <a:pt x="4" y="0"/>
                        <a:pt x="0" y="442"/>
                        <a:pt x="182" y="539"/>
                      </a:cubicBezTo>
                      <a:cubicBezTo>
                        <a:pt x="234" y="536"/>
                        <a:pt x="234" y="536"/>
                        <a:pt x="234" y="536"/>
                      </a:cubicBezTo>
                      <a:cubicBezTo>
                        <a:pt x="234" y="536"/>
                        <a:pt x="182" y="202"/>
                        <a:pt x="6" y="3"/>
                      </a:cubicBezTo>
                      <a:close/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10"/>
                <p:cNvSpPr/>
                <p:nvPr/>
              </p:nvSpPr>
              <p:spPr bwMode="auto">
                <a:xfrm>
                  <a:off x="9124951" y="3543300"/>
                  <a:ext cx="661988" cy="1644650"/>
                </a:xfrm>
                <a:custGeom>
                  <a:avLst/>
                  <a:gdLst>
                    <a:gd name="T0" fmla="*/ 0 w 130"/>
                    <a:gd name="T1" fmla="*/ 309 h 323"/>
                    <a:gd name="T2" fmla="*/ 128 w 130"/>
                    <a:gd name="T3" fmla="*/ 0 h 323"/>
                    <a:gd name="T4" fmla="*/ 27 w 130"/>
                    <a:gd name="T5" fmla="*/ 313 h 323"/>
                    <a:gd name="T6" fmla="*/ 0 w 130"/>
                    <a:gd name="T7" fmla="*/ 309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0" h="323">
                      <a:moveTo>
                        <a:pt x="0" y="309"/>
                      </a:moveTo>
                      <a:cubicBezTo>
                        <a:pt x="0" y="309"/>
                        <a:pt x="23" y="73"/>
                        <a:pt x="128" y="0"/>
                      </a:cubicBezTo>
                      <a:cubicBezTo>
                        <a:pt x="128" y="0"/>
                        <a:pt x="130" y="263"/>
                        <a:pt x="27" y="313"/>
                      </a:cubicBezTo>
                      <a:cubicBezTo>
                        <a:pt x="27" y="313"/>
                        <a:pt x="5" y="323"/>
                        <a:pt x="0" y="309"/>
                      </a:cubicBezTo>
                      <a:close/>
                    </a:path>
                  </a:pathLst>
                </a:custGeom>
                <a:solidFill>
                  <a:srgbClr val="5E8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11"/>
                <p:cNvSpPr/>
                <p:nvPr/>
              </p:nvSpPr>
              <p:spPr bwMode="auto">
                <a:xfrm>
                  <a:off x="8645526" y="3727450"/>
                  <a:ext cx="754063" cy="1460500"/>
                </a:xfrm>
                <a:custGeom>
                  <a:avLst/>
                  <a:gdLst>
                    <a:gd name="T0" fmla="*/ 107 w 148"/>
                    <a:gd name="T1" fmla="*/ 272 h 287"/>
                    <a:gd name="T2" fmla="*/ 29 w 148"/>
                    <a:gd name="T3" fmla="*/ 0 h 287"/>
                    <a:gd name="T4" fmla="*/ 87 w 148"/>
                    <a:gd name="T5" fmla="*/ 272 h 287"/>
                    <a:gd name="T6" fmla="*/ 107 w 148"/>
                    <a:gd name="T7" fmla="*/ 272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7">
                      <a:moveTo>
                        <a:pt x="107" y="272"/>
                      </a:moveTo>
                      <a:cubicBezTo>
                        <a:pt x="107" y="272"/>
                        <a:pt x="148" y="121"/>
                        <a:pt x="29" y="0"/>
                      </a:cubicBezTo>
                      <a:cubicBezTo>
                        <a:pt x="29" y="0"/>
                        <a:pt x="0" y="208"/>
                        <a:pt x="87" y="272"/>
                      </a:cubicBezTo>
                      <a:cubicBezTo>
                        <a:pt x="87" y="272"/>
                        <a:pt x="92" y="287"/>
                        <a:pt x="107" y="272"/>
                      </a:cubicBezTo>
                      <a:close/>
                    </a:path>
                  </a:pathLst>
                </a:custGeom>
                <a:solidFill>
                  <a:srgbClr val="5E8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12"/>
                <p:cNvSpPr/>
                <p:nvPr/>
              </p:nvSpPr>
              <p:spPr bwMode="auto">
                <a:xfrm>
                  <a:off x="7713663" y="4133850"/>
                  <a:ext cx="468313" cy="1049337"/>
                </a:xfrm>
                <a:custGeom>
                  <a:avLst/>
                  <a:gdLst>
                    <a:gd name="T0" fmla="*/ 16 w 92"/>
                    <a:gd name="T1" fmla="*/ 0 h 206"/>
                    <a:gd name="T2" fmla="*/ 51 w 92"/>
                    <a:gd name="T3" fmla="*/ 200 h 206"/>
                    <a:gd name="T4" fmla="*/ 89 w 92"/>
                    <a:gd name="T5" fmla="*/ 197 h 206"/>
                    <a:gd name="T6" fmla="*/ 16 w 92"/>
                    <a:gd name="T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2" h="206">
                      <a:moveTo>
                        <a:pt x="16" y="0"/>
                      </a:moveTo>
                      <a:cubicBezTo>
                        <a:pt x="16" y="0"/>
                        <a:pt x="0" y="174"/>
                        <a:pt x="51" y="200"/>
                      </a:cubicBezTo>
                      <a:cubicBezTo>
                        <a:pt x="51" y="200"/>
                        <a:pt x="78" y="206"/>
                        <a:pt x="89" y="197"/>
                      </a:cubicBezTo>
                      <a:cubicBezTo>
                        <a:pt x="89" y="197"/>
                        <a:pt x="92" y="75"/>
                        <a:pt x="16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13"/>
                <p:cNvSpPr/>
                <p:nvPr/>
              </p:nvSpPr>
              <p:spPr bwMode="auto">
                <a:xfrm>
                  <a:off x="6800851" y="4195763"/>
                  <a:ext cx="846138" cy="987425"/>
                </a:xfrm>
                <a:custGeom>
                  <a:avLst/>
                  <a:gdLst>
                    <a:gd name="T0" fmla="*/ 138 w 166"/>
                    <a:gd name="T1" fmla="*/ 186 h 194"/>
                    <a:gd name="T2" fmla="*/ 0 w 166"/>
                    <a:gd name="T3" fmla="*/ 0 h 194"/>
                    <a:gd name="T4" fmla="*/ 166 w 166"/>
                    <a:gd name="T5" fmla="*/ 183 h 194"/>
                    <a:gd name="T6" fmla="*/ 138 w 166"/>
                    <a:gd name="T7" fmla="*/ 186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6" h="194">
                      <a:moveTo>
                        <a:pt x="138" y="186"/>
                      </a:moveTo>
                      <a:cubicBezTo>
                        <a:pt x="138" y="186"/>
                        <a:pt x="11" y="146"/>
                        <a:pt x="0" y="0"/>
                      </a:cubicBezTo>
                      <a:cubicBezTo>
                        <a:pt x="0" y="0"/>
                        <a:pt x="159" y="66"/>
                        <a:pt x="166" y="183"/>
                      </a:cubicBezTo>
                      <a:cubicBezTo>
                        <a:pt x="166" y="183"/>
                        <a:pt x="155" y="194"/>
                        <a:pt x="138" y="186"/>
                      </a:cubicBezTo>
                      <a:close/>
                    </a:path>
                  </a:pathLst>
                </a:custGeom>
                <a:solidFill>
                  <a:srgbClr val="5E8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14"/>
                <p:cNvSpPr/>
                <p:nvPr/>
              </p:nvSpPr>
              <p:spPr bwMode="auto">
                <a:xfrm>
                  <a:off x="7515226" y="4735513"/>
                  <a:ext cx="366713" cy="452437"/>
                </a:xfrm>
                <a:custGeom>
                  <a:avLst/>
                  <a:gdLst>
                    <a:gd name="T0" fmla="*/ 27 w 72"/>
                    <a:gd name="T1" fmla="*/ 85 h 89"/>
                    <a:gd name="T2" fmla="*/ 34 w 72"/>
                    <a:gd name="T3" fmla="*/ 0 h 89"/>
                    <a:gd name="T4" fmla="*/ 46 w 72"/>
                    <a:gd name="T5" fmla="*/ 88 h 89"/>
                    <a:gd name="T6" fmla="*/ 27 w 72"/>
                    <a:gd name="T7" fmla="*/ 85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" h="89">
                      <a:moveTo>
                        <a:pt x="27" y="85"/>
                      </a:moveTo>
                      <a:cubicBezTo>
                        <a:pt x="27" y="85"/>
                        <a:pt x="0" y="65"/>
                        <a:pt x="34" y="0"/>
                      </a:cubicBezTo>
                      <a:cubicBezTo>
                        <a:pt x="34" y="0"/>
                        <a:pt x="72" y="58"/>
                        <a:pt x="46" y="88"/>
                      </a:cubicBezTo>
                      <a:cubicBezTo>
                        <a:pt x="46" y="88"/>
                        <a:pt x="28" y="89"/>
                        <a:pt x="27" y="85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15"/>
                <p:cNvSpPr/>
                <p:nvPr/>
              </p:nvSpPr>
              <p:spPr bwMode="auto">
                <a:xfrm>
                  <a:off x="9002713" y="5019675"/>
                  <a:ext cx="579438" cy="285750"/>
                </a:xfrm>
                <a:custGeom>
                  <a:avLst/>
                  <a:gdLst>
                    <a:gd name="T0" fmla="*/ 6 w 114"/>
                    <a:gd name="T1" fmla="*/ 26 h 56"/>
                    <a:gd name="T2" fmla="*/ 88 w 114"/>
                    <a:gd name="T3" fmla="*/ 8 h 56"/>
                    <a:gd name="T4" fmla="*/ 107 w 114"/>
                    <a:gd name="T5" fmla="*/ 5 h 56"/>
                    <a:gd name="T6" fmla="*/ 14 w 114"/>
                    <a:gd name="T7" fmla="*/ 34 h 56"/>
                    <a:gd name="T8" fmla="*/ 6 w 114"/>
                    <a:gd name="T9" fmla="*/ 2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56">
                      <a:moveTo>
                        <a:pt x="6" y="26"/>
                      </a:moveTo>
                      <a:cubicBezTo>
                        <a:pt x="6" y="26"/>
                        <a:pt x="27" y="0"/>
                        <a:pt x="88" y="8"/>
                      </a:cubicBezTo>
                      <a:cubicBezTo>
                        <a:pt x="88" y="8"/>
                        <a:pt x="100" y="14"/>
                        <a:pt x="107" y="5"/>
                      </a:cubicBezTo>
                      <a:cubicBezTo>
                        <a:pt x="107" y="5"/>
                        <a:pt x="114" y="56"/>
                        <a:pt x="14" y="34"/>
                      </a:cubicBezTo>
                      <a:cubicBezTo>
                        <a:pt x="14" y="34"/>
                        <a:pt x="0" y="29"/>
                        <a:pt x="6" y="26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39"/>
                <p:cNvSpPr/>
                <p:nvPr/>
              </p:nvSpPr>
              <p:spPr bwMode="auto">
                <a:xfrm>
                  <a:off x="8813801" y="3111500"/>
                  <a:ext cx="4763" cy="30162"/>
                </a:xfrm>
                <a:custGeom>
                  <a:avLst/>
                  <a:gdLst>
                    <a:gd name="T0" fmla="*/ 1 w 1"/>
                    <a:gd name="T1" fmla="*/ 0 h 6"/>
                    <a:gd name="T2" fmla="*/ 1 w 1"/>
                    <a:gd name="T3" fmla="*/ 0 h 6"/>
                    <a:gd name="T4" fmla="*/ 1 w 1"/>
                    <a:gd name="T5" fmla="*/ 6 h 6"/>
                    <a:gd name="T6" fmla="*/ 1 w 1"/>
                    <a:gd name="T7" fmla="*/ 0 h 6"/>
                    <a:gd name="T8" fmla="*/ 1 w 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6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2"/>
                        <a:pt x="0" y="4"/>
                        <a:pt x="1" y="6"/>
                      </a:cubicBezTo>
                      <a:cubicBezTo>
                        <a:pt x="0" y="4"/>
                        <a:pt x="0" y="2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385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45"/>
                <p:cNvSpPr/>
                <p:nvPr/>
              </p:nvSpPr>
              <p:spPr bwMode="auto">
                <a:xfrm>
                  <a:off x="7672388" y="3146425"/>
                  <a:ext cx="4763" cy="30162"/>
                </a:xfrm>
                <a:custGeom>
                  <a:avLst/>
                  <a:gdLst>
                    <a:gd name="T0" fmla="*/ 1 w 1"/>
                    <a:gd name="T1" fmla="*/ 0 h 6"/>
                    <a:gd name="T2" fmla="*/ 1 w 1"/>
                    <a:gd name="T3" fmla="*/ 0 h 6"/>
                    <a:gd name="T4" fmla="*/ 0 w 1"/>
                    <a:gd name="T5" fmla="*/ 6 h 6"/>
                    <a:gd name="T6" fmla="*/ 1 w 1"/>
                    <a:gd name="T7" fmla="*/ 0 h 6"/>
                    <a:gd name="T8" fmla="*/ 1 w 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6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2"/>
                        <a:pt x="1" y="4"/>
                        <a:pt x="0" y="6"/>
                      </a:cubicBezTo>
                      <a:cubicBezTo>
                        <a:pt x="1" y="4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385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49"/>
                <p:cNvSpPr/>
                <p:nvPr/>
              </p:nvSpPr>
              <p:spPr bwMode="auto">
                <a:xfrm>
                  <a:off x="6526213" y="4664075"/>
                  <a:ext cx="230188" cy="214312"/>
                </a:xfrm>
                <a:custGeom>
                  <a:avLst/>
                  <a:gdLst>
                    <a:gd name="T0" fmla="*/ 26 w 45"/>
                    <a:gd name="T1" fmla="*/ 0 h 42"/>
                    <a:gd name="T2" fmla="*/ 10 w 45"/>
                    <a:gd name="T3" fmla="*/ 42 h 42"/>
                    <a:gd name="T4" fmla="*/ 26 w 45"/>
                    <a:gd name="T5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" h="42">
                      <a:moveTo>
                        <a:pt x="26" y="0"/>
                      </a:moveTo>
                      <a:cubicBezTo>
                        <a:pt x="26" y="0"/>
                        <a:pt x="0" y="19"/>
                        <a:pt x="10" y="42"/>
                      </a:cubicBezTo>
                      <a:cubicBezTo>
                        <a:pt x="10" y="42"/>
                        <a:pt x="45" y="36"/>
                        <a:pt x="26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50"/>
                <p:cNvSpPr/>
                <p:nvPr/>
              </p:nvSpPr>
              <p:spPr bwMode="auto">
                <a:xfrm>
                  <a:off x="6715126" y="3206750"/>
                  <a:ext cx="361950" cy="347662"/>
                </a:xfrm>
                <a:custGeom>
                  <a:avLst/>
                  <a:gdLst>
                    <a:gd name="T0" fmla="*/ 0 w 71"/>
                    <a:gd name="T1" fmla="*/ 0 h 68"/>
                    <a:gd name="T2" fmla="*/ 63 w 71"/>
                    <a:gd name="T3" fmla="*/ 68 h 68"/>
                    <a:gd name="T4" fmla="*/ 0 w 71"/>
                    <a:gd name="T5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1" h="68">
                      <a:moveTo>
                        <a:pt x="0" y="0"/>
                      </a:moveTo>
                      <a:cubicBezTo>
                        <a:pt x="0" y="0"/>
                        <a:pt x="3" y="64"/>
                        <a:pt x="63" y="68"/>
                      </a:cubicBezTo>
                      <a:cubicBezTo>
                        <a:pt x="63" y="68"/>
                        <a:pt x="71" y="4"/>
                        <a:pt x="0" y="0"/>
                      </a:cubicBezTo>
                      <a:close/>
                    </a:path>
                  </a:pathLst>
                </a:custGeom>
                <a:solidFill>
                  <a:srgbClr val="F5F5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51"/>
                <p:cNvSpPr/>
                <p:nvPr/>
              </p:nvSpPr>
              <p:spPr bwMode="auto">
                <a:xfrm>
                  <a:off x="9796463" y="869950"/>
                  <a:ext cx="438150" cy="519112"/>
                </a:xfrm>
                <a:custGeom>
                  <a:avLst/>
                  <a:gdLst>
                    <a:gd name="T0" fmla="*/ 14 w 86"/>
                    <a:gd name="T1" fmla="*/ 0 h 102"/>
                    <a:gd name="T2" fmla="*/ 74 w 86"/>
                    <a:gd name="T3" fmla="*/ 102 h 102"/>
                    <a:gd name="T4" fmla="*/ 14 w 86"/>
                    <a:gd name="T5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6" h="102">
                      <a:moveTo>
                        <a:pt x="14" y="0"/>
                      </a:moveTo>
                      <a:cubicBezTo>
                        <a:pt x="14" y="0"/>
                        <a:pt x="0" y="80"/>
                        <a:pt x="74" y="102"/>
                      </a:cubicBezTo>
                      <a:cubicBezTo>
                        <a:pt x="74" y="102"/>
                        <a:pt x="86" y="36"/>
                        <a:pt x="14" y="0"/>
                      </a:cubicBezTo>
                      <a:close/>
                    </a:path>
                  </a:pathLst>
                </a:custGeom>
                <a:solidFill>
                  <a:srgbClr val="F5F5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52"/>
                <p:cNvSpPr/>
                <p:nvPr/>
              </p:nvSpPr>
              <p:spPr bwMode="auto">
                <a:xfrm>
                  <a:off x="5864226" y="1511300"/>
                  <a:ext cx="306388" cy="295275"/>
                </a:xfrm>
                <a:custGeom>
                  <a:avLst/>
                  <a:gdLst>
                    <a:gd name="T0" fmla="*/ 48 w 60"/>
                    <a:gd name="T1" fmla="*/ 0 h 58"/>
                    <a:gd name="T2" fmla="*/ 16 w 60"/>
                    <a:gd name="T3" fmla="*/ 58 h 58"/>
                    <a:gd name="T4" fmla="*/ 48 w 60"/>
                    <a:gd name="T5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0" h="58">
                      <a:moveTo>
                        <a:pt x="48" y="0"/>
                      </a:moveTo>
                      <a:cubicBezTo>
                        <a:pt x="48" y="0"/>
                        <a:pt x="0" y="14"/>
                        <a:pt x="16" y="58"/>
                      </a:cubicBezTo>
                      <a:cubicBezTo>
                        <a:pt x="16" y="58"/>
                        <a:pt x="60" y="54"/>
                        <a:pt x="48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60"/>
                <p:cNvSpPr/>
                <p:nvPr/>
              </p:nvSpPr>
              <p:spPr bwMode="auto">
                <a:xfrm>
                  <a:off x="7289801" y="1557338"/>
                  <a:ext cx="230188" cy="204787"/>
                </a:xfrm>
                <a:custGeom>
                  <a:avLst/>
                  <a:gdLst>
                    <a:gd name="T0" fmla="*/ 9 w 45"/>
                    <a:gd name="T1" fmla="*/ 4 h 40"/>
                    <a:gd name="T2" fmla="*/ 42 w 45"/>
                    <a:gd name="T3" fmla="*/ 40 h 40"/>
                    <a:gd name="T4" fmla="*/ 9 w 45"/>
                    <a:gd name="T5" fmla="*/ 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" h="40">
                      <a:moveTo>
                        <a:pt x="9" y="4"/>
                      </a:moveTo>
                      <a:cubicBezTo>
                        <a:pt x="9" y="4"/>
                        <a:pt x="0" y="38"/>
                        <a:pt x="42" y="40"/>
                      </a:cubicBezTo>
                      <a:cubicBezTo>
                        <a:pt x="42" y="40"/>
                        <a:pt x="45" y="0"/>
                        <a:pt x="9" y="4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Freeform 61"/>
                <p:cNvSpPr/>
                <p:nvPr/>
              </p:nvSpPr>
              <p:spPr bwMode="auto">
                <a:xfrm>
                  <a:off x="9307513" y="2205038"/>
                  <a:ext cx="403225" cy="488950"/>
                </a:xfrm>
                <a:custGeom>
                  <a:avLst/>
                  <a:gdLst>
                    <a:gd name="T0" fmla="*/ 9 w 79"/>
                    <a:gd name="T1" fmla="*/ 96 h 96"/>
                    <a:gd name="T2" fmla="*/ 65 w 79"/>
                    <a:gd name="T3" fmla="*/ 0 h 96"/>
                    <a:gd name="T4" fmla="*/ 9 w 79"/>
                    <a:gd name="T5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9" h="96">
                      <a:moveTo>
                        <a:pt x="9" y="96"/>
                      </a:moveTo>
                      <a:cubicBezTo>
                        <a:pt x="9" y="96"/>
                        <a:pt x="0" y="21"/>
                        <a:pt x="65" y="0"/>
                      </a:cubicBezTo>
                      <a:cubicBezTo>
                        <a:pt x="65" y="0"/>
                        <a:pt x="79" y="79"/>
                        <a:pt x="9" y="96"/>
                      </a:cubicBezTo>
                      <a:close/>
                    </a:path>
                  </a:pathLst>
                </a:custGeom>
                <a:solidFill>
                  <a:srgbClr val="F5F5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62"/>
                <p:cNvSpPr/>
                <p:nvPr/>
              </p:nvSpPr>
              <p:spPr bwMode="auto">
                <a:xfrm>
                  <a:off x="9556751" y="2708275"/>
                  <a:ext cx="250825" cy="244475"/>
                </a:xfrm>
                <a:custGeom>
                  <a:avLst/>
                  <a:gdLst>
                    <a:gd name="T0" fmla="*/ 20 w 49"/>
                    <a:gd name="T1" fmla="*/ 0 h 48"/>
                    <a:gd name="T2" fmla="*/ 31 w 49"/>
                    <a:gd name="T3" fmla="*/ 48 h 48"/>
                    <a:gd name="T4" fmla="*/ 20 w 49"/>
                    <a:gd name="T5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9" h="48">
                      <a:moveTo>
                        <a:pt x="20" y="0"/>
                      </a:moveTo>
                      <a:cubicBezTo>
                        <a:pt x="20" y="0"/>
                        <a:pt x="0" y="32"/>
                        <a:pt x="31" y="48"/>
                      </a:cubicBezTo>
                      <a:cubicBezTo>
                        <a:pt x="31" y="48"/>
                        <a:pt x="49" y="5"/>
                        <a:pt x="20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852375" y="2350442"/>
            <a:ext cx="6243752" cy="235673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61784" y="1673164"/>
            <a:ext cx="4838930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861784" y="5381527"/>
            <a:ext cx="35814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861784" y="5677798"/>
            <a:ext cx="35814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C10D-2B46-4EDE-B759-AC50395D6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FBAC-80CB-4257-8A9E-E89D3778F3AF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lnSpc>
                <a:spcPts val="2400"/>
              </a:lnSpc>
              <a:defRPr/>
            </a:lvl1pPr>
            <a:lvl2pPr>
              <a:lnSpc>
                <a:spcPts val="2400"/>
              </a:lnSpc>
              <a:defRPr/>
            </a:lvl2pPr>
            <a:lvl3pPr>
              <a:lnSpc>
                <a:spcPts val="2400"/>
              </a:lnSpc>
              <a:defRPr/>
            </a:lvl3pPr>
            <a:lvl4pPr>
              <a:lnSpc>
                <a:spcPts val="2400"/>
              </a:lnSpc>
              <a:defRPr/>
            </a:lvl4pPr>
            <a:lvl5pPr>
              <a:lnSpc>
                <a:spcPts val="2400"/>
              </a:lnSpc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C10D-2B46-4EDE-B759-AC50395D6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FBAC-80CB-4257-8A9E-E89D3778F3AF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lnSpc>
                <a:spcPts val="2400"/>
              </a:lnSpc>
              <a:defRPr/>
            </a:lvl1pPr>
            <a:lvl2pPr>
              <a:lnSpc>
                <a:spcPts val="2400"/>
              </a:lnSpc>
              <a:defRPr/>
            </a:lvl2pPr>
            <a:lvl3pPr>
              <a:lnSpc>
                <a:spcPts val="2400"/>
              </a:lnSpc>
              <a:defRPr/>
            </a:lvl3pPr>
            <a:lvl4pPr>
              <a:lnSpc>
                <a:spcPts val="2400"/>
              </a:lnSpc>
              <a:defRPr/>
            </a:lvl4pPr>
            <a:lvl5pPr>
              <a:lnSpc>
                <a:spcPts val="2400"/>
              </a:lnSpc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C10D-2B46-4EDE-B759-AC50395D6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FBAC-80CB-4257-8A9E-E89D3778F3AF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lnSpc>
                <a:spcPts val="2400"/>
              </a:lnSpc>
              <a:defRPr/>
            </a:lvl1pPr>
            <a:lvl2pPr>
              <a:lnSpc>
                <a:spcPts val="2400"/>
              </a:lnSpc>
              <a:defRPr/>
            </a:lvl2pPr>
            <a:lvl3pPr>
              <a:lnSpc>
                <a:spcPts val="2400"/>
              </a:lnSpc>
              <a:defRPr/>
            </a:lvl3pPr>
            <a:lvl4pPr>
              <a:lnSpc>
                <a:spcPts val="2400"/>
              </a:lnSpc>
              <a:defRPr/>
            </a:lvl4pPr>
            <a:lvl5pPr>
              <a:lnSpc>
                <a:spcPts val="2400"/>
              </a:lnSpc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C10D-2B46-4EDE-B759-AC50395D6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FBAC-80CB-4257-8A9E-E89D3778F3AF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lnSpc>
                <a:spcPts val="2400"/>
              </a:lnSpc>
              <a:defRPr/>
            </a:lvl1pPr>
            <a:lvl2pPr>
              <a:lnSpc>
                <a:spcPts val="2400"/>
              </a:lnSpc>
              <a:defRPr/>
            </a:lvl2pPr>
            <a:lvl3pPr>
              <a:lnSpc>
                <a:spcPts val="2400"/>
              </a:lnSpc>
              <a:defRPr/>
            </a:lvl3pPr>
            <a:lvl4pPr>
              <a:lnSpc>
                <a:spcPts val="2400"/>
              </a:lnSpc>
              <a:defRPr/>
            </a:lvl4pPr>
            <a:lvl5pPr>
              <a:lnSpc>
                <a:spcPts val="2400"/>
              </a:lnSpc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C10D-2B46-4EDE-B759-AC50395D6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FBAC-80CB-4257-8A9E-E89D3778F3AF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lnSpc>
                <a:spcPts val="2400"/>
              </a:lnSpc>
              <a:defRPr/>
            </a:lvl1pPr>
            <a:lvl2pPr>
              <a:lnSpc>
                <a:spcPts val="2400"/>
              </a:lnSpc>
              <a:defRPr/>
            </a:lvl2pPr>
            <a:lvl3pPr>
              <a:lnSpc>
                <a:spcPts val="2400"/>
              </a:lnSpc>
              <a:defRPr/>
            </a:lvl3pPr>
            <a:lvl4pPr>
              <a:lnSpc>
                <a:spcPts val="2400"/>
              </a:lnSpc>
              <a:defRPr/>
            </a:lvl4pPr>
            <a:lvl5pPr>
              <a:lnSpc>
                <a:spcPts val="2400"/>
              </a:lnSpc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C10D-2B46-4EDE-B759-AC50395D6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FBAC-80CB-4257-8A9E-E89D3778F3AF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lnSpc>
                <a:spcPts val="2400"/>
              </a:lnSpc>
              <a:defRPr/>
            </a:lvl1pPr>
            <a:lvl2pPr>
              <a:lnSpc>
                <a:spcPts val="2400"/>
              </a:lnSpc>
              <a:defRPr/>
            </a:lvl2pPr>
            <a:lvl3pPr>
              <a:lnSpc>
                <a:spcPts val="2400"/>
              </a:lnSpc>
              <a:defRPr/>
            </a:lvl3pPr>
            <a:lvl4pPr>
              <a:lnSpc>
                <a:spcPts val="2400"/>
              </a:lnSpc>
              <a:defRPr/>
            </a:lvl4pPr>
            <a:lvl5pPr>
              <a:lnSpc>
                <a:spcPts val="2400"/>
              </a:lnSpc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 flipV="1">
            <a:off x="-1117" y="2665820"/>
            <a:ext cx="12192000" cy="1921865"/>
          </a:xfrm>
          <a:prstGeom prst="rect">
            <a:avLst/>
          </a:prstGeom>
          <a:gradFill>
            <a:gsLst>
              <a:gs pos="100000">
                <a:srgbClr val="EEF0C0"/>
              </a:gs>
              <a:gs pos="16000">
                <a:srgbClr val="76B181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-1" y="2918760"/>
            <a:ext cx="12190883" cy="1485151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lnSpc>
                <a:spcPts val="2400"/>
              </a:lnSpc>
              <a:defRPr/>
            </a:lvl1pPr>
            <a:lvl2pPr>
              <a:lnSpc>
                <a:spcPts val="2400"/>
              </a:lnSpc>
              <a:defRPr/>
            </a:lvl2pPr>
            <a:lvl3pPr>
              <a:lnSpc>
                <a:spcPts val="2400"/>
              </a:lnSpc>
              <a:defRPr/>
            </a:lvl3pPr>
            <a:lvl4pPr>
              <a:lnSpc>
                <a:spcPts val="2400"/>
              </a:lnSpc>
              <a:defRPr/>
            </a:lvl4pPr>
            <a:lvl5pPr>
              <a:lnSpc>
                <a:spcPts val="2400"/>
              </a:lnSpc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>
            <a:off x="0" y="869950"/>
            <a:ext cx="12192000" cy="5621337"/>
            <a:chOff x="0" y="869950"/>
            <a:chExt cx="12192000" cy="5621337"/>
          </a:xfrm>
        </p:grpSpPr>
        <p:sp>
          <p:nvSpPr>
            <p:cNvPr id="7" name="矩形 6"/>
            <p:cNvSpPr/>
            <p:nvPr/>
          </p:nvSpPr>
          <p:spPr>
            <a:xfrm flipH="1" flipV="1">
              <a:off x="0" y="2100885"/>
              <a:ext cx="12192000" cy="3129938"/>
            </a:xfrm>
            <a:prstGeom prst="rect">
              <a:avLst/>
            </a:prstGeom>
            <a:gradFill>
              <a:gsLst>
                <a:gs pos="100000">
                  <a:srgbClr val="EEF0C0"/>
                </a:gs>
                <a:gs pos="16000">
                  <a:srgbClr val="76B181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717676" y="869950"/>
              <a:ext cx="10126662" cy="5621337"/>
              <a:chOff x="1717676" y="869950"/>
              <a:chExt cx="10126662" cy="5621337"/>
            </a:xfrm>
          </p:grpSpPr>
          <p:sp>
            <p:nvSpPr>
              <p:cNvPr id="9" name="Freeform 53"/>
              <p:cNvSpPr/>
              <p:nvPr/>
            </p:nvSpPr>
            <p:spPr bwMode="auto">
              <a:xfrm>
                <a:off x="2951163" y="4551363"/>
                <a:ext cx="304800" cy="320675"/>
              </a:xfrm>
              <a:custGeom>
                <a:avLst/>
                <a:gdLst>
                  <a:gd name="T0" fmla="*/ 8 w 60"/>
                  <a:gd name="T1" fmla="*/ 0 h 63"/>
                  <a:gd name="T2" fmla="*/ 37 w 60"/>
                  <a:gd name="T3" fmla="*/ 63 h 63"/>
                  <a:gd name="T4" fmla="*/ 8 w 60"/>
                  <a:gd name="T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63">
                    <a:moveTo>
                      <a:pt x="8" y="0"/>
                    </a:moveTo>
                    <a:cubicBezTo>
                      <a:pt x="8" y="0"/>
                      <a:pt x="0" y="49"/>
                      <a:pt x="37" y="63"/>
                    </a:cubicBezTo>
                    <a:cubicBezTo>
                      <a:pt x="37" y="63"/>
                      <a:pt x="60" y="22"/>
                      <a:pt x="8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54"/>
              <p:cNvSpPr/>
              <p:nvPr/>
            </p:nvSpPr>
            <p:spPr bwMode="auto">
              <a:xfrm>
                <a:off x="9634538" y="5045075"/>
                <a:ext cx="874713" cy="1028700"/>
              </a:xfrm>
              <a:custGeom>
                <a:avLst/>
                <a:gdLst>
                  <a:gd name="T0" fmla="*/ 104 w 172"/>
                  <a:gd name="T1" fmla="*/ 0 h 202"/>
                  <a:gd name="T2" fmla="*/ 46 w 172"/>
                  <a:gd name="T3" fmla="*/ 202 h 202"/>
                  <a:gd name="T4" fmla="*/ 104 w 172"/>
                  <a:gd name="T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2" h="202">
                    <a:moveTo>
                      <a:pt x="104" y="0"/>
                    </a:moveTo>
                    <a:cubicBezTo>
                      <a:pt x="104" y="0"/>
                      <a:pt x="0" y="58"/>
                      <a:pt x="46" y="202"/>
                    </a:cubicBezTo>
                    <a:cubicBezTo>
                      <a:pt x="46" y="202"/>
                      <a:pt x="172" y="144"/>
                      <a:pt x="104" y="0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55"/>
              <p:cNvSpPr/>
              <p:nvPr/>
            </p:nvSpPr>
            <p:spPr bwMode="auto">
              <a:xfrm>
                <a:off x="10255251" y="3213100"/>
                <a:ext cx="1517650" cy="1792287"/>
              </a:xfrm>
              <a:custGeom>
                <a:avLst/>
                <a:gdLst>
                  <a:gd name="T0" fmla="*/ 10 w 298"/>
                  <a:gd name="T1" fmla="*/ 0 h 352"/>
                  <a:gd name="T2" fmla="*/ 288 w 298"/>
                  <a:gd name="T3" fmla="*/ 352 h 352"/>
                  <a:gd name="T4" fmla="*/ 10 w 298"/>
                  <a:gd name="T5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8" h="352">
                    <a:moveTo>
                      <a:pt x="10" y="0"/>
                    </a:moveTo>
                    <a:cubicBezTo>
                      <a:pt x="10" y="0"/>
                      <a:pt x="0" y="250"/>
                      <a:pt x="288" y="352"/>
                    </a:cubicBezTo>
                    <a:cubicBezTo>
                      <a:pt x="288" y="352"/>
                      <a:pt x="298" y="68"/>
                      <a:pt x="10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56"/>
              <p:cNvSpPr/>
              <p:nvPr/>
            </p:nvSpPr>
            <p:spPr bwMode="auto">
              <a:xfrm>
                <a:off x="10856913" y="1481138"/>
                <a:ext cx="987425" cy="754062"/>
              </a:xfrm>
              <a:custGeom>
                <a:avLst/>
                <a:gdLst>
                  <a:gd name="T0" fmla="*/ 110 w 194"/>
                  <a:gd name="T1" fmla="*/ 14 h 148"/>
                  <a:gd name="T2" fmla="*/ 0 w 194"/>
                  <a:gd name="T3" fmla="*/ 148 h 148"/>
                  <a:gd name="T4" fmla="*/ 194 w 194"/>
                  <a:gd name="T5" fmla="*/ 12 h 148"/>
                  <a:gd name="T6" fmla="*/ 110 w 194"/>
                  <a:gd name="T7" fmla="*/ 1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4" h="148">
                    <a:moveTo>
                      <a:pt x="110" y="14"/>
                    </a:moveTo>
                    <a:cubicBezTo>
                      <a:pt x="110" y="14"/>
                      <a:pt x="52" y="22"/>
                      <a:pt x="0" y="148"/>
                    </a:cubicBezTo>
                    <a:cubicBezTo>
                      <a:pt x="0" y="148"/>
                      <a:pt x="144" y="138"/>
                      <a:pt x="194" y="12"/>
                    </a:cubicBezTo>
                    <a:cubicBezTo>
                      <a:pt x="194" y="12"/>
                      <a:pt x="152" y="0"/>
                      <a:pt x="110" y="14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57"/>
              <p:cNvSpPr/>
              <p:nvPr/>
            </p:nvSpPr>
            <p:spPr bwMode="auto">
              <a:xfrm>
                <a:off x="1717676" y="2500313"/>
                <a:ext cx="306388" cy="263525"/>
              </a:xfrm>
              <a:custGeom>
                <a:avLst/>
                <a:gdLst>
                  <a:gd name="T0" fmla="*/ 0 w 60"/>
                  <a:gd name="T1" fmla="*/ 8 h 52"/>
                  <a:gd name="T2" fmla="*/ 60 w 60"/>
                  <a:gd name="T3" fmla="*/ 42 h 52"/>
                  <a:gd name="T4" fmla="*/ 0 w 60"/>
                  <a:gd name="T5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52">
                    <a:moveTo>
                      <a:pt x="0" y="8"/>
                    </a:moveTo>
                    <a:cubicBezTo>
                      <a:pt x="0" y="8"/>
                      <a:pt x="22" y="52"/>
                      <a:pt x="60" y="42"/>
                    </a:cubicBezTo>
                    <a:cubicBezTo>
                      <a:pt x="60" y="42"/>
                      <a:pt x="48" y="0"/>
                      <a:pt x="0" y="8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58"/>
              <p:cNvSpPr/>
              <p:nvPr/>
            </p:nvSpPr>
            <p:spPr bwMode="auto">
              <a:xfrm>
                <a:off x="4722813" y="4994275"/>
                <a:ext cx="977900" cy="936625"/>
              </a:xfrm>
              <a:custGeom>
                <a:avLst/>
                <a:gdLst>
                  <a:gd name="T0" fmla="*/ 40 w 192"/>
                  <a:gd name="T1" fmla="*/ 0 h 184"/>
                  <a:gd name="T2" fmla="*/ 126 w 192"/>
                  <a:gd name="T3" fmla="*/ 184 h 184"/>
                  <a:gd name="T4" fmla="*/ 40 w 192"/>
                  <a:gd name="T5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84">
                    <a:moveTo>
                      <a:pt x="40" y="0"/>
                    </a:moveTo>
                    <a:cubicBezTo>
                      <a:pt x="40" y="0"/>
                      <a:pt x="0" y="136"/>
                      <a:pt x="126" y="184"/>
                    </a:cubicBezTo>
                    <a:cubicBezTo>
                      <a:pt x="126" y="184"/>
                      <a:pt x="192" y="108"/>
                      <a:pt x="40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59"/>
              <p:cNvSpPr/>
              <p:nvPr/>
            </p:nvSpPr>
            <p:spPr bwMode="auto">
              <a:xfrm>
                <a:off x="5313363" y="4994275"/>
                <a:ext cx="1365250" cy="1497012"/>
              </a:xfrm>
              <a:custGeom>
                <a:avLst/>
                <a:gdLst>
                  <a:gd name="T0" fmla="*/ 116 w 268"/>
                  <a:gd name="T1" fmla="*/ 0 h 294"/>
                  <a:gd name="T2" fmla="*/ 88 w 268"/>
                  <a:gd name="T3" fmla="*/ 294 h 294"/>
                  <a:gd name="T4" fmla="*/ 116 w 268"/>
                  <a:gd name="T5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8" h="294">
                    <a:moveTo>
                      <a:pt x="116" y="0"/>
                    </a:moveTo>
                    <a:cubicBezTo>
                      <a:pt x="116" y="0"/>
                      <a:pt x="0" y="134"/>
                      <a:pt x="88" y="294"/>
                    </a:cubicBezTo>
                    <a:cubicBezTo>
                      <a:pt x="88" y="294"/>
                      <a:pt x="268" y="210"/>
                      <a:pt x="116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5864226" y="869950"/>
                <a:ext cx="4370387" cy="4435475"/>
                <a:chOff x="5864226" y="869950"/>
                <a:chExt cx="4370387" cy="4435475"/>
              </a:xfrm>
            </p:grpSpPr>
            <p:sp>
              <p:nvSpPr>
                <p:cNvPr id="19" name="Oval 5"/>
                <p:cNvSpPr>
                  <a:spLocks noChangeArrowheads="1"/>
                </p:cNvSpPr>
                <p:nvPr/>
              </p:nvSpPr>
              <p:spPr bwMode="auto">
                <a:xfrm>
                  <a:off x="6853238" y="5070475"/>
                  <a:ext cx="2781300" cy="234950"/>
                </a:xfrm>
                <a:prstGeom prst="ellipse">
                  <a:avLst/>
                </a:pr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/>
                <p:nvPr/>
              </p:nvSpPr>
              <p:spPr bwMode="auto">
                <a:xfrm>
                  <a:off x="7886701" y="2193925"/>
                  <a:ext cx="1400175" cy="2901950"/>
                </a:xfrm>
                <a:custGeom>
                  <a:avLst/>
                  <a:gdLst>
                    <a:gd name="T0" fmla="*/ 117 w 275"/>
                    <a:gd name="T1" fmla="*/ 568 h 570"/>
                    <a:gd name="T2" fmla="*/ 249 w 275"/>
                    <a:gd name="T3" fmla="*/ 0 h 570"/>
                    <a:gd name="T4" fmla="*/ 147 w 275"/>
                    <a:gd name="T5" fmla="*/ 570 h 570"/>
                    <a:gd name="T6" fmla="*/ 117 w 275"/>
                    <a:gd name="T7" fmla="*/ 568 h 5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5" h="570">
                      <a:moveTo>
                        <a:pt x="117" y="568"/>
                      </a:moveTo>
                      <a:cubicBezTo>
                        <a:pt x="117" y="568"/>
                        <a:pt x="0" y="229"/>
                        <a:pt x="249" y="0"/>
                      </a:cubicBezTo>
                      <a:cubicBezTo>
                        <a:pt x="249" y="0"/>
                        <a:pt x="275" y="425"/>
                        <a:pt x="147" y="570"/>
                      </a:cubicBezTo>
                      <a:cubicBezTo>
                        <a:pt x="117" y="568"/>
                        <a:pt x="117" y="568"/>
                        <a:pt x="117" y="568"/>
                      </a:cubicBezTo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7"/>
                <p:cNvSpPr/>
                <p:nvPr/>
              </p:nvSpPr>
              <p:spPr bwMode="auto">
                <a:xfrm>
                  <a:off x="8640763" y="3049588"/>
                  <a:ext cx="835025" cy="2062162"/>
                </a:xfrm>
                <a:custGeom>
                  <a:avLst/>
                  <a:gdLst>
                    <a:gd name="T0" fmla="*/ 0 w 164"/>
                    <a:gd name="T1" fmla="*/ 403 h 405"/>
                    <a:gd name="T2" fmla="*/ 164 w 164"/>
                    <a:gd name="T3" fmla="*/ 0 h 405"/>
                    <a:gd name="T4" fmla="*/ 29 w 164"/>
                    <a:gd name="T5" fmla="*/ 405 h 405"/>
                    <a:gd name="T6" fmla="*/ 0 w 164"/>
                    <a:gd name="T7" fmla="*/ 403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405">
                      <a:moveTo>
                        <a:pt x="0" y="403"/>
                      </a:moveTo>
                      <a:cubicBezTo>
                        <a:pt x="0" y="403"/>
                        <a:pt x="27" y="76"/>
                        <a:pt x="164" y="0"/>
                      </a:cubicBezTo>
                      <a:cubicBezTo>
                        <a:pt x="164" y="0"/>
                        <a:pt x="117" y="344"/>
                        <a:pt x="29" y="405"/>
                      </a:cubicBezTo>
                      <a:lnTo>
                        <a:pt x="0" y="403"/>
                      </a:lnTo>
                      <a:close/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8"/>
                <p:cNvSpPr/>
                <p:nvPr/>
              </p:nvSpPr>
              <p:spPr bwMode="auto">
                <a:xfrm>
                  <a:off x="7423151" y="2606675"/>
                  <a:ext cx="1155700" cy="2505075"/>
                </a:xfrm>
                <a:custGeom>
                  <a:avLst/>
                  <a:gdLst>
                    <a:gd name="T0" fmla="*/ 215 w 227"/>
                    <a:gd name="T1" fmla="*/ 492 h 492"/>
                    <a:gd name="T2" fmla="*/ 35 w 227"/>
                    <a:gd name="T3" fmla="*/ 0 h 492"/>
                    <a:gd name="T4" fmla="*/ 143 w 227"/>
                    <a:gd name="T5" fmla="*/ 491 h 492"/>
                    <a:gd name="T6" fmla="*/ 215 w 227"/>
                    <a:gd name="T7" fmla="*/ 492 h 4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7" h="492">
                      <a:moveTo>
                        <a:pt x="215" y="492"/>
                      </a:moveTo>
                      <a:cubicBezTo>
                        <a:pt x="215" y="492"/>
                        <a:pt x="227" y="212"/>
                        <a:pt x="35" y="0"/>
                      </a:cubicBezTo>
                      <a:cubicBezTo>
                        <a:pt x="35" y="0"/>
                        <a:pt x="0" y="378"/>
                        <a:pt x="143" y="491"/>
                      </a:cubicBezTo>
                      <a:cubicBezTo>
                        <a:pt x="215" y="492"/>
                        <a:pt x="215" y="492"/>
                        <a:pt x="215" y="492"/>
                      </a:cubicBezTo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9"/>
                <p:cNvSpPr/>
                <p:nvPr/>
              </p:nvSpPr>
              <p:spPr bwMode="auto">
                <a:xfrm>
                  <a:off x="6781801" y="2403475"/>
                  <a:ext cx="1190625" cy="2744787"/>
                </a:xfrm>
                <a:custGeom>
                  <a:avLst/>
                  <a:gdLst>
                    <a:gd name="T0" fmla="*/ 6 w 234"/>
                    <a:gd name="T1" fmla="*/ 3 h 539"/>
                    <a:gd name="T2" fmla="*/ 182 w 234"/>
                    <a:gd name="T3" fmla="*/ 539 h 539"/>
                    <a:gd name="T4" fmla="*/ 234 w 234"/>
                    <a:gd name="T5" fmla="*/ 536 h 539"/>
                    <a:gd name="T6" fmla="*/ 6 w 234"/>
                    <a:gd name="T7" fmla="*/ 3 h 5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4" h="539">
                      <a:moveTo>
                        <a:pt x="6" y="3"/>
                      </a:moveTo>
                      <a:cubicBezTo>
                        <a:pt x="4" y="0"/>
                        <a:pt x="0" y="442"/>
                        <a:pt x="182" y="539"/>
                      </a:cubicBezTo>
                      <a:cubicBezTo>
                        <a:pt x="234" y="536"/>
                        <a:pt x="234" y="536"/>
                        <a:pt x="234" y="536"/>
                      </a:cubicBezTo>
                      <a:cubicBezTo>
                        <a:pt x="234" y="536"/>
                        <a:pt x="182" y="202"/>
                        <a:pt x="6" y="3"/>
                      </a:cubicBezTo>
                      <a:close/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10"/>
                <p:cNvSpPr/>
                <p:nvPr/>
              </p:nvSpPr>
              <p:spPr bwMode="auto">
                <a:xfrm>
                  <a:off x="9124951" y="3543300"/>
                  <a:ext cx="661988" cy="1644650"/>
                </a:xfrm>
                <a:custGeom>
                  <a:avLst/>
                  <a:gdLst>
                    <a:gd name="T0" fmla="*/ 0 w 130"/>
                    <a:gd name="T1" fmla="*/ 309 h 323"/>
                    <a:gd name="T2" fmla="*/ 128 w 130"/>
                    <a:gd name="T3" fmla="*/ 0 h 323"/>
                    <a:gd name="T4" fmla="*/ 27 w 130"/>
                    <a:gd name="T5" fmla="*/ 313 h 323"/>
                    <a:gd name="T6" fmla="*/ 0 w 130"/>
                    <a:gd name="T7" fmla="*/ 309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0" h="323">
                      <a:moveTo>
                        <a:pt x="0" y="309"/>
                      </a:moveTo>
                      <a:cubicBezTo>
                        <a:pt x="0" y="309"/>
                        <a:pt x="23" y="73"/>
                        <a:pt x="128" y="0"/>
                      </a:cubicBezTo>
                      <a:cubicBezTo>
                        <a:pt x="128" y="0"/>
                        <a:pt x="130" y="263"/>
                        <a:pt x="27" y="313"/>
                      </a:cubicBezTo>
                      <a:cubicBezTo>
                        <a:pt x="27" y="313"/>
                        <a:pt x="5" y="323"/>
                        <a:pt x="0" y="309"/>
                      </a:cubicBezTo>
                      <a:close/>
                    </a:path>
                  </a:pathLst>
                </a:custGeom>
                <a:solidFill>
                  <a:srgbClr val="5E8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11"/>
                <p:cNvSpPr/>
                <p:nvPr/>
              </p:nvSpPr>
              <p:spPr bwMode="auto">
                <a:xfrm>
                  <a:off x="8645526" y="3727450"/>
                  <a:ext cx="754063" cy="1460500"/>
                </a:xfrm>
                <a:custGeom>
                  <a:avLst/>
                  <a:gdLst>
                    <a:gd name="T0" fmla="*/ 107 w 148"/>
                    <a:gd name="T1" fmla="*/ 272 h 287"/>
                    <a:gd name="T2" fmla="*/ 29 w 148"/>
                    <a:gd name="T3" fmla="*/ 0 h 287"/>
                    <a:gd name="T4" fmla="*/ 87 w 148"/>
                    <a:gd name="T5" fmla="*/ 272 h 287"/>
                    <a:gd name="T6" fmla="*/ 107 w 148"/>
                    <a:gd name="T7" fmla="*/ 272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7">
                      <a:moveTo>
                        <a:pt x="107" y="272"/>
                      </a:moveTo>
                      <a:cubicBezTo>
                        <a:pt x="107" y="272"/>
                        <a:pt x="148" y="121"/>
                        <a:pt x="29" y="0"/>
                      </a:cubicBezTo>
                      <a:cubicBezTo>
                        <a:pt x="29" y="0"/>
                        <a:pt x="0" y="208"/>
                        <a:pt x="87" y="272"/>
                      </a:cubicBezTo>
                      <a:cubicBezTo>
                        <a:pt x="87" y="272"/>
                        <a:pt x="92" y="287"/>
                        <a:pt x="107" y="272"/>
                      </a:cubicBezTo>
                      <a:close/>
                    </a:path>
                  </a:pathLst>
                </a:custGeom>
                <a:solidFill>
                  <a:srgbClr val="5E8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12"/>
                <p:cNvSpPr/>
                <p:nvPr/>
              </p:nvSpPr>
              <p:spPr bwMode="auto">
                <a:xfrm>
                  <a:off x="7713663" y="4133850"/>
                  <a:ext cx="468313" cy="1049337"/>
                </a:xfrm>
                <a:custGeom>
                  <a:avLst/>
                  <a:gdLst>
                    <a:gd name="T0" fmla="*/ 16 w 92"/>
                    <a:gd name="T1" fmla="*/ 0 h 206"/>
                    <a:gd name="T2" fmla="*/ 51 w 92"/>
                    <a:gd name="T3" fmla="*/ 200 h 206"/>
                    <a:gd name="T4" fmla="*/ 89 w 92"/>
                    <a:gd name="T5" fmla="*/ 197 h 206"/>
                    <a:gd name="T6" fmla="*/ 16 w 92"/>
                    <a:gd name="T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2" h="206">
                      <a:moveTo>
                        <a:pt x="16" y="0"/>
                      </a:moveTo>
                      <a:cubicBezTo>
                        <a:pt x="16" y="0"/>
                        <a:pt x="0" y="174"/>
                        <a:pt x="51" y="200"/>
                      </a:cubicBezTo>
                      <a:cubicBezTo>
                        <a:pt x="51" y="200"/>
                        <a:pt x="78" y="206"/>
                        <a:pt x="89" y="197"/>
                      </a:cubicBezTo>
                      <a:cubicBezTo>
                        <a:pt x="89" y="197"/>
                        <a:pt x="92" y="75"/>
                        <a:pt x="16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13"/>
                <p:cNvSpPr/>
                <p:nvPr/>
              </p:nvSpPr>
              <p:spPr bwMode="auto">
                <a:xfrm>
                  <a:off x="6800851" y="4195763"/>
                  <a:ext cx="846138" cy="987425"/>
                </a:xfrm>
                <a:custGeom>
                  <a:avLst/>
                  <a:gdLst>
                    <a:gd name="T0" fmla="*/ 138 w 166"/>
                    <a:gd name="T1" fmla="*/ 186 h 194"/>
                    <a:gd name="T2" fmla="*/ 0 w 166"/>
                    <a:gd name="T3" fmla="*/ 0 h 194"/>
                    <a:gd name="T4" fmla="*/ 166 w 166"/>
                    <a:gd name="T5" fmla="*/ 183 h 194"/>
                    <a:gd name="T6" fmla="*/ 138 w 166"/>
                    <a:gd name="T7" fmla="*/ 186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6" h="194">
                      <a:moveTo>
                        <a:pt x="138" y="186"/>
                      </a:moveTo>
                      <a:cubicBezTo>
                        <a:pt x="138" y="186"/>
                        <a:pt x="11" y="146"/>
                        <a:pt x="0" y="0"/>
                      </a:cubicBezTo>
                      <a:cubicBezTo>
                        <a:pt x="0" y="0"/>
                        <a:pt x="159" y="66"/>
                        <a:pt x="166" y="183"/>
                      </a:cubicBezTo>
                      <a:cubicBezTo>
                        <a:pt x="166" y="183"/>
                        <a:pt x="155" y="194"/>
                        <a:pt x="138" y="186"/>
                      </a:cubicBezTo>
                      <a:close/>
                    </a:path>
                  </a:pathLst>
                </a:custGeom>
                <a:solidFill>
                  <a:srgbClr val="5E8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14"/>
                <p:cNvSpPr/>
                <p:nvPr/>
              </p:nvSpPr>
              <p:spPr bwMode="auto">
                <a:xfrm>
                  <a:off x="7515226" y="4735513"/>
                  <a:ext cx="366713" cy="452437"/>
                </a:xfrm>
                <a:custGeom>
                  <a:avLst/>
                  <a:gdLst>
                    <a:gd name="T0" fmla="*/ 27 w 72"/>
                    <a:gd name="T1" fmla="*/ 85 h 89"/>
                    <a:gd name="T2" fmla="*/ 34 w 72"/>
                    <a:gd name="T3" fmla="*/ 0 h 89"/>
                    <a:gd name="T4" fmla="*/ 46 w 72"/>
                    <a:gd name="T5" fmla="*/ 88 h 89"/>
                    <a:gd name="T6" fmla="*/ 27 w 72"/>
                    <a:gd name="T7" fmla="*/ 85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" h="89">
                      <a:moveTo>
                        <a:pt x="27" y="85"/>
                      </a:moveTo>
                      <a:cubicBezTo>
                        <a:pt x="27" y="85"/>
                        <a:pt x="0" y="65"/>
                        <a:pt x="34" y="0"/>
                      </a:cubicBezTo>
                      <a:cubicBezTo>
                        <a:pt x="34" y="0"/>
                        <a:pt x="72" y="58"/>
                        <a:pt x="46" y="88"/>
                      </a:cubicBezTo>
                      <a:cubicBezTo>
                        <a:pt x="46" y="88"/>
                        <a:pt x="28" y="89"/>
                        <a:pt x="27" y="85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15"/>
                <p:cNvSpPr/>
                <p:nvPr/>
              </p:nvSpPr>
              <p:spPr bwMode="auto">
                <a:xfrm>
                  <a:off x="9002713" y="5019675"/>
                  <a:ext cx="579438" cy="285750"/>
                </a:xfrm>
                <a:custGeom>
                  <a:avLst/>
                  <a:gdLst>
                    <a:gd name="T0" fmla="*/ 6 w 114"/>
                    <a:gd name="T1" fmla="*/ 26 h 56"/>
                    <a:gd name="T2" fmla="*/ 88 w 114"/>
                    <a:gd name="T3" fmla="*/ 8 h 56"/>
                    <a:gd name="T4" fmla="*/ 107 w 114"/>
                    <a:gd name="T5" fmla="*/ 5 h 56"/>
                    <a:gd name="T6" fmla="*/ 14 w 114"/>
                    <a:gd name="T7" fmla="*/ 34 h 56"/>
                    <a:gd name="T8" fmla="*/ 6 w 114"/>
                    <a:gd name="T9" fmla="*/ 2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56">
                      <a:moveTo>
                        <a:pt x="6" y="26"/>
                      </a:moveTo>
                      <a:cubicBezTo>
                        <a:pt x="6" y="26"/>
                        <a:pt x="27" y="0"/>
                        <a:pt x="88" y="8"/>
                      </a:cubicBezTo>
                      <a:cubicBezTo>
                        <a:pt x="88" y="8"/>
                        <a:pt x="100" y="14"/>
                        <a:pt x="107" y="5"/>
                      </a:cubicBezTo>
                      <a:cubicBezTo>
                        <a:pt x="107" y="5"/>
                        <a:pt x="114" y="56"/>
                        <a:pt x="14" y="34"/>
                      </a:cubicBezTo>
                      <a:cubicBezTo>
                        <a:pt x="14" y="34"/>
                        <a:pt x="0" y="29"/>
                        <a:pt x="6" y="26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39"/>
                <p:cNvSpPr/>
                <p:nvPr/>
              </p:nvSpPr>
              <p:spPr bwMode="auto">
                <a:xfrm>
                  <a:off x="8813801" y="3111500"/>
                  <a:ext cx="4763" cy="30162"/>
                </a:xfrm>
                <a:custGeom>
                  <a:avLst/>
                  <a:gdLst>
                    <a:gd name="T0" fmla="*/ 1 w 1"/>
                    <a:gd name="T1" fmla="*/ 0 h 6"/>
                    <a:gd name="T2" fmla="*/ 1 w 1"/>
                    <a:gd name="T3" fmla="*/ 0 h 6"/>
                    <a:gd name="T4" fmla="*/ 1 w 1"/>
                    <a:gd name="T5" fmla="*/ 6 h 6"/>
                    <a:gd name="T6" fmla="*/ 1 w 1"/>
                    <a:gd name="T7" fmla="*/ 0 h 6"/>
                    <a:gd name="T8" fmla="*/ 1 w 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6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2"/>
                        <a:pt x="0" y="4"/>
                        <a:pt x="1" y="6"/>
                      </a:cubicBezTo>
                      <a:cubicBezTo>
                        <a:pt x="0" y="4"/>
                        <a:pt x="0" y="2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385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45"/>
                <p:cNvSpPr/>
                <p:nvPr/>
              </p:nvSpPr>
              <p:spPr bwMode="auto">
                <a:xfrm>
                  <a:off x="7672388" y="3146425"/>
                  <a:ext cx="4763" cy="30162"/>
                </a:xfrm>
                <a:custGeom>
                  <a:avLst/>
                  <a:gdLst>
                    <a:gd name="T0" fmla="*/ 1 w 1"/>
                    <a:gd name="T1" fmla="*/ 0 h 6"/>
                    <a:gd name="T2" fmla="*/ 1 w 1"/>
                    <a:gd name="T3" fmla="*/ 0 h 6"/>
                    <a:gd name="T4" fmla="*/ 0 w 1"/>
                    <a:gd name="T5" fmla="*/ 6 h 6"/>
                    <a:gd name="T6" fmla="*/ 1 w 1"/>
                    <a:gd name="T7" fmla="*/ 0 h 6"/>
                    <a:gd name="T8" fmla="*/ 1 w 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6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2"/>
                        <a:pt x="1" y="4"/>
                        <a:pt x="0" y="6"/>
                      </a:cubicBezTo>
                      <a:cubicBezTo>
                        <a:pt x="1" y="4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385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49"/>
                <p:cNvSpPr/>
                <p:nvPr/>
              </p:nvSpPr>
              <p:spPr bwMode="auto">
                <a:xfrm>
                  <a:off x="6526213" y="4664075"/>
                  <a:ext cx="230188" cy="214312"/>
                </a:xfrm>
                <a:custGeom>
                  <a:avLst/>
                  <a:gdLst>
                    <a:gd name="T0" fmla="*/ 26 w 45"/>
                    <a:gd name="T1" fmla="*/ 0 h 42"/>
                    <a:gd name="T2" fmla="*/ 10 w 45"/>
                    <a:gd name="T3" fmla="*/ 42 h 42"/>
                    <a:gd name="T4" fmla="*/ 26 w 45"/>
                    <a:gd name="T5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" h="42">
                      <a:moveTo>
                        <a:pt x="26" y="0"/>
                      </a:moveTo>
                      <a:cubicBezTo>
                        <a:pt x="26" y="0"/>
                        <a:pt x="0" y="19"/>
                        <a:pt x="10" y="42"/>
                      </a:cubicBezTo>
                      <a:cubicBezTo>
                        <a:pt x="10" y="42"/>
                        <a:pt x="45" y="36"/>
                        <a:pt x="26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50"/>
                <p:cNvSpPr/>
                <p:nvPr/>
              </p:nvSpPr>
              <p:spPr bwMode="auto">
                <a:xfrm>
                  <a:off x="6715126" y="3206750"/>
                  <a:ext cx="361950" cy="347662"/>
                </a:xfrm>
                <a:custGeom>
                  <a:avLst/>
                  <a:gdLst>
                    <a:gd name="T0" fmla="*/ 0 w 71"/>
                    <a:gd name="T1" fmla="*/ 0 h 68"/>
                    <a:gd name="T2" fmla="*/ 63 w 71"/>
                    <a:gd name="T3" fmla="*/ 68 h 68"/>
                    <a:gd name="T4" fmla="*/ 0 w 71"/>
                    <a:gd name="T5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1" h="68">
                      <a:moveTo>
                        <a:pt x="0" y="0"/>
                      </a:moveTo>
                      <a:cubicBezTo>
                        <a:pt x="0" y="0"/>
                        <a:pt x="3" y="64"/>
                        <a:pt x="63" y="68"/>
                      </a:cubicBezTo>
                      <a:cubicBezTo>
                        <a:pt x="63" y="68"/>
                        <a:pt x="71" y="4"/>
                        <a:pt x="0" y="0"/>
                      </a:cubicBezTo>
                      <a:close/>
                    </a:path>
                  </a:pathLst>
                </a:custGeom>
                <a:solidFill>
                  <a:srgbClr val="F5F5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51"/>
                <p:cNvSpPr/>
                <p:nvPr/>
              </p:nvSpPr>
              <p:spPr bwMode="auto">
                <a:xfrm>
                  <a:off x="9796463" y="869950"/>
                  <a:ext cx="438150" cy="519112"/>
                </a:xfrm>
                <a:custGeom>
                  <a:avLst/>
                  <a:gdLst>
                    <a:gd name="T0" fmla="*/ 14 w 86"/>
                    <a:gd name="T1" fmla="*/ 0 h 102"/>
                    <a:gd name="T2" fmla="*/ 74 w 86"/>
                    <a:gd name="T3" fmla="*/ 102 h 102"/>
                    <a:gd name="T4" fmla="*/ 14 w 86"/>
                    <a:gd name="T5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6" h="102">
                      <a:moveTo>
                        <a:pt x="14" y="0"/>
                      </a:moveTo>
                      <a:cubicBezTo>
                        <a:pt x="14" y="0"/>
                        <a:pt x="0" y="80"/>
                        <a:pt x="74" y="102"/>
                      </a:cubicBezTo>
                      <a:cubicBezTo>
                        <a:pt x="74" y="102"/>
                        <a:pt x="86" y="36"/>
                        <a:pt x="14" y="0"/>
                      </a:cubicBezTo>
                      <a:close/>
                    </a:path>
                  </a:pathLst>
                </a:custGeom>
                <a:solidFill>
                  <a:srgbClr val="F5F5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52"/>
                <p:cNvSpPr/>
                <p:nvPr/>
              </p:nvSpPr>
              <p:spPr bwMode="auto">
                <a:xfrm>
                  <a:off x="5864226" y="1511300"/>
                  <a:ext cx="306388" cy="295275"/>
                </a:xfrm>
                <a:custGeom>
                  <a:avLst/>
                  <a:gdLst>
                    <a:gd name="T0" fmla="*/ 48 w 60"/>
                    <a:gd name="T1" fmla="*/ 0 h 58"/>
                    <a:gd name="T2" fmla="*/ 16 w 60"/>
                    <a:gd name="T3" fmla="*/ 58 h 58"/>
                    <a:gd name="T4" fmla="*/ 48 w 60"/>
                    <a:gd name="T5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0" h="58">
                      <a:moveTo>
                        <a:pt x="48" y="0"/>
                      </a:moveTo>
                      <a:cubicBezTo>
                        <a:pt x="48" y="0"/>
                        <a:pt x="0" y="14"/>
                        <a:pt x="16" y="58"/>
                      </a:cubicBezTo>
                      <a:cubicBezTo>
                        <a:pt x="16" y="58"/>
                        <a:pt x="60" y="54"/>
                        <a:pt x="48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60"/>
                <p:cNvSpPr/>
                <p:nvPr/>
              </p:nvSpPr>
              <p:spPr bwMode="auto">
                <a:xfrm>
                  <a:off x="7289801" y="1557338"/>
                  <a:ext cx="230188" cy="204787"/>
                </a:xfrm>
                <a:custGeom>
                  <a:avLst/>
                  <a:gdLst>
                    <a:gd name="T0" fmla="*/ 9 w 45"/>
                    <a:gd name="T1" fmla="*/ 4 h 40"/>
                    <a:gd name="T2" fmla="*/ 42 w 45"/>
                    <a:gd name="T3" fmla="*/ 40 h 40"/>
                    <a:gd name="T4" fmla="*/ 9 w 45"/>
                    <a:gd name="T5" fmla="*/ 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" h="40">
                      <a:moveTo>
                        <a:pt x="9" y="4"/>
                      </a:moveTo>
                      <a:cubicBezTo>
                        <a:pt x="9" y="4"/>
                        <a:pt x="0" y="38"/>
                        <a:pt x="42" y="40"/>
                      </a:cubicBezTo>
                      <a:cubicBezTo>
                        <a:pt x="42" y="40"/>
                        <a:pt x="45" y="0"/>
                        <a:pt x="9" y="4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61"/>
                <p:cNvSpPr/>
                <p:nvPr/>
              </p:nvSpPr>
              <p:spPr bwMode="auto">
                <a:xfrm>
                  <a:off x="9307513" y="2205038"/>
                  <a:ext cx="403225" cy="488950"/>
                </a:xfrm>
                <a:custGeom>
                  <a:avLst/>
                  <a:gdLst>
                    <a:gd name="T0" fmla="*/ 9 w 79"/>
                    <a:gd name="T1" fmla="*/ 96 h 96"/>
                    <a:gd name="T2" fmla="*/ 65 w 79"/>
                    <a:gd name="T3" fmla="*/ 0 h 96"/>
                    <a:gd name="T4" fmla="*/ 9 w 79"/>
                    <a:gd name="T5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9" h="96">
                      <a:moveTo>
                        <a:pt x="9" y="96"/>
                      </a:moveTo>
                      <a:cubicBezTo>
                        <a:pt x="9" y="96"/>
                        <a:pt x="0" y="21"/>
                        <a:pt x="65" y="0"/>
                      </a:cubicBezTo>
                      <a:cubicBezTo>
                        <a:pt x="65" y="0"/>
                        <a:pt x="79" y="79"/>
                        <a:pt x="9" y="96"/>
                      </a:cubicBezTo>
                      <a:close/>
                    </a:path>
                  </a:pathLst>
                </a:custGeom>
                <a:solidFill>
                  <a:srgbClr val="F5F5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62"/>
                <p:cNvSpPr/>
                <p:nvPr/>
              </p:nvSpPr>
              <p:spPr bwMode="auto">
                <a:xfrm>
                  <a:off x="9556751" y="2708275"/>
                  <a:ext cx="250825" cy="244475"/>
                </a:xfrm>
                <a:custGeom>
                  <a:avLst/>
                  <a:gdLst>
                    <a:gd name="T0" fmla="*/ 20 w 49"/>
                    <a:gd name="T1" fmla="*/ 0 h 48"/>
                    <a:gd name="T2" fmla="*/ 31 w 49"/>
                    <a:gd name="T3" fmla="*/ 48 h 48"/>
                    <a:gd name="T4" fmla="*/ 20 w 49"/>
                    <a:gd name="T5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9" h="48">
                      <a:moveTo>
                        <a:pt x="20" y="0"/>
                      </a:moveTo>
                      <a:cubicBezTo>
                        <a:pt x="20" y="0"/>
                        <a:pt x="0" y="32"/>
                        <a:pt x="31" y="48"/>
                      </a:cubicBezTo>
                      <a:cubicBezTo>
                        <a:pt x="31" y="48"/>
                        <a:pt x="49" y="5"/>
                        <a:pt x="20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095999" y="2371725"/>
            <a:ext cx="5194041" cy="2597150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5663043"/>
            <a:ext cx="519404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2" y="5366772"/>
            <a:ext cx="5194041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ts val="2400"/>
              </a:lnSpc>
              <a:defRPr/>
            </a:lvl1pPr>
            <a:lvl2pPr>
              <a:lnSpc>
                <a:spcPts val="2400"/>
              </a:lnSpc>
              <a:defRPr/>
            </a:lvl2pPr>
            <a:lvl3pPr>
              <a:lnSpc>
                <a:spcPts val="2400"/>
              </a:lnSpc>
              <a:defRPr/>
            </a:lvl3pPr>
            <a:lvl4pPr>
              <a:lnSpc>
                <a:spcPts val="2400"/>
              </a:lnSpc>
              <a:defRPr/>
            </a:lvl4pPr>
            <a:lvl5pPr>
              <a:lnSpc>
                <a:spcPts val="2400"/>
              </a:lnSpc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C10D-2B46-4EDE-B759-AC50395D6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FBAC-80CB-4257-8A9E-E89D3778F3AF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lnSpc>
                <a:spcPts val="2400"/>
              </a:lnSpc>
              <a:defRPr/>
            </a:lvl1pPr>
            <a:lvl2pPr>
              <a:lnSpc>
                <a:spcPts val="2400"/>
              </a:lnSpc>
              <a:defRPr/>
            </a:lvl2pPr>
            <a:lvl3pPr>
              <a:lnSpc>
                <a:spcPts val="2400"/>
              </a:lnSpc>
              <a:defRPr/>
            </a:lvl3pPr>
            <a:lvl4pPr>
              <a:lnSpc>
                <a:spcPts val="2400"/>
              </a:lnSpc>
              <a:defRPr/>
            </a:lvl4pPr>
            <a:lvl5pPr>
              <a:lnSpc>
                <a:spcPts val="2400"/>
              </a:lnSpc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C10D-2B46-4EDE-B759-AC50395D6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FBAC-80CB-4257-8A9E-E89D3778F3AF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lnSpc>
                <a:spcPts val="2400"/>
              </a:lnSpc>
              <a:defRPr/>
            </a:lvl1pPr>
            <a:lvl2pPr>
              <a:lnSpc>
                <a:spcPts val="2400"/>
              </a:lnSpc>
              <a:defRPr/>
            </a:lvl2pPr>
            <a:lvl3pPr>
              <a:lnSpc>
                <a:spcPts val="2400"/>
              </a:lnSpc>
              <a:defRPr/>
            </a:lvl3pPr>
            <a:lvl4pPr>
              <a:lnSpc>
                <a:spcPts val="2400"/>
              </a:lnSpc>
              <a:defRPr/>
            </a:lvl4pPr>
            <a:lvl5pPr>
              <a:lnSpc>
                <a:spcPts val="2400"/>
              </a:lnSpc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png"/><Relationship Id="rId18" Type="http://schemas.openxmlformats.org/officeDocument/2006/relationships/image" Target="../media/image2.png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5084420"/>
            <a:ext cx="647700" cy="4095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73918" y="5878515"/>
            <a:ext cx="514350" cy="4953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87610" y="6401925"/>
            <a:ext cx="409575" cy="2571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940923" y="6126165"/>
            <a:ext cx="1198689" cy="6335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2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2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2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2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2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8.png"/><Relationship Id="rId3" Type="http://schemas.openxmlformats.org/officeDocument/2006/relationships/tags" Target="../tags/tag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pPr algn="l"/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Facets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推断等位特异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CN</a:t>
            </a:r>
            <a:endParaRPr lang="zh-CN" altLang="en-US">
              <a:latin typeface="Cambria" panose="02040503050406030204" charset="0"/>
              <a:cs typeface="Cambria" panose="02040503050406030204" charset="0"/>
            </a:endParaRPr>
          </a:p>
        </p:txBody>
      </p:sp>
      <p:graphicFrame>
        <p:nvGraphicFramePr>
          <p:cNvPr id="14" name="表格 13"/>
          <p:cNvGraphicFramePr/>
          <p:nvPr>
            <p:custDataLst>
              <p:tags r:id="rId1"/>
            </p:custDataLst>
          </p:nvPr>
        </p:nvGraphicFramePr>
        <p:xfrm>
          <a:off x="-635" y="6225540"/>
          <a:ext cx="12192635" cy="632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635"/>
              </a:tblGrid>
              <a:tr h="6324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  <a:sym typeface="+mn-ea"/>
                        </a:rPr>
                        <a:t> FACETS: allele-specific copy number and clonal heterogeneity analysis tool for high-throughput DNA sequencing</a:t>
                      </a:r>
                      <a:endParaRPr lang="zh-CN" altLang="en-US" sz="14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  <a:sym typeface="+mn-ea"/>
                      </a:endParaRPr>
                    </a:p>
                    <a:p>
                      <a:pPr algn="ctr"/>
                      <a:r>
                        <a:rPr lang="en-US" altLang="zh-CN" sz="14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  <a:sym typeface="+mn-ea"/>
                        </a:rPr>
                        <a:t>Nucleic Acids Res------Year: 2016------IF: 11.504------Times Cited: 545</a:t>
                      </a:r>
                      <a:endParaRPr lang="en-US" altLang="zh-CN" sz="14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  <a:sym typeface="+mn-ea"/>
                      </a:endParaRPr>
                    </a:p>
                  </a:txBody>
                  <a:tcPr marL="177800" marR="177800" marT="57150" marB="571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sz="2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Hotelling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sz="2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统计量</a:t>
                </a:r>
                <a:endParaRPr lang="zh-CN" altLang="en-US" sz="24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l="-6" r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70560" y="1130300"/>
                <a:ext cx="10850880" cy="5727700"/>
              </a:xfrm>
            </p:spPr>
            <p:txBody>
              <a:bodyPr>
                <a:normAutofit/>
              </a:bodyPr>
              <a:lstStyle/>
              <a:p>
                <a:pPr marL="0" indent="-228600" algn="l" fontAlgn="auto">
                  <a:lnSpc>
                    <a:spcPct val="100000"/>
                  </a:lnSpc>
                  <a:buNone/>
                </a:pPr>
                <a:r>
                  <a:rPr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将循环二元分割算法(CBS)扩展到基于双变量Hotelling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统计量的</a:t>
                </a:r>
                <a14:m>
                  <m:oMath xmlns:m="http://schemas.openxmlformats.org/officeDocument/2006/math">
                    <m:r>
                      <a:rPr sz="20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𝐿𝑜𝑔𝑅</m:t>
                    </m:r>
                  </m:oMath>
                </a14:m>
                <a:r>
                  <a:rPr sz="2000" dirty="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sz="20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𝐿𝑜𝑔𝑂𝑅</m:t>
                    </m:r>
                  </m:oMath>
                </a14:m>
                <a:r>
                  <a:rPr sz="2000" dirty="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联合分割</a:t>
                </a:r>
                <a:r>
                  <a:rPr 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:</a:t>
                </a:r>
                <a:r>
                  <a:rPr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 </a:t>
                </a:r>
                <a:endParaRPr lang="en-US" altLang="zh-CN" sz="20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  <a:p>
                <a:pPr marL="0" indent="-254000" algn="ctr" fontAlgn="auto">
                  <a:lnSpc>
                    <a:spcPct val="100000"/>
                  </a:lnSpc>
                  <a:buNone/>
                  <a:extLst>
                    <a:ext uri="{35155182-B16C-46BC-9424-99874614C6A1}">
                      <wpsdc:indentchars xmlns:wpsdc="http://www.wps.cn/officeDocument/2017/drawingmlCustomData" val="-100" checksum="256801744"/>
                    </a:ext>
                  </a:extLst>
                </a:pPr>
                <a:r>
                  <a:rPr lang="en-US" altLang="zh-CN" sz="20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𝑐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altLang="zh-CN" sz="2000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 </m:t>
                    </m:r>
                  </m:oMath>
                </a14:m>
                <a:endParaRPr lang="en-US" altLang="zh-CN" sz="2000" dirty="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971550" lvl="2" indent="-285750" algn="l" fontAlgn="auto">
                  <a:lnSpc>
                    <a:spcPct val="100000"/>
                  </a:lnSpc>
                  <a:buClr>
                    <a:srgbClr val="595959"/>
                  </a:buClr>
                  <a:buFont typeface="Wingdings" panose="05000000000000000000" charset="0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分别为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断点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、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之间位点与其他位点之间</a:t>
                </a:r>
                <a14:m>
                  <m:oMath xmlns:m="http://schemas.openxmlformats.org/officeDocument/2006/math">
                    <m:r>
                      <a:rPr lang="zh-CN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𝐿𝑜𝑔𝑅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以及</a:t>
                </a:r>
                <a14:m>
                  <m:oMath xmlns:m="http://schemas.openxmlformats.org/officeDocument/2006/math">
                    <m:r>
                      <a:rPr lang="zh-CN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𝐿𝑜𝑔𝑂𝑅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进行比较从而获得的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Mann–Whitney统计量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(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即整体排秩后，断点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、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之间位点的秩数和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)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971550" lvl="2" indent="-285750" algn="l" fontAlgn="auto">
                  <a:lnSpc>
                    <a:spcPct val="100000"/>
                  </a:lnSpc>
                  <a:buClr>
                    <a:srgbClr val="595959"/>
                  </a:buClr>
                  <a:buFont typeface="Wingdings" panose="05000000000000000000" charset="0"/>
                  <a:buChar char="p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是一个权重因子，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c</m:t>
                    </m:r>
                    <m:r>
                      <a:rPr lang="en-US" altLang="zh-CN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𝛾</m:t>
                        </m:r>
                      </m:e>
                    </m:rad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为该患者样本中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杂合性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SNP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的比例</a:t>
                </a:r>
                <a:endParaRPr lang="zh-CN" altLang="en-US" sz="1600" dirty="0">
                  <a:solidFill>
                    <a:srgbClr val="0070C0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70560" y="1130300"/>
                <a:ext cx="10850880" cy="57277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组合 35"/>
          <p:cNvGrpSpPr/>
          <p:nvPr/>
        </p:nvGrpSpPr>
        <p:grpSpPr>
          <a:xfrm>
            <a:off x="501015" y="3435350"/>
            <a:ext cx="11189970" cy="2908300"/>
            <a:chOff x="340" y="5410"/>
            <a:chExt cx="17622" cy="4580"/>
          </a:xfrm>
        </p:grpSpPr>
        <p:grpSp>
          <p:nvGrpSpPr>
            <p:cNvPr id="34" name="组合 33"/>
            <p:cNvGrpSpPr/>
            <p:nvPr/>
          </p:nvGrpSpPr>
          <p:grpSpPr>
            <a:xfrm>
              <a:off x="340" y="5410"/>
              <a:ext cx="17623" cy="1373"/>
              <a:chOff x="340" y="5410"/>
              <a:chExt cx="17623" cy="1373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340" y="5411"/>
                <a:ext cx="15297" cy="1095"/>
                <a:chOff x="1825" y="5183"/>
                <a:chExt cx="15297" cy="1095"/>
              </a:xfrm>
            </p:grpSpPr>
            <p:cxnSp>
              <p:nvCxnSpPr>
                <p:cNvPr id="125" name="直接连接符 124"/>
                <p:cNvCxnSpPr/>
                <p:nvPr/>
              </p:nvCxnSpPr>
              <p:spPr>
                <a:xfrm>
                  <a:off x="4124" y="5961"/>
                  <a:ext cx="12998" cy="0"/>
                </a:xfrm>
                <a:prstGeom prst="line">
                  <a:avLst/>
                </a:prstGeom>
                <a:ln w="79375" cap="rnd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文本框 126"/>
                <p:cNvSpPr txBox="1"/>
                <p:nvPr/>
              </p:nvSpPr>
              <p:spPr>
                <a:xfrm>
                  <a:off x="5040" y="5193"/>
                  <a:ext cx="1550" cy="4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cs typeface="Cambria" panose="02040503050406030204" charset="0"/>
                    </a:rPr>
                    <a:t>Breakpoint </a:t>
                  </a:r>
                  <a:r>
                    <a:rPr lang="en-US" altLang="zh-CN" sz="1200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cs typeface="Cambria" panose="02040503050406030204" charset="0"/>
                    </a:rPr>
                    <a:t>i</a:t>
                  </a:r>
                  <a:endParaRPr lang="en-US" altLang="zh-CN" sz="1200" baseline="-250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</a:endParaRPr>
                </a:p>
              </p:txBody>
            </p:sp>
            <p:sp>
              <p:nvSpPr>
                <p:cNvPr id="149" name="文本框 148"/>
                <p:cNvSpPr txBox="1"/>
                <p:nvPr/>
              </p:nvSpPr>
              <p:spPr>
                <a:xfrm>
                  <a:off x="13100" y="5183"/>
                  <a:ext cx="1547" cy="4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cs typeface="Cambria" panose="02040503050406030204" charset="0"/>
                    </a:rPr>
                    <a:t>Breakpoint </a:t>
                  </a:r>
                  <a:r>
                    <a:rPr lang="en-US" altLang="zh-CN" sz="1200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cs typeface="Cambria" panose="02040503050406030204" charset="0"/>
                    </a:rPr>
                    <a:t>j</a:t>
                  </a:r>
                  <a:endParaRPr lang="en-US" altLang="zh-CN" sz="1200" baseline="-250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</a:endParaRPr>
                </a:p>
              </p:txBody>
            </p:sp>
            <p:sp>
              <p:nvSpPr>
                <p:cNvPr id="151" name="文本框 150"/>
                <p:cNvSpPr txBox="1"/>
                <p:nvPr/>
              </p:nvSpPr>
              <p:spPr>
                <a:xfrm>
                  <a:off x="1825" y="5704"/>
                  <a:ext cx="2404" cy="483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r>
                    <a:rPr sz="1400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cs typeface="Cambria" panose="02040503050406030204" charset="0"/>
                    </a:rPr>
                    <a:t>Chromosomes </a:t>
                  </a:r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</a:endParaRPr>
                </a:p>
              </p:txBody>
            </p:sp>
            <p:sp>
              <p:nvSpPr>
                <p:cNvPr id="8" name="六边形 7"/>
                <p:cNvSpPr/>
                <p:nvPr/>
              </p:nvSpPr>
              <p:spPr>
                <a:xfrm>
                  <a:off x="4423" y="5802"/>
                  <a:ext cx="319" cy="319"/>
                </a:xfrm>
                <a:prstGeom prst="hexagon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mbria" panose="02040503050406030204" charset="0"/>
                    <a:cs typeface="Cambria" panose="02040503050406030204" charset="0"/>
                  </a:endParaRPr>
                </a:p>
              </p:txBody>
            </p:sp>
            <p:sp>
              <p:nvSpPr>
                <p:cNvPr id="9" name="六边形 8"/>
                <p:cNvSpPr/>
                <p:nvPr/>
              </p:nvSpPr>
              <p:spPr>
                <a:xfrm>
                  <a:off x="5655" y="5802"/>
                  <a:ext cx="319" cy="319"/>
                </a:xfrm>
                <a:prstGeom prst="hexagon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mbria" panose="02040503050406030204" charset="0"/>
                    <a:cs typeface="Cambria" panose="02040503050406030204" charset="0"/>
                  </a:endParaRPr>
                </a:p>
              </p:txBody>
            </p:sp>
            <p:sp>
              <p:nvSpPr>
                <p:cNvPr id="10" name="六边形 9"/>
                <p:cNvSpPr/>
                <p:nvPr/>
              </p:nvSpPr>
              <p:spPr>
                <a:xfrm>
                  <a:off x="7504" y="5802"/>
                  <a:ext cx="319" cy="319"/>
                </a:xfrm>
                <a:prstGeom prst="hexagon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mbria" panose="02040503050406030204" charset="0"/>
                    <a:cs typeface="Cambria" panose="02040503050406030204" charset="0"/>
                  </a:endParaRPr>
                </a:p>
              </p:txBody>
            </p:sp>
            <p:sp>
              <p:nvSpPr>
                <p:cNvPr id="11" name="六边形 10"/>
                <p:cNvSpPr/>
                <p:nvPr/>
              </p:nvSpPr>
              <p:spPr>
                <a:xfrm>
                  <a:off x="9271" y="5802"/>
                  <a:ext cx="319" cy="319"/>
                </a:xfrm>
                <a:prstGeom prst="hexagon">
                  <a:avLst/>
                </a:prstGeom>
                <a:solidFill>
                  <a:schemeClr val="accent4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mbria" panose="02040503050406030204" charset="0"/>
                    <a:cs typeface="Cambria" panose="02040503050406030204" charset="0"/>
                  </a:endParaRPr>
                </a:p>
              </p:txBody>
            </p:sp>
            <p:sp>
              <p:nvSpPr>
                <p:cNvPr id="12" name="六边形 11"/>
                <p:cNvSpPr/>
                <p:nvPr/>
              </p:nvSpPr>
              <p:spPr>
                <a:xfrm>
                  <a:off x="12025" y="5802"/>
                  <a:ext cx="319" cy="319"/>
                </a:xfrm>
                <a:prstGeom prst="hexagon">
                  <a:avLst/>
                </a:prstGeom>
                <a:solidFill>
                  <a:schemeClr val="accent4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mbria" panose="02040503050406030204" charset="0"/>
                    <a:cs typeface="Cambria" panose="02040503050406030204" charset="0"/>
                  </a:endParaRPr>
                </a:p>
              </p:txBody>
            </p:sp>
            <p:sp>
              <p:nvSpPr>
                <p:cNvPr id="13" name="六边形 12"/>
                <p:cNvSpPr/>
                <p:nvPr/>
              </p:nvSpPr>
              <p:spPr>
                <a:xfrm>
                  <a:off x="13715" y="5802"/>
                  <a:ext cx="319" cy="319"/>
                </a:xfrm>
                <a:prstGeom prst="hexagon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mbria" panose="02040503050406030204" charset="0"/>
                    <a:cs typeface="Cambria" panose="02040503050406030204" charset="0"/>
                  </a:endParaRPr>
                </a:p>
              </p:txBody>
            </p:sp>
            <p:sp>
              <p:nvSpPr>
                <p:cNvPr id="14" name="六边形 13"/>
                <p:cNvSpPr/>
                <p:nvPr/>
              </p:nvSpPr>
              <p:spPr>
                <a:xfrm>
                  <a:off x="14737" y="5802"/>
                  <a:ext cx="319" cy="319"/>
                </a:xfrm>
                <a:prstGeom prst="hexagon">
                  <a:avLst/>
                </a:prstGeom>
                <a:solidFill>
                  <a:schemeClr val="accent4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mbria" panose="02040503050406030204" charset="0"/>
                    <a:cs typeface="Cambria" panose="02040503050406030204" charset="0"/>
                  </a:endParaRPr>
                </a:p>
              </p:txBody>
            </p:sp>
            <p:sp>
              <p:nvSpPr>
                <p:cNvPr id="15" name="六边形 14"/>
                <p:cNvSpPr/>
                <p:nvPr/>
              </p:nvSpPr>
              <p:spPr>
                <a:xfrm>
                  <a:off x="16580" y="5802"/>
                  <a:ext cx="319" cy="319"/>
                </a:xfrm>
                <a:prstGeom prst="hexagon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mbria" panose="02040503050406030204" charset="0"/>
                    <a:cs typeface="Cambria" panose="02040503050406030204" charset="0"/>
                  </a:endParaRPr>
                </a:p>
              </p:txBody>
            </p: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13874" y="5644"/>
                  <a:ext cx="0" cy="634"/>
                </a:xfrm>
                <a:prstGeom prst="line">
                  <a:avLst/>
                </a:prstGeom>
                <a:ln w="19050" cmpd="sng">
                  <a:solidFill>
                    <a:srgbClr val="E8CEC9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5814" y="5644"/>
                  <a:ext cx="0" cy="634"/>
                </a:xfrm>
                <a:prstGeom prst="line">
                  <a:avLst/>
                </a:prstGeom>
                <a:ln w="19050" cmpd="sng">
                  <a:solidFill>
                    <a:srgbClr val="E8CEC9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组合 24"/>
              <p:cNvGrpSpPr/>
              <p:nvPr/>
            </p:nvGrpSpPr>
            <p:grpSpPr>
              <a:xfrm>
                <a:off x="16201" y="5410"/>
                <a:ext cx="1763" cy="1097"/>
                <a:chOff x="16185" y="5368"/>
                <a:chExt cx="1763" cy="1097"/>
              </a:xfrm>
            </p:grpSpPr>
            <p:sp>
              <p:nvSpPr>
                <p:cNvPr id="16" name="六边形 15"/>
                <p:cNvSpPr/>
                <p:nvPr/>
              </p:nvSpPr>
              <p:spPr>
                <a:xfrm>
                  <a:off x="16185" y="5425"/>
                  <a:ext cx="319" cy="319"/>
                </a:xfrm>
                <a:prstGeom prst="hexagon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mbria" panose="02040503050406030204" charset="0"/>
                    <a:cs typeface="Cambria" panose="02040503050406030204" charset="0"/>
                  </a:endParaRPr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16411" y="5368"/>
                  <a:ext cx="1537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zh-CN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cs typeface="Cambria" panose="02040503050406030204" charset="0"/>
                    </a:rPr>
                    <a:t>纯合性</a:t>
                  </a:r>
                  <a:r>
                    <a:rPr lang="en-US" sz="1200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cs typeface="Cambria" panose="02040503050406030204" charset="0"/>
                    </a:rPr>
                    <a:t>SNP</a:t>
                  </a:r>
                  <a:endParaRPr lang="en-US" sz="1200" baseline="-250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</a:endParaRPr>
                </a:p>
              </p:txBody>
            </p:sp>
            <p:sp>
              <p:nvSpPr>
                <p:cNvPr id="23" name="六边形 22"/>
                <p:cNvSpPr/>
                <p:nvPr/>
              </p:nvSpPr>
              <p:spPr>
                <a:xfrm>
                  <a:off x="16186" y="6088"/>
                  <a:ext cx="319" cy="319"/>
                </a:xfrm>
                <a:prstGeom prst="hexagon">
                  <a:avLst/>
                </a:prstGeom>
                <a:solidFill>
                  <a:schemeClr val="accent4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mbria" panose="02040503050406030204" charset="0"/>
                    <a:cs typeface="Cambria" panose="02040503050406030204" charset="0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16412" y="6031"/>
                  <a:ext cx="1537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zh-CN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cs typeface="Cambria" panose="02040503050406030204" charset="0"/>
                    </a:rPr>
                    <a:t>杂合性</a:t>
                  </a:r>
                  <a:r>
                    <a:rPr lang="en-US" sz="1200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cs typeface="Cambria" panose="02040503050406030204" charset="0"/>
                    </a:rPr>
                    <a:t>SNP</a:t>
                  </a:r>
                  <a:endParaRPr lang="en-US" sz="1200" baseline="-250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</a:endParaRPr>
                </a:p>
              </p:txBody>
            </p:sp>
          </p:grpSp>
          <p:sp>
            <p:nvSpPr>
              <p:cNvPr id="26" name="文本框 25"/>
              <p:cNvSpPr txBox="1"/>
              <p:nvPr/>
            </p:nvSpPr>
            <p:spPr>
              <a:xfrm>
                <a:off x="2679" y="6349"/>
                <a:ext cx="83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  <a:sym typeface="+mn-ea"/>
                  </a:rPr>
                  <a:t>SNP1</a:t>
                </a:r>
                <a:endParaRPr lang="en-US" altLang="zh-CN" sz="1200" baseline="-250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  <a:sym typeface="+mn-ea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3909" y="6349"/>
                <a:ext cx="83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  <a:sym typeface="+mn-ea"/>
                  </a:rPr>
                  <a:t>SNP2</a:t>
                </a:r>
                <a:endParaRPr lang="en-US" altLang="zh-CN" sz="1200" baseline="-250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  <a:sym typeface="+mn-ea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5759" y="6349"/>
                <a:ext cx="83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  <a:sym typeface="+mn-ea"/>
                  </a:rPr>
                  <a:t>SNP3</a:t>
                </a:r>
                <a:endParaRPr lang="en-US" altLang="zh-CN" sz="1200" baseline="-250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  <a:sym typeface="+mn-ea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7534" y="6349"/>
                <a:ext cx="83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  <a:sym typeface="+mn-ea"/>
                  </a:rPr>
                  <a:t>SNP4</a:t>
                </a:r>
                <a:endParaRPr lang="en-US" altLang="zh-CN" sz="1200" baseline="-250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  <a:sym typeface="+mn-ea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0280" y="6349"/>
                <a:ext cx="83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  <a:sym typeface="+mn-ea"/>
                  </a:rPr>
                  <a:t>SNP5</a:t>
                </a:r>
                <a:endParaRPr lang="en-US" altLang="zh-CN" sz="1200" baseline="-250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  <a:sym typeface="+mn-e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1981" y="6349"/>
                <a:ext cx="83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  <a:sym typeface="+mn-ea"/>
                  </a:rPr>
                  <a:t>SNP6</a:t>
                </a:r>
                <a:endParaRPr lang="en-US" altLang="zh-CN" sz="1200" baseline="-250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  <a:sym typeface="+mn-ea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2990" y="6349"/>
                <a:ext cx="83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  <a:sym typeface="+mn-ea"/>
                  </a:rPr>
                  <a:t>SNP7</a:t>
                </a:r>
                <a:endParaRPr lang="en-US" altLang="zh-CN" sz="1200" baseline="-250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  <a:sym typeface="+mn-ea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4827" y="6349"/>
                <a:ext cx="83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  <a:sym typeface="+mn-ea"/>
                  </a:rPr>
                  <a:t>SNP8</a:t>
                </a:r>
                <a:endParaRPr lang="en-US" altLang="zh-CN" sz="1200" baseline="-250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  <a:sym typeface="+mn-ea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5131" y="7252"/>
                  <a:ext cx="8041" cy="2738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altLang="zh-CN" b="0" i="1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endParaRPr>
                </a:p>
                <a:p>
                  <a:pPr algn="l"/>
                  <a:endParaRPr lang="en-US" altLang="zh-CN" b="0" i="1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endParaRP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6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𝑅𝑎𝑛𝑘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𝑆𝑁𝑃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𝐿𝑜𝑔𝑅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；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</m:ctrlPr>
                          </m:naryPr>
                          <m:sub>
                            <m:eqArr>
                              <m:eqArr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𝐻𝑒𝑡</m:t>
                                </m:r>
                              </m:e>
                            </m:eqAr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𝑅𝑎𝑛𝑘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𝑆𝑁𝑃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𝐿𝑜𝑔𝑂𝑅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altLang="zh-CN" b="0" i="1">
                    <a:latin typeface="Cambria" panose="02040503050406030204" charset="0"/>
                    <a:ea typeface="MS Mincho" charset="0"/>
                    <a:cs typeface="Cambria" panose="02040503050406030204" charset="0"/>
                  </a:endParaRPr>
                </a:p>
                <a:p>
                  <a:pPr algn="l"/>
                  <a:endParaRPr lang="zh-CN" altLang="en-US">
                    <a:latin typeface="Cambria" panose="02040503050406030204" charset="0"/>
                    <a:ea typeface="宋体" panose="02010600030101010101" pitchFamily="2" charset="-122"/>
                    <a:cs typeface="Cambria" panose="02040503050406030204" charset="0"/>
                  </a:endParaRPr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1" y="7252"/>
                  <a:ext cx="8041" cy="2738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2400" dirty="0">
                <a:latin typeface="Cambria" panose="02040503050406030204" charset="0"/>
                <a:ea typeface="楷体" panose="02010609060101010101" charset="-122"/>
                <a:cs typeface="楷体" panose="02010609060101010101" charset="-122"/>
                <a:sym typeface="+mn-ea"/>
              </a:rPr>
              <a:t>片段分割</a:t>
            </a:r>
            <a:endParaRPr lang="zh-CN" sz="2400" dirty="0">
              <a:latin typeface="Cambria" panose="02040503050406030204" charset="0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70560" y="1130300"/>
                <a:ext cx="10850880" cy="5727700"/>
              </a:xfrm>
            </p:spPr>
            <p:txBody>
              <a:bodyPr>
                <a:normAutofit/>
              </a:bodyPr>
              <a:lstStyle/>
              <a:p>
                <a:pPr marL="0" indent="-228600" algn="l" fontAlgn="auto">
                  <a:lnSpc>
                    <a:spcPct val="100000"/>
                  </a:lnSpc>
                  <a:buNone/>
                </a:pPr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预先给定一个阈值</a:t>
                </a:r>
                <a:r>
                  <a:rPr lang="en-US" altLang="zh-CN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(</a:t>
                </a:r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默认25</a:t>
                </a:r>
                <a:r>
                  <a:rPr lang="en-US" altLang="zh-CN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)</a:t>
                </a:r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认为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达到该阈值的断点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、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之间的序列与其他序列之间存在显著差异，迭代地寻找使得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最大的</a:t>
                </a:r>
                <a:r>
                  <a:rPr lang="zh-CN" altLang="en-US" sz="200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断点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、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；</a:t>
                </a:r>
                <a:r>
                  <a:rPr lang="zh-CN" altLang="en-US" sz="20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之后在断点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、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以外的区域再次重复该迭代过程寻找新的断点，直至将整个基因组划分为若干片段。</a:t>
                </a:r>
                <a:endParaRPr lang="zh-CN" altLang="en-US" dirty="0">
                  <a:solidFill>
                    <a:srgbClr val="FF0000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70560" y="1130300"/>
                <a:ext cx="10850880" cy="57277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组合 52"/>
          <p:cNvGrpSpPr/>
          <p:nvPr/>
        </p:nvGrpSpPr>
        <p:grpSpPr>
          <a:xfrm>
            <a:off x="508000" y="3140710"/>
            <a:ext cx="11190605" cy="2317115"/>
            <a:chOff x="789" y="3701"/>
            <a:chExt cx="17623" cy="3649"/>
          </a:xfrm>
        </p:grpSpPr>
        <p:cxnSp>
          <p:nvCxnSpPr>
            <p:cNvPr id="125" name="直接连接符 124"/>
            <p:cNvCxnSpPr/>
            <p:nvPr/>
          </p:nvCxnSpPr>
          <p:spPr>
            <a:xfrm>
              <a:off x="3088" y="4480"/>
              <a:ext cx="12998" cy="0"/>
            </a:xfrm>
            <a:prstGeom prst="line">
              <a:avLst/>
            </a:prstGeom>
            <a:ln w="79375" cap="rnd" cmpd="sng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/>
            <p:cNvSpPr txBox="1"/>
            <p:nvPr/>
          </p:nvSpPr>
          <p:spPr>
            <a:xfrm>
              <a:off x="789" y="4223"/>
              <a:ext cx="2404" cy="48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sz="14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</a:rPr>
                <a:t>Chromosomes </a:t>
              </a:r>
              <a:endParaRPr sz="1400">
                <a:solidFill>
                  <a:schemeClr val="bg1">
                    <a:lumMod val="50000"/>
                  </a:schemeClr>
                </a:solidFill>
                <a:latin typeface="Cambria" panose="02040503050406030204" charset="0"/>
                <a:cs typeface="Cambria" panose="02040503050406030204" charset="0"/>
              </a:endParaRPr>
            </a:p>
          </p:txBody>
        </p:sp>
        <p:sp>
          <p:nvSpPr>
            <p:cNvPr id="8" name="六边形 7"/>
            <p:cNvSpPr/>
            <p:nvPr/>
          </p:nvSpPr>
          <p:spPr>
            <a:xfrm>
              <a:off x="3387" y="4321"/>
              <a:ext cx="319" cy="319"/>
            </a:xfrm>
            <a:prstGeom prst="hexagon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mbria" panose="02040503050406030204" charset="0"/>
                <a:cs typeface="Cambria" panose="02040503050406030204" charset="0"/>
              </a:endParaRPr>
            </a:p>
          </p:txBody>
        </p:sp>
        <p:sp>
          <p:nvSpPr>
            <p:cNvPr id="9" name="六边形 8"/>
            <p:cNvSpPr/>
            <p:nvPr/>
          </p:nvSpPr>
          <p:spPr>
            <a:xfrm>
              <a:off x="4619" y="4321"/>
              <a:ext cx="319" cy="319"/>
            </a:xfrm>
            <a:prstGeom prst="hexagon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mbria" panose="02040503050406030204" charset="0"/>
                <a:cs typeface="Cambria" panose="02040503050406030204" charset="0"/>
              </a:endParaRPr>
            </a:p>
          </p:txBody>
        </p:sp>
        <p:sp>
          <p:nvSpPr>
            <p:cNvPr id="10" name="六边形 9"/>
            <p:cNvSpPr/>
            <p:nvPr/>
          </p:nvSpPr>
          <p:spPr>
            <a:xfrm>
              <a:off x="6468" y="4321"/>
              <a:ext cx="319" cy="319"/>
            </a:xfrm>
            <a:prstGeom prst="hexagon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mbria" panose="02040503050406030204" charset="0"/>
                <a:cs typeface="Cambria" panose="02040503050406030204" charset="0"/>
              </a:endParaRPr>
            </a:p>
          </p:txBody>
        </p:sp>
        <p:sp>
          <p:nvSpPr>
            <p:cNvPr id="11" name="六边形 10"/>
            <p:cNvSpPr/>
            <p:nvPr/>
          </p:nvSpPr>
          <p:spPr>
            <a:xfrm>
              <a:off x="8235" y="4321"/>
              <a:ext cx="319" cy="319"/>
            </a:xfrm>
            <a:prstGeom prst="hexagon">
              <a:avLst/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mbria" panose="02040503050406030204" charset="0"/>
                <a:cs typeface="Cambria" panose="02040503050406030204" charset="0"/>
              </a:endParaRPr>
            </a:p>
          </p:txBody>
        </p:sp>
        <p:sp>
          <p:nvSpPr>
            <p:cNvPr id="12" name="六边形 11"/>
            <p:cNvSpPr/>
            <p:nvPr/>
          </p:nvSpPr>
          <p:spPr>
            <a:xfrm>
              <a:off x="10989" y="4321"/>
              <a:ext cx="319" cy="319"/>
            </a:xfrm>
            <a:prstGeom prst="hexagon">
              <a:avLst/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mbria" panose="02040503050406030204" charset="0"/>
                <a:cs typeface="Cambria" panose="02040503050406030204" charset="0"/>
              </a:endParaRPr>
            </a:p>
          </p:txBody>
        </p:sp>
        <p:sp>
          <p:nvSpPr>
            <p:cNvPr id="13" name="六边形 12"/>
            <p:cNvSpPr/>
            <p:nvPr/>
          </p:nvSpPr>
          <p:spPr>
            <a:xfrm>
              <a:off x="12679" y="4321"/>
              <a:ext cx="319" cy="319"/>
            </a:xfrm>
            <a:prstGeom prst="hexagon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mbria" panose="02040503050406030204" charset="0"/>
                <a:cs typeface="Cambria" panose="02040503050406030204" charset="0"/>
              </a:endParaRPr>
            </a:p>
          </p:txBody>
        </p:sp>
        <p:sp>
          <p:nvSpPr>
            <p:cNvPr id="14" name="六边形 13"/>
            <p:cNvSpPr/>
            <p:nvPr/>
          </p:nvSpPr>
          <p:spPr>
            <a:xfrm>
              <a:off x="13701" y="4321"/>
              <a:ext cx="319" cy="319"/>
            </a:xfrm>
            <a:prstGeom prst="hexagon">
              <a:avLst/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mbria" panose="02040503050406030204" charset="0"/>
                <a:cs typeface="Cambria" panose="02040503050406030204" charset="0"/>
              </a:endParaRPr>
            </a:p>
          </p:txBody>
        </p:sp>
        <p:sp>
          <p:nvSpPr>
            <p:cNvPr id="15" name="六边形 14"/>
            <p:cNvSpPr/>
            <p:nvPr/>
          </p:nvSpPr>
          <p:spPr>
            <a:xfrm>
              <a:off x="15544" y="4321"/>
              <a:ext cx="319" cy="319"/>
            </a:xfrm>
            <a:prstGeom prst="hexagon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mbria" panose="02040503050406030204" charset="0"/>
                <a:cs typeface="Cambria" panose="02040503050406030204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2021" y="3702"/>
              <a:ext cx="1636" cy="1095"/>
              <a:chOff x="12021" y="3702"/>
              <a:chExt cx="1636" cy="1095"/>
            </a:xfrm>
          </p:grpSpPr>
          <p:sp>
            <p:nvSpPr>
              <p:cNvPr id="149" name="文本框 148"/>
              <p:cNvSpPr txBox="1"/>
              <p:nvPr/>
            </p:nvSpPr>
            <p:spPr>
              <a:xfrm>
                <a:off x="12021" y="3702"/>
                <a:ext cx="1636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</a:rPr>
                  <a:t>Breakpoint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</a:rPr>
                  <a:t>i</a:t>
                </a:r>
                <a:r>
                  <a:rPr lang="en-US" altLang="zh-CN" sz="1200" baseline="-250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</a:rPr>
                  <a:t>2</a:t>
                </a:r>
                <a:endParaRPr lang="en-US" altLang="zh-CN" sz="1200" baseline="-250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</a:endParaRPr>
              </a:p>
            </p:txBody>
          </p:sp>
          <p:cxnSp>
            <p:nvCxnSpPr>
              <p:cNvPr id="148" name="直接连接符 147"/>
              <p:cNvCxnSpPr/>
              <p:nvPr/>
            </p:nvCxnSpPr>
            <p:spPr>
              <a:xfrm>
                <a:off x="12838" y="4163"/>
                <a:ext cx="0" cy="634"/>
              </a:xfrm>
              <a:prstGeom prst="line">
                <a:avLst/>
              </a:prstGeom>
              <a:ln w="19050" cmpd="sng">
                <a:solidFill>
                  <a:srgbClr val="E8CEC9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3"/>
            <p:cNvGrpSpPr/>
            <p:nvPr/>
          </p:nvGrpSpPr>
          <p:grpSpPr>
            <a:xfrm>
              <a:off x="3962" y="3712"/>
              <a:ext cx="1636" cy="1085"/>
              <a:chOff x="3962" y="3712"/>
              <a:chExt cx="1636" cy="1085"/>
            </a:xfrm>
          </p:grpSpPr>
          <p:sp>
            <p:nvSpPr>
              <p:cNvPr id="127" name="文本框 126"/>
              <p:cNvSpPr txBox="1"/>
              <p:nvPr/>
            </p:nvSpPr>
            <p:spPr>
              <a:xfrm>
                <a:off x="3962" y="3712"/>
                <a:ext cx="1636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</a:rPr>
                  <a:t>Breakpoint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</a:rPr>
                  <a:t>i</a:t>
                </a:r>
                <a:r>
                  <a:rPr lang="en-US" altLang="zh-CN" sz="1200" baseline="-250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</a:rPr>
                  <a:t>1</a:t>
                </a:r>
                <a:endParaRPr lang="en-US" altLang="zh-CN" sz="1200" baseline="-250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</a:endParaRPr>
              </a:p>
            </p:txBody>
          </p:sp>
          <p:cxnSp>
            <p:nvCxnSpPr>
              <p:cNvPr id="126" name="直接连接符 125"/>
              <p:cNvCxnSpPr/>
              <p:nvPr/>
            </p:nvCxnSpPr>
            <p:spPr>
              <a:xfrm>
                <a:off x="4778" y="4163"/>
                <a:ext cx="0" cy="634"/>
              </a:xfrm>
              <a:prstGeom prst="line">
                <a:avLst/>
              </a:prstGeom>
              <a:ln w="19050" cmpd="sng">
                <a:solidFill>
                  <a:srgbClr val="E8CEC9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>
              <a:off x="16650" y="3701"/>
              <a:ext cx="1763" cy="1097"/>
              <a:chOff x="16185" y="5368"/>
              <a:chExt cx="1763" cy="1097"/>
            </a:xfrm>
          </p:grpSpPr>
          <p:sp>
            <p:nvSpPr>
              <p:cNvPr id="16" name="六边形 15"/>
              <p:cNvSpPr/>
              <p:nvPr/>
            </p:nvSpPr>
            <p:spPr>
              <a:xfrm>
                <a:off x="16185" y="5425"/>
                <a:ext cx="319" cy="319"/>
              </a:xfrm>
              <a:prstGeom prst="hexagon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mbria" panose="02040503050406030204" charset="0"/>
                  <a:cs typeface="Cambria" panose="02040503050406030204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6411" y="5368"/>
                <a:ext cx="1537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</a:rPr>
                  <a:t>纯合性</a:t>
                </a:r>
                <a:r>
                  <a:rPr lang="en-US" sz="12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</a:rPr>
                  <a:t>SNP</a:t>
                </a:r>
                <a:endParaRPr lang="en-US" sz="1200" baseline="-250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</a:endParaRPr>
              </a:p>
            </p:txBody>
          </p:sp>
          <p:sp>
            <p:nvSpPr>
              <p:cNvPr id="23" name="六边形 22"/>
              <p:cNvSpPr/>
              <p:nvPr/>
            </p:nvSpPr>
            <p:spPr>
              <a:xfrm>
                <a:off x="16186" y="6088"/>
                <a:ext cx="319" cy="319"/>
              </a:xfrm>
              <a:prstGeom prst="hexagon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mbria" panose="02040503050406030204" charset="0"/>
                  <a:cs typeface="Cambria" panose="02040503050406030204" charset="0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6412" y="6031"/>
                <a:ext cx="1537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</a:rPr>
                  <a:t>杂合性</a:t>
                </a:r>
                <a:r>
                  <a:rPr lang="en-US" sz="12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</a:rPr>
                  <a:t>SNP</a:t>
                </a:r>
                <a:endParaRPr lang="en-US" sz="1200" baseline="-250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3128" y="4640"/>
              <a:ext cx="83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  <a:sym typeface="+mn-ea"/>
                </a:rPr>
                <a:t>SNP1</a:t>
              </a:r>
              <a:endParaRPr lang="en-US" altLang="zh-CN" sz="1200" baseline="-25000">
                <a:solidFill>
                  <a:schemeClr val="bg1">
                    <a:lumMod val="50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358" y="4640"/>
              <a:ext cx="83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  <a:sym typeface="+mn-ea"/>
                </a:rPr>
                <a:t>SNP2</a:t>
              </a:r>
              <a:endParaRPr lang="en-US" altLang="zh-CN" sz="1200" baseline="-25000">
                <a:solidFill>
                  <a:schemeClr val="bg1">
                    <a:lumMod val="50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208" y="4640"/>
              <a:ext cx="83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  <a:sym typeface="+mn-ea"/>
                </a:rPr>
                <a:t>SNP3</a:t>
              </a:r>
              <a:endParaRPr lang="en-US" altLang="zh-CN" sz="1200" baseline="-25000">
                <a:solidFill>
                  <a:schemeClr val="bg1">
                    <a:lumMod val="50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983" y="4640"/>
              <a:ext cx="83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  <a:sym typeface="+mn-ea"/>
                </a:rPr>
                <a:t>SNP4</a:t>
              </a:r>
              <a:endParaRPr lang="en-US" altLang="zh-CN" sz="1200" baseline="-25000">
                <a:solidFill>
                  <a:schemeClr val="bg1">
                    <a:lumMod val="50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9" y="4640"/>
              <a:ext cx="83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  <a:sym typeface="+mn-ea"/>
                </a:rPr>
                <a:t>SNP5</a:t>
              </a:r>
              <a:endParaRPr lang="en-US" altLang="zh-CN" sz="1200" baseline="-25000">
                <a:solidFill>
                  <a:schemeClr val="bg1">
                    <a:lumMod val="50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430" y="4640"/>
              <a:ext cx="83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  <a:sym typeface="+mn-ea"/>
                </a:rPr>
                <a:t>SNP6</a:t>
              </a:r>
              <a:endParaRPr lang="en-US" altLang="zh-CN" sz="1200" baseline="-25000">
                <a:solidFill>
                  <a:schemeClr val="bg1">
                    <a:lumMod val="50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3439" y="4640"/>
              <a:ext cx="83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  <a:sym typeface="+mn-ea"/>
                </a:rPr>
                <a:t>SNP7</a:t>
              </a:r>
              <a:endParaRPr lang="en-US" altLang="zh-CN" sz="1200" baseline="-25000">
                <a:solidFill>
                  <a:schemeClr val="bg1">
                    <a:lumMod val="50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5276" y="4640"/>
              <a:ext cx="83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  <a:sym typeface="+mn-ea"/>
                </a:rPr>
                <a:t>SNP8</a:t>
              </a:r>
              <a:endParaRPr lang="en-US" altLang="zh-CN" sz="1200" baseline="-25000">
                <a:solidFill>
                  <a:schemeClr val="bg1">
                    <a:lumMod val="50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7588" y="3712"/>
              <a:ext cx="1633" cy="1095"/>
              <a:chOff x="12022" y="3702"/>
              <a:chExt cx="1633" cy="1095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12022" y="3702"/>
                <a:ext cx="1633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</a:rPr>
                  <a:t>Breakpoint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</a:rPr>
                  <a:t>j</a:t>
                </a:r>
                <a:r>
                  <a:rPr lang="en-US" altLang="zh-CN" sz="1200" baseline="-250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</a:rPr>
                  <a:t>1</a:t>
                </a:r>
                <a:endParaRPr lang="en-US" altLang="zh-CN" sz="1200" baseline="-250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12838" y="4163"/>
                <a:ext cx="0" cy="634"/>
              </a:xfrm>
              <a:prstGeom prst="line">
                <a:avLst/>
              </a:prstGeom>
              <a:ln w="19050" cmpd="sng">
                <a:solidFill>
                  <a:srgbClr val="E8CEC9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14890" y="3712"/>
              <a:ext cx="1633" cy="1095"/>
              <a:chOff x="12022" y="3702"/>
              <a:chExt cx="1633" cy="1095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2022" y="3702"/>
                <a:ext cx="1633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</a:rPr>
                  <a:t>Breakpoint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</a:rPr>
                  <a:t>j</a:t>
                </a:r>
                <a:r>
                  <a:rPr lang="en-US" altLang="zh-CN" sz="1200" baseline="-250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</a:rPr>
                  <a:t>2</a:t>
                </a:r>
                <a:endParaRPr lang="en-US" altLang="zh-CN" sz="1200" baseline="-250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>
                <a:off x="12838" y="4163"/>
                <a:ext cx="0" cy="634"/>
              </a:xfrm>
              <a:prstGeom prst="line">
                <a:avLst/>
              </a:prstGeom>
              <a:ln w="19050" cmpd="sng">
                <a:solidFill>
                  <a:srgbClr val="E8CEC9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左中括号 44"/>
            <p:cNvSpPr/>
            <p:nvPr/>
          </p:nvSpPr>
          <p:spPr>
            <a:xfrm rot="16200000">
              <a:off x="3848" y="4607"/>
              <a:ext cx="324" cy="1222"/>
            </a:xfrm>
            <a:prstGeom prst="leftBracket">
              <a:avLst>
                <a:gd name="adj" fmla="val 0"/>
              </a:avLst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mbria" panose="02040503050406030204" charset="0"/>
                <a:cs typeface="Cambria" panose="02040503050406030204" charset="0"/>
              </a:endParaRPr>
            </a:p>
          </p:txBody>
        </p:sp>
        <p:sp>
          <p:nvSpPr>
            <p:cNvPr id="46" name="左中括号 45"/>
            <p:cNvSpPr/>
            <p:nvPr/>
          </p:nvSpPr>
          <p:spPr>
            <a:xfrm rot="16200000">
              <a:off x="6425" y="3762"/>
              <a:ext cx="324" cy="3935"/>
            </a:xfrm>
            <a:prstGeom prst="leftBracket">
              <a:avLst>
                <a:gd name="adj" fmla="val 0"/>
              </a:avLst>
            </a:prstGeom>
            <a:ln w="28575" cmpd="sng">
              <a:solidFill>
                <a:schemeClr val="accent5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mbria" panose="02040503050406030204" charset="0"/>
                <a:cs typeface="Cambria" panose="02040503050406030204" charset="0"/>
              </a:endParaRPr>
            </a:p>
          </p:txBody>
        </p:sp>
        <p:sp>
          <p:nvSpPr>
            <p:cNvPr id="47" name="左中括号 46"/>
            <p:cNvSpPr/>
            <p:nvPr/>
          </p:nvSpPr>
          <p:spPr>
            <a:xfrm rot="16200000">
              <a:off x="10455" y="4180"/>
              <a:ext cx="324" cy="4124"/>
            </a:xfrm>
            <a:prstGeom prst="leftBracket">
              <a:avLst>
                <a:gd name="adj" fmla="val 0"/>
              </a:avLst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mbria" panose="02040503050406030204" charset="0"/>
                <a:cs typeface="Cambria" panose="02040503050406030204" charset="0"/>
              </a:endParaRPr>
            </a:p>
          </p:txBody>
        </p:sp>
        <p:sp>
          <p:nvSpPr>
            <p:cNvPr id="48" name="左中括号 47"/>
            <p:cNvSpPr/>
            <p:nvPr/>
          </p:nvSpPr>
          <p:spPr>
            <a:xfrm rot="16200000">
              <a:off x="14109" y="5161"/>
              <a:ext cx="324" cy="3185"/>
            </a:xfrm>
            <a:prstGeom prst="leftBracket">
              <a:avLst>
                <a:gd name="adj" fmla="val 0"/>
              </a:avLst>
            </a:prstGeom>
            <a:ln w="28575" cmpd="sng">
              <a:solidFill>
                <a:schemeClr val="accent5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mbria" panose="02040503050406030204" charset="0"/>
                <a:cs typeface="Cambria" panose="0204050305040603020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271" y="5354"/>
              <a:ext cx="147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</a:rPr>
                <a:t>S</a:t>
              </a:r>
              <a:r>
                <a:rPr sz="12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</a:rPr>
                <a:t>egement</a:t>
              </a:r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</a:rPr>
                <a:t> 1</a:t>
              </a:r>
              <a:endParaRPr lang="en-US" sz="1200" baseline="-25000">
                <a:solidFill>
                  <a:schemeClr val="bg1">
                    <a:lumMod val="50000"/>
                  </a:schemeClr>
                </a:solidFill>
                <a:latin typeface="Cambria" panose="02040503050406030204" charset="0"/>
                <a:cs typeface="Cambria" panose="0204050305040603020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848" y="5892"/>
              <a:ext cx="147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</a:rPr>
                <a:t>S</a:t>
              </a:r>
              <a:r>
                <a:rPr sz="12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</a:rPr>
                <a:t>egement</a:t>
              </a:r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</a:rPr>
                <a:t> 2</a:t>
              </a:r>
              <a:endParaRPr lang="en-US" sz="1200" baseline="-25000">
                <a:solidFill>
                  <a:schemeClr val="bg1">
                    <a:lumMod val="50000"/>
                  </a:schemeClr>
                </a:solidFill>
                <a:latin typeface="Cambria" panose="02040503050406030204" charset="0"/>
                <a:cs typeface="Cambria" panose="0204050305040603020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9878" y="6404"/>
              <a:ext cx="147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</a:rPr>
                <a:t>S</a:t>
              </a:r>
              <a:r>
                <a:rPr sz="12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</a:rPr>
                <a:t>egement</a:t>
              </a:r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</a:rPr>
                <a:t> 3</a:t>
              </a:r>
              <a:endParaRPr lang="en-US" sz="1200" baseline="-25000">
                <a:solidFill>
                  <a:schemeClr val="bg1">
                    <a:lumMod val="50000"/>
                  </a:schemeClr>
                </a:solidFill>
                <a:latin typeface="Cambria" panose="02040503050406030204" charset="0"/>
                <a:cs typeface="Cambria" panose="0204050305040603020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3532" y="6916"/>
              <a:ext cx="147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</a:rPr>
                <a:t>S</a:t>
              </a:r>
              <a:r>
                <a:rPr sz="12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</a:rPr>
                <a:t>egement</a:t>
              </a:r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cs typeface="Cambria" panose="02040503050406030204" charset="0"/>
                </a:rPr>
                <a:t> 4</a:t>
              </a:r>
              <a:endParaRPr lang="en-US" sz="1200" baseline="-25000">
                <a:solidFill>
                  <a:schemeClr val="bg1">
                    <a:lumMod val="50000"/>
                  </a:schemeClr>
                </a:solidFill>
                <a:latin typeface="Cambria" panose="02040503050406030204" charset="0"/>
                <a:cs typeface="Cambria" panose="0204050305040603020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2400" dirty="0">
                <a:latin typeface="Cambria" panose="02040503050406030204" charset="0"/>
                <a:ea typeface="楷体" panose="02010609060101010101" charset="-122"/>
                <a:cs typeface="楷体" panose="02010609060101010101" charset="-122"/>
                <a:sym typeface="+mn-ea"/>
              </a:rPr>
              <a:t>片段</a:t>
            </a:r>
            <a:r>
              <a:rPr lang="zh-CN" altLang="en-US" sz="2400">
                <a:latin typeface="Cambria" panose="02040503050406030204" charset="0"/>
                <a:ea typeface="楷体" panose="02010609060101010101" charset="-122"/>
                <a:cs typeface="楷体" panose="02010609060101010101" charset="-122"/>
                <a:sym typeface="+mn-ea"/>
              </a:rPr>
              <a:t>聚类</a:t>
            </a:r>
            <a:endParaRPr lang="zh-CN" altLang="en-US" sz="2400">
              <a:latin typeface="Cambria" panose="02040503050406030204" charset="0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70560" y="1130300"/>
                <a:ext cx="10850880" cy="5727700"/>
              </a:xfrm>
            </p:spPr>
            <p:txBody>
              <a:bodyPr>
                <a:normAutofit/>
              </a:bodyPr>
              <a:lstStyle/>
              <a:p>
                <a:pPr marL="114300" indent="-254000" algn="l" fontAlgn="auto">
                  <a:lnSpc>
                    <a:spcPct val="100000"/>
                  </a:lnSpc>
                  <a:extLst>
                    <a:ext uri="{35155182-B16C-46BC-9424-99874614C6A1}">
                      <wpsdc:indentchars xmlns:wpsdc="http://www.wps.cn/officeDocument/2017/drawingmlCustomData" val="-100" checksum="256801744"/>
                    </a:ext>
                  </a:extLst>
                </a:pPr>
                <a:r>
                  <a:rPr lang="zh-CN" altLang="en-US" sz="20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将片段中所有位点的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𝐿𝑜𝑔𝑅</m:t>
                    </m:r>
                  </m:oMath>
                </a14:m>
                <a:r>
                  <a:rPr lang="zh-CN" altLang="en-US" sz="20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值的</a:t>
                </a:r>
                <a:r>
                  <a:rPr lang="zh-CN" altLang="en-US" sz="200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中值</a:t>
                </a:r>
                <a:r>
                  <a:rPr lang="zh-CN" altLang="en-US" sz="20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作为该片段的</a:t>
                </a:r>
                <a:r>
                  <a:rPr lang="en-US" altLang="zh-CN" sz="20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</a:t>
                </a:r>
                <a:r>
                  <a:rPr lang="zh-CN" altLang="en-US" sz="20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ogR值，记为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；</a:t>
                </a:r>
                <a:endParaRPr lang="zh-CN" altLang="en-US" sz="20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114300" indent="-254000" algn="l" fontAlgn="auto">
                  <a:lnSpc>
                    <a:spcPct val="100000"/>
                  </a:lnSpc>
                  <a:extLst>
                    <a:ext uri="{35155182-B16C-46BC-9424-99874614C6A1}">
                      <wpsdc:indentchars xmlns:wpsdc="http://www.wps.cn/officeDocument/2017/drawingmlCustomData" val="-100" checksum="256801744"/>
                    </a:ext>
                  </a:extLst>
                </a:pPr>
                <a:r>
                  <a:rPr lang="zh-CN" altLang="en-US" sz="20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为</a:t>
                </a:r>
                <a:r>
                  <a:rPr lang="zh-CN" altLang="en-US" sz="20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片段位点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𝐿𝑜𝑔𝑂𝑅</m:t>
                    </m:r>
                  </m:oMath>
                </a14:m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值的平方，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𝐿𝑜𝑔𝑂𝑅</m:t>
                    </m:r>
                  </m:oMath>
                </a14:m>
                <a:r>
                  <a:rPr lang="zh-CN" altLang="en-US" sz="20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值的</a:t>
                </a:r>
                <a:r>
                  <a:rPr lang="en-US" altLang="zh-CN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variance</a:t>
                </a:r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，即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正常样本</a:t>
                </a:r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与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肿瘤样本</a:t>
                </a:r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在该位点处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参考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read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数与变异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read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数的倒数和</a:t>
                </a:r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，将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楷体" panose="02010609060101010101" charset="-122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楷体" panose="02010609060101010101" charset="-122"/>
                                            <a:cs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楷体" panose="02010609060101010101" charset="-122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楷体" panose="02010609060101010101" charset="-122"/>
                                            <a:cs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楷体" panose="02010609060101010101" charset="-122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楷体" panose="02010609060101010101" charset="-122"/>
                                            <a:cs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{</m:t>
                            </m:r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}</m:t>
                            </m:r>
                          </m:e>
                        </m:nary>
                      </m:den>
                    </m:f>
                  </m:oMath>
                </a14:m>
                <a:r>
                  <a:rPr lang="zh-CN" altLang="en-US" sz="20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作为该片段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𝐿𝑜𝑔𝑂𝑅</m:t>
                    </m:r>
                  </m:oMath>
                </a14:m>
                <a:r>
                  <a:rPr lang="zh-CN" altLang="en-US" sz="20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值的平方，记为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0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。</a:t>
                </a:r>
                <a:endParaRPr lang="zh-CN" altLang="en-US" sz="20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114300" indent="-228600" algn="l" fontAlgn="auto">
                  <a:lnSpc>
                    <a:spcPct val="100000"/>
                  </a:lnSpc>
                  <a:extLst>
                    <a:ext uri="{35155182-B16C-46BC-9424-99874614C6A1}">
                      <wpsdc:indentchars xmlns:wpsdc="http://www.wps.cn/officeDocument/2017/drawingmlCustomData" val="-100" checksum="2375606082"/>
                    </a:ext>
                  </a:extLst>
                </a:pP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随后依据</a:t>
                </a:r>
                <a:r>
                  <a:rPr lang="zh-CN" altLang="en-US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片段的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对片段进行聚类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，识别具有</a:t>
                </a:r>
                <a:r>
                  <a:rPr lang="zh-CN" altLang="en-US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相同拷贝数状态的片段</a:t>
                </a:r>
                <a:r>
                  <a:rPr lang="zh-CN" altLang="en-US" dirty="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簇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。</a:t>
                </a:r>
                <a:endParaRPr lang="zh-CN" altLang="en-US" dirty="0">
                  <a:solidFill>
                    <a:srgbClr val="FF0000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70560" y="1130300"/>
                <a:ext cx="10850880" cy="5727700"/>
              </a:xfrm>
              <a:blipFill rotWithShape="1">
                <a:blip r:embed="rId1"/>
                <a:stretch>
                  <a:fillRect r="-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组合 70"/>
          <p:cNvGrpSpPr/>
          <p:nvPr/>
        </p:nvGrpSpPr>
        <p:grpSpPr>
          <a:xfrm>
            <a:off x="2507298" y="3284855"/>
            <a:ext cx="7177405" cy="2430780"/>
            <a:chOff x="2446" y="4978"/>
            <a:chExt cx="11303" cy="3828"/>
          </a:xfrm>
        </p:grpSpPr>
        <p:grpSp>
          <p:nvGrpSpPr>
            <p:cNvPr id="36" name="组合 35"/>
            <p:cNvGrpSpPr/>
            <p:nvPr/>
          </p:nvGrpSpPr>
          <p:grpSpPr>
            <a:xfrm>
              <a:off x="2446" y="5758"/>
              <a:ext cx="2414" cy="2268"/>
              <a:chOff x="864" y="493"/>
              <a:chExt cx="2414" cy="226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圆角矩形 33"/>
                  <p:cNvSpPr/>
                  <p:nvPr/>
                </p:nvSpPr>
                <p:spPr>
                  <a:xfrm>
                    <a:off x="864" y="493"/>
                    <a:ext cx="2415" cy="1042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 cmpd="sng">
                    <a:solidFill>
                      <a:schemeClr val="bg1">
                        <a:lumMod val="6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𝐿𝑜𝑔𝑅</m:t>
                              </m:r>
                              <m:r>
                                <a:rPr lang="en-US" altLang="zh-CN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𝑆𝑒𝑔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mbria" panose="02040503050406030204" charset="0"/>
                      <a:cs typeface="Cambria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34" name="圆角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" y="493"/>
                    <a:ext cx="2415" cy="1042"/>
                  </a:xfrm>
                  <a:prstGeom prst="roundRect">
                    <a:avLst/>
                  </a:prstGeom>
                  <a:blipFill rotWithShape="1">
                    <a:blip r:embed="rId2"/>
                  </a:blipFill>
                  <a:ln w="28575" cmpd="sng">
                    <a:solidFill>
                      <a:schemeClr val="bg1">
                        <a:lumMod val="6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圆角矩形 34"/>
                  <p:cNvSpPr/>
                  <p:nvPr/>
                </p:nvSpPr>
                <p:spPr>
                  <a:xfrm>
                    <a:off x="864" y="1719"/>
                    <a:ext cx="2415" cy="1042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 cmpd="sng">
                    <a:solidFill>
                      <a:schemeClr val="bg1">
                        <a:lumMod val="6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𝐿𝑜𝑔𝑂𝑅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𝑆𝑒𝑔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altLang="zh-CN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mbria" panose="02040503050406030204" charset="0"/>
                      <a:cs typeface="Cambria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35" name="圆角矩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" y="1719"/>
                    <a:ext cx="2415" cy="1042"/>
                  </a:xfrm>
                  <a:prstGeom prst="roundRect">
                    <a:avLst/>
                  </a:prstGeom>
                  <a:blipFill rotWithShape="1">
                    <a:blip r:embed="rId3"/>
                  </a:blipFill>
                  <a:ln w="28575" cmpd="sng">
                    <a:solidFill>
                      <a:schemeClr val="bg1">
                        <a:lumMod val="6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9" name="直接箭头连接符 78"/>
            <p:cNvCxnSpPr/>
            <p:nvPr/>
          </p:nvCxnSpPr>
          <p:spPr>
            <a:xfrm>
              <a:off x="5131" y="6892"/>
              <a:ext cx="2711" cy="0"/>
            </a:xfrm>
            <a:prstGeom prst="straightConnector1">
              <a:avLst/>
            </a:prstGeom>
            <a:ln w="60325" cmpd="sng">
              <a:gradFill>
                <a:gsLst>
                  <a:gs pos="0">
                    <a:schemeClr val="bg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0"/>
              </a:gra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组合 68"/>
            <p:cNvGrpSpPr/>
            <p:nvPr/>
          </p:nvGrpSpPr>
          <p:grpSpPr>
            <a:xfrm>
              <a:off x="8657" y="4978"/>
              <a:ext cx="5092" cy="3828"/>
              <a:chOff x="1621" y="5204"/>
              <a:chExt cx="5092" cy="3828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1943" y="5662"/>
                <a:ext cx="2650" cy="1558"/>
                <a:chOff x="1961" y="5709"/>
                <a:chExt cx="2926" cy="1720"/>
              </a:xfrm>
            </p:grpSpPr>
            <p:cxnSp>
              <p:nvCxnSpPr>
                <p:cNvPr id="38" name="直接连接符 37"/>
                <p:cNvCxnSpPr/>
                <p:nvPr/>
              </p:nvCxnSpPr>
              <p:spPr>
                <a:xfrm>
                  <a:off x="2654" y="6230"/>
                  <a:ext cx="924" cy="0"/>
                </a:xfrm>
                <a:prstGeom prst="line">
                  <a:avLst/>
                </a:prstGeom>
                <a:ln w="25400" cap="rnd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椭圆 38"/>
                <p:cNvSpPr/>
                <p:nvPr/>
              </p:nvSpPr>
              <p:spPr>
                <a:xfrm>
                  <a:off x="1961" y="5709"/>
                  <a:ext cx="2927" cy="1720"/>
                </a:xfrm>
                <a:prstGeom prst="ellipse">
                  <a:avLst/>
                </a:prstGeom>
                <a:no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mbria" panose="02040503050406030204" charset="0"/>
                    <a:cs typeface="Cambria" panose="02040503050406030204" charset="0"/>
                  </a:endParaRPr>
                </a:p>
              </p:txBody>
            </p:sp>
            <p:cxnSp>
              <p:nvCxnSpPr>
                <p:cNvPr id="40" name="直接连接符 39"/>
                <p:cNvCxnSpPr/>
                <p:nvPr/>
              </p:nvCxnSpPr>
              <p:spPr>
                <a:xfrm flipV="1">
                  <a:off x="3065" y="6230"/>
                  <a:ext cx="1537" cy="344"/>
                </a:xfrm>
                <a:prstGeom prst="line">
                  <a:avLst/>
                </a:prstGeom>
                <a:ln w="25400" cap="rnd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>
                <a:xfrm>
                  <a:off x="2340" y="6796"/>
                  <a:ext cx="979" cy="181"/>
                </a:xfrm>
                <a:prstGeom prst="line">
                  <a:avLst/>
                </a:prstGeom>
                <a:ln w="25400" cap="rnd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>
                <a:xfrm flipV="1">
                  <a:off x="3319" y="6992"/>
                  <a:ext cx="514" cy="196"/>
                </a:xfrm>
                <a:prstGeom prst="line">
                  <a:avLst/>
                </a:prstGeom>
                <a:ln w="25400" cap="rnd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>
                  <a:off x="3264" y="6781"/>
                  <a:ext cx="1233" cy="196"/>
                </a:xfrm>
                <a:prstGeom prst="line">
                  <a:avLst/>
                </a:prstGeom>
                <a:ln w="25400" cap="rnd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组合 41"/>
              <p:cNvGrpSpPr/>
              <p:nvPr/>
            </p:nvGrpSpPr>
            <p:grpSpPr>
              <a:xfrm rot="20220000">
                <a:off x="4226" y="6709"/>
                <a:ext cx="1613" cy="1290"/>
                <a:chOff x="1961" y="5799"/>
                <a:chExt cx="2743" cy="1630"/>
              </a:xfrm>
            </p:grpSpPr>
            <p:cxnSp>
              <p:nvCxnSpPr>
                <p:cNvPr id="54" name="直接连接符 53"/>
                <p:cNvCxnSpPr/>
                <p:nvPr/>
              </p:nvCxnSpPr>
              <p:spPr>
                <a:xfrm>
                  <a:off x="2654" y="6230"/>
                  <a:ext cx="924" cy="0"/>
                </a:xfrm>
                <a:prstGeom prst="line">
                  <a:avLst/>
                </a:prstGeom>
                <a:ln w="25400" cap="rnd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椭圆 54"/>
                <p:cNvSpPr/>
                <p:nvPr/>
              </p:nvSpPr>
              <p:spPr>
                <a:xfrm>
                  <a:off x="1961" y="5799"/>
                  <a:ext cx="2743" cy="1630"/>
                </a:xfrm>
                <a:prstGeom prst="ellipse">
                  <a:avLst/>
                </a:prstGeom>
                <a:noFill/>
                <a:ln>
                  <a:solidFill>
                    <a:schemeClr val="accent4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mbria" panose="02040503050406030204" charset="0"/>
                    <a:cs typeface="Cambria" panose="02040503050406030204" charset="0"/>
                  </a:endParaRPr>
                </a:p>
              </p:txBody>
            </p:sp>
            <p:cxnSp>
              <p:nvCxnSpPr>
                <p:cNvPr id="56" name="直接连接符 55"/>
                <p:cNvCxnSpPr/>
                <p:nvPr/>
              </p:nvCxnSpPr>
              <p:spPr>
                <a:xfrm>
                  <a:off x="2340" y="6796"/>
                  <a:ext cx="979" cy="181"/>
                </a:xfrm>
                <a:prstGeom prst="line">
                  <a:avLst/>
                </a:prstGeom>
                <a:ln w="25400" cap="rnd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>
                <a:xfrm flipV="1">
                  <a:off x="3319" y="6992"/>
                  <a:ext cx="514" cy="196"/>
                </a:xfrm>
                <a:prstGeom prst="line">
                  <a:avLst/>
                </a:prstGeom>
                <a:ln w="25400" cap="rnd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/>
                <p:nvPr/>
              </p:nvCxnSpPr>
              <p:spPr>
                <a:xfrm>
                  <a:off x="3222" y="6537"/>
                  <a:ext cx="1076" cy="95"/>
                </a:xfrm>
                <a:prstGeom prst="line">
                  <a:avLst/>
                </a:prstGeom>
                <a:ln w="25400" cap="rnd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组合 62"/>
              <p:cNvGrpSpPr/>
              <p:nvPr/>
            </p:nvGrpSpPr>
            <p:grpSpPr>
              <a:xfrm>
                <a:off x="2117" y="7411"/>
                <a:ext cx="1768" cy="1558"/>
                <a:chOff x="1145" y="7247"/>
                <a:chExt cx="1952" cy="1720"/>
              </a:xfrm>
            </p:grpSpPr>
            <p:grpSp>
              <p:nvGrpSpPr>
                <p:cNvPr id="59" name="组合 58"/>
                <p:cNvGrpSpPr/>
                <p:nvPr/>
              </p:nvGrpSpPr>
              <p:grpSpPr>
                <a:xfrm rot="780000">
                  <a:off x="1145" y="7247"/>
                  <a:ext cx="1953" cy="1720"/>
                  <a:chOff x="2251" y="5709"/>
                  <a:chExt cx="1953" cy="1720"/>
                </a:xfrm>
              </p:grpSpPr>
              <p:cxnSp>
                <p:nvCxnSpPr>
                  <p:cNvPr id="60" name="直接连接符 59"/>
                  <p:cNvCxnSpPr/>
                  <p:nvPr/>
                </p:nvCxnSpPr>
                <p:spPr>
                  <a:xfrm>
                    <a:off x="2654" y="6230"/>
                    <a:ext cx="924" cy="0"/>
                  </a:xfrm>
                  <a:prstGeom prst="line">
                    <a:avLst/>
                  </a:prstGeom>
                  <a:ln w="25400" cap="rnd" cmpd="sng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椭圆 60"/>
                  <p:cNvSpPr/>
                  <p:nvPr/>
                </p:nvSpPr>
                <p:spPr>
                  <a:xfrm>
                    <a:off x="2251" y="5709"/>
                    <a:ext cx="1953" cy="1720"/>
                  </a:xfrm>
                  <a:prstGeom prst="ellipse">
                    <a:avLst/>
                  </a:prstGeom>
                  <a:no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mbria" panose="02040503050406030204" charset="0"/>
                      <a:cs typeface="Cambria" panose="02040503050406030204" charset="0"/>
                    </a:endParaRPr>
                  </a:p>
                </p:txBody>
              </p:sp>
              <p:cxnSp>
                <p:nvCxnSpPr>
                  <p:cNvPr id="62" name="直接连接符 61"/>
                  <p:cNvCxnSpPr/>
                  <p:nvPr/>
                </p:nvCxnSpPr>
                <p:spPr>
                  <a:xfrm>
                    <a:off x="2340" y="6796"/>
                    <a:ext cx="979" cy="181"/>
                  </a:xfrm>
                  <a:prstGeom prst="line">
                    <a:avLst/>
                  </a:prstGeom>
                  <a:ln w="25400" cap="rnd" cmpd="sng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/>
                  <p:cNvCxnSpPr/>
                  <p:nvPr/>
                </p:nvCxnSpPr>
                <p:spPr>
                  <a:xfrm flipV="1">
                    <a:off x="3319" y="6992"/>
                    <a:ext cx="514" cy="196"/>
                  </a:xfrm>
                  <a:prstGeom prst="line">
                    <a:avLst/>
                  </a:prstGeom>
                  <a:ln w="25400" cap="rnd" cmpd="sng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/>
                  <p:cNvCxnSpPr/>
                  <p:nvPr/>
                </p:nvCxnSpPr>
                <p:spPr>
                  <a:xfrm flipV="1">
                    <a:off x="3232" y="6506"/>
                    <a:ext cx="683" cy="201"/>
                  </a:xfrm>
                  <a:prstGeom prst="line">
                    <a:avLst/>
                  </a:prstGeom>
                  <a:ln w="25400" cap="rnd" cmpd="sng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6" name="直接连接符 65"/>
                <p:cNvCxnSpPr/>
                <p:nvPr/>
              </p:nvCxnSpPr>
              <p:spPr>
                <a:xfrm rot="780000" flipV="1">
                  <a:off x="1800" y="7993"/>
                  <a:ext cx="514" cy="196"/>
                </a:xfrm>
                <a:prstGeom prst="line">
                  <a:avLst/>
                </a:prstGeom>
                <a:ln w="25400" cap="rnd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文本框 66"/>
              <p:cNvSpPr txBox="1"/>
              <p:nvPr/>
            </p:nvSpPr>
            <p:spPr>
              <a:xfrm>
                <a:off x="1621" y="5204"/>
                <a:ext cx="329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</a:rPr>
                  <a:t>Segement cluster1</a:t>
                </a:r>
                <a:endParaRPr lang="en-US" altLang="zh-CN" sz="1000" b="1" i="1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ea typeface="MS Mincho" charset="0"/>
                  <a:cs typeface="Cambria" panose="02040503050406030204" charset="0"/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 rot="2220000">
                <a:off x="4486" y="6375"/>
                <a:ext cx="2227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</a:rPr>
                  <a:t>Segement cluster2</a:t>
                </a:r>
                <a:endParaRPr lang="en-US" altLang="zh-CN" sz="1000" b="1" i="1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ea typeface="MS Mincho" charset="0"/>
                  <a:cs typeface="Cambria" panose="02040503050406030204" charset="0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 rot="17280000">
                <a:off x="804" y="7689"/>
                <a:ext cx="230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</a:rPr>
                  <a:t>Segement cluster3</a:t>
                </a:r>
                <a:endParaRPr lang="en-US" altLang="zh-CN" sz="1000" b="1" i="1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ea typeface="MS Mincho" charset="0"/>
                  <a:cs typeface="Cambria" panose="0204050305040603020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构建似然函数、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EM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算法求解</a:t>
            </a:r>
            <a:endParaRPr lang="zh-CN" altLang="en-US"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latin typeface="Cambria" panose="02040503050406030204" charset="0"/>
                <a:ea typeface="楷体" panose="02010609060101010101" charset="-122"/>
                <a:cs typeface="楷体" panose="02010609060101010101" charset="-122"/>
                <a:sym typeface="+mn-ea"/>
              </a:rPr>
              <a:t>联合似然函数的构建</a:t>
            </a:r>
            <a:endParaRPr lang="zh-CN" altLang="en-US" sz="2400" dirty="0">
              <a:latin typeface="Cambria" panose="02040503050406030204" charset="0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70560" y="1130300"/>
                <a:ext cx="10850880" cy="5727700"/>
              </a:xfrm>
            </p:spPr>
            <p:txBody>
              <a:bodyPr>
                <a:normAutofit/>
              </a:bodyPr>
              <a:lstStyle/>
              <a:p>
                <a:pPr marL="0" indent="0" algn="l" fontAlgn="auto">
                  <a:lnSpc>
                    <a:spcPct val="100000"/>
                  </a:lnSpc>
                  <a:buNone/>
                </a:pPr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对于片段</a:t>
                </a:r>
                <a:r>
                  <a:rPr lang="en-US" altLang="zh-CN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cluster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中的</a:t>
                </a:r>
                <a:r>
                  <a:rPr lang="en-US" altLang="zh-CN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SNP</a:t>
                </a:r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位点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，其期望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𝐿𝑜𝑔𝑅</m:t>
                    </m:r>
                  </m:oMath>
                </a14:m>
                <a:r>
                  <a:rPr lang="zh-CN" altLang="en-US" sz="2000" dirty="0" err="1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值</a:t>
                </a:r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，其期望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𝐿𝑜𝑔𝑂𝑅</m:t>
                    </m:r>
                  </m:oMath>
                </a14:m>
                <a:r>
                  <a:rPr lang="zh-CN" altLang="en-US" sz="2000" dirty="0" err="1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值</a:t>
                </a:r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sz="2000" i="1" dirty="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  <a:p>
                <a:pPr marL="342900" lvl="1" indent="-342900" algn="l" fontAlgn="auto">
                  <a:lnSpc>
                    <a:spcPct val="100000"/>
                  </a:lnSpc>
                </a:pPr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服从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正态分布</a:t>
                </a:r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：</a:t>
                </a:r>
                <a:endParaRPr lang="zh-CN" altLang="en-US" sz="2000" dirty="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0" lvl="1" indent="0" algn="ctr" fontAlgn="auto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~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000" b="0" i="1" dirty="0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b="0" i="1" dirty="0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i="1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 </a:t>
                </a:r>
                <a:endParaRPr lang="en-US" altLang="zh-CN" sz="2000" i="1" dirty="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1225550" lvl="2" indent="-285750" fontAlgn="auto">
                  <a:buFont typeface="Wingdings" panose="05000000000000000000" charset="0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𝑖𝑔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为给定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拷贝数状态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1600" dirty="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的情况下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ogR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的期望值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r>
                      <a:rPr lang="en-US" altLang="zh-CN" sz="16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16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zh-CN" sz="16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⁡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type m:val="lin"/>
                            <m:ctrlPr>
                              <a:rPr lang="en-US" altLang="zh-CN" sz="16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altLang="zh-CN" sz="16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6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b="0" i="1" dirty="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charset="-122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altLang="zh-CN" sz="16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</a:rPr>
                                          <m:t>𝛷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dirty="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charset="-122"/>
                                            <a:cs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6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𝛷</m:t>
                                    </m:r>
                                  </m:e>
                                  <m:sub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sz="16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，其中，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CN" sz="16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CN" sz="16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为拷贝数状态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情况下的总体拷贝数，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为克隆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cluster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的细胞比例；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  <a:p>
                <a:pPr marL="1225550" lvl="2" indent="-285750" fontAlgn="auto">
                  <a:buFont typeface="Wingdings" panose="05000000000000000000" charset="0"/>
                  <a:buChar char="p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为一个独立的方差参数，设置为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∀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；</a:t>
                </a: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342900" lvl="1" indent="-342900" fontAlgn="auto"/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 dirty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服从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非中心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卡方分布</a:t>
                </a:r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：</a:t>
                </a:r>
                <a:endParaRPr lang="zh-CN" altLang="en-US" sz="2000" dirty="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0" lvl="1" indent="0" algn="ctr" fontAlgn="auto">
                  <a:buNone/>
                </a:pPr>
                <a:r>
                  <a:rPr lang="en-US" altLang="zh-CN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dirty="0" smtClean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0" i="1" dirty="0" smtClean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sz="2000" i="1" dirty="0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 dirty="0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𝑖𝑗𝑔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i="1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 </a:t>
                </a:r>
                <a:endParaRPr lang="en-US" altLang="zh-CN" sz="2000" i="1" dirty="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1225550" lvl="2" indent="-285750" fontAlgn="auto">
                  <a:buFont typeface="Wingdings" panose="05000000000000000000" charset="0"/>
                  <a:buChar char="p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为</a:t>
                </a:r>
                <a:r>
                  <a:rPr lang="en-US" altLang="zh-CN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LogOR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的方差参数；</a:t>
                </a: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1225550" lvl="2" indent="-285750" fontAlgn="auto">
                  <a:buFont typeface="Wingdings" panose="05000000000000000000" charset="0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𝑖𝑗𝑔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6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为非中心性参数，而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为给定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拷贝数状态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1600" dirty="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的情况下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ogOR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的期望值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+(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+(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charset="0"/>
                    <a:ea typeface="宋体" panose="02010600030101010101" pitchFamily="2" charset="-122"/>
                    <a:cs typeface="Cambria" panose="02040503050406030204" charset="0"/>
                  </a:rPr>
                  <a:t>；</a:t>
                </a: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charset="0"/>
                  <a:ea typeface="宋体" panose="02010600030101010101" pitchFamily="2" charset="-122"/>
                  <a:cs typeface="Cambria" panose="02040503050406030204" charset="0"/>
                </a:endParaRPr>
              </a:p>
              <a:p>
                <a:pPr lvl="0" fontAlgn="auto"/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假设在拷贝数状态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情况下，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CN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独立的随机变量</a:t>
                </a:r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，它们的联合似然函数可记为：</a:t>
                </a:r>
                <a:endParaRPr lang="zh-CN" altLang="en-US" sz="2000" dirty="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0" lvl="0" indent="0" algn="ctr" fontAlgn="auto">
                  <a:buNone/>
                </a:pPr>
                <a:r>
                  <a:rPr lang="en-US" altLang="zh-CN" sz="2000">
                    <a:latin typeface="Cambria" panose="02040503050406030204" charset="0"/>
                    <a:ea typeface="MS Mincho" charset="0"/>
                    <a:cs typeface="Cambria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  <m:sup/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charset="-122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dirty="0" smtClean="0">
                                            <a:latin typeface="Cambria Math" panose="02040503050406030204" pitchFamily="18" charset="0"/>
                                            <a:ea typeface="楷体" panose="02010609060101010101" charset="-122"/>
                                            <a:cs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charset="-122"/>
                                            <a:cs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charset="-122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charset="-122"/>
                                            <a:cs typeface="Cambria Math" panose="02040503050406030204" pitchFamily="18" charset="0"/>
                                          </a:rPr>
                                          <m:t>ν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charset="-122"/>
                                            <a:cs typeface="Cambria Math" panose="02040503050406030204" pitchFamily="18" charset="0"/>
                                          </a:rPr>
                                          <m:t>𝑖𝑔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charset="-122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000" i="1" dirty="0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charset="-122"/>
                                            <a:cs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charset="-122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charset="-122"/>
                                            <a:cs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charset="-122"/>
                                            <a:cs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charset="-122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 dirty="0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charset="-122"/>
                                            <a:cs typeface="Cambria Math" panose="02040503050406030204" pitchFamily="18" charset="0"/>
                                          </a:rPr>
                                          <m:t>𝑖𝑗𝑔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 </a:t>
                </a:r>
                <a:endParaRPr lang="en-US" altLang="zh-CN" sz="2000" b="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  <a:p>
                <a:pPr marL="1225550" lvl="2" indent="-285750" fontAlgn="auto">
                  <a:buClr>
                    <a:srgbClr val="595959"/>
                  </a:buClr>
                  <a:buFont typeface="Wingdings" panose="05000000000000000000" charset="0"/>
                  <a:buChar char="p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𝑃</m:t>
                    </m:r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为拷贝数状态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1600" dirty="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的先验概率</a:t>
                </a:r>
                <a:endParaRPr lang="zh-CN" altLang="en-US" sz="1600" b="0" i="1" dirty="0">
                  <a:solidFill>
                    <a:srgbClr val="0070C0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70560" y="1130300"/>
                <a:ext cx="10850880" cy="5727700"/>
              </a:xfrm>
              <a:blipFill rotWithShape="1">
                <a:blip r:embed="rId1"/>
                <a:stretch>
                  <a:fillRect r="-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期望最大化</a:t>
            </a:r>
            <a:r>
              <a:rPr lang="en-US" altLang="zh-CN" sz="2400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(EM)</a:t>
            </a:r>
            <a:r>
              <a:rPr lang="zh-CN" altLang="en-US" sz="2400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求解</a:t>
            </a:r>
            <a:endParaRPr lang="zh-CN" altLang="en-US" sz="2400" dirty="0"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317500" lvl="0" indent="-342900" algn="l" fontAlgn="auto"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E-step——</a:t>
                </a:r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基于贝叶斯定理计算片段</a:t>
                </a:r>
                <a:r>
                  <a:rPr lang="en-US" altLang="zh-CN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cluster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次迭代时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拷贝数状态为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的后验概率</a:t>
                </a:r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：</a:t>
                </a:r>
                <a:endParaRPr lang="zh-CN" altLang="en-US" sz="2000" dirty="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285750" lvl="0" indent="-285750" algn="ctr" fontAlgn="auto"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endParaRPr lang="en-US" altLang="zh-CN" sz="18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  <a:p>
                <a:pPr marL="254000" lvl="1" indent="0" algn="ctr" fontAlgn="auto">
                  <a:buClr>
                    <a:srgbClr val="000000"/>
                  </a:buClr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𝑖𝑗𝑔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i="1" dirty="0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𝑖𝑔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l-GR" i="1" dirty="0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𝑔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楷体" panose="02010609060101010101" charset="-122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CN" i="1" dirty="0">
                                            <a:latin typeface="Cambria Math" panose="02040503050406030204" pitchFamily="18" charset="0"/>
                                            <a:ea typeface="楷体" panose="02010609060101010101" charset="-122"/>
                                            <a:cs typeface="Cambria Math" panose="02040503050406030204" pitchFamily="18" charset="0"/>
                                          </a:rPr>
                                          <m:t>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𝑖𝑔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  <a:ea typeface="楷体" panose="02010609060101010101" charset="-122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  <a:ea typeface="楷体" panose="02010609060101010101" charset="-122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  <a:ea typeface="楷体" panose="02010609060101010101" charset="-122"/>
                                            <a:cs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sup>
                                </m:sSub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楷体" panose="02010609060101010101" charset="-122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l-GR" i="1" dirty="0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𝑖𝑗𝑔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 </a:t>
                </a:r>
                <a:endParaRPr lang="en-US" altLang="zh-CN" dirty="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539750" lvl="1" indent="-285750" algn="ctr" fontAlgn="auto"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285750" lvl="0" indent="-285750" algn="l" fontAlgn="auto"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M-step——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更新正态分布与非中心卡方分布的参数</a:t>
                </a:r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：</a:t>
                </a:r>
                <a:endParaRPr lang="zh-CN" altLang="en-US" sz="2000" dirty="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539750" lvl="1" indent="-285750" algn="ctr" fontAlgn="auto"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endParaRPr lang="en-US" altLang="zh-CN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  <a:p>
                <a:pPr marL="254000" lvl="1" indent="0" algn="ctr" fontAlgn="auto">
                  <a:buClr>
                    <a:srgbClr val="000000"/>
                  </a:buClr>
                  <a:buNone/>
                </a:pPr>
                <a:r>
                  <a:rPr lang="en-US" altLang="zh-CN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zh-CN" i="1" dirty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ν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𝑖𝑔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𝑖𝑗𝑔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𝑖𝑗𝑔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，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𝑖𝑗𝑔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i="1" dirty="0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𝑖𝑔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𝑖𝑗𝑔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，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𝑖𝑗𝑔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)/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𝑖𝑗𝑔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 </a:t>
                </a:r>
                <a:endParaRPr lang="en-US" altLang="zh-CN" dirty="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539750" lvl="1" indent="-285750" algn="ctr" fontAlgn="auto"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endParaRPr lang="en-US" altLang="zh-CN" sz="1600" dirty="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254000" lvl="1" indent="0" algn="ctr" fontAlgn="auto">
                  <a:buClr>
                    <a:srgbClr val="000000"/>
                  </a:buClr>
                  <a:buNone/>
                </a:pPr>
                <a:r>
                  <a:rPr lang="en-US" altLang="zh-CN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zh-CN" sz="1600" i="1" dirty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ν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𝑖𝑔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l-GR" altLang="zh-CN" sz="1600" i="1" dirty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𝛷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altLang="zh-CN" sz="1600" i="1" dirty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，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l-GR" sz="1600" i="1" dirty="0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𝑖𝑔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altLang="zh-CN" sz="1600" i="1" dirty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+(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altLang="zh-CN" sz="1600" i="1" dirty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altLang="zh-CN" sz="1600" i="1" dirty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+(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altLang="zh-CN" sz="1600" i="1" dirty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 </a:t>
                </a:r>
                <a:endParaRPr lang="en-US" altLang="zh-CN" sz="1600" dirty="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539750" lvl="1" indent="-285750" algn="ctr" fontAlgn="auto"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endParaRPr lang="en-US" altLang="zh-CN" sz="1600" dirty="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285750" lvl="0" indent="-285750" algn="l" fontAlgn="auto"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当经过预设的最大迭代次数(默认10)或迭代过程中达到预设的收敛值(默认0.001)时所估计的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拷贝数状态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，即为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片段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cluster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最终的拷贝数状态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；其对应的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sz="200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即为该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cluster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对应的总拷贝数，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𝑚𝑖𝑛</m:t>
                    </m:r>
                    <m:d>
                      <m:dPr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即为</a:t>
                </a:r>
                <a:r>
                  <a:rPr lang="zh-CN" altLang="en-US" sz="200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该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cluster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对应的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minor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拷贝数。</a:t>
                </a:r>
                <a:endParaRPr lang="zh-CN" altLang="en-US" sz="2000" dirty="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1"/>
                <a:stretch>
                  <a:fillRect t="-13" r="3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Facets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推断等位特异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CN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的流程展示</a:t>
            </a:r>
            <a:endParaRPr lang="zh-CN" altLang="en-US"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2230" y="31115"/>
            <a:ext cx="12067540" cy="6795770"/>
            <a:chOff x="98" y="-8"/>
            <a:chExt cx="19004" cy="10702"/>
          </a:xfrm>
        </p:grpSpPr>
        <p:sp>
          <p:nvSpPr>
            <p:cNvPr id="165" name="圆角矩形 164"/>
            <p:cNvSpPr/>
            <p:nvPr/>
          </p:nvSpPr>
          <p:spPr>
            <a:xfrm>
              <a:off x="98" y="-8"/>
              <a:ext cx="19004" cy="10702"/>
            </a:xfrm>
            <a:prstGeom prst="round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mbria" panose="02040503050406030204" charset="0"/>
                <a:cs typeface="Cambria" panose="02040503050406030204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860" y="379"/>
              <a:ext cx="17479" cy="9928"/>
              <a:chOff x="860" y="379"/>
              <a:chExt cx="17479" cy="9928"/>
            </a:xfrm>
          </p:grpSpPr>
          <p:grpSp>
            <p:nvGrpSpPr>
              <p:cNvPr id="16" name="组合 15"/>
              <p:cNvGrpSpPr/>
              <p:nvPr/>
            </p:nvGrpSpPr>
            <p:grpSpPr>
              <a:xfrm rot="0">
                <a:off x="860" y="493"/>
                <a:ext cx="5842" cy="2268"/>
                <a:chOff x="3213" y="1014"/>
                <a:chExt cx="5842" cy="2268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3213" y="1014"/>
                  <a:ext cx="2414" cy="2268"/>
                  <a:chOff x="2791" y="1014"/>
                  <a:chExt cx="2414" cy="2268"/>
                </a:xfrm>
              </p:grpSpPr>
              <p:sp>
                <p:nvSpPr>
                  <p:cNvPr id="7" name="圆角矩形 6"/>
                  <p:cNvSpPr/>
                  <p:nvPr/>
                </p:nvSpPr>
                <p:spPr>
                  <a:xfrm>
                    <a:off x="2791" y="1014"/>
                    <a:ext cx="2415" cy="1042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 cmpd="sng">
                    <a:solidFill>
                      <a:schemeClr val="bg1">
                        <a:lumMod val="6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anose="02040503050406030204" charset="0"/>
                        <a:cs typeface="Cambria" panose="02040503050406030204" charset="0"/>
                      </a:rPr>
                      <a:t>Tumor.bam</a:t>
                    </a:r>
                    <a:endParaRPr lang="en-US" altLang="zh-CN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mbria" panose="02040503050406030204" charset="0"/>
                      <a:cs typeface="Cambria" panose="02040503050406030204" charset="0"/>
                    </a:endParaRPr>
                  </a:p>
                </p:txBody>
              </p:sp>
              <p:sp>
                <p:nvSpPr>
                  <p:cNvPr id="10" name="圆角矩形 9"/>
                  <p:cNvSpPr/>
                  <p:nvPr/>
                </p:nvSpPr>
                <p:spPr>
                  <a:xfrm>
                    <a:off x="2791" y="2240"/>
                    <a:ext cx="2415" cy="1042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 cmpd="sng">
                    <a:solidFill>
                      <a:schemeClr val="bg1">
                        <a:lumMod val="6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anose="02040503050406030204" charset="0"/>
                        <a:cs typeface="Cambria" panose="02040503050406030204" charset="0"/>
                      </a:rPr>
                      <a:t>Normal.bam</a:t>
                    </a:r>
                    <a:endParaRPr lang="en-US" altLang="zh-CN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mbria" panose="02040503050406030204" charset="0"/>
                      <a:cs typeface="Cambria" panose="02040503050406030204" charset="0"/>
                    </a:endParaRPr>
                  </a:p>
                </p:txBody>
              </p:sp>
            </p:grpSp>
            <p:sp>
              <p:nvSpPr>
                <p:cNvPr id="11" name="圆角矩形 10"/>
                <p:cNvSpPr/>
                <p:nvPr/>
              </p:nvSpPr>
              <p:spPr>
                <a:xfrm>
                  <a:off x="7243" y="1627"/>
                  <a:ext cx="1812" cy="1042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28575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mbria" panose="02040503050406030204" charset="0"/>
                      <a:cs typeface="Cambria" panose="02040503050406030204" charset="0"/>
                    </a:rPr>
                    <a:t>SNP.vcf</a:t>
                  </a:r>
                  <a:endParaRPr lang="en-US" altLang="zh-CN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</a:endParaRPr>
                </a:p>
              </p:txBody>
            </p:sp>
            <p:sp>
              <p:nvSpPr>
                <p:cNvPr id="15" name="十字形 14"/>
                <p:cNvSpPr/>
                <p:nvPr/>
              </p:nvSpPr>
              <p:spPr>
                <a:xfrm>
                  <a:off x="6167" y="1879"/>
                  <a:ext cx="536" cy="538"/>
                </a:xfrm>
                <a:prstGeom prst="plus">
                  <a:avLst>
                    <a:gd name="adj" fmla="val 38611"/>
                  </a:avLst>
                </a:prstGeom>
                <a:solidFill>
                  <a:schemeClr val="bg1">
                    <a:lumMod val="85000"/>
                  </a:schemeClr>
                </a:solidFill>
                <a:ln w="28575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mbria" panose="02040503050406030204" charset="0"/>
                    <a:cs typeface="Cambria" panose="02040503050406030204" charset="0"/>
                  </a:endParaRPr>
                </a:p>
              </p:txBody>
            </p:sp>
          </p:grpSp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0568" y="4113"/>
                <a:ext cx="7763" cy="1827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163" y="813"/>
                <a:ext cx="8168" cy="1627"/>
              </a:xfrm>
              <a:prstGeom prst="rect">
                <a:avLst/>
              </a:prstGeom>
            </p:spPr>
          </p:pic>
          <p:grpSp>
            <p:nvGrpSpPr>
              <p:cNvPr id="162" name="组合 161"/>
              <p:cNvGrpSpPr/>
              <p:nvPr/>
            </p:nvGrpSpPr>
            <p:grpSpPr>
              <a:xfrm rot="0">
                <a:off x="14117" y="2526"/>
                <a:ext cx="4116" cy="1418"/>
                <a:chOff x="13760" y="2554"/>
                <a:chExt cx="4116" cy="1418"/>
              </a:xfrm>
            </p:grpSpPr>
            <p:cxnSp>
              <p:nvCxnSpPr>
                <p:cNvPr id="22" name="直接箭头连接符 21"/>
                <p:cNvCxnSpPr/>
                <p:nvPr/>
              </p:nvCxnSpPr>
              <p:spPr>
                <a:xfrm>
                  <a:off x="13793" y="2554"/>
                  <a:ext cx="0" cy="1419"/>
                </a:xfrm>
                <a:prstGeom prst="straightConnector1">
                  <a:avLst/>
                </a:prstGeom>
                <a:ln w="60325" cmpd="sng">
                  <a:gradFill>
                    <a:gsLst>
                      <a:gs pos="0">
                        <a:schemeClr val="bg1"/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13760" y="2949"/>
                      <a:ext cx="4117" cy="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 xmlns:m="http://schemas.openxmlformats.org/officeDocument/2006/math">
                          <m:r>
                            <a:rPr lang="en-US" altLang="zh-CN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𝑵𝑶𝑹</m:t>
                          </m:r>
                          <m:r>
                            <a:rPr lang="en-US" altLang="zh-CN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𝑻𝑼𝑴</m:t>
                          </m:r>
                          <m:r>
                            <a:rPr lang="en-US" altLang="zh-CN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).</m:t>
                          </m:r>
                          <m:r>
                            <a:rPr lang="en-US" altLang="zh-CN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𝑹𝑫</m:t>
                          </m:r>
                          <m:r>
                            <a:rPr lang="en-US" altLang="zh-CN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𝑭𝒊𝒍𝒆</m:t>
                          </m:r>
                          <m:r>
                            <a:rPr lang="en-US" altLang="zh-CN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𝑹</m:t>
                          </m:r>
                        </m:oMath>
                      </a14:m>
                      <a:r>
                        <a:rPr lang="en-US" altLang="zh-CN" sz="10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 </a:t>
                      </a:r>
                      <a:endParaRPr lang="en-US" altLang="zh-CN" sz="10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 algn="l"/>
                      <a14:m>
                        <m:oMath xmlns:m="http://schemas.openxmlformats.org/officeDocument/2006/math">
                          <m:r>
                            <a:rPr lang="en-US" altLang="zh-CN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𝑵𝑶𝑹</m:t>
                          </m:r>
                          <m:r>
                            <a:rPr lang="en-US" altLang="zh-CN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𝑻𝑼𝑴</m:t>
                          </m:r>
                          <m:r>
                            <a:rPr lang="en-US" altLang="zh-CN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).</m:t>
                          </m:r>
                          <m:r>
                            <a:rPr lang="en-US" altLang="zh-CN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𝑫𝑷</m:t>
                          </m:r>
                          <m:r>
                            <a:rPr lang="en-US" altLang="zh-CN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𝑭𝒊𝒍𝒆</m:t>
                          </m:r>
                          <m:r>
                            <a:rPr lang="en-US" altLang="zh-CN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𝑭𝒊𝒍𝒆</m:t>
                          </m:r>
                          <m:r>
                            <a:rPr lang="en-US" altLang="zh-CN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𝑨</m:t>
                          </m:r>
                        </m:oMath>
                      </a14:m>
                      <a:r>
                        <a:rPr lang="en-US" altLang="zh-CN" sz="10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 </a:t>
                      </a:r>
                      <a:endParaRPr lang="en-US" altLang="zh-CN" sz="10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32" name="文本框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760" y="2949"/>
                      <a:ext cx="4117" cy="628"/>
                    </a:xfrm>
                    <a:prstGeom prst="rect">
                      <a:avLst/>
                    </a:prstGeom>
                    <a:blipFill rotWithShape="1">
                      <a:blip r:embed="rId3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组合 87"/>
              <p:cNvGrpSpPr/>
              <p:nvPr/>
            </p:nvGrpSpPr>
            <p:grpSpPr>
              <a:xfrm rot="0">
                <a:off x="8417" y="4268"/>
                <a:ext cx="1722" cy="612"/>
                <a:chOff x="8899" y="3941"/>
                <a:chExt cx="1722" cy="612"/>
              </a:xfrm>
            </p:grpSpPr>
            <p:cxnSp>
              <p:nvCxnSpPr>
                <p:cNvPr id="43" name="直接箭头连接符 42"/>
                <p:cNvCxnSpPr/>
                <p:nvPr/>
              </p:nvCxnSpPr>
              <p:spPr>
                <a:xfrm rot="5400000">
                  <a:off x="9761" y="3844"/>
                  <a:ext cx="0" cy="1419"/>
                </a:xfrm>
                <a:prstGeom prst="straightConnector1">
                  <a:avLst/>
                </a:prstGeom>
                <a:ln w="60325" cmpd="sng">
                  <a:gradFill>
                    <a:gsLst>
                      <a:gs pos="0">
                        <a:schemeClr val="bg1"/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8899" y="3941"/>
                      <a:ext cx="1723" cy="4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zh-CN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𝑽𝑨𝑭</m:t>
                          </m:r>
                          <m:r>
                            <a:rPr lang="en-US" altLang="zh-CN" sz="1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0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0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10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0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𝑵𝑶𝑹</m:t>
                              </m:r>
                              <m:r>
                                <a:rPr lang="en-US" altLang="zh-CN" sz="10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0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𝑹𝑫</m:t>
                              </m:r>
                            </m:num>
                            <m:den>
                              <m:r>
                                <a:rPr lang="en-US" altLang="zh-CN" sz="10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𝑵𝑶𝑹</m:t>
                              </m:r>
                              <m:r>
                                <a:rPr lang="en-US" altLang="zh-CN" sz="10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0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𝑫𝑷</m:t>
                              </m:r>
                            </m:den>
                          </m:f>
                        </m:oMath>
                      </a14:m>
                      <a:r>
                        <a:rPr lang="en-US" altLang="zh-CN" sz="10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 </a:t>
                      </a:r>
                      <a:endParaRPr lang="en-US" altLang="zh-CN" sz="10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44" name="文本框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99" y="3941"/>
                      <a:ext cx="1723" cy="486"/>
                    </a:xfrm>
                    <a:prstGeom prst="rect">
                      <a:avLst/>
                    </a:prstGeom>
                    <a:blipFill rotWithShape="1">
                      <a:blip r:embed="rId4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7" name="组合 86"/>
              <p:cNvGrpSpPr/>
              <p:nvPr/>
            </p:nvGrpSpPr>
            <p:grpSpPr>
              <a:xfrm rot="0">
                <a:off x="860" y="2872"/>
                <a:ext cx="7407" cy="3239"/>
                <a:chOff x="1427" y="2521"/>
                <a:chExt cx="7407" cy="3239"/>
              </a:xfrm>
            </p:grpSpPr>
            <p:grpSp>
              <p:nvGrpSpPr>
                <p:cNvPr id="47" name="组合 46"/>
                <p:cNvGrpSpPr/>
                <p:nvPr/>
              </p:nvGrpSpPr>
              <p:grpSpPr>
                <a:xfrm>
                  <a:off x="1427" y="3198"/>
                  <a:ext cx="3004" cy="2562"/>
                  <a:chOff x="8421" y="1341"/>
                  <a:chExt cx="4211" cy="3592"/>
                </a:xfrm>
              </p:grpSpPr>
              <p:grpSp>
                <p:nvGrpSpPr>
                  <p:cNvPr id="48" name="组合 47"/>
                  <p:cNvGrpSpPr/>
                  <p:nvPr/>
                </p:nvGrpSpPr>
                <p:grpSpPr>
                  <a:xfrm>
                    <a:off x="8421" y="1483"/>
                    <a:ext cx="4211" cy="3280"/>
                    <a:chOff x="8451" y="849"/>
                    <a:chExt cx="4211" cy="3280"/>
                  </a:xfrm>
                </p:grpSpPr>
                <p:sp>
                  <p:nvSpPr>
                    <p:cNvPr id="49" name="圆角矩形 48"/>
                    <p:cNvSpPr/>
                    <p:nvPr/>
                  </p:nvSpPr>
                  <p:spPr>
                    <a:xfrm>
                      <a:off x="8451" y="849"/>
                      <a:ext cx="2868" cy="391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p:txBody>
                </p:sp>
                <p:sp>
                  <p:nvSpPr>
                    <p:cNvPr id="50" name="圆角矩形 49"/>
                    <p:cNvSpPr/>
                    <p:nvPr/>
                  </p:nvSpPr>
                  <p:spPr>
                    <a:xfrm>
                      <a:off x="11470" y="849"/>
                      <a:ext cx="1193" cy="391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p:txBody>
                </p:sp>
                <p:sp>
                  <p:nvSpPr>
                    <p:cNvPr id="51" name="圆角矩形 50"/>
                    <p:cNvSpPr/>
                    <p:nvPr/>
                  </p:nvSpPr>
                  <p:spPr>
                    <a:xfrm>
                      <a:off x="8451" y="1427"/>
                      <a:ext cx="723" cy="391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p:txBody>
                </p:sp>
                <p:sp>
                  <p:nvSpPr>
                    <p:cNvPr id="52" name="圆角矩形 51"/>
                    <p:cNvSpPr/>
                    <p:nvPr/>
                  </p:nvSpPr>
                  <p:spPr>
                    <a:xfrm>
                      <a:off x="9298" y="1427"/>
                      <a:ext cx="3365" cy="391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p:txBody>
                </p:sp>
                <p:sp>
                  <p:nvSpPr>
                    <p:cNvPr id="53" name="圆角矩形 52"/>
                    <p:cNvSpPr/>
                    <p:nvPr/>
                  </p:nvSpPr>
                  <p:spPr>
                    <a:xfrm>
                      <a:off x="8451" y="2005"/>
                      <a:ext cx="3652" cy="391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p:txBody>
                </p:sp>
                <p:sp>
                  <p:nvSpPr>
                    <p:cNvPr id="54" name="圆角矩形 53"/>
                    <p:cNvSpPr/>
                    <p:nvPr/>
                  </p:nvSpPr>
                  <p:spPr>
                    <a:xfrm>
                      <a:off x="12256" y="2005"/>
                      <a:ext cx="407" cy="391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p:txBody>
                </p:sp>
                <p:sp>
                  <p:nvSpPr>
                    <p:cNvPr id="55" name="圆角矩形 54"/>
                    <p:cNvSpPr/>
                    <p:nvPr/>
                  </p:nvSpPr>
                  <p:spPr>
                    <a:xfrm>
                      <a:off x="8451" y="2583"/>
                      <a:ext cx="2868" cy="391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p:txBody>
                </p:sp>
                <p:sp>
                  <p:nvSpPr>
                    <p:cNvPr id="56" name="圆角矩形 55"/>
                    <p:cNvSpPr/>
                    <p:nvPr/>
                  </p:nvSpPr>
                  <p:spPr>
                    <a:xfrm>
                      <a:off x="12000" y="2583"/>
                      <a:ext cx="663" cy="391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p:txBody>
                </p:sp>
                <p:sp>
                  <p:nvSpPr>
                    <p:cNvPr id="57" name="圆角矩形 56"/>
                    <p:cNvSpPr/>
                    <p:nvPr/>
                  </p:nvSpPr>
                  <p:spPr>
                    <a:xfrm>
                      <a:off x="8800" y="3161"/>
                      <a:ext cx="3863" cy="391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p:txBody>
                </p:sp>
                <p:sp>
                  <p:nvSpPr>
                    <p:cNvPr id="58" name="圆角矩形 57"/>
                    <p:cNvSpPr/>
                    <p:nvPr/>
                  </p:nvSpPr>
                  <p:spPr>
                    <a:xfrm>
                      <a:off x="8451" y="3739"/>
                      <a:ext cx="1224" cy="391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p:txBody>
                </p:sp>
                <p:sp>
                  <p:nvSpPr>
                    <p:cNvPr id="59" name="圆角矩形 58"/>
                    <p:cNvSpPr/>
                    <p:nvPr/>
                  </p:nvSpPr>
                  <p:spPr>
                    <a:xfrm>
                      <a:off x="9960" y="3739"/>
                      <a:ext cx="2703" cy="391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p:txBody>
                </p:sp>
              </p:grpSp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10564" y="1341"/>
                    <a:ext cx="488" cy="6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 anchorCtr="0">
                    <a:spAutoFit/>
                  </a:bodyPr>
                  <a:lstStyle/>
                  <a:p>
                    <a:pPr algn="ctr"/>
                    <a:r>
                      <a:rPr lang="en-US" altLang="zh-CN" sz="1400">
                        <a:solidFill>
                          <a:srgbClr val="0070C0"/>
                        </a:solidFill>
                        <a:latin typeface="Cambria" panose="02040503050406030204" charset="0"/>
                        <a:cs typeface="Cambria" panose="02040503050406030204" charset="0"/>
                      </a:rPr>
                      <a:t>C</a:t>
                    </a:r>
                    <a:endParaRPr lang="en-US" altLang="zh-CN" sz="1400">
                      <a:solidFill>
                        <a:srgbClr val="0070C0"/>
                      </a:solidFill>
                      <a:latin typeface="Cambria" panose="02040503050406030204" charset="0"/>
                      <a:cs typeface="Cambria" panose="02040503050406030204" charset="0"/>
                    </a:endParaRPr>
                  </a:p>
                </p:txBody>
              </p:sp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10564" y="2507"/>
                    <a:ext cx="488" cy="6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 anchorCtr="0">
                    <a:spAutoFit/>
                  </a:bodyPr>
                  <a:lstStyle/>
                  <a:p>
                    <a:pPr algn="ctr"/>
                    <a:r>
                      <a:rPr lang="en-US" altLang="zh-CN" sz="1400">
                        <a:solidFill>
                          <a:srgbClr val="0070C0"/>
                        </a:solidFill>
                        <a:latin typeface="Cambria" panose="02040503050406030204" charset="0"/>
                        <a:cs typeface="Cambria" panose="02040503050406030204" charset="0"/>
                      </a:rPr>
                      <a:t>C</a:t>
                    </a:r>
                    <a:endParaRPr lang="en-US" altLang="zh-CN" sz="1400">
                      <a:solidFill>
                        <a:srgbClr val="0070C0"/>
                      </a:solidFill>
                      <a:latin typeface="Cambria" panose="02040503050406030204" charset="0"/>
                      <a:cs typeface="Cambria" panose="02040503050406030204" charset="0"/>
                    </a:endParaRPr>
                  </a:p>
                </p:txBody>
              </p: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10564" y="1924"/>
                    <a:ext cx="488" cy="6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 anchorCtr="0">
                    <a:spAutoFit/>
                  </a:bodyPr>
                  <a:lstStyle/>
                  <a:p>
                    <a:pPr algn="ctr"/>
                    <a:r>
                      <a:rPr lang="en-US" altLang="zh-CN" sz="1400">
                        <a:solidFill>
                          <a:srgbClr val="0070C0"/>
                        </a:solidFill>
                        <a:latin typeface="Cambria" panose="02040503050406030204" charset="0"/>
                        <a:cs typeface="Cambria" panose="02040503050406030204" charset="0"/>
                      </a:rPr>
                      <a:t>C</a:t>
                    </a:r>
                    <a:endParaRPr lang="en-US" altLang="zh-CN" sz="1400">
                      <a:solidFill>
                        <a:srgbClr val="0070C0"/>
                      </a:solidFill>
                      <a:latin typeface="Cambria" panose="02040503050406030204" charset="0"/>
                      <a:cs typeface="Cambria" panose="02040503050406030204" charset="0"/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10564" y="3673"/>
                    <a:ext cx="488" cy="6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 anchorCtr="0">
                    <a:spAutoFit/>
                  </a:bodyPr>
                  <a:lstStyle/>
                  <a:p>
                    <a:pPr algn="ctr"/>
                    <a:r>
                      <a:rPr lang="en-US" altLang="zh-CN" sz="1400">
                        <a:solidFill>
                          <a:srgbClr val="0070C0"/>
                        </a:solidFill>
                        <a:latin typeface="Cambria" panose="02040503050406030204" charset="0"/>
                        <a:cs typeface="Cambria" panose="02040503050406030204" charset="0"/>
                      </a:rPr>
                      <a:t>C</a:t>
                    </a:r>
                    <a:endParaRPr lang="en-US" altLang="zh-CN" sz="1400">
                      <a:solidFill>
                        <a:srgbClr val="0070C0"/>
                      </a:solidFill>
                      <a:latin typeface="Cambria" panose="02040503050406030204" charset="0"/>
                      <a:cs typeface="Cambria" panose="02040503050406030204" charset="0"/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10564" y="3090"/>
                    <a:ext cx="488" cy="6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 anchorCtr="0">
                    <a:spAutoFit/>
                  </a:bodyPr>
                  <a:lstStyle/>
                  <a:p>
                    <a:pPr algn="ctr"/>
                    <a:r>
                      <a:rPr lang="en-US" altLang="zh-CN" sz="1400">
                        <a:solidFill>
                          <a:srgbClr val="0070C0"/>
                        </a:solidFill>
                        <a:latin typeface="Cambria" panose="02040503050406030204" charset="0"/>
                        <a:cs typeface="Cambria" panose="02040503050406030204" charset="0"/>
                      </a:rPr>
                      <a:t>C</a:t>
                    </a:r>
                    <a:endParaRPr lang="en-US" altLang="zh-CN" sz="1400">
                      <a:solidFill>
                        <a:srgbClr val="0070C0"/>
                      </a:solidFill>
                      <a:latin typeface="Cambria" panose="02040503050406030204" charset="0"/>
                      <a:cs typeface="Cambria" panose="02040503050406030204" charset="0"/>
                    </a:endParaRPr>
                  </a:p>
                </p:txBody>
              </p:sp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10564" y="4256"/>
                    <a:ext cx="488" cy="6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 anchorCtr="0">
                    <a:spAutoFit/>
                  </a:bodyPr>
                  <a:lstStyle/>
                  <a:p>
                    <a:pPr algn="ctr"/>
                    <a:r>
                      <a:rPr lang="en-US" altLang="zh-CN" sz="1400">
                        <a:solidFill>
                          <a:srgbClr val="0070C0"/>
                        </a:solidFill>
                        <a:latin typeface="Cambria" panose="02040503050406030204" charset="0"/>
                        <a:cs typeface="Cambria" panose="02040503050406030204" charset="0"/>
                      </a:rPr>
                      <a:t>C</a:t>
                    </a:r>
                    <a:endParaRPr lang="en-US" altLang="zh-CN" sz="1400">
                      <a:solidFill>
                        <a:srgbClr val="0070C0"/>
                      </a:solidFill>
                      <a:latin typeface="Cambria" panose="02040503050406030204" charset="0"/>
                      <a:cs typeface="Cambria" panose="02040503050406030204" charset="0"/>
                    </a:endParaRPr>
                  </a:p>
                </p:txBody>
              </p:sp>
            </p:grpSp>
            <p:grpSp>
              <p:nvGrpSpPr>
                <p:cNvPr id="66" name="组合 65"/>
                <p:cNvGrpSpPr/>
                <p:nvPr/>
              </p:nvGrpSpPr>
              <p:grpSpPr>
                <a:xfrm>
                  <a:off x="5650" y="3198"/>
                  <a:ext cx="3004" cy="2562"/>
                  <a:chOff x="8421" y="1341"/>
                  <a:chExt cx="4211" cy="3592"/>
                </a:xfrm>
              </p:grpSpPr>
              <p:grpSp>
                <p:nvGrpSpPr>
                  <p:cNvPr id="67" name="组合 66"/>
                  <p:cNvGrpSpPr/>
                  <p:nvPr/>
                </p:nvGrpSpPr>
                <p:grpSpPr>
                  <a:xfrm>
                    <a:off x="8421" y="1483"/>
                    <a:ext cx="4211" cy="3280"/>
                    <a:chOff x="8451" y="849"/>
                    <a:chExt cx="4211" cy="3280"/>
                  </a:xfrm>
                </p:grpSpPr>
                <p:sp>
                  <p:nvSpPr>
                    <p:cNvPr id="68" name="圆角矩形 67"/>
                    <p:cNvSpPr/>
                    <p:nvPr/>
                  </p:nvSpPr>
                  <p:spPr>
                    <a:xfrm>
                      <a:off x="8451" y="849"/>
                      <a:ext cx="2868" cy="391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p:txBody>
                </p:sp>
                <p:sp>
                  <p:nvSpPr>
                    <p:cNvPr id="69" name="圆角矩形 68"/>
                    <p:cNvSpPr/>
                    <p:nvPr/>
                  </p:nvSpPr>
                  <p:spPr>
                    <a:xfrm>
                      <a:off x="11470" y="849"/>
                      <a:ext cx="1193" cy="391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p:txBody>
                </p:sp>
                <p:sp>
                  <p:nvSpPr>
                    <p:cNvPr id="70" name="圆角矩形 69"/>
                    <p:cNvSpPr/>
                    <p:nvPr/>
                  </p:nvSpPr>
                  <p:spPr>
                    <a:xfrm>
                      <a:off x="8451" y="1427"/>
                      <a:ext cx="723" cy="391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p:txBody>
                </p:sp>
                <p:sp>
                  <p:nvSpPr>
                    <p:cNvPr id="71" name="圆角矩形 70"/>
                    <p:cNvSpPr/>
                    <p:nvPr/>
                  </p:nvSpPr>
                  <p:spPr>
                    <a:xfrm>
                      <a:off x="9298" y="1427"/>
                      <a:ext cx="3365" cy="391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p:txBody>
                </p:sp>
                <p:sp>
                  <p:nvSpPr>
                    <p:cNvPr id="72" name="圆角矩形 71"/>
                    <p:cNvSpPr/>
                    <p:nvPr/>
                  </p:nvSpPr>
                  <p:spPr>
                    <a:xfrm>
                      <a:off x="8451" y="2005"/>
                      <a:ext cx="3652" cy="391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p:txBody>
                </p:sp>
                <p:sp>
                  <p:nvSpPr>
                    <p:cNvPr id="73" name="圆角矩形 72"/>
                    <p:cNvSpPr/>
                    <p:nvPr/>
                  </p:nvSpPr>
                  <p:spPr>
                    <a:xfrm>
                      <a:off x="12256" y="2005"/>
                      <a:ext cx="407" cy="391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p:txBody>
                </p:sp>
                <p:sp>
                  <p:nvSpPr>
                    <p:cNvPr id="74" name="圆角矩形 73"/>
                    <p:cNvSpPr/>
                    <p:nvPr/>
                  </p:nvSpPr>
                  <p:spPr>
                    <a:xfrm>
                      <a:off x="8451" y="2583"/>
                      <a:ext cx="2868" cy="391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p:txBody>
                </p:sp>
                <p:sp>
                  <p:nvSpPr>
                    <p:cNvPr id="75" name="圆角矩形 74"/>
                    <p:cNvSpPr/>
                    <p:nvPr/>
                  </p:nvSpPr>
                  <p:spPr>
                    <a:xfrm>
                      <a:off x="12000" y="2583"/>
                      <a:ext cx="663" cy="391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p:txBody>
                </p:sp>
                <p:sp>
                  <p:nvSpPr>
                    <p:cNvPr id="76" name="圆角矩形 75"/>
                    <p:cNvSpPr/>
                    <p:nvPr/>
                  </p:nvSpPr>
                  <p:spPr>
                    <a:xfrm>
                      <a:off x="8800" y="3161"/>
                      <a:ext cx="3863" cy="391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p:txBody>
                </p:sp>
                <p:sp>
                  <p:nvSpPr>
                    <p:cNvPr id="77" name="圆角矩形 76"/>
                    <p:cNvSpPr/>
                    <p:nvPr/>
                  </p:nvSpPr>
                  <p:spPr>
                    <a:xfrm>
                      <a:off x="8451" y="3739"/>
                      <a:ext cx="1224" cy="391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p:txBody>
                </p:sp>
                <p:sp>
                  <p:nvSpPr>
                    <p:cNvPr id="78" name="圆角矩形 77"/>
                    <p:cNvSpPr/>
                    <p:nvPr/>
                  </p:nvSpPr>
                  <p:spPr>
                    <a:xfrm>
                      <a:off x="9960" y="3739"/>
                      <a:ext cx="2703" cy="391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p:txBody>
                </p:sp>
              </p:grpSp>
              <p:sp>
                <p:nvSpPr>
                  <p:cNvPr id="79" name="文本框 78"/>
                  <p:cNvSpPr txBox="1"/>
                  <p:nvPr/>
                </p:nvSpPr>
                <p:spPr>
                  <a:xfrm>
                    <a:off x="10564" y="1341"/>
                    <a:ext cx="488" cy="6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 anchorCtr="0">
                    <a:spAutoFit/>
                  </a:bodyPr>
                  <a:lstStyle/>
                  <a:p>
                    <a:pPr algn="ctr"/>
                    <a:r>
                      <a:rPr lang="en-US" altLang="zh-CN" sz="1400">
                        <a:solidFill>
                          <a:srgbClr val="0070C0"/>
                        </a:solidFill>
                        <a:latin typeface="Cambria" panose="02040503050406030204" charset="0"/>
                        <a:cs typeface="Cambria" panose="02040503050406030204" charset="0"/>
                      </a:rPr>
                      <a:t>A</a:t>
                    </a:r>
                    <a:endParaRPr lang="en-US" altLang="zh-CN" sz="1400">
                      <a:solidFill>
                        <a:srgbClr val="0070C0"/>
                      </a:solidFill>
                      <a:latin typeface="Cambria" panose="02040503050406030204" charset="0"/>
                      <a:cs typeface="Cambria" panose="02040503050406030204" charset="0"/>
                    </a:endParaRPr>
                  </a:p>
                </p:txBody>
              </p:sp>
              <p:sp>
                <p:nvSpPr>
                  <p:cNvPr id="80" name="文本框 79"/>
                  <p:cNvSpPr txBox="1"/>
                  <p:nvPr/>
                </p:nvSpPr>
                <p:spPr>
                  <a:xfrm>
                    <a:off x="10564" y="2507"/>
                    <a:ext cx="488" cy="6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 anchorCtr="0">
                    <a:spAutoFit/>
                  </a:bodyPr>
                  <a:lstStyle/>
                  <a:p>
                    <a:pPr algn="ctr"/>
                    <a:r>
                      <a:rPr lang="en-US" altLang="zh-CN" sz="1400">
                        <a:solidFill>
                          <a:srgbClr val="0070C0"/>
                        </a:solidFill>
                        <a:latin typeface="Cambria" panose="02040503050406030204" charset="0"/>
                        <a:cs typeface="Cambria" panose="02040503050406030204" charset="0"/>
                      </a:rPr>
                      <a:t>A</a:t>
                    </a:r>
                    <a:endParaRPr lang="en-US" altLang="zh-CN" sz="1400">
                      <a:solidFill>
                        <a:srgbClr val="0070C0"/>
                      </a:solidFill>
                      <a:latin typeface="Cambria" panose="02040503050406030204" charset="0"/>
                      <a:cs typeface="Cambria" panose="02040503050406030204" charset="0"/>
                    </a:endParaRPr>
                  </a:p>
                </p:txBody>
              </p:sp>
              <p:sp>
                <p:nvSpPr>
                  <p:cNvPr id="81" name="文本框 80"/>
                  <p:cNvSpPr txBox="1"/>
                  <p:nvPr/>
                </p:nvSpPr>
                <p:spPr>
                  <a:xfrm>
                    <a:off x="10564" y="1924"/>
                    <a:ext cx="488" cy="6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 anchorCtr="0">
                    <a:spAutoFit/>
                  </a:bodyPr>
                  <a:lstStyle/>
                  <a:p>
                    <a:pPr algn="ctr"/>
                    <a:r>
                      <a:rPr lang="en-US" altLang="zh-CN" sz="1400">
                        <a:solidFill>
                          <a:srgbClr val="FF0000"/>
                        </a:solidFill>
                        <a:latin typeface="Cambria" panose="02040503050406030204" charset="0"/>
                        <a:cs typeface="Cambria" panose="02040503050406030204" charset="0"/>
                      </a:rPr>
                      <a:t>G</a:t>
                    </a:r>
                    <a:endParaRPr lang="en-US" altLang="zh-CN" sz="1400">
                      <a:solidFill>
                        <a:srgbClr val="FF0000"/>
                      </a:solidFill>
                      <a:latin typeface="Cambria" panose="02040503050406030204" charset="0"/>
                      <a:cs typeface="Cambria" panose="02040503050406030204" charset="0"/>
                    </a:endParaRPr>
                  </a:p>
                </p:txBody>
              </p:sp>
              <p:sp>
                <p:nvSpPr>
                  <p:cNvPr id="82" name="文本框 81"/>
                  <p:cNvSpPr txBox="1"/>
                  <p:nvPr/>
                </p:nvSpPr>
                <p:spPr>
                  <a:xfrm>
                    <a:off x="10564" y="3673"/>
                    <a:ext cx="488" cy="6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 anchorCtr="0">
                    <a:spAutoFit/>
                  </a:bodyPr>
                  <a:lstStyle/>
                  <a:p>
                    <a:pPr algn="ctr"/>
                    <a:r>
                      <a:rPr lang="en-US" altLang="zh-CN" sz="1400">
                        <a:solidFill>
                          <a:srgbClr val="FF0000"/>
                        </a:solidFill>
                        <a:latin typeface="Cambria" panose="02040503050406030204" charset="0"/>
                        <a:cs typeface="Cambria" panose="02040503050406030204" charset="0"/>
                      </a:rPr>
                      <a:t>G</a:t>
                    </a:r>
                    <a:endParaRPr lang="en-US" altLang="zh-CN" sz="1400">
                      <a:solidFill>
                        <a:srgbClr val="FF0000"/>
                      </a:solidFill>
                      <a:latin typeface="Cambria" panose="02040503050406030204" charset="0"/>
                      <a:cs typeface="Cambria" panose="02040503050406030204" charset="0"/>
                    </a:endParaRPr>
                  </a:p>
                </p:txBody>
              </p: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10564" y="3090"/>
                    <a:ext cx="488" cy="6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 anchorCtr="0">
                    <a:spAutoFit/>
                  </a:bodyPr>
                  <a:lstStyle/>
                  <a:p>
                    <a:pPr algn="ctr"/>
                    <a:r>
                      <a:rPr lang="en-US" altLang="zh-CN" sz="1400">
                        <a:solidFill>
                          <a:srgbClr val="0070C0"/>
                        </a:solidFill>
                        <a:latin typeface="Cambria" panose="02040503050406030204" charset="0"/>
                        <a:cs typeface="Cambria" panose="02040503050406030204" charset="0"/>
                      </a:rPr>
                      <a:t>A</a:t>
                    </a:r>
                    <a:endParaRPr lang="en-US" altLang="zh-CN" sz="1400">
                      <a:solidFill>
                        <a:srgbClr val="0070C0"/>
                      </a:solidFill>
                      <a:latin typeface="Cambria" panose="02040503050406030204" charset="0"/>
                      <a:cs typeface="Cambria" panose="02040503050406030204" charset="0"/>
                    </a:endParaRPr>
                  </a:p>
                </p:txBody>
              </p:sp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10564" y="4256"/>
                    <a:ext cx="488" cy="6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 anchorCtr="0">
                    <a:spAutoFit/>
                  </a:bodyPr>
                  <a:lstStyle/>
                  <a:p>
                    <a:pPr algn="ctr"/>
                    <a:r>
                      <a:rPr lang="en-US" altLang="zh-CN" sz="1400">
                        <a:solidFill>
                          <a:srgbClr val="FF0000"/>
                        </a:solidFill>
                        <a:latin typeface="Cambria" panose="02040503050406030204" charset="0"/>
                        <a:cs typeface="Cambria" panose="02040503050406030204" charset="0"/>
                      </a:rPr>
                      <a:t>G</a:t>
                    </a:r>
                    <a:endParaRPr lang="en-US" altLang="zh-CN" sz="1400">
                      <a:solidFill>
                        <a:srgbClr val="FF0000"/>
                      </a:solidFill>
                      <a:latin typeface="Cambria" panose="02040503050406030204" charset="0"/>
                      <a:cs typeface="Cambria" panose="02040503050406030204" charset="0"/>
                    </a:endParaRP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5" name="文本框 84"/>
                    <p:cNvSpPr txBox="1"/>
                    <p:nvPr/>
                  </p:nvSpPr>
                  <p:spPr>
                    <a:xfrm>
                      <a:off x="1497" y="2522"/>
                      <a:ext cx="3114" cy="72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纯和性位点</a:t>
                      </a:r>
                      <a:endParaRPr lang="zh-CN" altLang="en-US" sz="1200">
                        <a:solidFill>
                          <a:schemeClr val="bg1">
                            <a:lumMod val="50000"/>
                          </a:schemeClr>
                        </a:solidFill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  <a:p>
                      <a:pPr algn="ctr"/>
                      <a:r>
                        <a:rPr lang="zh-CN" altLang="en-US" sz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  <a:sym typeface="+mn-ea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𝑚𝑖𝑛</m:t>
                          </m:r>
                          <m:d>
                            <m:d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𝑉𝐴𝐹</m:t>
                              </m:r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𝑉𝐴𝐹</m:t>
                              </m:r>
                            </m:e>
                          </m:d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≤?</m:t>
                          </m:r>
                        </m:oMath>
                      </a14:m>
                      <a:r>
                        <a:rPr lang="en-US" altLang="zh-CN" sz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  <a:sym typeface="+mn-ea"/>
                        </a:rPr>
                        <a:t> </a:t>
                      </a:r>
                      <a:endParaRPr lang="en-US" altLang="zh-CN" sz="1200">
                        <a:solidFill>
                          <a:schemeClr val="bg1">
                            <a:lumMod val="50000"/>
                          </a:schemeClr>
                        </a:solidFill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85" name="文本框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97" y="2522"/>
                      <a:ext cx="3114" cy="725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6" name="文本框 85"/>
                    <p:cNvSpPr txBox="1"/>
                    <p:nvPr/>
                  </p:nvSpPr>
                  <p:spPr>
                    <a:xfrm>
                      <a:off x="5720" y="2521"/>
                      <a:ext cx="3114" cy="72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杂合性位点</a:t>
                      </a:r>
                      <a:endParaRPr lang="zh-CN" altLang="en-US" sz="1200">
                        <a:solidFill>
                          <a:schemeClr val="bg1">
                            <a:lumMod val="50000"/>
                          </a:schemeClr>
                        </a:solidFill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  <a:p>
                      <a:pPr algn="ctr"/>
                      <a:r>
                        <a:rPr lang="zh-CN" altLang="en-US" sz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𝑚𝑖𝑛</m:t>
                          </m:r>
                          <m:d>
                            <m:d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𝑉𝐴𝐹</m:t>
                              </m:r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𝑉𝐴𝐹</m:t>
                              </m:r>
                            </m:e>
                          </m:d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&gt;?</m:t>
                          </m:r>
                        </m:oMath>
                      </a14:m>
                      <a:r>
                        <a:rPr lang="en-US" altLang="zh-CN" sz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 </a:t>
                      </a:r>
                      <a:endParaRPr lang="en-US" altLang="zh-CN" sz="1200">
                        <a:solidFill>
                          <a:schemeClr val="bg1">
                            <a:lumMod val="50000"/>
                          </a:schemeClr>
                        </a:solidFill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86" name="文本框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20" y="2521"/>
                      <a:ext cx="3114" cy="725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3465" y="6925"/>
                    <a:ext cx="1379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l"/>
                    <a: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  <a:sym typeface="+mn-ea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𝐿𝑜𝑔𝑅</m:t>
                        </m:r>
                      </m:oMath>
                    </a14:m>
                    <a: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  <a:sym typeface="+mn-ea"/>
                      </a:rPr>
                      <a:t> </a:t>
                    </a:r>
                    <a:endParaRPr lang="en-US" altLang="zh-CN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90" name="文本框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5" y="6925"/>
                    <a:ext cx="1379" cy="580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6066" y="6925"/>
                    <a:ext cx="1622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  <a:sym typeface="+mn-ea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𝐿𝑜𝑔𝑂𝑅</m:t>
                        </m:r>
                      </m:oMath>
                    </a14:m>
                    <a: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  <a:sym typeface="+mn-ea"/>
                      </a:rPr>
                      <a:t> </a:t>
                    </a:r>
                    <a:endParaRPr lang="en-US" altLang="zh-CN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89" name="文本框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66" y="6925"/>
                    <a:ext cx="1622" cy="580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0" name="组合 99"/>
              <p:cNvGrpSpPr/>
              <p:nvPr/>
            </p:nvGrpSpPr>
            <p:grpSpPr>
              <a:xfrm rot="0">
                <a:off x="2389" y="6158"/>
                <a:ext cx="3651" cy="808"/>
                <a:chOff x="2463" y="5879"/>
                <a:chExt cx="3651" cy="1102"/>
              </a:xfrm>
            </p:grpSpPr>
            <p:cxnSp>
              <p:nvCxnSpPr>
                <p:cNvPr id="94" name="直接箭头连接符 93"/>
                <p:cNvCxnSpPr/>
                <p:nvPr/>
              </p:nvCxnSpPr>
              <p:spPr>
                <a:xfrm flipH="1">
                  <a:off x="4424" y="5879"/>
                  <a:ext cx="1690" cy="1102"/>
                </a:xfrm>
                <a:prstGeom prst="straightConnector1">
                  <a:avLst/>
                </a:prstGeom>
                <a:ln w="60325" cmpd="sng">
                  <a:gradFill>
                    <a:gsLst>
                      <a:gs pos="0">
                        <a:schemeClr val="bg1"/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箭头连接符 97"/>
                <p:cNvCxnSpPr/>
                <p:nvPr/>
              </p:nvCxnSpPr>
              <p:spPr>
                <a:xfrm>
                  <a:off x="2463" y="5963"/>
                  <a:ext cx="1561" cy="1018"/>
                </a:xfrm>
                <a:prstGeom prst="straightConnector1">
                  <a:avLst/>
                </a:prstGeom>
                <a:ln w="60325" cmpd="sng">
                  <a:gradFill>
                    <a:gsLst>
                      <a:gs pos="0">
                        <a:schemeClr val="bg1"/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直接箭头连接符 100"/>
              <p:cNvCxnSpPr/>
              <p:nvPr/>
            </p:nvCxnSpPr>
            <p:spPr>
              <a:xfrm>
                <a:off x="6787" y="6051"/>
                <a:ext cx="3" cy="887"/>
              </a:xfrm>
              <a:prstGeom prst="straightConnector1">
                <a:avLst/>
              </a:prstGeom>
              <a:ln w="60325" cmpd="sng">
                <a:gradFill>
                  <a:gsLst>
                    <a:gs pos="0">
                      <a:schemeClr val="bg1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组合 106"/>
              <p:cNvGrpSpPr/>
              <p:nvPr/>
            </p:nvGrpSpPr>
            <p:grpSpPr>
              <a:xfrm rot="0">
                <a:off x="997" y="7505"/>
                <a:ext cx="6955" cy="2803"/>
                <a:chOff x="905" y="7238"/>
                <a:chExt cx="6955" cy="2803"/>
              </a:xfrm>
            </p:grpSpPr>
            <p:sp>
              <p:nvSpPr>
                <p:cNvPr id="104" name="圆角矩形 103"/>
                <p:cNvSpPr/>
                <p:nvPr/>
              </p:nvSpPr>
              <p:spPr>
                <a:xfrm>
                  <a:off x="905" y="7238"/>
                  <a:ext cx="6955" cy="280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mbria" panose="02040503050406030204" charset="0"/>
                    <a:cs typeface="Cambria" panose="02040503050406030204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5" name="文本框 104"/>
                    <p:cNvSpPr txBox="1"/>
                    <p:nvPr/>
                  </p:nvSpPr>
                  <p:spPr>
                    <a:xfrm>
                      <a:off x="1007" y="7537"/>
                      <a:ext cx="6751" cy="2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  <a:sym typeface="+mn-ea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  <a:sym typeface="+mn-ea"/>
                                </a:rPr>
                                <m:t>𝑇𝑈𝑀</m:t>
                              </m:r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  <a:sym typeface="+mn-ea"/>
                                </a:rPr>
                                <m:t>.</m:t>
                              </m:r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  <a:sym typeface="+mn-ea"/>
                                </a:rPr>
                                <m:t>𝐷𝑃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  <a:sym typeface="+mn-ea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  <a:sym typeface="+mn-ea"/>
                                </a:rPr>
                                <m:t>𝑠𝑐𝑎𝑙𝑒</m:t>
                              </m:r>
                            </m:sup>
                          </m:sSubSup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  <a:sym typeface="+mn-ea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  <a:sym typeface="+mn-ea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  <a:sym typeface="+mn-ea"/>
                                    </a:rPr>
                                    <m:t>𝑇𝑈𝑀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  <a:sym typeface="+mn-ea"/>
                                    </a:rPr>
                                    <m:t>.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  <a:sym typeface="+mn-ea"/>
                                    </a:rPr>
                                    <m:t>𝐷𝑃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  <a:sym typeface="+mn-ea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  <a:sym typeface="+mn-ea"/>
                                </a:rPr>
                                <m:t>×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  <a:sym typeface="+mn-ea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  <a:sym typeface="+mn-ea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  <a:sym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  <a:sym typeface="+mn-ea"/>
                                        </a:rPr>
                                        <m:t>𝑁𝑂𝑅</m:t>
                                      </m:r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S Mincho" charset="0"/>
                                          <a:cs typeface="Cambria Math" panose="02040503050406030204" pitchFamily="18" charset="0"/>
                                          <a:sym typeface="+mn-ea"/>
                                        </a:rPr>
                                        <m:t>.</m:t>
                                      </m:r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  <a:sym typeface="+mn-ea"/>
                                        </a:rPr>
                                        <m:t>𝐷𝑃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  <a:sym typeface="+mn-ea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  <a:sym typeface="+mn-ea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  <a:sym typeface="+mn-ea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  <a:sym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  <a:sym typeface="+mn-ea"/>
                                        </a:rPr>
                                        <m:t>𝑇𝑈𝑀</m:t>
                                      </m:r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S Mincho" charset="0"/>
                                          <a:cs typeface="Cambria Math" panose="02040503050406030204" pitchFamily="18" charset="0"/>
                                          <a:sym typeface="+mn-ea"/>
                                        </a:rPr>
                                        <m:t>.</m:t>
                                      </m:r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  <a:sym typeface="+mn-ea"/>
                                        </a:rPr>
                                        <m:t>𝐷𝑃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  <a:sym typeface="+mn-ea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oMath>
                      </a14:m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  <a:sym typeface="+mn-ea"/>
                        </a:rPr>
                        <a:t> </a:t>
                      </a:r>
                      <a:endParaRPr lang="en-US" altLang="zh-CN" sz="12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  <a:sym typeface="+mn-ea"/>
                      </a:endParaRPr>
                    </a:p>
                    <a:p>
                      <a:pPr algn="l"/>
                      <a:endParaRPr lang="en-US" altLang="zh-CN" sz="12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  <a:p>
                      <a:pPr algn="l"/>
                      <a14:m>
                        <m:oMath xmlns:m="http://schemas.openxmlformats.org/officeDocument/2006/math"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𝐿𝑜𝑔𝑅</m:t>
                          </m:r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 = </m:t>
                          </m:r>
                          <m:sSub>
                            <m:sSub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  <a:sym typeface="+mn-ea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S Mincho" charset="0"/>
                                          <a:cs typeface="Cambria Math" panose="02040503050406030204" pitchFamily="18" charset="0"/>
                                          <a:sym typeface="+mn-ea"/>
                                        </a:rPr>
                                        <m:t>1</m:t>
                                      </m:r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S Mincho" charset="0"/>
                                          <a:cs typeface="Cambria Math" panose="02040503050406030204" pitchFamily="18" charset="0"/>
                                          <a:sym typeface="+mn-ea"/>
                                        </a:rPr>
                                        <m:t>+</m:t>
                                      </m:r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  <a:sym typeface="+mn-ea"/>
                                        </a:rPr>
                                        <m:t>𝑇𝑈𝑀</m:t>
                                      </m:r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S Mincho" charset="0"/>
                                          <a:cs typeface="Cambria Math" panose="02040503050406030204" pitchFamily="18" charset="0"/>
                                          <a:sym typeface="+mn-ea"/>
                                        </a:rPr>
                                        <m:t>.</m:t>
                                      </m:r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  <a:sym typeface="+mn-ea"/>
                                        </a:rPr>
                                        <m:t>𝐷𝑃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  <a:sym typeface="+mn-ea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  <a:sym typeface="+mn-ea"/>
                                        </a:rPr>
                                        <m:t>𝑠𝑐𝑎𝑙𝑒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  <m:t>𝑁𝑂𝑅</m:t>
                                      </m:r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S Mincho" charset="0"/>
                                          <a:cs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  <a:sym typeface="+mn-ea"/>
                                        </a:rPr>
                                        <m:t>𝐷𝑃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zh-CN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oMath>
                      </a14:m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" panose="02040503050406030204" charset="0"/>
                          <a:ea typeface="MS Mincho" charset="0"/>
                          <a:cs typeface="Cambria" panose="02040503050406030204" charset="0"/>
                          <a:sym typeface="+mn-ea"/>
                        </a:rPr>
                        <a:t> </a:t>
                      </a:r>
                      <a:endParaRPr lang="en-US" altLang="zh-CN" sz="12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" panose="02040503050406030204" charset="0"/>
                        <a:ea typeface="MS Mincho" charset="0"/>
                        <a:cs typeface="Cambria" panose="02040503050406030204" charset="0"/>
                      </a:endParaRPr>
                    </a:p>
                    <a:p>
                      <a:pPr algn="l"/>
                      <a:endParaRPr lang="en-US" altLang="zh-CN" sz="12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" panose="02040503050406030204" charset="0"/>
                        <a:ea typeface="MS Mincho" charset="0"/>
                        <a:cs typeface="Cambria" panose="02040503050406030204" charset="0"/>
                      </a:endParaRPr>
                    </a:p>
                    <a:p>
                      <a:pPr algn="l"/>
                      <a14:m>
                        <m:oMath xmlns:m="http://schemas.openxmlformats.org/officeDocument/2006/math"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𝐿𝑜𝑔𝑂𝑅</m:t>
                          </m:r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  <m:t>𝑇𝑈𝑀</m:t>
                                      </m:r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S Mincho" charset="0"/>
                                          <a:cs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  <m:t>𝐷𝑃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  <m:t>𝑇𝑈𝑀</m:t>
                                      </m:r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S Mincho" charset="0"/>
                                          <a:cs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  <m:t>𝑅𝐷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  <m:t>𝑇𝑈𝑀</m:t>
                                      </m:r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S Mincho" charset="0"/>
                                          <a:cs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  <m:t>𝑅𝐷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  <m:t>𝑁𝑂𝑅</m:t>
                                      </m:r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S Mincho" charset="0"/>
                                          <a:cs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  <m:t>𝐷𝑃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  <m:t>𝑁𝑂𝑅</m:t>
                                      </m:r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S Mincho" charset="0"/>
                                          <a:cs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  <m:t>𝑅𝐷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  <m:t>𝑁𝑂𝑅</m:t>
                                      </m:r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S Mincho" charset="0"/>
                                          <a:cs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  <m:t>𝑅𝐷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oMath>
                      </a14:m>
                      <a:r>
                        <a:rPr lang="en-US" altLang="zh-CN" sz="12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" panose="02040503050406030204" charset="0"/>
                          <a:ea typeface="MS Mincho" charset="0"/>
                          <a:cs typeface="Cambria" panose="02040503050406030204" charset="0"/>
                        </a:rPr>
                        <a:t> </a:t>
                      </a:r>
                      <a:endParaRPr lang="en-US" altLang="zh-CN" sz="12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" panose="02040503050406030204" charset="0"/>
                        <a:ea typeface="MS Mincho" charset="0"/>
                        <a:cs typeface="Cambria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105" name="文本框 1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7" y="7537"/>
                      <a:ext cx="6751" cy="2205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组合 159"/>
              <p:cNvGrpSpPr/>
              <p:nvPr/>
            </p:nvGrpSpPr>
            <p:grpSpPr>
              <a:xfrm rot="0">
                <a:off x="7818" y="1149"/>
                <a:ext cx="1384" cy="480"/>
                <a:chOff x="7477" y="1149"/>
                <a:chExt cx="1384" cy="480"/>
              </a:xfrm>
            </p:grpSpPr>
            <p:cxnSp>
              <p:nvCxnSpPr>
                <p:cNvPr id="27" name="直接箭头连接符 26"/>
                <p:cNvCxnSpPr/>
                <p:nvPr/>
              </p:nvCxnSpPr>
              <p:spPr>
                <a:xfrm rot="16200000" flipH="1">
                  <a:off x="8166" y="934"/>
                  <a:ext cx="6" cy="1385"/>
                </a:xfrm>
                <a:prstGeom prst="straightConnector1">
                  <a:avLst/>
                </a:prstGeom>
                <a:ln w="60325" cmpd="sng">
                  <a:gradFill>
                    <a:gsLst>
                      <a:gs pos="0">
                        <a:schemeClr val="bg1"/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文本框 109"/>
                <p:cNvSpPr txBox="1"/>
                <p:nvPr/>
              </p:nvSpPr>
              <p:spPr>
                <a:xfrm>
                  <a:off x="7509" y="1149"/>
                  <a:ext cx="1321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0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mbria" panose="02040503050406030204" charset="0"/>
                      <a:cs typeface="Cambria" panose="02040503050406030204" charset="0"/>
                    </a:rPr>
                    <a:t>Snp Pileup</a:t>
                  </a:r>
                  <a:endParaRPr lang="en-US" altLang="zh-CN" sz="10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</a:endParaRPr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 rot="0">
                <a:off x="8135" y="8164"/>
                <a:ext cx="2592" cy="744"/>
                <a:chOff x="8304" y="7778"/>
                <a:chExt cx="2592" cy="744"/>
              </a:xfrm>
            </p:grpSpPr>
            <p:cxnSp>
              <p:nvCxnSpPr>
                <p:cNvPr id="117" name="直接箭头连接符 116"/>
                <p:cNvCxnSpPr/>
                <p:nvPr/>
              </p:nvCxnSpPr>
              <p:spPr>
                <a:xfrm rot="16200000">
                  <a:off x="9599" y="7812"/>
                  <a:ext cx="0" cy="1419"/>
                </a:xfrm>
                <a:prstGeom prst="straightConnector1">
                  <a:avLst/>
                </a:prstGeom>
                <a:ln w="60325" cmpd="sng">
                  <a:gradFill>
                    <a:gsLst>
                      <a:gs pos="0">
                        <a:schemeClr val="bg1"/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8" name="文本框 117"/>
                    <p:cNvSpPr txBox="1"/>
                    <p:nvPr/>
                  </p:nvSpPr>
                  <p:spPr>
                    <a:xfrm>
                      <a:off x="8304" y="7778"/>
                      <a:ext cx="2592" cy="7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zh-CN" altLang="en-US" sz="10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片段分割</a:t>
                      </a:r>
                      <a:r>
                        <a:rPr lang="en-US" altLang="zh-CN" sz="10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 </a:t>
                      </a:r>
                      <a:r>
                        <a:rPr lang="en-US" altLang="zh-CN" sz="10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 </a:t>
                      </a:r>
                      <a:endParaRPr lang="en-US" altLang="zh-CN" sz="1000" b="1">
                        <a:solidFill>
                          <a:schemeClr val="bg1">
                            <a:lumMod val="50000"/>
                          </a:schemeClr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 algn="ctr"/>
                      <a:r>
                        <a:rPr lang="en-US" altLang="zh-CN" sz="10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 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p>
                              <m:r>
                                <a:rPr lang="en-US" altLang="zh-CN" sz="1000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1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CN" sz="1000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10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altLang="zh-CN" sz="1000" b="1" i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  <m:t>𝐦𝐚𝐱</m:t>
                                  </m:r>
                                </m:e>
                                <m:lim>
                                  <m:r>
                                    <a:rPr lang="en-US" altLang="zh-CN" sz="10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10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10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10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zh-CN" sz="10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altLang="zh-CN" sz="10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10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  <m:t>𝒏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10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1000" b="1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000" b="1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r>
                                        <a:rPr lang="en-US" altLang="zh-CN" sz="1000" b="1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S Mincho" charset="0"/>
                                          <a:cs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CN" sz="1000" b="1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  <m:t>𝒊𝒋</m:t>
                                      </m:r>
                                    </m:sub>
                                    <m:sup>
                                      <m:r>
                                        <a:rPr lang="en-US" altLang="zh-CN" sz="1000" b="1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S Mincho" charset="0"/>
                                          <a:cs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  <m:r>
                                    <a:rPr lang="en-US" altLang="zh-CN" sz="10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0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  <m:t>𝒄</m:t>
                                  </m:r>
                                  <m:sSubSup>
                                    <m:sSubSupPr>
                                      <m:ctrlPr>
                                        <a:rPr lang="en-US" altLang="zh-CN" sz="1000" b="1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000" b="1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r>
                                        <a:rPr lang="en-US" altLang="zh-CN" sz="1000" b="1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S Mincho" charset="0"/>
                                          <a:cs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altLang="zh-CN" sz="1000" b="1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  <m:t>𝒊𝒋</m:t>
                                      </m:r>
                                    </m:sub>
                                    <m:sup>
                                      <m:r>
                                        <a:rPr lang="en-US" altLang="zh-CN" sz="1000" b="1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S Mincho" charset="0"/>
                                          <a:cs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oMath>
                      </a14:m>
                      <a:r>
                        <a:rPr lang="en-US" altLang="zh-CN" sz="1000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" panose="02040503050406030204" charset="0"/>
                          <a:ea typeface="MS Mincho" charset="0"/>
                          <a:cs typeface="Cambria" panose="02040503050406030204" charset="0"/>
                        </a:rPr>
                        <a:t> </a:t>
                      </a:r>
                      <a:endParaRPr lang="en-US" altLang="zh-CN" sz="1000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" panose="02040503050406030204" charset="0"/>
                        <a:ea typeface="MS Mincho" charset="0"/>
                        <a:cs typeface="Cambria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118" name="文本框 1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04" y="7778"/>
                      <a:ext cx="2592" cy="744"/>
                    </a:xfrm>
                    <a:prstGeom prst="rect">
                      <a:avLst/>
                    </a:prstGeom>
                    <a:blipFill rotWithShape="1">
                      <a:blip r:embed="rId10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2" name="组合 151"/>
              <p:cNvGrpSpPr/>
              <p:nvPr/>
            </p:nvGrpSpPr>
            <p:grpSpPr>
              <a:xfrm rot="0">
                <a:off x="10003" y="6966"/>
                <a:ext cx="8337" cy="1471"/>
                <a:chOff x="9617" y="6646"/>
                <a:chExt cx="8337" cy="1471"/>
              </a:xfrm>
            </p:grpSpPr>
            <p:cxnSp>
              <p:nvCxnSpPr>
                <p:cNvPr id="125" name="直接连接符 124"/>
                <p:cNvCxnSpPr/>
                <p:nvPr/>
              </p:nvCxnSpPr>
              <p:spPr>
                <a:xfrm>
                  <a:off x="11183" y="7414"/>
                  <a:ext cx="6431" cy="0"/>
                </a:xfrm>
                <a:prstGeom prst="line">
                  <a:avLst/>
                </a:prstGeom>
                <a:ln w="79375" cap="rnd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11787" y="7097"/>
                  <a:ext cx="0" cy="634"/>
                </a:xfrm>
                <a:prstGeom prst="line">
                  <a:avLst/>
                </a:prstGeom>
                <a:ln w="19050" cmpd="sng">
                  <a:solidFill>
                    <a:srgbClr val="E8CEC9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文本框 126"/>
                <p:cNvSpPr txBox="1"/>
                <p:nvPr/>
              </p:nvSpPr>
              <p:spPr>
                <a:xfrm>
                  <a:off x="11078" y="6646"/>
                  <a:ext cx="1419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000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cs typeface="Cambria" panose="02040503050406030204" charset="0"/>
                    </a:rPr>
                    <a:t>Breakpoint </a:t>
                  </a:r>
                  <a:r>
                    <a:rPr lang="en-US" altLang="zh-CN" sz="1000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cs typeface="Cambria" panose="02040503050406030204" charset="0"/>
                    </a:rPr>
                    <a:t>i</a:t>
                  </a:r>
                  <a:r>
                    <a:rPr lang="en-US" altLang="zh-CN" sz="1000" baseline="-25000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cs typeface="Cambria" panose="02040503050406030204" charset="0"/>
                    </a:rPr>
                    <a:t>1</a:t>
                  </a:r>
                  <a:endParaRPr lang="en-US" altLang="zh-CN" sz="1000" baseline="-250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</a:endParaRPr>
                </a:p>
              </p:txBody>
            </p: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16101" y="7097"/>
                  <a:ext cx="0" cy="634"/>
                </a:xfrm>
                <a:prstGeom prst="line">
                  <a:avLst/>
                </a:prstGeom>
                <a:ln w="19050" cmpd="sng">
                  <a:solidFill>
                    <a:srgbClr val="E8CEC9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17245" y="7097"/>
                  <a:ext cx="0" cy="634"/>
                </a:xfrm>
                <a:prstGeom prst="line">
                  <a:avLst/>
                </a:prstGeom>
                <a:ln w="19050" cmpd="sng">
                  <a:solidFill>
                    <a:srgbClr val="E8CEC9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文本框 145"/>
                <p:cNvSpPr txBox="1"/>
                <p:nvPr/>
              </p:nvSpPr>
              <p:spPr>
                <a:xfrm>
                  <a:off x="16538" y="6646"/>
                  <a:ext cx="1416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000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cs typeface="Cambria" panose="02040503050406030204" charset="0"/>
                    </a:rPr>
                    <a:t>Breakpoint </a:t>
                  </a:r>
                  <a:r>
                    <a:rPr lang="en-US" altLang="zh-CN" sz="1000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cs typeface="Cambria" panose="02040503050406030204" charset="0"/>
                    </a:rPr>
                    <a:t>j</a:t>
                  </a:r>
                  <a:r>
                    <a:rPr lang="en-US" altLang="zh-CN" sz="1000" baseline="-25000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cs typeface="Cambria" panose="02040503050406030204" charset="0"/>
                    </a:rPr>
                    <a:t>2</a:t>
                  </a:r>
                  <a:endParaRPr lang="en-US" altLang="zh-CN" sz="1000" baseline="-250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</a:endParaRPr>
                </a:p>
              </p:txBody>
            </p: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14829" y="7097"/>
                  <a:ext cx="0" cy="634"/>
                </a:xfrm>
                <a:prstGeom prst="line">
                  <a:avLst/>
                </a:prstGeom>
                <a:ln w="19050" cmpd="sng">
                  <a:solidFill>
                    <a:srgbClr val="E8CEC9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文本框 148"/>
                <p:cNvSpPr txBox="1"/>
                <p:nvPr/>
              </p:nvSpPr>
              <p:spPr>
                <a:xfrm>
                  <a:off x="14122" y="6646"/>
                  <a:ext cx="1416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000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cs typeface="Cambria" panose="02040503050406030204" charset="0"/>
                    </a:rPr>
                    <a:t>Breakpoint </a:t>
                  </a:r>
                  <a:r>
                    <a:rPr lang="en-US" altLang="zh-CN" sz="1000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cs typeface="Cambria" panose="02040503050406030204" charset="0"/>
                    </a:rPr>
                    <a:t>j</a:t>
                  </a:r>
                  <a:r>
                    <a:rPr lang="en-US" altLang="zh-CN" sz="1000" baseline="-25000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cs typeface="Cambria" panose="02040503050406030204" charset="0"/>
                    </a:rPr>
                    <a:t>1</a:t>
                  </a:r>
                  <a:endParaRPr lang="en-US" altLang="zh-CN" sz="1000" baseline="-250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</a:endParaRPr>
                </a:p>
              </p:txBody>
            </p:sp>
            <p:sp>
              <p:nvSpPr>
                <p:cNvPr id="150" name="文本框 149"/>
                <p:cNvSpPr txBox="1"/>
                <p:nvPr/>
              </p:nvSpPr>
              <p:spPr>
                <a:xfrm>
                  <a:off x="15392" y="7731"/>
                  <a:ext cx="1419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000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cs typeface="Cambria" panose="02040503050406030204" charset="0"/>
                    </a:rPr>
                    <a:t>Breakpoint </a:t>
                  </a:r>
                  <a:r>
                    <a:rPr lang="en-US" altLang="zh-CN" sz="1000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cs typeface="Cambria" panose="02040503050406030204" charset="0"/>
                    </a:rPr>
                    <a:t>i</a:t>
                  </a:r>
                  <a:r>
                    <a:rPr lang="en-US" altLang="zh-CN" sz="1000" baseline="-25000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cs typeface="Cambria" panose="02040503050406030204" charset="0"/>
                    </a:rPr>
                    <a:t>2</a:t>
                  </a:r>
                  <a:endParaRPr lang="en-US" altLang="zh-CN" sz="1000" baseline="-250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</a:endParaRPr>
                </a:p>
              </p:txBody>
            </p:sp>
            <p:sp>
              <p:nvSpPr>
                <p:cNvPr id="151" name="文本框 150"/>
                <p:cNvSpPr txBox="1"/>
                <p:nvPr/>
              </p:nvSpPr>
              <p:spPr>
                <a:xfrm>
                  <a:off x="9617" y="7196"/>
                  <a:ext cx="1558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sz="1000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cs typeface="Cambria" panose="02040503050406030204" charset="0"/>
                    </a:rPr>
                    <a:t>Chromosomes </a:t>
                  </a:r>
                  <a:endParaRPr sz="10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</a:endParaRPr>
                </a:p>
              </p:txBody>
            </p:sp>
          </p:grpSp>
          <p:grpSp>
            <p:nvGrpSpPr>
              <p:cNvPr id="157" name="组合 156"/>
              <p:cNvGrpSpPr/>
              <p:nvPr/>
            </p:nvGrpSpPr>
            <p:grpSpPr>
              <a:xfrm rot="0">
                <a:off x="11378" y="8437"/>
                <a:ext cx="6954" cy="1870"/>
                <a:chOff x="11004" y="8158"/>
                <a:chExt cx="6954" cy="1870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4" name="文本框 153"/>
                    <p:cNvSpPr txBox="1"/>
                    <p:nvPr/>
                  </p:nvSpPr>
                  <p:spPr>
                    <a:xfrm>
                      <a:off x="11386" y="8240"/>
                      <a:ext cx="6192" cy="170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𝑆𝑁𝑃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𝑆𝑒𝑔𝑚𝑒𝑛𝑡</m:t>
                          </m:r>
                        </m:oMath>
                      </a14:m>
                      <a:r>
                        <a:rPr lang="en-US" altLang="zh-CN" sz="12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 </a:t>
                      </a:r>
                      <a:endParaRPr lang="en-US" altLang="zh-CN" sz="12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  <a:p>
                      <a:pPr algn="l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𝐿𝑜𝑔𝑅</m:t>
                              </m:r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𝑆𝑒𝑔</m:t>
                              </m:r>
                            </m:sub>
                          </m:sSub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= </m:t>
                          </m:r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𝑀𝑒𝑑𝑖𝑎𝑛</m:t>
                          </m:r>
                          <m:d>
                            <m:d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  <m:t>𝐿𝑜𝑔𝑅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oMath>
                      </a14:m>
                      <a:r>
                        <a:rPr lang="en-US" altLang="zh-CN" sz="12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 </a:t>
                      </a:r>
                      <a:endParaRPr lang="en-US" altLang="zh-CN" sz="12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  <a:p>
                      <a:pPr algn="l"/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  <m:t>𝑁𝑂𝑅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  <m:t>𝑅𝐷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  <m:t>𝑁𝑂𝑅</m:t>
                                      </m:r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S Mincho" charset="0"/>
                                          <a:cs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  <m:t>𝐷𝑃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  <m:t>𝑁𝑂𝑅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  <m:t>𝑅𝐷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  <m:t>𝑇𝑈𝑀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  <m:t>𝑅𝐷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  <m:t>𝑇𝑈𝑀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  <m:t>𝐷𝑃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  <m:t>𝑇𝑈𝑀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  <m:t>𝑅𝐷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oMath>
                      </a14:m>
                      <a:r>
                        <a:rPr lang="en-US" altLang="zh-CN" sz="12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 </a:t>
                      </a:r>
                      <a:endParaRPr lang="en-US" altLang="zh-CN" sz="12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  <a:p>
                      <a:pPr algn="l"/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𝐿𝑜𝑔𝑂𝑅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𝑆𝑒𝑔</m:t>
                              </m:r>
                            </m:sub>
                            <m:sup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 =</m:t>
                          </m:r>
                        </m:oMath>
                      </a14:m>
                      <a:r>
                        <a:rPr lang="en-US" altLang="zh-CN" sz="12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" panose="02040503050406030204" charset="0"/>
                          <a:ea typeface="MS Mincho" charset="0"/>
                          <a:cs typeface="Cambria" panose="02040503050406030204" charset="0"/>
                        </a:rPr>
                        <a:t> </a:t>
                      </a:r>
                      <a14:m>
                        <m:oMath xmlns:m="http://schemas.openxmlformats.org/officeDocument/2006/math">
                          <m:f>
                            <m:fPr>
                              <m:type m:val="lin"/>
                              <m:ctrlPr>
                                <a:rPr lang="en-US" altLang="zh-CN" sz="1200" b="0" i="1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zh-CN" sz="12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charset="-122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altLang="zh-CN" sz="12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楷体" panose="02010609060101010101" charset="-122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楷体" panose="02010609060101010101" charset="-122"/>
                                                  <a:cs typeface="Cambria Math" panose="02040503050406030204" pitchFamily="18" charset="0"/>
                                                </a:rPr>
                                                <m:t>𝐿𝑜𝑔𝑂𝑅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楷体" panose="02010609060101010101" charset="-122"/>
                                                  <a:cs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MS Mincho" charset="0"/>
                                                  <a:cs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2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MS Mincho" charset="0"/>
                                              <a:cs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2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MS Mincho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MS Mincho" charset="0"/>
                                                  <a:cs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MS Mincho" charset="0"/>
                                                  <a:cs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MS Mincho" charset="0"/>
                                                  <a:cs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altLang="zh-CN" sz="12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MS Mincho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MS Mincho" charset="0"/>
                                                  <a:cs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MS Mincho" charset="0"/>
                                                  <a:cs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MS Mincho" charset="0"/>
                                                  <a:cs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12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{</m:t>
                                  </m:r>
                                  <m:f>
                                    <m:f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charset="-122"/>
                                          <a:cs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S Mincho" charset="0"/>
                                          <a:cs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zh-CN" sz="12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MS Mincho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MS Mincho" charset="0"/>
                                              <a:cs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MS Mincho" charset="0"/>
                                              <a:cs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MS Mincho" charset="0"/>
                                              <a:cs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zh-CN" sz="12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nary>
                            </m:den>
                          </m:f>
                        </m:oMath>
                      </a14:m>
                      <a:endParaRPr lang="en-US" altLang="zh-CN" sz="12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" panose="02040503050406030204" charset="0"/>
                        <a:ea typeface="MS Mincho" charset="0"/>
                        <a:cs typeface="Cambria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154" name="文本框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86" y="8240"/>
                      <a:ext cx="6192" cy="1707"/>
                    </a:xfrm>
                    <a:prstGeom prst="rect">
                      <a:avLst/>
                    </a:prstGeom>
                    <a:blipFill rotWithShape="1">
                      <a:blip r:embed="rId11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6" name="圆角矩形 155"/>
                <p:cNvSpPr/>
                <p:nvPr/>
              </p:nvSpPr>
              <p:spPr>
                <a:xfrm>
                  <a:off x="11004" y="8158"/>
                  <a:ext cx="6955" cy="187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mbria" panose="02040503050406030204" charset="0"/>
                    <a:cs typeface="Cambria" panose="02040503050406030204" charset="0"/>
                  </a:endParaRPr>
                </a:p>
              </p:txBody>
            </p:sp>
          </p:grpSp>
          <p:sp>
            <p:nvSpPr>
              <p:cNvPr id="2" name="文本框 1"/>
              <p:cNvSpPr txBox="1"/>
              <p:nvPr/>
            </p:nvSpPr>
            <p:spPr>
              <a:xfrm>
                <a:off x="10743" y="379"/>
                <a:ext cx="700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统计各样本在SNP位点处的[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参考、替代、错误、缺失]的read数 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6375" y="534353"/>
            <a:ext cx="11779250" cy="5789295"/>
            <a:chOff x="325" y="842"/>
            <a:chExt cx="18550" cy="9117"/>
          </a:xfrm>
        </p:grpSpPr>
        <p:grpSp>
          <p:nvGrpSpPr>
            <p:cNvPr id="83" name="组合 82"/>
            <p:cNvGrpSpPr/>
            <p:nvPr/>
          </p:nvGrpSpPr>
          <p:grpSpPr>
            <a:xfrm rot="0">
              <a:off x="769" y="1336"/>
              <a:ext cx="17664" cy="5518"/>
              <a:chOff x="134" y="238"/>
              <a:chExt cx="17664" cy="5518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134" y="238"/>
                <a:ext cx="11127" cy="5518"/>
                <a:chOff x="330" y="1687"/>
                <a:chExt cx="11127" cy="5518"/>
              </a:xfrm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330" y="3865"/>
                  <a:ext cx="2414" cy="2268"/>
                  <a:chOff x="864" y="493"/>
                  <a:chExt cx="2414" cy="2268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2" name="圆角矩形 31"/>
                      <p:cNvSpPr/>
                      <p:nvPr/>
                    </p:nvSpPr>
                    <p:spPr>
                      <a:xfrm>
                        <a:off x="864" y="493"/>
                        <a:ext cx="2415" cy="1042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28575" cmpd="sng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  <m:t>𝐿𝑜𝑔𝑅</m:t>
                                  </m:r>
                                  <m:r>
                                    <a:rPr lang="en-US" altLang="zh-CN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  <m:t>𝑆𝑒𝑔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CN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anose="02040503050406030204" charset="0"/>
                          <a:cs typeface="Cambria" panose="0204050305040603020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2" name="圆角矩形 3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4" y="493"/>
                        <a:ext cx="2415" cy="1042"/>
                      </a:xfrm>
                      <a:prstGeom prst="roundRect">
                        <a:avLst/>
                      </a:prstGeom>
                      <a:blipFill rotWithShape="1">
                        <a:blip r:embed="rId1"/>
                      </a:blipFill>
                      <a:ln w="28575" cmpd="sng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3" name="圆角矩形 32"/>
                      <p:cNvSpPr/>
                      <p:nvPr/>
                    </p:nvSpPr>
                    <p:spPr>
                      <a:xfrm>
                        <a:off x="864" y="1719"/>
                        <a:ext cx="2415" cy="1042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28575" cmpd="sng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  <m:t>𝐿𝑜𝑔𝑂𝑅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楷体" panose="02010609060101010101" charset="-122"/>
                                      <a:cs typeface="Cambria Math" panose="02040503050406030204" pitchFamily="18" charset="0"/>
                                    </a:rPr>
                                    <m:t>𝑆𝑒𝑔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altLang="zh-CN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anose="02040503050406030204" charset="0"/>
                          <a:cs typeface="Cambria" panose="0204050305040603020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3" name="圆角矩形 3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4" y="1719"/>
                        <a:ext cx="2415" cy="1042"/>
                      </a:xfrm>
                      <a:prstGeom prst="roundRect">
                        <a:avLst/>
                      </a:prstGeom>
                      <a:blipFill rotWithShape="1">
                        <a:blip r:embed="rId2"/>
                      </a:blipFill>
                      <a:ln w="28575" cmpd="sng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9" name="组合 68"/>
                <p:cNvGrpSpPr/>
                <p:nvPr/>
              </p:nvGrpSpPr>
              <p:grpSpPr>
                <a:xfrm>
                  <a:off x="6365" y="1687"/>
                  <a:ext cx="5092" cy="3828"/>
                  <a:chOff x="1621" y="5204"/>
                  <a:chExt cx="5092" cy="3828"/>
                </a:xfrm>
              </p:grpSpPr>
              <p:grpSp>
                <p:nvGrpSpPr>
                  <p:cNvPr id="46" name="组合 45"/>
                  <p:cNvGrpSpPr/>
                  <p:nvPr/>
                </p:nvGrpSpPr>
                <p:grpSpPr>
                  <a:xfrm>
                    <a:off x="1943" y="5662"/>
                    <a:ext cx="2650" cy="1558"/>
                    <a:chOff x="1961" y="5709"/>
                    <a:chExt cx="2926" cy="1720"/>
                  </a:xfrm>
                </p:grpSpPr>
                <p:cxnSp>
                  <p:nvCxnSpPr>
                    <p:cNvPr id="125" name="直接连接符 124"/>
                    <p:cNvCxnSpPr/>
                    <p:nvPr/>
                  </p:nvCxnSpPr>
                  <p:spPr>
                    <a:xfrm>
                      <a:off x="2654" y="6230"/>
                      <a:ext cx="924" cy="0"/>
                    </a:xfrm>
                    <a:prstGeom prst="line">
                      <a:avLst/>
                    </a:prstGeom>
                    <a:ln w="25400" cap="rnd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椭圆 37"/>
                    <p:cNvSpPr/>
                    <p:nvPr/>
                  </p:nvSpPr>
                  <p:spPr>
                    <a:xfrm>
                      <a:off x="1961" y="5709"/>
                      <a:ext cx="2927" cy="172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p:txBody>
                </p:sp>
                <p:cxnSp>
                  <p:nvCxnSpPr>
                    <p:cNvPr id="39" name="直接连接符 38"/>
                    <p:cNvCxnSpPr/>
                    <p:nvPr/>
                  </p:nvCxnSpPr>
                  <p:spPr>
                    <a:xfrm flipV="1">
                      <a:off x="3065" y="6230"/>
                      <a:ext cx="1537" cy="344"/>
                    </a:xfrm>
                    <a:prstGeom prst="line">
                      <a:avLst/>
                    </a:prstGeom>
                    <a:ln w="25400" cap="rnd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直接连接符 40"/>
                    <p:cNvCxnSpPr/>
                    <p:nvPr/>
                  </p:nvCxnSpPr>
                  <p:spPr>
                    <a:xfrm>
                      <a:off x="2340" y="6796"/>
                      <a:ext cx="979" cy="181"/>
                    </a:xfrm>
                    <a:prstGeom prst="line">
                      <a:avLst/>
                    </a:prstGeom>
                    <a:ln w="25400" cap="rnd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直接连接符 42"/>
                    <p:cNvCxnSpPr/>
                    <p:nvPr/>
                  </p:nvCxnSpPr>
                  <p:spPr>
                    <a:xfrm flipV="1">
                      <a:off x="3319" y="6992"/>
                      <a:ext cx="514" cy="196"/>
                    </a:xfrm>
                    <a:prstGeom prst="line">
                      <a:avLst/>
                    </a:prstGeom>
                    <a:ln w="25400" cap="rnd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直接连接符 43"/>
                    <p:cNvCxnSpPr/>
                    <p:nvPr/>
                  </p:nvCxnSpPr>
                  <p:spPr>
                    <a:xfrm>
                      <a:off x="3264" y="6781"/>
                      <a:ext cx="1233" cy="196"/>
                    </a:xfrm>
                    <a:prstGeom prst="line">
                      <a:avLst/>
                    </a:prstGeom>
                    <a:ln w="25400" cap="rnd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8" name="组合 47"/>
                  <p:cNvGrpSpPr/>
                  <p:nvPr/>
                </p:nvGrpSpPr>
                <p:grpSpPr>
                  <a:xfrm rot="20220000">
                    <a:off x="4226" y="6709"/>
                    <a:ext cx="1613" cy="1290"/>
                    <a:chOff x="1961" y="5799"/>
                    <a:chExt cx="2743" cy="1630"/>
                  </a:xfrm>
                </p:grpSpPr>
                <p:cxnSp>
                  <p:nvCxnSpPr>
                    <p:cNvPr id="49" name="直接连接符 48"/>
                    <p:cNvCxnSpPr/>
                    <p:nvPr/>
                  </p:nvCxnSpPr>
                  <p:spPr>
                    <a:xfrm>
                      <a:off x="2654" y="6230"/>
                      <a:ext cx="924" cy="0"/>
                    </a:xfrm>
                    <a:prstGeom prst="line">
                      <a:avLst/>
                    </a:prstGeom>
                    <a:ln w="25400" cap="rnd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椭圆 49"/>
                    <p:cNvSpPr/>
                    <p:nvPr/>
                  </p:nvSpPr>
                  <p:spPr>
                    <a:xfrm>
                      <a:off x="1961" y="5799"/>
                      <a:ext cx="2743" cy="163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p:txBody>
                </p:sp>
                <p:cxnSp>
                  <p:nvCxnSpPr>
                    <p:cNvPr id="52" name="直接连接符 51"/>
                    <p:cNvCxnSpPr/>
                    <p:nvPr/>
                  </p:nvCxnSpPr>
                  <p:spPr>
                    <a:xfrm>
                      <a:off x="2340" y="6796"/>
                      <a:ext cx="979" cy="181"/>
                    </a:xfrm>
                    <a:prstGeom prst="line">
                      <a:avLst/>
                    </a:prstGeom>
                    <a:ln w="25400" cap="rnd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直接连接符 52"/>
                    <p:cNvCxnSpPr/>
                    <p:nvPr/>
                  </p:nvCxnSpPr>
                  <p:spPr>
                    <a:xfrm flipV="1">
                      <a:off x="3319" y="6992"/>
                      <a:ext cx="514" cy="196"/>
                    </a:xfrm>
                    <a:prstGeom prst="line">
                      <a:avLst/>
                    </a:prstGeom>
                    <a:ln w="25400" cap="rnd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直接连接符 53"/>
                    <p:cNvCxnSpPr/>
                    <p:nvPr/>
                  </p:nvCxnSpPr>
                  <p:spPr>
                    <a:xfrm>
                      <a:off x="3222" y="6537"/>
                      <a:ext cx="1076" cy="95"/>
                    </a:xfrm>
                    <a:prstGeom prst="line">
                      <a:avLst/>
                    </a:prstGeom>
                    <a:ln w="25400" cap="rnd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3" name="组合 62"/>
                  <p:cNvGrpSpPr/>
                  <p:nvPr/>
                </p:nvGrpSpPr>
                <p:grpSpPr>
                  <a:xfrm>
                    <a:off x="2117" y="7411"/>
                    <a:ext cx="1768" cy="1558"/>
                    <a:chOff x="1145" y="7247"/>
                    <a:chExt cx="1952" cy="1720"/>
                  </a:xfrm>
                </p:grpSpPr>
                <p:grpSp>
                  <p:nvGrpSpPr>
                    <p:cNvPr id="55" name="组合 54"/>
                    <p:cNvGrpSpPr/>
                    <p:nvPr/>
                  </p:nvGrpSpPr>
                  <p:grpSpPr>
                    <a:xfrm rot="780000">
                      <a:off x="1145" y="7247"/>
                      <a:ext cx="1953" cy="1720"/>
                      <a:chOff x="2251" y="5709"/>
                      <a:chExt cx="1953" cy="1720"/>
                    </a:xfrm>
                  </p:grpSpPr>
                  <p:cxnSp>
                    <p:nvCxnSpPr>
                      <p:cNvPr id="56" name="直接连接符 55"/>
                      <p:cNvCxnSpPr/>
                      <p:nvPr/>
                    </p:nvCxnSpPr>
                    <p:spPr>
                      <a:xfrm>
                        <a:off x="2654" y="6230"/>
                        <a:ext cx="924" cy="0"/>
                      </a:xfrm>
                      <a:prstGeom prst="line">
                        <a:avLst/>
                      </a:prstGeom>
                      <a:ln w="25400" cap="rnd" cmpd="sng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7" name="椭圆 56"/>
                      <p:cNvSpPr/>
                      <p:nvPr/>
                    </p:nvSpPr>
                    <p:spPr>
                      <a:xfrm>
                        <a:off x="2251" y="5709"/>
                        <a:ext cx="1953" cy="172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latin typeface="Cambria" panose="02040503050406030204" charset="0"/>
                          <a:cs typeface="Cambria" panose="02040503050406030204" charset="0"/>
                        </a:endParaRPr>
                      </a:p>
                    </p:txBody>
                  </p:sp>
                  <p:cxnSp>
                    <p:nvCxnSpPr>
                      <p:cNvPr id="59" name="直接连接符 58"/>
                      <p:cNvCxnSpPr/>
                      <p:nvPr/>
                    </p:nvCxnSpPr>
                    <p:spPr>
                      <a:xfrm>
                        <a:off x="2340" y="6796"/>
                        <a:ext cx="979" cy="181"/>
                      </a:xfrm>
                      <a:prstGeom prst="line">
                        <a:avLst/>
                      </a:prstGeom>
                      <a:ln w="25400" cap="rnd" cmpd="sng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直接连接符 59"/>
                      <p:cNvCxnSpPr/>
                      <p:nvPr/>
                    </p:nvCxnSpPr>
                    <p:spPr>
                      <a:xfrm flipV="1">
                        <a:off x="3319" y="6992"/>
                        <a:ext cx="514" cy="196"/>
                      </a:xfrm>
                      <a:prstGeom prst="line">
                        <a:avLst/>
                      </a:prstGeom>
                      <a:ln w="25400" cap="rnd" cmpd="sng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直接连接符 60"/>
                      <p:cNvCxnSpPr/>
                      <p:nvPr/>
                    </p:nvCxnSpPr>
                    <p:spPr>
                      <a:xfrm flipV="1">
                        <a:off x="3232" y="6506"/>
                        <a:ext cx="683" cy="201"/>
                      </a:xfrm>
                      <a:prstGeom prst="line">
                        <a:avLst/>
                      </a:prstGeom>
                      <a:ln w="25400" cap="rnd" cmpd="sng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2" name="直接连接符 61"/>
                    <p:cNvCxnSpPr/>
                    <p:nvPr/>
                  </p:nvCxnSpPr>
                  <p:spPr>
                    <a:xfrm rot="780000" flipV="1">
                      <a:off x="1800" y="7993"/>
                      <a:ext cx="514" cy="196"/>
                    </a:xfrm>
                    <a:prstGeom prst="line">
                      <a:avLst/>
                    </a:prstGeom>
                    <a:ln w="25400" cap="rnd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1621" y="5204"/>
                    <a:ext cx="3294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b="1">
                        <a:solidFill>
                          <a:schemeClr val="bg1">
                            <a:lumMod val="50000"/>
                          </a:schemeClr>
                        </a:solidFill>
                        <a:latin typeface="Cambria" panose="02040503050406030204" charset="0"/>
                        <a:cs typeface="Cambria" panose="02040503050406030204" charset="0"/>
                      </a:rPr>
                      <a:t>Segement cluster1</a:t>
                    </a:r>
                    <a:endParaRPr lang="en-US" altLang="zh-CN" sz="1000" b="1" i="1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ea typeface="MS Mincho" charset="0"/>
                      <a:cs typeface="Cambria" panose="02040503050406030204" charset="0"/>
                    </a:endParaRPr>
                  </a:p>
                </p:txBody>
              </p:sp>
              <p:sp>
                <p:nvSpPr>
                  <p:cNvPr id="65" name="文本框 64"/>
                  <p:cNvSpPr txBox="1"/>
                  <p:nvPr/>
                </p:nvSpPr>
                <p:spPr>
                  <a:xfrm rot="2220000">
                    <a:off x="4486" y="6375"/>
                    <a:ext cx="2227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b="1">
                        <a:solidFill>
                          <a:schemeClr val="bg1">
                            <a:lumMod val="50000"/>
                          </a:schemeClr>
                        </a:solidFill>
                        <a:latin typeface="Cambria" panose="02040503050406030204" charset="0"/>
                        <a:cs typeface="Cambria" panose="02040503050406030204" charset="0"/>
                      </a:rPr>
                      <a:t>Segement cluster2</a:t>
                    </a:r>
                    <a:endParaRPr lang="en-US" altLang="zh-CN" sz="1000" b="1" i="1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ea typeface="MS Mincho" charset="0"/>
                      <a:cs typeface="Cambria" panose="02040503050406030204" charset="0"/>
                    </a:endParaRPr>
                  </a:p>
                </p:txBody>
              </p:sp>
              <p:sp>
                <p:nvSpPr>
                  <p:cNvPr id="66" name="文本框 65"/>
                  <p:cNvSpPr txBox="1"/>
                  <p:nvPr/>
                </p:nvSpPr>
                <p:spPr>
                  <a:xfrm rot="17280000">
                    <a:off x="804" y="7689"/>
                    <a:ext cx="2300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b="1">
                        <a:solidFill>
                          <a:schemeClr val="bg1">
                            <a:lumMod val="50000"/>
                          </a:schemeClr>
                        </a:solidFill>
                        <a:latin typeface="Cambria" panose="02040503050406030204" charset="0"/>
                        <a:cs typeface="Cambria" panose="02040503050406030204" charset="0"/>
                      </a:rPr>
                      <a:t>Segement cluster3</a:t>
                    </a:r>
                    <a:endParaRPr lang="en-US" altLang="zh-CN" sz="1000" b="1" i="1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ea typeface="MS Mincho" charset="0"/>
                      <a:cs typeface="Cambria" panose="02040503050406030204" charset="0"/>
                    </a:endParaRP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4" name="圆角矩形 103"/>
                    <p:cNvSpPr/>
                    <p:nvPr/>
                  </p:nvSpPr>
                  <p:spPr>
                    <a:xfrm>
                      <a:off x="6708" y="6040"/>
                      <a:ext cx="4064" cy="1165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600" b="0" i="1" dirty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𝐿𝑜𝑔𝑅</m:t>
                                </m:r>
                              </m:e>
                              <m:sub>
                                <m:r>
                                  <a:rPr lang="en-US" altLang="zh-CN" sz="1600" b="0" i="1" dirty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𝑆𝑒𝑔</m:t>
                                </m:r>
                              </m:sub>
                              <m:sup>
                                <m:r>
                                  <a:rPr lang="en-US" altLang="zh-CN" sz="1600" b="0" i="1" dirty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𝑎𝑑𝑗</m:t>
                                </m:r>
                              </m:sup>
                            </m:sSubSup>
                            <m:r>
                              <a:rPr lang="en-US" altLang="zh-CN" sz="1600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𝐿𝑜𝑔𝑅</m:t>
                                </m:r>
                                <m:r>
                                  <a:rPr lang="en-US" altLang="zh-CN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𝑆𝑒𝑔</m:t>
                                </m:r>
                              </m:sub>
                            </m:sSub>
                            <m:r>
                              <a:rPr lang="en-US" altLang="zh-CN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altLang="zh-CN" sz="1600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𝜆</m:t>
                            </m:r>
                          </m:oMath>
                        </m:oMathPara>
                      </a14:m>
                      <a:endParaRPr lang="zh-CN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104" name="圆角矩形 10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08" y="6040"/>
                      <a:ext cx="4064" cy="1165"/>
                    </a:xfrm>
                    <a:prstGeom prst="roundRect">
                      <a:avLst/>
                    </a:prstGeom>
                    <a:blipFill rotWithShape="1">
                      <a:blip r:embed="rId3"/>
                    </a:blip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3" name="左大括号 72"/>
                <p:cNvSpPr/>
                <p:nvPr/>
              </p:nvSpPr>
              <p:spPr>
                <a:xfrm>
                  <a:off x="1412" y="3378"/>
                  <a:ext cx="5275" cy="3242"/>
                </a:xfrm>
                <a:prstGeom prst="leftBrace">
                  <a:avLst>
                    <a:gd name="adj1" fmla="val 0"/>
                    <a:gd name="adj2" fmla="val 49638"/>
                  </a:avLst>
                </a:prstGeom>
                <a:ln w="60325" cmpd="sng">
                  <a:gradFill>
                    <a:gsLst>
                      <a:gs pos="0">
                        <a:schemeClr val="bg1"/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0" scaled="0"/>
                  </a:gra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 anchorCtr="0"/>
                <a:lstStyle/>
                <a:p>
                  <a:pPr algn="ctr"/>
                  <a:endParaRPr lang="zh-CN" altLang="en-US">
                    <a:latin typeface="Cambria" panose="02040503050406030204" charset="0"/>
                    <a:cs typeface="Cambria" panose="02040503050406030204" charset="0"/>
                  </a:endParaRPr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4767" y="2949"/>
                  <a:ext cx="1148" cy="386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altLang="zh-CN" sz="1000" b="1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cs typeface="Cambria" panose="02040503050406030204" charset="0"/>
                    </a:rPr>
                    <a:t> </a:t>
                  </a:r>
                  <a:r>
                    <a:rPr lang="zh-CN" altLang="en-US" sz="1000" b="1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cs typeface="Cambria" panose="02040503050406030204" charset="0"/>
                    </a:rPr>
                    <a:t>片段</a:t>
                  </a:r>
                  <a:r>
                    <a:rPr lang="zh-CN" altLang="en-US" sz="1000" b="1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cs typeface="Cambria" panose="02040503050406030204" charset="0"/>
                    </a:rPr>
                    <a:t>聚类</a:t>
                  </a:r>
                  <a:endParaRPr lang="zh-CN" altLang="en-US" sz="1000" b="1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cs typeface="Cambria" panose="02040503050406030204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4055" y="6663"/>
                      <a:ext cx="2566" cy="4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" panose="02040503050406030204" charset="0"/>
                          <a:ea typeface="楷体" panose="02010609060101010101" charset="-122"/>
                          <a:cs typeface="楷体" panose="02010609060101010101" charset="-122"/>
                          <a:sym typeface="+mn-ea"/>
                        </a:rPr>
                        <a:t>估计二拷贝状态</a:t>
                      </a:r>
                      <a14:m>
                        <m:oMath xmlns:m="http://schemas.openxmlformats.org/officeDocument/2006/math">
                          <m:r>
                            <a:rPr lang="en-US" altLang="zh-CN" sz="1200" b="1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  <a:sym typeface="+mn-ea"/>
                            </a:rPr>
                            <m:t>𝑳𝒐𝒈𝑹</m:t>
                          </m:r>
                        </m:oMath>
                      </a14:m>
                      <a:endParaRPr lang="en-US" altLang="zh-CN" sz="12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" panose="02040503050406030204" charset="0"/>
                        <a:ea typeface="楷体" panose="02010609060101010101" charset="-122"/>
                        <a:cs typeface="Cambria Math" panose="02040503050406030204" pitchFamily="18" charset="0"/>
                        <a:sym typeface="+mn-ea"/>
                      </a:endParaRPr>
                    </a:p>
                  </p:txBody>
                </p:sp>
              </mc:Choice>
              <mc:Fallback>
                <p:sp>
                  <p:nvSpPr>
                    <p:cNvPr id="74" name="文本框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5" y="6663"/>
                      <a:ext cx="2566" cy="434"/>
                    </a:xfrm>
                    <a:prstGeom prst="rect">
                      <a:avLst/>
                    </a:prstGeom>
                    <a:blipFill rotWithShape="1">
                      <a:blip r:embed="rId4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6" name="文本框 75"/>
                <p:cNvSpPr txBox="1"/>
                <p:nvPr/>
              </p:nvSpPr>
              <p:spPr>
                <a:xfrm>
                  <a:off x="7531" y="5041"/>
                  <a:ext cx="367" cy="58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:r>
                    <a:rPr lang="en-US" altLang="zh-CN" i="1" dirty="0">
                      <a:solidFill>
                        <a:schemeClr val="bg1">
                          <a:lumMod val="50000"/>
                        </a:schemeClr>
                      </a:solidFill>
                      <a:latin typeface="Cambria" panose="02040503050406030204" charset="0"/>
                      <a:ea typeface="MS Mincho" charset="0"/>
                      <a:cs typeface="Cambria" panose="02040503050406030204" charset="0"/>
                      <a:sym typeface="+mn-ea"/>
                    </a:rPr>
                    <a:t> </a:t>
                  </a:r>
                  <a:endParaRPr lang="en-US" altLang="zh-CN" i="1" dirty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MS Mincho" charset="0"/>
                    <a:cs typeface="Cambria" panose="02040503050406030204" charset="0"/>
                    <a:sym typeface="+mn-ea"/>
                  </a:endParaRPr>
                </a:p>
              </p:txBody>
            </p:sp>
          </p:grpSp>
          <p:cxnSp>
            <p:nvCxnSpPr>
              <p:cNvPr id="79" name="直接箭头连接符 78"/>
              <p:cNvCxnSpPr/>
              <p:nvPr/>
            </p:nvCxnSpPr>
            <p:spPr>
              <a:xfrm rot="16200000">
                <a:off x="11994" y="2638"/>
                <a:ext cx="0" cy="1419"/>
              </a:xfrm>
              <a:prstGeom prst="straightConnector1">
                <a:avLst/>
              </a:prstGeom>
              <a:ln w="60325" cmpd="sng">
                <a:gradFill>
                  <a:gsLst>
                    <a:gs pos="0">
                      <a:schemeClr val="bg1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圆角矩形 79"/>
              <p:cNvSpPr/>
              <p:nvPr/>
            </p:nvSpPr>
            <p:spPr>
              <a:xfrm>
                <a:off x="13115" y="2267"/>
                <a:ext cx="4683" cy="216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zh-CN" altLang="en-US" sz="16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为每个</a:t>
                </a:r>
                <a:r>
                  <a:rPr lang="en-US" altLang="zh-CN" sz="16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C</a:t>
                </a:r>
                <a:r>
                  <a:rPr lang="zh-CN" altLang="en-US" sz="16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luster计算EM算法的初始的参数值</a:t>
                </a:r>
                <a:r>
                  <a:rPr lang="en-US" altLang="zh-CN" sz="16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(拷贝数状态、细胞分数)</a:t>
                </a:r>
                <a:r>
                  <a:rPr lang="zh-CN" altLang="en-US" sz="16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；</a:t>
                </a:r>
                <a:r>
                  <a:rPr lang="zh-CN" altLang="zh-CN" sz="16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之后通过</a:t>
                </a:r>
                <a:r>
                  <a:rPr lang="zh-CN" altLang="en-US" sz="16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EM算法迭代确定最终的拷贝数状态</a:t>
                </a:r>
                <a:r>
                  <a:rPr lang="en-US" altLang="zh-CN" sz="16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g</a:t>
                </a:r>
                <a:endParaRPr lang="en-US" altLang="zh-CN" sz="16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</p:txBody>
          </p:sp>
        </p:grpSp>
        <p:sp>
          <p:nvSpPr>
            <p:cNvPr id="82" name="圆角矩形 81"/>
            <p:cNvSpPr/>
            <p:nvPr/>
          </p:nvSpPr>
          <p:spPr>
            <a:xfrm>
              <a:off x="325" y="842"/>
              <a:ext cx="18551" cy="6506"/>
            </a:xfrm>
            <a:prstGeom prst="round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mbria" panose="02040503050406030204" charset="0"/>
                <a:cs typeface="Cambria" panose="0204050305040603020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文本框 85"/>
                <p:cNvSpPr txBox="1"/>
                <p:nvPr/>
              </p:nvSpPr>
              <p:spPr>
                <a:xfrm>
                  <a:off x="1335" y="8239"/>
                  <a:ext cx="16530" cy="172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lvl="0" indent="0" algn="l" fontAlgn="auto">
                    <a:buClr>
                      <a:srgbClr val="000000"/>
                    </a:buClr>
                    <a:buFont typeface="Wingdings" panose="05000000000000000000" charset="0"/>
                    <a:buNone/>
                  </a:pPr>
                  <a:r>
                    <a:rPr lang="zh-CN" altLang="en-US" sz="2000" dirty="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拷贝数状态</a:t>
                  </a:r>
                  <a:r>
                    <a:rPr lang="en-US" altLang="zh-CN" sz="2000" dirty="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g</a:t>
                  </a:r>
                  <a:r>
                    <a:rPr lang="zh-CN" altLang="en-US" sz="2000" dirty="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对应的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a14:m>
                  <a:r>
                    <a:rPr lang="zh-CN" altLang="en-US" sz="20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即为该</a:t>
                  </a:r>
                  <a:r>
                    <a:rPr lang="en-US" altLang="zh-CN" sz="2000" dirty="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cluster </a:t>
                  </a:r>
                  <a14:m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楷体" panose="02010609060101010101" charset="-122"/>
                          <a:cs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2000" dirty="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对应的总拷贝数，将EM算法估计的参数带回迭代公式，即可确定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zh-CN" altLang="en-US" sz="2000" dirty="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的关系，结合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a14:m>
                  <a:r>
                    <a:rPr lang="zh-CN" altLang="en-US" sz="20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</a:rPr>
                    <a:t>，解出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a14:m>
                  <a:r>
                    <a:rPr lang="zh-CN" altLang="en-US" sz="2000" dirty="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a14:m>
                  <a:r>
                    <a:rPr lang="zh-CN" altLang="en-US" sz="20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</a:rPr>
                    <a:t>；其中</a:t>
                  </a:r>
                  <a14:m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楷体" panose="02010609060101010101" charset="-122"/>
                          <a:cs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CN" altLang="en-US" sz="2000" dirty="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即为</a:t>
                  </a:r>
                  <a:r>
                    <a:rPr lang="zh-CN" altLang="en-US" sz="20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该</a:t>
                  </a:r>
                  <a:r>
                    <a:rPr lang="en-US" altLang="zh-CN" sz="2000" dirty="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cluster </a:t>
                  </a:r>
                  <a14:m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楷体" panose="02010609060101010101" charset="-122"/>
                          <a:cs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2000" dirty="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对应的</a:t>
                  </a:r>
                  <a:r>
                    <a:rPr lang="en-US" altLang="zh-CN" sz="2000" dirty="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minor</a:t>
                  </a:r>
                  <a:r>
                    <a:rPr lang="zh-CN" altLang="en-US" sz="2000" dirty="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拷贝数，由此变得得到个片段对应的等位特异的拷贝数。</a:t>
                  </a:r>
                  <a:endParaRPr lang="zh-CN" altLang="en-US" sz="2000">
                    <a:latin typeface="Cambria" panose="02040503050406030204" charset="0"/>
                    <a:cs typeface="Cambria" panose="02040503050406030204" charset="0"/>
                  </a:endParaRPr>
                </a:p>
              </p:txBody>
            </p:sp>
          </mc:Choice>
          <mc:Fallback>
            <p:sp>
              <p:nvSpPr>
                <p:cNvPr id="86" name="文本框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5" y="8239"/>
                  <a:ext cx="16530" cy="172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Facets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推断等位特异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CN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的操作过程</a:t>
            </a:r>
            <a:endParaRPr lang="zh-CN" altLang="en-US"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41060" y="324485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zh-CN" altLang="en-US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ambria" panose="02040503050406030204" charset="0"/>
                <a:ea typeface="楷体" panose="02010609060101010101" charset="-122"/>
                <a:sym typeface="+mn-ea"/>
              </a:rPr>
              <a:t>相关测度的计算</a:t>
            </a:r>
            <a:endParaRPr lang="zh-CN" altLang="en-US">
              <a:latin typeface="Cambria" panose="02040503050406030204" charset="0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S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np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 P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ileup</a:t>
            </a:r>
            <a:endParaRPr lang="zh-CN" altLang="en-US">
              <a:latin typeface="Cambria" panose="02040503050406030204" charset="0"/>
              <a:ea typeface="楷体" panose="02010609060101010101" charset="-122"/>
              <a:cs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pPr marL="0" indent="457200" fontAlgn="auto">
              <a:buFont typeface="Arial" panose="020B0604020202020204" pitchFamily="34" charset="0"/>
              <a:buNone/>
            </a:pPr>
            <a:r>
              <a:rPr lang="zh-CN" altLang="en-US" b="1" u="sng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统计每个SNP位点在</a:t>
            </a:r>
            <a:r>
              <a:rPr lang="zh-CN" altLang="en-US" b="1" u="sng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正常样本与肿瘤样本中的对应</a:t>
            </a:r>
            <a:r>
              <a:rPr lang="en-US" altLang="zh-CN" b="1" u="sng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(</a:t>
            </a:r>
            <a:r>
              <a:rPr lang="zh-CN" altLang="en-US" b="1" u="sng">
                <a:solidFill>
                  <a:srgbClr val="FF0000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参考</a:t>
            </a:r>
            <a:r>
              <a:rPr lang="zh-CN" altLang="en-US" b="1" u="sng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、</a:t>
            </a:r>
            <a:r>
              <a:rPr lang="zh-CN" altLang="en-US" b="1" u="sng">
                <a:solidFill>
                  <a:srgbClr val="FF0000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替代</a:t>
            </a:r>
            <a:r>
              <a:rPr lang="zh-CN" altLang="en-US" b="1" u="sng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、错误和缺失</a:t>
            </a:r>
            <a:r>
              <a:rPr lang="en-US" altLang="zh-CN" b="1" u="sng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)</a:t>
            </a:r>
            <a:r>
              <a:rPr lang="zh-CN" altLang="en-US" b="1" u="sng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核苷酸</a:t>
            </a:r>
            <a:r>
              <a:rPr lang="zh-CN" altLang="en-US" b="1" u="sng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的</a:t>
            </a:r>
            <a:r>
              <a:rPr lang="en-US" altLang="zh-CN" b="1" u="sng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read</a:t>
            </a:r>
            <a:r>
              <a:rPr lang="zh-CN" altLang="en-US" b="1" u="sng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数</a:t>
            </a:r>
            <a:endParaRPr lang="zh-CN" altLang="en-US" b="1" u="sng">
              <a:latin typeface="Cambria" panose="02040503050406030204" charset="0"/>
              <a:ea typeface="楷体" panose="02010609060101010101" charset="-122"/>
              <a:cs typeface="Cambria" panose="02040503050406030204" charset="0"/>
            </a:endParaRPr>
          </a:p>
          <a:p>
            <a:pPr lvl="1" indent="457200" fontAlgn="auto">
              <a:buFont typeface="Wingdings" panose="05000000000000000000" charset="0"/>
              <a:buChar char="p"/>
            </a:pPr>
            <a:r>
              <a:rPr lang="zh-CN" altLang="en-US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文件准备：【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包含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SNP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位点信息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的VCF文件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】、【正常样本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BAM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文件】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、【肿瘤样本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BAM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文件】</a:t>
            </a:r>
            <a:endParaRPr lang="zh-CN" altLang="en-US">
              <a:latin typeface="Cambria" panose="02040503050406030204" charset="0"/>
              <a:ea typeface="楷体" panose="02010609060101010101" charset="-122"/>
              <a:cs typeface="Cambria" panose="02040503050406030204" charset="0"/>
            </a:endParaRPr>
          </a:p>
          <a:p>
            <a:pPr lvl="1" indent="457200" fontAlgn="auto">
              <a:buFont typeface="Wingdings" panose="05000000000000000000" charset="0"/>
              <a:buChar char="p"/>
            </a:pP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文件预处理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:</a:t>
            </a:r>
            <a:endParaRPr lang="en-US" altLang="zh-CN">
              <a:latin typeface="Cambria" panose="02040503050406030204" charset="0"/>
              <a:ea typeface="楷体" panose="02010609060101010101" charset="-122"/>
              <a:cs typeface="Cambria" panose="02040503050406030204" charset="0"/>
            </a:endParaRPr>
          </a:p>
          <a:p>
            <a:pPr lvl="2" indent="457200" fontAlgn="auto"/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BAM</a:t>
            </a:r>
            <a:r>
              <a:rPr lang="zh-CN" altLang="en-US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文件需要提前进行行</a:t>
            </a:r>
            <a:r>
              <a:rPr lang="zh-CN" altLang="en-US">
                <a:solidFill>
                  <a:srgbClr val="FF0000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coordinate</a:t>
            </a:r>
            <a:r>
              <a:rPr lang="zh-CN" altLang="en-US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排序处理即先按参考序列的名称</a:t>
            </a:r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[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RNAME</a:t>
            </a:r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]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进行排序，在</a:t>
            </a:r>
            <a:r>
              <a:rPr lang="zh-CN" altLang="en-US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将各染色体对应的片段集合按坐标</a:t>
            </a:r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[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POS</a:t>
            </a:r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]</a:t>
            </a:r>
            <a:r>
              <a:rPr lang="zh-CN" altLang="en-US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由小到大的顺序进行排序</a:t>
            </a:r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(BAM</a:t>
            </a:r>
            <a:r>
              <a:rPr lang="zh-CN" altLang="en-US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文件还有一种名为</a:t>
            </a:r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queryname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的排序方式，</a:t>
            </a:r>
            <a:r>
              <a:rPr lang="zh-CN" altLang="en-US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即按照查询序列的名称</a:t>
            </a:r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[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QNAME]</a:t>
            </a:r>
            <a:r>
              <a:rPr lang="zh-CN" altLang="en-US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进行排序</a:t>
            </a:r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)——</a:t>
            </a:r>
            <a:r>
              <a:rPr lang="zh-CN" altLang="en-US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可通过</a:t>
            </a:r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samtools</a:t>
            </a:r>
            <a:r>
              <a:rPr lang="zh-CN" altLang="en-US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实现</a:t>
            </a:r>
            <a:endParaRPr lang="en-US" altLang="zh-CN">
              <a:solidFill>
                <a:schemeClr val="tx1"/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</a:endParaRPr>
          </a:p>
          <a:p>
            <a:pPr lvl="2" indent="457200" fontAlgn="auto"/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VCF文件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中染色体的顺序要与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BAM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文件中的染色体顺序保持一致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(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由于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BAM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文件排序的染色体顺序是由其比对是使用的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FASTA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文件决定的，一般无法更改，因次我们一般依照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BAM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文件中对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VCF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问价中的染色体顺序进行重拍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)——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可通过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bedtools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实现</a:t>
            </a:r>
            <a:endParaRPr lang="zh-CN" altLang="en-US"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lvl="1" indent="457200" fontAlgn="auto">
              <a:buFont typeface="Wingdings" panose="05000000000000000000" charset="0"/>
              <a:buChar char="p"/>
            </a:pPr>
            <a:r>
              <a:rPr lang="zh-CN" altLang="en-US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结果输出：</a:t>
            </a:r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csv</a:t>
            </a:r>
            <a:r>
              <a:rPr lang="zh-CN" altLang="en-US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格式</a:t>
            </a:r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, </a:t>
            </a:r>
            <a:r>
              <a:rPr lang="zh-CN" altLang="en-US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包含信息</a:t>
            </a:r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其中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File1、File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2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分别代表正常样本与肿瘤样本</a:t>
            </a:r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：</a:t>
            </a:r>
            <a:endParaRPr lang="zh-CN" altLang="en-US">
              <a:solidFill>
                <a:schemeClr val="tx1"/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zh-CN">
              <a:solidFill>
                <a:schemeClr val="tx1"/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764030" y="4612005"/>
          <a:ext cx="8663940" cy="182245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78852"/>
                <a:gridCol w="978852"/>
                <a:gridCol w="465137"/>
                <a:gridCol w="465137"/>
                <a:gridCol w="721995"/>
                <a:gridCol w="721995"/>
                <a:gridCol w="721995"/>
                <a:gridCol w="721995"/>
                <a:gridCol w="721995"/>
                <a:gridCol w="721995"/>
                <a:gridCol w="721995"/>
                <a:gridCol w="721995"/>
              </a:tblGrid>
              <a:tr h="393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Chromosome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Position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Ref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Alt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File1R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File1A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File1E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File1D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File2R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File2A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File2E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File2D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2381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chr1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13110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G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A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11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0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0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0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12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0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0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0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2381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chr1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13116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T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G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11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0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0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0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11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0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0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0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2381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chr1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13118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A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G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10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0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0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0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11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0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0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0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2381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chr1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13273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G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C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9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6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0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0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5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3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0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0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2381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chr1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13284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G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A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16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0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0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0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8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0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0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0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2381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</a:rPr>
                        <a:t>...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  <a:sym typeface="+mn-ea"/>
                        </a:rPr>
                        <a:t>...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  <a:sym typeface="+mn-ea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  <a:sym typeface="+mn-ea"/>
                        </a:rPr>
                        <a:t>...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  <a:sym typeface="+mn-ea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  <a:sym typeface="+mn-ea"/>
                        </a:rPr>
                        <a:t>...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  <a:sym typeface="+mn-ea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  <a:sym typeface="+mn-ea"/>
                        </a:rPr>
                        <a:t>...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  <a:sym typeface="+mn-ea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  <a:sym typeface="+mn-ea"/>
                        </a:rPr>
                        <a:t>...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  <a:sym typeface="+mn-ea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  <a:sym typeface="+mn-ea"/>
                        </a:rPr>
                        <a:t>...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  <a:sym typeface="+mn-ea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  <a:sym typeface="+mn-ea"/>
                        </a:rPr>
                        <a:t>...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  <a:sym typeface="+mn-ea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  <a:sym typeface="+mn-ea"/>
                        </a:rPr>
                        <a:t>...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  <a:sym typeface="+mn-ea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  <a:sym typeface="+mn-ea"/>
                        </a:rPr>
                        <a:t>...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  <a:sym typeface="+mn-ea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  <a:sym typeface="+mn-ea"/>
                        </a:rPr>
                        <a:t>...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  <a:sym typeface="+mn-ea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>
                          <a:latin typeface="Cambria" panose="02040503050406030204" charset="0"/>
                          <a:ea typeface="楷体" panose="02010609060101010101" charset="-122"/>
                          <a:cs typeface="Cambria" panose="02040503050406030204" charset="0"/>
                          <a:sym typeface="+mn-ea"/>
                        </a:rPr>
                        <a:t>...</a:t>
                      </a:r>
                      <a:endParaRPr lang="en-US" altLang="en-US" sz="1100">
                        <a:latin typeface="Cambria" panose="02040503050406030204" charset="0"/>
                        <a:ea typeface="楷体" panose="02010609060101010101" charset="-122"/>
                        <a:cs typeface="Cambria" panose="02040503050406030204" charset="0"/>
                        <a:sym typeface="+mn-ea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Facets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包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——readSnpMatrix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函数</a:t>
            </a:r>
            <a:endParaRPr lang="zh-CN" altLang="en-US"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69925" y="1130300"/>
            <a:ext cx="10850880" cy="5400040"/>
          </a:xfrm>
        </p:spPr>
        <p:txBody>
          <a:bodyPr>
            <a:normAutofit/>
          </a:bodyPr>
          <a:p>
            <a:pPr marL="0" indent="457200" fontAlgn="auto">
              <a:buNone/>
            </a:pP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读取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S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np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 P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ileup生成的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read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矩阵，统计每个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SNP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位点在正常样本和肿瘤样本中覆盖到的总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read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数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(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参考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+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替换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)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以及比对到参考基因组的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read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数；同时对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SNP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位点进行初步的筛选，要求位点在正常样本和肿瘤样本发生的错误替换和缺失的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read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数不能达到预先设定的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阈值</a:t>
            </a:r>
            <a:endParaRPr lang="zh-CN" altLang="en-US"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286635" y="2186305"/>
          <a:ext cx="7887970" cy="42037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314661"/>
                <a:gridCol w="1314661"/>
                <a:gridCol w="1314661"/>
                <a:gridCol w="1314661"/>
                <a:gridCol w="1314661"/>
                <a:gridCol w="1314661"/>
              </a:tblGrid>
              <a:tr h="393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Chromosome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Position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NOR.DP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NOR.RD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TUM.DP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TUM.RD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2381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69424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287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170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261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158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2381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69515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76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77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2381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69536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103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103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99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99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2381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808866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96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96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133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133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2381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809120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66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66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105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105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2381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809176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79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79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126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126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2381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809233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111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109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157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157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2381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809577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164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164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226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226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2381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809626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175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175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247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247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2381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809697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176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176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224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224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2381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866422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123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123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151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150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2381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866423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124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124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155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155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2381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866470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81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81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114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114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2381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871168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277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277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429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429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2381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>
                          <a:latin typeface="Cambria" panose="02040503050406030204" charset="0"/>
                          <a:cs typeface="Cambria" panose="02040503050406030204" charset="0"/>
                        </a:rPr>
                        <a:t>...</a:t>
                      </a:r>
                      <a:endParaRPr lang="en-US" altLang="en-US" sz="11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...</a:t>
                      </a:r>
                      <a:endParaRPr lang="en-US" altLang="en-US" sz="1100">
                        <a:latin typeface="Cambria" panose="02040503050406030204" charset="0"/>
                        <a:cs typeface="Cambria" panose="02040503050406030204" charset="0"/>
                        <a:sym typeface="+mn-ea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...</a:t>
                      </a:r>
                      <a:endParaRPr lang="en-US" altLang="en-US" sz="1100">
                        <a:latin typeface="Cambria" panose="02040503050406030204" charset="0"/>
                        <a:cs typeface="Cambria" panose="02040503050406030204" charset="0"/>
                        <a:sym typeface="+mn-ea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...</a:t>
                      </a:r>
                      <a:endParaRPr lang="en-US" altLang="en-US" sz="1100">
                        <a:latin typeface="Cambria" panose="02040503050406030204" charset="0"/>
                        <a:cs typeface="Cambria" panose="02040503050406030204" charset="0"/>
                        <a:sym typeface="+mn-ea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...</a:t>
                      </a:r>
                      <a:endParaRPr lang="en-US" altLang="en-US" sz="1100">
                        <a:latin typeface="Cambria" panose="02040503050406030204" charset="0"/>
                        <a:cs typeface="Cambria" panose="02040503050406030204" charset="0"/>
                        <a:sym typeface="+mn-ea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...</a:t>
                      </a:r>
                      <a:endParaRPr lang="en-US" altLang="en-US" sz="1100">
                        <a:latin typeface="Cambria" panose="02040503050406030204" charset="0"/>
                        <a:cs typeface="Cambria" panose="02040503050406030204" charset="0"/>
                        <a:sym typeface="+mn-ea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Facets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包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——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preProcSample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函数</a:t>
            </a:r>
            <a:endParaRPr lang="zh-CN" altLang="en-US"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69925" y="1130300"/>
                <a:ext cx="10850880" cy="5728335"/>
              </a:xfrm>
            </p:spPr>
            <p:txBody>
              <a:bodyPr>
                <a:normAutofit/>
              </a:bodyPr>
              <a:p>
                <a:pPr marL="0" indent="457200" fontAlgn="auto">
                  <a:buNone/>
                </a:pP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预处理(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SNP位点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的筛选，LogR与LogOR值的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计算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, SNP位点片段化)</a:t>
                </a:r>
                <a:endParaRPr lang="zh-CN" altLang="en-US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  <a:p>
                <a:pPr lvl="1" indent="457200" fontAlgn="auto">
                  <a:buFont typeface="Wingdings" panose="05000000000000000000" charset="0"/>
                  <a:buChar char="p"/>
                </a:pP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SNP位点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的筛选：</a:t>
                </a:r>
                <a:endParaRPr lang="zh-CN" altLang="en-US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lvl="2" indent="457200" fontAlgn="auto"/>
                <a:r>
                  <a:rPr lang="zh-CN" altLang="en-US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针对正常样本保留</a:t>
                </a:r>
                <a:r>
                  <a:rPr lang="zh-CN" altLang="en-US" dirty="0">
                    <a:latin typeface="Cambria" panose="02040503050406030204" charset="0"/>
                    <a:cs typeface="Cambria" panose="02040503050406030204" charset="0"/>
                    <a:sym typeface="+mn-ea"/>
                  </a:rPr>
                  <a:t>总</a:t>
                </a:r>
                <a:r>
                  <a:rPr lang="en-US" altLang="zh-CN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read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数在预设区间的SNP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位点</a:t>
                </a:r>
                <a:endParaRPr lang="zh-CN" altLang="en-US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lvl="2" indent="457200" fontAlgn="auto"/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通过</a:t>
                </a:r>
                <a:r>
                  <a:rPr lang="en-US" altLang="zh-CN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VAF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对所保留的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SNP位点进行杂合性判定</a:t>
                </a:r>
                <a:endParaRPr lang="zh-CN" altLang="en-US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lvl="2" indent="457200" fontAlgn="auto"/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根据人为定义的滑窗，在每个滑窗内随机选择一个</a:t>
                </a:r>
                <a:r>
                  <a:rPr lang="en-US" altLang="zh-CN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SNP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位点进行后续的分析</a:t>
                </a:r>
                <a:r>
                  <a:rPr lang="en-US" altLang="zh-CN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(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避免临近</a:t>
                </a:r>
                <a:r>
                  <a:rPr lang="en-US" altLang="zh-CN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SNP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之间具有较强的关联性</a:t>
                </a:r>
                <a:r>
                  <a:rPr lang="en-US" altLang="zh-CN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)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，优先杂合性</a:t>
                </a:r>
                <a:r>
                  <a:rPr lang="en-US" altLang="zh-CN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SNP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位点</a:t>
                </a:r>
                <a:endParaRPr lang="zh-CN" altLang="en-US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lvl="1" indent="457200" fontAlgn="auto">
                  <a:buFont typeface="Wingdings" panose="05000000000000000000" charset="0"/>
                  <a:buChar char="p"/>
                </a:pP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LogR与LogOR值的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计算：</a:t>
                </a:r>
                <a:endParaRPr lang="zh-CN" altLang="en-US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lvl="2" indent="457200" fontAlgn="auto"/>
                <a:r>
                  <a:rPr lang="zh-CN" altLang="en-US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将肿瘤样本中各位点处的</a:t>
                </a:r>
                <a:r>
                  <a:rPr lang="en-US" altLang="zh-CN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read</a:t>
                </a:r>
                <a:r>
                  <a:rPr lang="zh-CN" altLang="en-US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数以正常样本为基准进行标化处理：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𝑇𝑈𝑀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.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𝑅𝐷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𝑠𝑐𝑎𝑙𝑒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  <a:sym typeface="+mn-ea"/>
                              </a:rPr>
                              <m:t>𝑇𝑈𝑀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  <a:sym typeface="+mn-ea"/>
                              </a:rPr>
                              <m:t>.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  <a:sym typeface="+mn-ea"/>
                              </a:rPr>
                              <m:t>𝑅𝐷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  <a:sym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×</m:t>
                        </m:r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  <a:sym typeface="+mn-ea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  <a:sym typeface="+mn-ea"/>
                                  </a:rPr>
                                  <m:t>𝑁𝑂𝑅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  <a:sym typeface="+mn-ea"/>
                                  </a:rPr>
                                  <m:t>.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  <a:sym typeface="+mn-ea"/>
                                  </a:rPr>
                                  <m:t>𝑅𝐷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  <a:sym typeface="+mn-ea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  <a:sym typeface="+mn-ea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  <a:sym typeface="+mn-ea"/>
                                  </a:rPr>
                                  <m:t>𝑇𝑈𝑀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  <a:sym typeface="+mn-ea"/>
                                  </a:rPr>
                                  <m:t>.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  <a:sym typeface="+mn-ea"/>
                                  </a:rPr>
                                  <m:t>𝑅𝐷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  <a:sym typeface="+mn-ea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altLang="zh-CN" i="1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lvl="2" indent="457200" fontAlgn="auto"/>
                <a:r>
                  <a:rPr lang="zh-CN" altLang="en-US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𝑇𝑈𝑀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.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𝑅𝐷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𝑠𝑐𝑎𝑙𝑒</m:t>
                        </m:r>
                      </m:sup>
                    </m:sSubSup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𝑁𝑂𝑅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.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𝑅𝐷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的比例视为该位点处的总拷贝数之间的关系，从而计算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LogR；</a:t>
                </a:r>
                <a:r>
                  <a:rPr lang="zh-CN" altLang="en-US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通过局部加权回归计算该位点处</a:t>
                </a:r>
                <a:r>
                  <a:rPr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GC含量对read数的影响</a:t>
                </a:r>
                <a:r>
                  <a:rPr lang="zh-CN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，并从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LogR中减去它</a:t>
                </a:r>
                <a:r>
                  <a:rPr lang="en-US" altLang="zh-CN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(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其中</a:t>
                </a:r>
                <a:r>
                  <a:rPr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GC含量</a:t>
                </a:r>
                <a:r>
                  <a:rPr lang="zh-CN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为从参考基因</a:t>
                </a:r>
                <a:r>
                  <a:rPr lang="zh-CN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计算的组步长为100bp窗口大小为1000bp的GC含量</a:t>
                </a:r>
                <a:r>
                  <a:rPr lang="en-US" altLang="zh-CN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)</a:t>
                </a:r>
                <a:endParaRPr lang="en-US" altLang="zh-CN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lvl="2" indent="457200" fontAlgn="auto"/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𝑇𝑈𝑀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.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𝑅𝐷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𝑇𝑈𝑀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.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𝐷𝑃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𝑇𝑈𝑀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.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𝑅𝐷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的比例视为两个等位之间的拷贝关系，从而计算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LogOR</a:t>
                </a:r>
                <a:endParaRPr lang="zh-CN" altLang="en-US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lvl="1" indent="457200" fontAlgn="auto">
                  <a:buFont typeface="Wingdings" panose="05000000000000000000" charset="0"/>
                  <a:buChar char="p"/>
                </a:pP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SNP位点片段化</a:t>
                </a:r>
                <a:endParaRPr lang="zh-CN" altLang="en-US" dirty="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lvl="2" indent="457200" fontAlgn="auto"/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结合LogR与LogOR计算</a:t>
                </a:r>
                <a:r>
                  <a:rPr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Hotelling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统计量，依据预先给定的阈值筛选断点，将SNP位点片段化</a:t>
                </a:r>
                <a:endParaRPr lang="zh-CN" altLang="en-US" dirty="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69925" y="1130300"/>
                <a:ext cx="10850880" cy="572833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Facets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包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——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procSample函数</a:t>
            </a:r>
            <a:endParaRPr lang="zh-CN" altLang="en-US"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69925" y="1130300"/>
                <a:ext cx="10850880" cy="5728335"/>
              </a:xfrm>
            </p:spPr>
            <p:txBody>
              <a:bodyPr>
                <a:normAutofit/>
              </a:bodyPr>
              <a:p>
                <a:pPr marL="0" indent="457200" fontAlgn="auto">
                  <a:buNone/>
                </a:pP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为EM算法估计初始的参数值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(片段重选，片段聚类，估计二倍体状态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LogR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，估计拷贝数状态、细胞分数等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参数)</a:t>
                </a:r>
                <a:endParaRPr lang="zh-CN" altLang="en-US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  <a:p>
                <a:pPr lvl="1" indent="457200" fontAlgn="auto">
                  <a:buFont typeface="Wingdings" panose="05000000000000000000" charset="0"/>
                  <a:buChar char="p"/>
                </a:pP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片段重选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：</a:t>
                </a:r>
                <a:endParaRPr lang="zh-CN" altLang="en-US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lvl="2" indent="457200" fontAlgn="auto"/>
                <a:r>
                  <a:rPr lang="zh-CN" altLang="en-US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结合先前计算的</a:t>
                </a:r>
                <a:r>
                  <a:rPr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Hotelling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统计量，给定一个更大的阈值，重新筛选满足条件的断点，获得更少更大的片段</a:t>
                </a:r>
                <a:endParaRPr lang="zh-CN" altLang="en-US" dirty="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lvl="2" indent="457200" fontAlgn="auto"/>
                <a:r>
                  <a:rPr lang="zh-CN" altLang="en-US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计算片段对应的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LogR值与LogOR平方值</a:t>
                </a:r>
                <a:endParaRPr lang="zh-CN" altLang="en-US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lvl="1" indent="457200" fontAlgn="auto">
                  <a:buFont typeface="Wingdings" panose="05000000000000000000" charset="0"/>
                  <a:buChar char="p"/>
                </a:pP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片段聚类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：</a:t>
                </a:r>
                <a:endParaRPr lang="zh-CN" altLang="en-US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lvl="2" indent="457200" fontAlgn="auto"/>
                <a:r>
                  <a:rPr lang="zh-CN" altLang="en-US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片段对应的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LogR值与LogOR平方值对片段进行聚类，认为同一聚类簇中的片段具有相同的拷贝数状态</a:t>
                </a:r>
                <a:endParaRPr lang="zh-CN" altLang="en-US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lvl="1" indent="457200" fontAlgn="auto">
                  <a:buFont typeface="Wingdings" panose="05000000000000000000" charset="0"/>
                  <a:buChar char="p"/>
                </a:pP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估计二倍体状态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LogR：</a:t>
                </a:r>
                <a:endParaRPr lang="zh-CN" altLang="en-US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lvl="2" indent="457200" fontAlgn="auto"/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结合</a:t>
                </a:r>
                <a:r>
                  <a:rPr lang="zh-CN" altLang="en-US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片段对应的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LogR值与LogOR平方值估计二倍体状态LogR值，后续估计拷贝数状态时将从原始的LogR值中减去该值，目的是矫正非整倍性的影响，使得矫正后样本二倍体状态LogR值为</a:t>
                </a:r>
                <a:r>
                  <a:rPr lang="en-US" altLang="zh-CN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0</a:t>
                </a:r>
                <a:endParaRPr lang="zh-CN" altLang="en-US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lvl="1" indent="457200" fontAlgn="auto">
                  <a:buFont typeface="Wingdings" panose="05000000000000000000" charset="0"/>
                  <a:buChar char="p"/>
                </a:pP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估计初始参数值：</a:t>
                </a:r>
                <a:endParaRPr lang="zh-CN" altLang="en-US" dirty="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lvl="2" indent="457200" fontAlgn="auto"/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针对不同的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聚类簇，结合簇中的LogR值与LogOR平方值信息计算簇的绝对拷贝数</a:t>
                </a:r>
                <a:r>
                  <a:rPr lang="en-US" altLang="zh-CN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(CN.Total)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与次拷贝数</a:t>
                </a:r>
                <a:r>
                  <a:rPr lang="en-US" altLang="zh-CN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(CN.Minor)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，以及簇的次等位基因频率</a:t>
                </a:r>
                <a:r>
                  <a:rPr lang="en-US" altLang="zh-CN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(</a:t>
                </a:r>
                <a:r>
                  <a:rPr lang="en-US" altLang="zh-CN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MAF)</a:t>
                </a:r>
                <a:endParaRPr lang="en-US" altLang="zh-CN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lvl="2" indent="457200" fontAlgn="auto"/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结合</a:t>
                </a:r>
                <a:r>
                  <a:rPr lang="en-US" altLang="zh-CN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CN.Total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、</a:t>
                </a:r>
                <a:r>
                  <a:rPr lang="en-US" altLang="zh-CN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CN.Minor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、</a:t>
                </a:r>
                <a:r>
                  <a:rPr lang="en-US" altLang="zh-CN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MAF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等信息计算簇对应的细胞分数</a:t>
                </a:r>
                <a:endParaRPr lang="en-US" altLang="zh-CN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914400" lvl="2" indent="0">
                  <a:buFont typeface="+mj-lt"/>
                  <a:buNone/>
                </a:pPr>
                <a:endParaRPr lang="en-US" altLang="zh-CN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6" name="内容占位符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69925" y="1130300"/>
                <a:ext cx="10850880" cy="572833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Facets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包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——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emcncf函数</a:t>
            </a:r>
            <a:endParaRPr lang="zh-CN" altLang="en-US"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669925" y="1130300"/>
            <a:ext cx="10850880" cy="5728335"/>
          </a:xfrm>
        </p:spPr>
        <p:txBody>
          <a:bodyPr>
            <a:normAutofit/>
          </a:bodyPr>
          <a:p>
            <a:pPr marL="0" indent="457200" fontAlgn="auto">
              <a:buNone/>
            </a:pP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EM算法估计最终参数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(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纯度、倍性、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拷贝数状态、细胞分数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)</a:t>
            </a:r>
            <a:endParaRPr lang="en-US" altLang="zh-CN">
              <a:latin typeface="Cambria" panose="02040503050406030204" charset="0"/>
              <a:ea typeface="楷体" panose="02010609060101010101" charset="-122"/>
              <a:cs typeface="Cambria" panose="02040503050406030204" charset="0"/>
            </a:endParaRPr>
          </a:p>
          <a:p>
            <a:pPr lvl="1" indent="457200" fontAlgn="auto">
              <a:buFont typeface="Wingdings" panose="05000000000000000000" charset="0"/>
              <a:buChar char="p"/>
            </a:pPr>
            <a:r>
              <a:rPr lang="zh-CN" altLang="en-US" sz="1800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通过期望最大化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算法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(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EM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)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估计最终的参数，迭代终止条件：</a:t>
            </a:r>
            <a:endParaRPr lang="zh-CN" altLang="en-US"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lvl="2" indent="457200" fontAlgn="auto"/>
            <a:r>
              <a:rPr lang="zh-CN" altLang="en-US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迭代次数达到预设的最大可迭代次数</a:t>
            </a:r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(10)</a:t>
            </a:r>
            <a:endParaRPr lang="zh-CN" altLang="en-US">
              <a:solidFill>
                <a:schemeClr val="tx1"/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lvl="2" indent="457200" fontAlgn="auto"/>
            <a:r>
              <a:rPr lang="zh-CN" altLang="en-US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在带到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最大可迭代次数之前，达到预设的收敛阈值</a:t>
            </a:r>
            <a:r>
              <a:rPr lang="en-US" alt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(0.001)</a:t>
            </a:r>
            <a:endParaRPr lang="en-US" altLang="zh-CN"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err="1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LogOR</a:t>
            </a:r>
            <a:r>
              <a:rPr lang="zh-CN" altLang="en-US" sz="24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(</a:t>
            </a:r>
            <a:r>
              <a:rPr lang="en-US" altLang="zh-CN" sz="2400" dirty="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log-odds-ratio</a:t>
            </a:r>
            <a:r>
              <a:rPr lang="zh-CN" altLang="en-US" sz="24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)</a:t>
            </a:r>
            <a:endParaRPr lang="zh-CN" altLang="en-US" sz="2400">
              <a:latin typeface="Cambria" panose="02040503050406030204" charset="0"/>
              <a:ea typeface="楷体" panose="02010609060101010101" charset="-122"/>
              <a:cs typeface="Cambria" panose="02040503050406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69925" y="1130300"/>
                <a:ext cx="10850880" cy="5727700"/>
              </a:xfrm>
            </p:spPr>
            <p:txBody>
              <a:bodyPr>
                <a:normAutofit/>
              </a:bodyPr>
              <a:lstStyle/>
              <a:p>
                <a:pPr marL="0" indent="-254000" fontAlgn="auto">
                  <a:lnSpc>
                    <a:spcPct val="100000"/>
                  </a:lnSpc>
                  <a:buNone/>
                  <a:extLst>
                    <a:ext uri="{35155182-B16C-46BC-9424-99874614C6A1}">
                      <wpsdc:indentchars xmlns:wpsdc="http://www.wps.cn/officeDocument/2017/drawingmlCustomData" val="-100" checksum="256801744"/>
                    </a:ext>
                  </a:extLst>
                </a:pPr>
                <a:r>
                  <a:rPr lang="zh-CN" altLang="en-US" sz="2000" u="sng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LogOR反</a:t>
                </a:r>
                <a:r>
                  <a:rPr lang="zh-CN" altLang="en-US" sz="2000" u="sng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映的是肿瘤样本内部，两等位之间拷贝数的比例关系。突出的是</a:t>
                </a:r>
                <a:r>
                  <a:rPr lang="zh-CN" altLang="en-US" sz="2000" u="sng" dirty="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样本内部的等位特异性</a:t>
                </a:r>
                <a:r>
                  <a:rPr lang="zh-CN" altLang="en-US" sz="2000" u="sng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！</a:t>
                </a:r>
                <a:endParaRPr lang="zh-CN" altLang="en-US" sz="2000" u="sng" dirty="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indent="-254000" fontAlgn="auto">
                  <a:lnSpc>
                    <a:spcPct val="100000"/>
                  </a:lnSpc>
                  <a:buFont typeface="Arial" panose="020B0604020202020204" pitchFamily="34" charset="0"/>
                  <a:buChar char="•"/>
                  <a:extLst>
                    <a:ext uri="{35155182-B16C-46BC-9424-99874614C6A1}">
                      <wpsdc:indentchars xmlns:wpsdc="http://www.wps.cn/officeDocument/2017/drawingmlCustomData" val="-100" checksum="256801744"/>
                    </a:ext>
                  </a:extLst>
                </a:pPr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假设二倍体肿瘤样本中某一基因组位点</a:t>
                </a:r>
                <a:r>
                  <a:rPr lang="en-US" altLang="zh-CN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(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杂合性位点</a:t>
                </a:r>
                <a:r>
                  <a:rPr lang="en-US" altLang="zh-CN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)</a:t>
                </a:r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混有正常拷贝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1</m:t>
                        </m:r>
                        <m:r>
                          <a:rPr lang="en-US" altLang="zh-CN" sz="2000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,</m:t>
                        </m:r>
                        <m:r>
                          <a:rPr lang="en-US" altLang="zh-CN" sz="2000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与异常拷贝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，且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异常表型所占细胞比例为</a:t>
                </a:r>
                <a14:m>
                  <m:oMath xmlns:m="http://schemas.openxmlformats.org/officeDocument/2006/math">
                    <m:r>
                      <a:rPr lang="el-GR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𝛷</m:t>
                    </m:r>
                    <m:r>
                      <a:rPr lang="el-GR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l-GR" sz="2000" dirty="0">
                    <a:latin typeface="Cambria" panose="02040503050406030204" charset="0"/>
                    <a:ea typeface="MS Mincho" charset="0"/>
                    <a:cs typeface="Cambria" panose="02040503050406030204" charset="0"/>
                  </a:rPr>
                  <a:t>(</a:t>
                </a:r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与肿瘤纯度和亚克隆比率相关</a:t>
                </a:r>
                <a:r>
                  <a:rPr lang="en-US" altLang="el-GR" sz="2000" dirty="0">
                    <a:latin typeface="Cambria" panose="02040503050406030204" charset="0"/>
                    <a:ea typeface="MS Mincho" charset="0"/>
                    <a:cs typeface="Cambria" panose="02040503050406030204" charset="0"/>
                  </a:rPr>
                  <a:t>)</a:t>
                </a:r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，则该位点处两个等位的拷贝数可表示为：</a:t>
                </a:r>
                <a:r>
                  <a:rPr lang="en-US" altLang="zh-CN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 </a:t>
                </a:r>
                <a:endParaRPr lang="en-US" altLang="zh-CN" sz="2000" dirty="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  <a:p>
                <a:pPr marL="0" indent="-254000" algn="ctr" fontAlgn="auto">
                  <a:lnSpc>
                    <a:spcPct val="100000"/>
                  </a:lnSpc>
                  <a:buNone/>
                  <a:extLst>
                    <a:ext uri="{35155182-B16C-46BC-9424-99874614C6A1}">
                      <wpsdc:indentchars xmlns:wpsdc="http://www.wps.cn/officeDocument/2017/drawingmlCustomData" val="-100" checksum="256801744"/>
                    </a:ext>
                  </a:ext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楷体" panose="02010609060101010101" charset="-122"/>
                          <a:cs typeface="Cambria Math" panose="02040503050406030204" pitchFamily="18" charset="0"/>
                        </a:rPr>
                        <m:t>𝑚</m:t>
                      </m:r>
                      <m:r>
                        <a:rPr lang="el-GR" altLang="zh-CN" sz="20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𝛷</m:t>
                      </m:r>
                      <m:r>
                        <a:rPr lang="el-GR" altLang="zh-CN" sz="20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+ (</m:t>
                      </m:r>
                      <m:r>
                        <a:rPr lang="el-GR" altLang="zh-CN" sz="20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1</m:t>
                      </m:r>
                      <m:r>
                        <a:rPr lang="el-GR" altLang="zh-CN" sz="20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l-GR" altLang="zh-CN" sz="20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𝛷</m:t>
                      </m:r>
                      <m:r>
                        <a:rPr lang="el-GR" altLang="zh-CN" sz="20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；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楷体" panose="02010609060101010101" charset="-122"/>
                          <a:cs typeface="Cambria Math" panose="02040503050406030204" pitchFamily="18" charset="0"/>
                        </a:rPr>
                        <m:t>𝑝</m:t>
                      </m:r>
                      <m:r>
                        <a:rPr lang="el-GR" altLang="zh-CN" sz="20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𝛷</m:t>
                      </m:r>
                      <m:r>
                        <a:rPr lang="el-GR" altLang="zh-CN" sz="20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+ (</m:t>
                      </m:r>
                      <m:r>
                        <a:rPr lang="el-GR" altLang="zh-CN" sz="20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1</m:t>
                      </m:r>
                      <m:r>
                        <a:rPr lang="el-GR" altLang="zh-CN" sz="20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l-GR" altLang="zh-CN" sz="20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𝛷</m:t>
                      </m:r>
                      <m:r>
                        <a:rPr lang="el-GR" altLang="zh-CN" sz="20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l-GR" altLang="zh-CN" sz="2000" i="1" dirty="0">
                  <a:latin typeface="Cambria" panose="02040503050406030204" charset="0"/>
                  <a:ea typeface="MS Mincho" charset="0"/>
                  <a:cs typeface="Cambria" panose="02040503050406030204" charset="0"/>
                </a:endParaRPr>
              </a:p>
              <a:p>
                <a:pPr indent="-254000" fontAlgn="auto">
                  <a:lnSpc>
                    <a:spcPct val="100000"/>
                  </a:lnSpc>
                  <a:extLst>
                    <a:ext uri="{35155182-B16C-46BC-9424-99874614C6A1}">
                      <wpsdc:indentchars xmlns:wpsdc="http://www.wps.cn/officeDocument/2017/drawingmlCustomData" val="-100" checksum="256801744"/>
                    </a:ext>
                  </a:extLst>
                </a:pPr>
                <a:r>
                  <a:rPr lang="en-US" altLang="zh-CN" sz="2000" dirty="0" err="1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LogOR</a:t>
                </a:r>
                <a:r>
                  <a:rPr lang="zh-CN" altLang="en-US" sz="2000" dirty="0" err="1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的</a:t>
                </a:r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期望值可表示为：</a:t>
                </a:r>
                <a:endParaRPr lang="zh-CN" altLang="en-US" sz="2000" dirty="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0" lvl="1" indent="-254000" algn="ctr" fontAlgn="auto">
                  <a:lnSpc>
                    <a:spcPct val="100000"/>
                  </a:lnSpc>
                  <a:buClr>
                    <a:srgbClr val="000000"/>
                  </a:buClr>
                  <a:buNone/>
                  <a:extLst>
                    <a:ext uri="{35155182-B16C-46BC-9424-99874614C6A1}">
                      <wpsdc:indentchars xmlns:wpsdc="http://www.wps.cn/officeDocument/2017/drawingmlCustomData" val="-100" checksum="256801744"/>
                    </a:ext>
                  </a:extLst>
                </a:pPr>
                <a:r>
                  <a:rPr lang="en-US" altLang="zh-CN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𝐿𝑜𝑔𝑂𝑅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𝑙𝑜𝑔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𝑙𝑜𝑔</m:t>
                    </m:r>
                    <m:r>
                      <a:rPr lang="en-US" altLang="zh-CN" sz="2000" b="0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i="1" dirty="0">
                  <a:solidFill>
                    <a:srgbClr val="231F20"/>
                  </a:solidFill>
                  <a:latin typeface="Cambria" panose="02040503050406030204" charset="0"/>
                  <a:ea typeface="MS Mincho" charset="0"/>
                  <a:cs typeface="Cambria" panose="02040503050406030204" charset="0"/>
                </a:endParaRPr>
              </a:p>
              <a:p>
                <a:pPr lvl="0" indent="-254000" algn="l" fontAlgn="auto">
                  <a:lnSpc>
                    <a:spcPct val="100000"/>
                  </a:lnSpc>
                  <a:buClr>
                    <a:srgbClr val="000000"/>
                  </a:buClr>
                  <a:extLst>
                    <a:ext uri="{35155182-B16C-46BC-9424-99874614C6A1}">
                      <wpsdc:indentchars xmlns:wpsdc="http://www.wps.cn/officeDocument/2017/drawingmlCustomData" val="-100" checksum="256801744"/>
                    </a:ext>
                  </a:extLst>
                </a:pPr>
                <a:r>
                  <a:rPr lang="zh-CN" sz="200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由于</a:t>
                </a:r>
                <a:r>
                  <a:rPr sz="200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无法确定变异等位来源于父本还是母本，因此后续使用</a:t>
                </a:r>
                <a:r>
                  <a:rPr lang="en-US" sz="200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</a:t>
                </a:r>
                <a:r>
                  <a:rPr sz="200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ogOR</a:t>
                </a:r>
                <a:r>
                  <a:rPr lang="zh-CN" sz="200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值</a:t>
                </a:r>
                <a:r>
                  <a:rPr sz="200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的平方</a:t>
                </a:r>
                <a:endParaRPr sz="2000">
                  <a:solidFill>
                    <a:srgbClr val="FF0000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0" lvl="0" indent="-254000" algn="ctr" fontAlgn="auto">
                  <a:lnSpc>
                    <a:spcPct val="100000"/>
                  </a:lnSpc>
                  <a:buClr>
                    <a:srgbClr val="000000"/>
                  </a:buClr>
                  <a:buNone/>
                  <a:extLst>
                    <a:ext uri="{35155182-B16C-46BC-9424-99874614C6A1}">
                      <wpsdc:indentchars xmlns:wpsdc="http://www.wps.cn/officeDocument/2017/drawingmlCustomData" val="-100" checksum="256801744"/>
                    </a:ext>
                  </a:extLst>
                </a:pPr>
                <a:r>
                  <a:rPr lang="en-US" sz="200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𝐿𝑜𝑔𝑂𝑅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altLang="zh-C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altLang="zh-C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endParaRPr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0" lvl="0" indent="0" algn="l">
                  <a:buClr>
                    <a:srgbClr val="7F7F7F"/>
                  </a:buClr>
                  <a:buFont typeface="Arial" panose="020B0604020202020204" pitchFamily="34" charset="0"/>
                  <a:buNone/>
                </a:pPr>
                <a:endParaRPr lang="en-US" altLang="zh-CN" sz="2000" dirty="0" err="1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69925" y="1130300"/>
                <a:ext cx="10850880" cy="5727700"/>
              </a:xfrm>
              <a:blipFill rotWithShape="1">
                <a:blip r:embed="rId1"/>
                <a:stretch>
                  <a:fillRect r="-1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/>
        </p:nvSpPr>
        <p:spPr>
          <a:xfrm>
            <a:off x="1562418" y="4995545"/>
            <a:ext cx="9067165" cy="107378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u="sng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为什么不使用常用的</a:t>
            </a:r>
            <a:r>
              <a:rPr lang="en-US" altLang="zh-CN" u="sng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BAF</a:t>
            </a:r>
            <a:r>
              <a:rPr lang="zh-CN" altLang="en-US" u="sng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评判等位特异性？</a:t>
            </a:r>
            <a:endParaRPr lang="zh-CN" altLang="en-US" u="sng"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indent="406400" algn="l" fontAlgn="auto">
              <a:spcBef>
                <a:spcPts val="600"/>
              </a:spcBef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有研究表明，在二代测序过程中，</a:t>
            </a:r>
            <a:r>
              <a:rPr lang="zh-CN" altLang="en-US" sz="1600">
                <a:solidFill>
                  <a:srgbClr val="0070C0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杂合性SNP上参考等位的比对率要高于变异等位的比对率</a:t>
            </a:r>
            <a:r>
              <a:rPr lang="en-US" altLang="zh-CN" sz="1600">
                <a:solidFill>
                  <a:srgbClr val="0070C0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(</a:t>
            </a:r>
            <a:r>
              <a:rPr lang="zh-CN" altLang="en-US" sz="1600">
                <a:solidFill>
                  <a:srgbClr val="0070C0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比对率：测得的</a:t>
            </a:r>
            <a:r>
              <a:rPr lang="en-US" altLang="zh-CN" sz="1600">
                <a:solidFill>
                  <a:srgbClr val="0070C0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read</a:t>
            </a:r>
            <a:r>
              <a:rPr lang="zh-CN" altLang="en-US" sz="1600">
                <a:solidFill>
                  <a:srgbClr val="0070C0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数与真实</a:t>
            </a:r>
            <a:r>
              <a:rPr lang="en-US" altLang="zh-CN" sz="1600">
                <a:solidFill>
                  <a:srgbClr val="0070C0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read</a:t>
            </a:r>
            <a:r>
              <a:rPr lang="zh-CN" altLang="en-US" sz="1600">
                <a:solidFill>
                  <a:srgbClr val="0070C0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数的比值</a:t>
            </a:r>
            <a:r>
              <a:rPr lang="en-US" altLang="zh-CN" sz="1600">
                <a:solidFill>
                  <a:srgbClr val="0070C0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)</a:t>
            </a:r>
            <a:r>
              <a:rPr lang="zh-CN" altLang="en-US" sz="1600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；这种偏差会影响等位特异拷贝数的推断！</a:t>
            </a:r>
            <a:endParaRPr lang="zh-CN" altLang="en-US">
              <a:solidFill>
                <a:schemeClr val="tx1"/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</a:endParaRPr>
          </a:p>
          <a:p>
            <a:pPr algn="ctr"/>
            <a:endParaRPr lang="zh-CN" altLang="en-US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L</a:t>
            </a:r>
            <a:r>
              <a:rPr lang="zh-CN" altLang="en-US" sz="2400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ogR(log-ratio)</a:t>
            </a:r>
            <a:endParaRPr lang="zh-CN" altLang="en-US" sz="2400">
              <a:latin typeface="Cambria" panose="02040503050406030204" charset="0"/>
              <a:ea typeface="楷体" panose="02010609060101010101" charset="-122"/>
              <a:cs typeface="Cambria" panose="02040503050406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69925" y="1130300"/>
                <a:ext cx="10850880" cy="5727700"/>
              </a:xfrm>
            </p:spPr>
            <p:txBody>
              <a:bodyPr>
                <a:normAutofit/>
              </a:bodyPr>
              <a:lstStyle/>
              <a:p>
                <a:pPr marL="0" indent="-203200" fontAlgn="auto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2000" u="sng" dirty="0"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𝐿𝑜𝑔𝑅</m:t>
                    </m:r>
                  </m:oMath>
                </a14:m>
                <a:r>
                  <a:rPr lang="zh-CN" altLang="en-US" sz="2000" u="sng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反</a:t>
                </a:r>
                <a:r>
                  <a:rPr lang="zh-CN" altLang="en-US" sz="2000" u="sng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映的是肿瘤样本与正常样本之间绝对拷贝数的比例关系。突出的是</a:t>
                </a:r>
                <a:r>
                  <a:rPr lang="zh-CN" altLang="en-US" sz="2000" u="sng" dirty="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样本间的相对性</a:t>
                </a:r>
                <a:r>
                  <a:rPr lang="zh-CN" altLang="en-US" sz="2000" u="sng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！</a:t>
                </a:r>
                <a:endParaRPr lang="zh-CN" altLang="en-US" sz="2000" u="sng" dirty="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indent="-254000" fontAlgn="auto">
                  <a:lnSpc>
                    <a:spcPct val="100000"/>
                  </a:lnSpc>
                  <a:buFont typeface="Arial" panose="020B0604020202020204" pitchFamily="34" charset="0"/>
                  <a:buChar char="•"/>
                  <a:extLst>
                    <a:ext uri="{35155182-B16C-46BC-9424-99874614C6A1}">
                      <wpsdc:indentchars xmlns:wpsdc="http://www.wps.cn/officeDocument/2017/drawingmlCustomData" val="-100" checksum="256801744"/>
                    </a:ext>
                  </a:extLst>
                </a:pPr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假设二倍体肿瘤样本中某一基因组位点</a:t>
                </a:r>
                <a:r>
                  <a:rPr lang="en-US" altLang="zh-CN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(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杂合性位点或纯合性位点</a:t>
                </a:r>
                <a:r>
                  <a:rPr lang="en-US" altLang="zh-CN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)</a:t>
                </a:r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混有正常拷贝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1</m:t>
                        </m:r>
                        <m:r>
                          <a:rPr lang="en-US" altLang="zh-CN" sz="2000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,</m:t>
                        </m:r>
                        <m:r>
                          <a:rPr lang="en-US" altLang="zh-CN" sz="2000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与异常拷贝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，且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异常表型所占细胞比例为</a:t>
                </a:r>
                <a14:m>
                  <m:oMath xmlns:m="http://schemas.openxmlformats.org/officeDocument/2006/math">
                    <m:r>
                      <a:rPr lang="el-GR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𝛷</m:t>
                    </m:r>
                    <m:r>
                      <a:rPr lang="el-GR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l-GR" sz="2000" dirty="0">
                    <a:latin typeface="Cambria" panose="02040503050406030204" charset="0"/>
                    <a:ea typeface="MS Mincho" charset="0"/>
                    <a:cs typeface="Cambria" panose="02040503050406030204" charset="0"/>
                    <a:sym typeface="+mn-ea"/>
                  </a:rPr>
                  <a:t>(</a:t>
                </a:r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与肿瘤纯度和亚克隆比率相关</a:t>
                </a:r>
                <a:r>
                  <a:rPr lang="en-US" altLang="el-GR" sz="2000" dirty="0">
                    <a:latin typeface="Cambria" panose="02040503050406030204" charset="0"/>
                    <a:ea typeface="MS Mincho" charset="0"/>
                    <a:cs typeface="Cambria" panose="02040503050406030204" charset="0"/>
                    <a:sym typeface="+mn-ea"/>
                  </a:rPr>
                  <a:t>)</a:t>
                </a:r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，则该位点处两个等位的拷贝数可表示为：</a:t>
                </a:r>
                <a:r>
                  <a:rPr lang="en-US" altLang="zh-CN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 </a:t>
                </a:r>
                <a:endParaRPr lang="en-US" altLang="zh-CN" sz="2000" dirty="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  <a:p>
                <a:pPr marL="0" indent="-254000" algn="ctr" fontAlgn="auto">
                  <a:lnSpc>
                    <a:spcPct val="100000"/>
                  </a:lnSpc>
                  <a:buNone/>
                  <a:extLst>
                    <a:ext uri="{35155182-B16C-46BC-9424-99874614C6A1}">
                      <wpsdc:indentchars xmlns:wpsdc="http://www.wps.cn/officeDocument/2017/drawingmlCustomData" val="-100" checksum="256801744"/>
                    </a:ext>
                  </a:ext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楷体" panose="02010609060101010101" charset="-122"/>
                          <a:cs typeface="Cambria Math" panose="02040503050406030204" pitchFamily="18" charset="0"/>
                        </a:rPr>
                        <m:t>𝑚</m:t>
                      </m:r>
                      <m:r>
                        <a:rPr lang="el-GR" altLang="zh-CN" sz="20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𝛷</m:t>
                      </m:r>
                      <m:r>
                        <a:rPr lang="el-GR" altLang="zh-CN" sz="20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+ (</m:t>
                      </m:r>
                      <m:r>
                        <a:rPr lang="el-GR" altLang="zh-CN" sz="20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1</m:t>
                      </m:r>
                      <m:r>
                        <a:rPr lang="el-GR" altLang="zh-CN" sz="20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l-GR" altLang="zh-CN" sz="20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𝛷</m:t>
                      </m:r>
                      <m:r>
                        <a:rPr lang="el-GR" altLang="zh-CN" sz="20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；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楷体" panose="02010609060101010101" charset="-122"/>
                          <a:cs typeface="Cambria Math" panose="02040503050406030204" pitchFamily="18" charset="0"/>
                        </a:rPr>
                        <m:t>𝑝</m:t>
                      </m:r>
                      <m:r>
                        <a:rPr lang="el-GR" altLang="zh-CN" sz="20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𝛷</m:t>
                      </m:r>
                      <m:r>
                        <a:rPr lang="el-GR" altLang="zh-CN" sz="20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+ (</m:t>
                      </m:r>
                      <m:r>
                        <a:rPr lang="el-GR" altLang="zh-CN" sz="20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1</m:t>
                      </m:r>
                      <m:r>
                        <a:rPr lang="el-GR" altLang="zh-CN" sz="20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l-GR" altLang="zh-CN" sz="20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𝛷</m:t>
                      </m:r>
                      <m:r>
                        <a:rPr lang="el-GR" altLang="zh-CN" sz="20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l-GR" altLang="zh-CN" sz="2000" i="1" dirty="0">
                  <a:latin typeface="Cambria" panose="02040503050406030204" charset="0"/>
                  <a:ea typeface="MS Mincho" charset="0"/>
                  <a:cs typeface="Cambria" panose="02040503050406030204" charset="0"/>
                </a:endParaRPr>
              </a:p>
              <a:p>
                <a:pPr indent="-254000" fontAlgn="auto">
                  <a:lnSpc>
                    <a:spcPct val="100000"/>
                  </a:lnSpc>
                  <a:extLst>
                    <a:ext uri="{35155182-B16C-46BC-9424-99874614C6A1}">
                      <wpsdc:indentchars xmlns:wpsdc="http://www.wps.cn/officeDocument/2017/drawingmlCustomData" val="-100" checksum="256801744"/>
                    </a:ext>
                  </a:extLst>
                </a:pP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𝐿𝑜𝑔𝑅</m:t>
                    </m:r>
                  </m:oMath>
                </a14:m>
                <a:r>
                  <a:rPr sz="20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的期望值可表示为</a:t>
                </a:r>
                <a:r>
                  <a:rPr lang="zh-CN" altLang="en-US" sz="20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：</a:t>
                </a:r>
                <a:endParaRPr lang="zh-CN" altLang="en-US" sz="2000" dirty="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0" lvl="1" indent="-203200" algn="ctr" fontAlgn="auto">
                  <a:lnSpc>
                    <a:spcPct val="100000"/>
                  </a:lnSpc>
                  <a:buClr>
                    <a:srgbClr val="000000"/>
                  </a:buClr>
                  <a:buNone/>
                  <a:extLst>
                    <a:ext uri="{35155182-B16C-46BC-9424-99874614C6A1}">
                      <wpsdc:indentchars xmlns:wpsdc="http://www.wps.cn/officeDocument/2017/drawingmlCustomData" val="-100" checksum="1767521133"/>
                    </a:ext>
                  </a:extLst>
                </a:pPr>
                <a:r>
                  <a:rPr lang="en-US" altLang="zh-CN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𝐿𝑜𝑔𝑅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⁡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1800" i="1" dirty="0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sz="1800" i="1" dirty="0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zh-CN" alt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sz="1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l-GR" altLang="zh-CN" sz="1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1800" b="0" i="1" dirty="0">
                  <a:solidFill>
                    <a:srgbClr val="231F20"/>
                  </a:solidFill>
                  <a:latin typeface="Cambria" panose="02040503050406030204" charset="0"/>
                  <a:ea typeface="MS Mincho" charset="0"/>
                  <a:cs typeface="Cambria" panose="02040503050406030204" charset="0"/>
                </a:endParaRPr>
              </a:p>
              <a:p>
                <a:pPr marL="1143000" lvl="2" indent="0" algn="l" fontAlgn="auto">
                  <a:buClr>
                    <a:srgbClr val="7F7F7F"/>
                  </a:buClr>
                  <a:buFont typeface="Arial" panose="020B0604020202020204" pitchFamily="34" charset="0"/>
                  <a:buNone/>
                </a:pPr>
                <a:endParaRPr lang="zh-CN" altLang="en-US" sz="1775" dirty="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69925" y="1130300"/>
                <a:ext cx="10850880" cy="57277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669608" y="3724275"/>
            <a:ext cx="10998835" cy="3032125"/>
            <a:chOff x="1278" y="6093"/>
            <a:chExt cx="17321" cy="47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1278" y="6459"/>
                  <a:ext cx="10811" cy="44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596900" lvl="0" indent="-285750" algn="l" fontAlgn="auto">
                    <a:buClr>
                      <a:srgbClr val="595959"/>
                    </a:buClr>
                    <a:buFont typeface="Wingdings" panose="05000000000000000000" charset="0"/>
                    <a:buChar char="Ø"/>
                  </a:pPr>
                  <a14:m>
                    <m:oMath xmlns:m="http://schemas.openxmlformats.org/officeDocument/2006/math">
                      <m:r>
                        <a:rPr lang="zh-CN" altLang="en-US" sz="1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CN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a14:m>
                  <a:r>
                    <a:rPr lang="zh-CN" altLang="en-US" sz="1600" dirty="0">
                      <a:solidFill>
                        <a:srgbClr val="0070C0"/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为系统偏差，用于矫正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GC</a:t>
                  </a:r>
                  <a:r>
                    <a:rPr lang="zh-CN" altLang="en-US" sz="1600" dirty="0">
                      <a:solidFill>
                        <a:srgbClr val="0070C0"/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含量的影响</a:t>
                  </a:r>
                  <a:r>
                    <a:rPr lang="zh-CN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（将参考</a:t>
                  </a:r>
                  <a:r>
                    <a: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基因组</a:t>
                  </a:r>
                  <a:r>
                    <a:rPr lang="zh-CN"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划分为步长</a:t>
                  </a:r>
                  <a:r>
                    <a:rPr lang="en-US" altLang="zh-CN"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100bp</a:t>
                  </a:r>
                  <a:r>
                    <a:rPr lang="zh-CN" altLang="en-US"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大小</a:t>
                  </a:r>
                  <a:r>
                    <a: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1kb</a:t>
                  </a:r>
                  <a:r>
                    <a:rPr lang="zh-CN"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的若干</a:t>
                  </a:r>
                  <a:r>
                    <a: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窗口</a:t>
                  </a:r>
                  <a:r>
                    <a:rPr lang="zh-CN"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，并计算各窗口的</a:t>
                  </a:r>
                  <a:r>
                    <a: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GC</a:t>
                  </a:r>
                  <a:r>
                    <a:rPr lang="zh-CN"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含量，</a:t>
                  </a:r>
                  <a:r>
                    <a: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使用</a:t>
                  </a:r>
                  <a:r>
                    <a:rPr lang="zh-CN"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该位点的</a:t>
                  </a:r>
                  <a:r>
                    <a:rPr lang="en-US"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L</a:t>
                  </a:r>
                  <a:r>
                    <a: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ogR</a:t>
                  </a:r>
                  <a:r>
                    <a:rPr lang="zh-CN"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值与对应窗口的</a:t>
                  </a:r>
                  <a:r>
                    <a: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GC</a:t>
                  </a:r>
                  <a:r>
                    <a:rPr lang="zh-CN"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含量进行</a:t>
                  </a:r>
                  <a:r>
                    <a: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局部加权回归</a:t>
                  </a:r>
                  <a:r>
                    <a:rPr lang="en-US"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(</a:t>
                  </a:r>
                  <a:r>
                    <a: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loess</a:t>
                  </a:r>
                  <a:r>
                    <a:rPr lang="en-US"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)</a:t>
                  </a:r>
                  <a:r>
                    <a: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来估计GC</a:t>
                  </a:r>
                  <a:r>
                    <a:rPr lang="zh-CN"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含量</a:t>
                  </a:r>
                  <a:r>
                    <a: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对</a:t>
                  </a:r>
                  <a:r>
                    <a:rPr lang="en-US"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read</a:t>
                  </a:r>
                  <a:r>
                    <a: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数的影响，并从</a:t>
                  </a:r>
                  <a:r>
                    <a:rPr lang="en-US"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L</a:t>
                  </a:r>
                  <a:r>
                    <a: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ogR中减去它</a:t>
                  </a:r>
                  <a:r>
                    <a:rPr lang="zh-CN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）</a:t>
                  </a:r>
                  <a:endPara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endParaRPr>
                </a:p>
                <a:p>
                  <a:pPr marL="596900" lvl="0" indent="-285750" algn="l" fontAlgn="auto">
                    <a:buClr>
                      <a:srgbClr val="595959"/>
                    </a:buClr>
                    <a:buFont typeface="Wingdings" panose="05000000000000000000" charset="0"/>
                    <a:buChar char="Ø"/>
                  </a:pPr>
                  <a:endPara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endParaRPr>
                </a:p>
                <a:p>
                  <a:pPr marL="596900" lvl="0" indent="-285750" algn="l" fontAlgn="auto">
                    <a:buClr>
                      <a:srgbClr val="595959"/>
                    </a:buClr>
                    <a:buFont typeface="Wingdings" panose="05000000000000000000" charset="0"/>
                    <a:buChar char="Ø"/>
                  </a:pPr>
                  <a14:m>
                    <m:oMath xmlns:m="http://schemas.openxmlformats.org/officeDocument/2006/math">
                      <m:r>
                        <a:rPr lang="el-GR" altLang="zh-CN" sz="1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zh-CN" altLang="en-US" sz="1600" dirty="0">
                      <a:solidFill>
                        <a:srgbClr val="0070C0"/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为常数，用于矫正肿瘤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样本非整倍性</a:t>
                  </a:r>
                  <a:r>
                    <a:rPr lang="zh-CN" altLang="en-US" sz="1600" dirty="0">
                      <a:solidFill>
                        <a:srgbClr val="0070C0"/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的影响</a:t>
                  </a:r>
                  <a:r>
                    <a:rPr lang="zh-CN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（对于二倍体生物，</a:t>
                  </a:r>
                  <a:r>
                    <a:rPr lang="en-US" altLang="zh-CN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2</a:t>
                  </a:r>
                  <a:r>
                    <a:rPr lang="zh-CN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拷贝</a:t>
                  </a:r>
                  <a:r>
                    <a:rPr lang="en-US" altLang="zh-CN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状态对应的</a:t>
                  </a:r>
                  <a14:m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cs typeface="Cambria Math" panose="02040503050406030204" pitchFamily="18" charset="0"/>
                        </a:rPr>
                        <m:t>𝐿𝑜𝑔𝑅</m:t>
                      </m:r>
                    </m:oMath>
                  </a14:m>
                  <a:r>
                    <a:rPr lang="zh-CN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值</a:t>
                  </a:r>
                  <a:r>
                    <a:rPr lang="en-US" altLang="zh-CN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应为0，然而</a:t>
                  </a:r>
                  <a:r>
                    <a:rPr lang="zh-CN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肿瘤</a:t>
                  </a:r>
                  <a:r>
                    <a:rPr lang="en-US" altLang="zh-CN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样本的非整倍性会使其发生偏移</a:t>
                  </a:r>
                  <a:r>
                    <a:rPr lang="zh-CN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，因此令</a:t>
                  </a:r>
                  <a14:m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cs typeface="Cambria Math" panose="02040503050406030204" pitchFamily="18" charset="0"/>
                        </a:rPr>
                        <m:t>𝐿𝑜𝑔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cs typeface="Cambria Math" panose="02040503050406030204" pitchFamily="18" charset="0"/>
                        </a:rPr>
                        <m:t>𝑂</m:t>
                      </m:r>
                      <m:r>
                        <a:rPr lang="zh-CN" altLang="en-US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cs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zh-CN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接近</a:t>
                  </a:r>
                  <a:r>
                    <a:rPr lang="en-US" altLang="zh-CN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0(</a:t>
                  </a:r>
                  <a:r>
                    <a:rPr lang="zh-CN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等位平衡</a:t>
                  </a:r>
                  <a:r>
                    <a:rPr lang="en-US" altLang="zh-CN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)</a:t>
                  </a:r>
                  <a:r>
                    <a:rPr lang="zh-CN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的大片段中，较小的</a:t>
                  </a:r>
                  <a14:m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cs typeface="Cambria Math" panose="02040503050406030204" pitchFamily="18" charset="0"/>
                        </a:rPr>
                        <m:t>𝐿𝑜𝑔𝑅</m:t>
                      </m:r>
                    </m:oMath>
                  </a14:m>
                  <a:r>
                    <a:rPr lang="zh-CN" altLang="en-US" sz="16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值作为</a:t>
                  </a:r>
                  <a:r>
                    <a:rPr lang="en-US" altLang="zh-CN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2</a:t>
                  </a:r>
                  <a:r>
                    <a:rPr lang="zh-CN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拷贝</a:t>
                  </a:r>
                  <a:r>
                    <a:rPr lang="zh-CN" altLang="en-US" sz="1600" dirty="0" err="1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状态</a:t>
                  </a:r>
                  <a:r>
                    <a:rPr lang="zh-CN" altLang="en-US" sz="16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（纯合性缺失也会导致</a:t>
                  </a:r>
                  <a14:m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cs typeface="Cambria Math" panose="02040503050406030204" pitchFamily="18" charset="0"/>
                        </a:rPr>
                        <m:t>𝐿𝑜𝑔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cs typeface="Cambria Math" panose="02040503050406030204" pitchFamily="18" charset="0"/>
                        </a:rPr>
                        <m:t>𝑂</m:t>
                      </m:r>
                      <m:r>
                        <a:rPr lang="zh-CN" altLang="en-US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cs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zh-CN" altLang="en-US" sz="16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接近</a:t>
                  </a:r>
                  <a:r>
                    <a:rPr lang="en-US" altLang="zh-CN" sz="16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0</a:t>
                  </a:r>
                  <a:r>
                    <a:rPr lang="zh-CN" altLang="en-US" sz="16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，其</a:t>
                  </a:r>
                  <a14:m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cs typeface="Cambria Math" panose="02040503050406030204" pitchFamily="18" charset="0"/>
                        </a:rPr>
                        <m:t>𝐿𝑜𝑔𝑅</m:t>
                      </m:r>
                    </m:oMath>
                  </a14:m>
                  <a:r>
                    <a:rPr lang="zh-CN" altLang="en-US" sz="16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会很小，但是由于大片段的纯合性缺失通常会导致细胞死亡，该</a:t>
                  </a:r>
                  <a14:m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cs typeface="Cambria Math" panose="02040503050406030204" pitchFamily="18" charset="0"/>
                        </a:rPr>
                        <m:t>𝐿𝑜𝑔𝑅</m:t>
                      </m:r>
                    </m:oMath>
                  </a14:m>
                  <a:r>
                    <a:rPr lang="zh-CN" altLang="en-US" sz="16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值并不会被选取），其对应的</a:t>
                  </a:r>
                  <a14:m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cs typeface="Cambria Math" panose="02040503050406030204" pitchFamily="18" charset="0"/>
                        </a:rPr>
                        <m:t>𝐿𝑜𝑔𝑅</m:t>
                      </m:r>
                    </m:oMath>
                  </a14:m>
                  <a:r>
                    <a:rPr lang="zh-CN" altLang="en-US" sz="16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值作为</a:t>
                  </a:r>
                  <a14:m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zh-CN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，</a:t>
                  </a:r>
                  <a:r>
                    <a:rPr lang="zh-CN" altLang="en-US" sz="16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并从</a:t>
                  </a:r>
                  <a14:m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cs typeface="Cambria Math" panose="02040503050406030204" pitchFamily="18" charset="0"/>
                        </a:rPr>
                        <m:t>𝐿𝑜𝑔𝑅</m:t>
                      </m:r>
                    </m:oMath>
                  </a14:m>
                  <a:r>
                    <a:rPr lang="zh-CN" altLang="en-US" sz="1600" dirty="0" err="1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中减去它</a:t>
                  </a:r>
                  <a:r>
                    <a:rPr lang="zh-CN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）</a:t>
                  </a:r>
                  <a:endPara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" y="6459"/>
                  <a:ext cx="10811" cy="4409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" name="图片 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rcRect l="1115" t="10637"/>
            <a:stretch>
              <a:fillRect/>
            </a:stretch>
          </p:blipFill>
          <p:spPr>
            <a:xfrm>
              <a:off x="12089" y="6093"/>
              <a:ext cx="6510" cy="47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图示</a:t>
            </a:r>
            <a:r>
              <a:rPr lang="en-US" altLang="zh-CN" sz="2400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:</a:t>
            </a:r>
            <a:endParaRPr lang="en-US" altLang="zh-CN" sz="2400">
              <a:latin typeface="Cambria" panose="02040503050406030204" charset="0"/>
              <a:ea typeface="楷体" panose="02010609060101010101" charset="-122"/>
              <a:cs typeface="Cambria" panose="02040503050406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文本框 126"/>
              <p:cNvSpPr txBox="1"/>
              <p:nvPr/>
            </p:nvSpPr>
            <p:spPr>
              <a:xfrm>
                <a:off x="1677670" y="1145540"/>
                <a:ext cx="8837295" cy="521970"/>
              </a:xfrm>
              <a:prstGeom prst="rect">
                <a:avLst/>
              </a:prstGeom>
              <a:noFill/>
              <a:ln w="12700" cmpd="sng"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400" dirty="0" smtClean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图中标注区域：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&lt;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𝐿𝑜𝑔𝑅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&lt;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，说明相对于</a:t>
                </a:r>
                <a:r>
                  <a:rPr lang="en-US" altLang="zh-CN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2</a:t>
                </a:r>
                <a:r>
                  <a:rPr lang="zh-CN" altLang="en-US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拷贝来说，该区域的拷贝数发生了缺失；</a:t>
                </a:r>
                <a14:m>
                  <m:oMath xmlns:m="http://schemas.openxmlformats.org/officeDocument/2006/math">
                    <m:r>
                      <a:rPr lang="en-US" altLang="zh-CN" sz="1400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0</m:t>
                    </m:r>
                    <m:r>
                      <a:rPr lang="en-US" altLang="zh-CN" sz="1400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≪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𝐿𝑜𝑔𝑂𝑅</m:t>
                        </m:r>
                      </m:e>
                    </m:d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&lt; 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，说明该区域处于等位不平衡的状态；因此此该区域的总拷贝为</a:t>
                </a:r>
                <a:r>
                  <a:rPr lang="en-US" altLang="zh-CN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1</a:t>
                </a:r>
                <a:r>
                  <a:rPr lang="zh-CN" altLang="en-US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，</a:t>
                </a:r>
                <a:r>
                  <a:rPr lang="en-US" altLang="zh-CN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minor</a:t>
                </a:r>
                <a:r>
                  <a:rPr lang="zh-CN" altLang="en-US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拷贝为</a:t>
                </a:r>
                <a:r>
                  <a:rPr lang="en-US" altLang="zh-CN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0</a:t>
                </a:r>
                <a:endParaRPr lang="en-US" altLang="zh-CN" sz="1400" dirty="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</p:txBody>
          </p:sp>
        </mc:Choice>
        <mc:Fallback>
          <p:sp>
            <p:nvSpPr>
              <p:cNvPr id="127" name="文本框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670" y="1145540"/>
                <a:ext cx="8837295" cy="5219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 w="12700" cmpd="sng">
                <a:noFill/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70" y="1775460"/>
            <a:ext cx="8837295" cy="466407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2948940" y="1717675"/>
            <a:ext cx="163830" cy="477075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4" name="圆角矩形 13"/>
          <p:cNvSpPr/>
          <p:nvPr/>
        </p:nvSpPr>
        <p:spPr>
          <a:xfrm flipH="1">
            <a:off x="5100955" y="1717675"/>
            <a:ext cx="53340" cy="477075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142990" y="1717675"/>
            <a:ext cx="193675" cy="477075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6" name="圆角矩形 15"/>
          <p:cNvSpPr/>
          <p:nvPr/>
        </p:nvSpPr>
        <p:spPr>
          <a:xfrm flipH="1">
            <a:off x="2181225" y="1717675"/>
            <a:ext cx="36195" cy="477075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图示</a:t>
            </a:r>
            <a:r>
              <a:rPr lang="en-US" altLang="zh-CN" sz="2400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:</a:t>
            </a:r>
            <a:endParaRPr lang="en-US" altLang="zh-CN" sz="2400">
              <a:latin typeface="Cambria" panose="02040503050406030204" charset="0"/>
              <a:ea typeface="楷体" panose="02010609060101010101" charset="-122"/>
              <a:cs typeface="Cambria" panose="02040503050406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文本框 126"/>
              <p:cNvSpPr txBox="1"/>
              <p:nvPr/>
            </p:nvSpPr>
            <p:spPr>
              <a:xfrm>
                <a:off x="1677670" y="1145540"/>
                <a:ext cx="8837295" cy="521970"/>
              </a:xfrm>
              <a:prstGeom prst="rect">
                <a:avLst/>
              </a:prstGeom>
              <a:noFill/>
              <a:ln w="12700" cmpd="sng"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400" dirty="0" smtClean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图中标注区域：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0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&lt;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𝐿𝑜𝑔𝑅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&lt;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，说明相对于</a:t>
                </a:r>
                <a:r>
                  <a:rPr lang="en-US" altLang="zh-CN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2</a:t>
                </a:r>
                <a:r>
                  <a:rPr lang="zh-CN" altLang="en-US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拷贝来说，该区域的拷贝数生了扩增；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𝐿𝑜𝑔𝑂𝑅</m:t>
                        </m:r>
                      </m:e>
                    </m:d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&gt; 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，说明该区域处于等位不平衡的状态；因此此该区域的总拷贝为</a:t>
                </a:r>
                <a:r>
                  <a:rPr lang="en-US" altLang="zh-CN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3</a:t>
                </a:r>
                <a:r>
                  <a:rPr lang="zh-CN" altLang="en-US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</a:t>
                </a:r>
                <a:r>
                  <a:rPr lang="en-US" altLang="zh-CN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minor</a:t>
                </a:r>
                <a:r>
                  <a:rPr lang="zh-CN" altLang="en-US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拷贝为</a:t>
                </a:r>
                <a:r>
                  <a:rPr lang="en-US" altLang="zh-CN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1</a:t>
                </a:r>
                <a:endParaRPr lang="en-US" altLang="zh-CN" sz="1400" dirty="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</p:txBody>
          </p:sp>
        </mc:Choice>
        <mc:Fallback>
          <p:sp>
            <p:nvSpPr>
              <p:cNvPr id="127" name="文本框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670" y="1145540"/>
                <a:ext cx="8837295" cy="5219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 w="12700" cmpd="sng">
                <a:noFill/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70" y="1775460"/>
            <a:ext cx="8837295" cy="4664075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7442835" y="1667510"/>
            <a:ext cx="266700" cy="477075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2" name="圆角矩形 1"/>
          <p:cNvSpPr/>
          <p:nvPr/>
        </p:nvSpPr>
        <p:spPr>
          <a:xfrm flipH="1">
            <a:off x="8261350" y="1667510"/>
            <a:ext cx="72000" cy="477075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图示</a:t>
            </a:r>
            <a:r>
              <a:rPr lang="en-US" altLang="zh-CN" sz="2400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:</a:t>
            </a:r>
            <a:endParaRPr lang="en-US" altLang="zh-CN" sz="2400">
              <a:latin typeface="Cambria" panose="02040503050406030204" charset="0"/>
              <a:ea typeface="楷体" panose="02010609060101010101" charset="-122"/>
              <a:cs typeface="Cambria" panose="02040503050406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文本框 126"/>
              <p:cNvSpPr txBox="1"/>
              <p:nvPr/>
            </p:nvSpPr>
            <p:spPr>
              <a:xfrm>
                <a:off x="1677670" y="1145540"/>
                <a:ext cx="8837295" cy="521970"/>
              </a:xfrm>
              <a:prstGeom prst="rect">
                <a:avLst/>
              </a:prstGeom>
              <a:noFill/>
              <a:ln w="12700" cmpd="sng"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400" dirty="0" smtClean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图中标注区域：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0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&lt;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𝐿𝑜𝑔𝑅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&lt;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，说明相对于</a:t>
                </a:r>
                <a:r>
                  <a:rPr lang="en-US" altLang="zh-CN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2</a:t>
                </a:r>
                <a:r>
                  <a:rPr lang="zh-CN" altLang="en-US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拷贝来说，该区域的拷贝数生了扩增；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𝐿𝑜𝑔𝑂𝑅</m:t>
                        </m:r>
                      </m:e>
                    </m:d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≈ 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，说明该区域处于等位平衡的状态，因此该区域的总拷贝为</a:t>
                </a:r>
                <a:r>
                  <a:rPr lang="en-US" altLang="zh-CN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4</a:t>
                </a:r>
                <a:r>
                  <a:rPr lang="zh-CN" altLang="en-US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</a:t>
                </a:r>
                <a:r>
                  <a:rPr lang="en-US" altLang="zh-CN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minor</a:t>
                </a:r>
                <a:r>
                  <a:rPr lang="zh-CN" altLang="en-US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拷贝为</a:t>
                </a:r>
                <a:r>
                  <a:rPr lang="en-US" altLang="zh-CN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2</a:t>
                </a:r>
                <a:endParaRPr lang="en-US" altLang="zh-CN" sz="1400" dirty="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</p:txBody>
          </p:sp>
        </mc:Choice>
        <mc:Fallback>
          <p:sp>
            <p:nvSpPr>
              <p:cNvPr id="127" name="文本框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670" y="1145540"/>
                <a:ext cx="8837295" cy="5219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 w="12700" cmpd="sng">
                <a:noFill/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70" y="1775460"/>
            <a:ext cx="8837295" cy="466407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923655" y="1667510"/>
            <a:ext cx="144145" cy="477075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4" name="圆角矩形 13"/>
          <p:cNvSpPr/>
          <p:nvPr/>
        </p:nvSpPr>
        <p:spPr>
          <a:xfrm flipH="1">
            <a:off x="9144635" y="1667510"/>
            <a:ext cx="90170" cy="477075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486775" y="1667510"/>
            <a:ext cx="205740" cy="477075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6" name="圆角矩形 15"/>
          <p:cNvSpPr/>
          <p:nvPr/>
        </p:nvSpPr>
        <p:spPr>
          <a:xfrm flipH="1">
            <a:off x="1974850" y="1667510"/>
            <a:ext cx="104140" cy="477075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2" name="圆角矩形 1"/>
          <p:cNvSpPr/>
          <p:nvPr/>
        </p:nvSpPr>
        <p:spPr>
          <a:xfrm flipH="1">
            <a:off x="9405620" y="1667510"/>
            <a:ext cx="90170" cy="477075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图示</a:t>
            </a:r>
            <a:r>
              <a:rPr lang="en-US" altLang="zh-CN" sz="2400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:</a:t>
            </a:r>
            <a:endParaRPr lang="en-US" altLang="zh-CN" sz="2400">
              <a:latin typeface="Cambria" panose="02040503050406030204" charset="0"/>
              <a:ea typeface="楷体" panose="02010609060101010101" charset="-122"/>
              <a:cs typeface="Cambria" panose="02040503050406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文本框 126"/>
              <p:cNvSpPr txBox="1"/>
              <p:nvPr/>
            </p:nvSpPr>
            <p:spPr>
              <a:xfrm>
                <a:off x="1677670" y="1145540"/>
                <a:ext cx="8837295" cy="521970"/>
              </a:xfrm>
              <a:prstGeom prst="rect">
                <a:avLst/>
              </a:prstGeom>
              <a:noFill/>
              <a:ln w="12700" cmpd="sng"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400" dirty="0" smtClean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图中标注区域：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𝐿𝑜𝑔𝑅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≈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，说明相对于</a:t>
                </a:r>
                <a:r>
                  <a:rPr lang="en-US" altLang="zh-CN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2</a:t>
                </a:r>
                <a:r>
                  <a:rPr lang="zh-CN" altLang="en-US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拷贝来说，该区域的拷贝数未发生变化；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𝐿𝑜𝑔𝑂𝑅</m:t>
                        </m:r>
                      </m:e>
                    </m:d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&gt; 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，说明该区域处于等位不平衡的状态；因此该区域的总拷贝为</a:t>
                </a:r>
                <a:r>
                  <a:rPr lang="en-US" altLang="zh-CN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2</a:t>
                </a:r>
                <a:r>
                  <a:rPr lang="zh-CN" altLang="en-US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</a:t>
                </a:r>
                <a:r>
                  <a:rPr lang="en-US" altLang="zh-CN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minor</a:t>
                </a:r>
                <a:r>
                  <a:rPr lang="zh-CN" altLang="en-US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拷贝为</a:t>
                </a:r>
                <a:r>
                  <a:rPr lang="en-US" altLang="zh-CN" sz="1400" dirty="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0</a:t>
                </a:r>
                <a:endParaRPr lang="en-US" altLang="zh-CN" sz="1400" dirty="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</p:txBody>
          </p:sp>
        </mc:Choice>
        <mc:Fallback>
          <p:sp>
            <p:nvSpPr>
              <p:cNvPr id="127" name="文本框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670" y="1145540"/>
                <a:ext cx="8837295" cy="5219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 w="12700" cmpd="sng">
                <a:noFill/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70" y="1775460"/>
            <a:ext cx="8837295" cy="466407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328660" y="1667510"/>
            <a:ext cx="151200" cy="477075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506845" y="1667510"/>
            <a:ext cx="176400" cy="477075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基因组片段的分割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960*49"/>
  <p:tag name="TABLE_ENDDRAG_RECT" val="0*490*960*49"/>
  <p:tag name="TABLE_AUTOADJUST_FLAG" val="1"/>
</p:tagLst>
</file>

<file path=ppt/tags/tag2.xml><?xml version="1.0" encoding="utf-8"?>
<p:tagLst xmlns:p="http://schemas.openxmlformats.org/presentationml/2006/main">
  <p:tag name="KSO_WM_UNIT_PLACING_PICTURE_USER_VIEWPORT" val="{&quot;height&quot;:7440,&quot;width&quot;:9165}"/>
</p:tagLst>
</file>

<file path=ppt/tags/tag3.xml><?xml version="1.0" encoding="utf-8"?>
<p:tagLst xmlns:p="http://schemas.openxmlformats.org/presentationml/2006/main">
  <p:tag name="KSO_WM_UNIT_TABLE_BEAUTIFY" val="smartTable{fd5bd727-031e-4a00-90e7-1ae3655cc71b}"/>
  <p:tag name="TABLE_ENDDRAG_ORIGIN_RECT" val="681*124"/>
  <p:tag name="TABLE_ENDDRAG_RECT" val="121*373*681*124"/>
</p:tagLst>
</file>

<file path=ppt/tags/tag4.xml><?xml version="1.0" encoding="utf-8"?>
<p:tagLst xmlns:p="http://schemas.openxmlformats.org/presentationml/2006/main">
  <p:tag name="KSO_WM_UNIT_TABLE_BEAUTIFY" val="smartTable{fd5bd727-031e-4a00-90e7-1ae3655cc71b}"/>
  <p:tag name="TABLE_ENDDRAG_ORIGIN_RECT" val="681*124"/>
  <p:tag name="TABLE_ENDDRAG_RECT" val="121*373*681*124"/>
</p:tagLst>
</file>

<file path=ppt/tags/tag5.xml><?xml version="1.0" encoding="utf-8"?>
<p:tagLst xmlns:p="http://schemas.openxmlformats.org/presentationml/2006/main">
  <p:tag name="KSO_WPP_MARK_KEY" val="bf4fa5c6-08ac-4398-871d-776879247ae2"/>
  <p:tag name="COMMONDATA" val="eyJoZGlkIjoiNjkyYWQwZjU0MzNkN2UzODA4Zjk1OGM0MThlMjk3ODEifQ=="/>
</p:tagLst>
</file>

<file path=ppt/theme/theme1.xml><?xml version="1.0" encoding="utf-8"?>
<a:theme xmlns:a="http://schemas.openxmlformats.org/drawingml/2006/main" name="XTeam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36E4F"/>
      </a:accent1>
      <a:accent2>
        <a:srgbClr val="83B888"/>
      </a:accent2>
      <a:accent3>
        <a:srgbClr val="EDEFBF"/>
      </a:accent3>
      <a:accent4>
        <a:srgbClr val="27253D"/>
      </a:accent4>
      <a:accent5>
        <a:srgbClr val="FFB482"/>
      </a:accent5>
      <a:accent6>
        <a:srgbClr val="FFFFFF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8376</Words>
  <Application>WPS 演示</Application>
  <PresentationFormat>宽屏</PresentationFormat>
  <Paragraphs>689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宋体</vt:lpstr>
      <vt:lpstr>Wingdings</vt:lpstr>
      <vt:lpstr>Arial</vt:lpstr>
      <vt:lpstr>微软雅黑</vt:lpstr>
      <vt:lpstr>楷体</vt:lpstr>
      <vt:lpstr>Cambria</vt:lpstr>
      <vt:lpstr>Cambria Math</vt:lpstr>
      <vt:lpstr>MS Mincho</vt:lpstr>
      <vt:lpstr>Segoe Print</vt:lpstr>
      <vt:lpstr>Wingdings</vt:lpstr>
      <vt:lpstr>Arial Unicode MS</vt:lpstr>
      <vt:lpstr>黑体</vt:lpstr>
      <vt:lpstr>Calibri</vt:lpstr>
      <vt:lpstr>XTeam</vt:lpstr>
      <vt:lpstr>Facets推断等位特异CN</vt:lpstr>
      <vt:lpstr>相关测度的计算</vt:lpstr>
      <vt:lpstr>LogOR(log-odds-ratio)</vt:lpstr>
      <vt:lpstr>LogR(log-ratio)</vt:lpstr>
      <vt:lpstr>图示:</vt:lpstr>
      <vt:lpstr>图示:</vt:lpstr>
      <vt:lpstr>图示:</vt:lpstr>
      <vt:lpstr>图示:</vt:lpstr>
      <vt:lpstr>基因组片段的分割</vt:lpstr>
      <vt:lpstr>Hotelling 统计量</vt:lpstr>
      <vt:lpstr>片段分割</vt:lpstr>
      <vt:lpstr>片段聚类</vt:lpstr>
      <vt:lpstr>构建似然函数、EM算法求解</vt:lpstr>
      <vt:lpstr>联合似然函数的构建</vt:lpstr>
      <vt:lpstr>期望最大化(EM)求解</vt:lpstr>
      <vt:lpstr>Facets推断等位特异CN的流程展示</vt:lpstr>
      <vt:lpstr>PowerPoint 演示文稿</vt:lpstr>
      <vt:lpstr>PowerPoint 演示文稿</vt:lpstr>
      <vt:lpstr>Facets推断等位特异CN的操作过程</vt:lpstr>
      <vt:lpstr>Snp Pileup</vt:lpstr>
      <vt:lpstr>Facets包——readSnpMatrix函数</vt:lpstr>
      <vt:lpstr>Facets包——preProcSample函数</vt:lpstr>
      <vt:lpstr>Facets包——procSample函数</vt:lpstr>
      <vt:lpstr>Facets包——emcncf函数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忘คิดถึง</cp:lastModifiedBy>
  <cp:revision>66</cp:revision>
  <dcterms:created xsi:type="dcterms:W3CDTF">2021-06-22T07:21:00Z</dcterms:created>
  <dcterms:modified xsi:type="dcterms:W3CDTF">2023-02-17T07:30:37Z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2E3537A5C98F4DA1B3AF843A28C0A7B3</vt:lpwstr>
  </property>
  <property fmtid="{D5CDD505-2E9C-101B-9397-08002B2CF9AE}" pid="3" name="KSOProductBuildVer">
    <vt:lpwstr>2052-11.1.0.13703</vt:lpwstr>
  </property>
</Properties>
</file>