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0" r:id="rId4"/>
    <p:sldId id="263" r:id="rId5"/>
    <p:sldId id="265" r:id="rId6"/>
    <p:sldId id="264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6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96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0" y="1875066"/>
            <a:ext cx="12181452" cy="2059713"/>
            <a:chOff x="1741390" y="2126526"/>
            <a:chExt cx="10440062" cy="2059713"/>
          </a:xfrm>
        </p:grpSpPr>
        <p:sp>
          <p:nvSpPr>
            <p:cNvPr id="46" name="矩形 45"/>
            <p:cNvSpPr/>
            <p:nvPr/>
          </p:nvSpPr>
          <p:spPr>
            <a:xfrm>
              <a:off x="1741395" y="2126526"/>
              <a:ext cx="10440054" cy="15405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741390" y="3599168"/>
              <a:ext cx="10440062" cy="58707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9" name="Freeform 5"/>
            <p:cNvSpPr>
              <a:spLocks noEditPoints="1"/>
            </p:cNvSpPr>
            <p:nvPr/>
          </p:nvSpPr>
          <p:spPr bwMode="auto">
            <a:xfrm>
              <a:off x="11232382" y="2860733"/>
              <a:ext cx="634378" cy="552959"/>
            </a:xfrm>
            <a:custGeom>
              <a:avLst/>
              <a:gdLst>
                <a:gd name="T0" fmla="*/ 2147483646 w 68"/>
                <a:gd name="T1" fmla="*/ 2147483646 h 60"/>
                <a:gd name="T2" fmla="*/ 2147483646 w 68"/>
                <a:gd name="T3" fmla="*/ 2147483646 h 60"/>
                <a:gd name="T4" fmla="*/ 2147483646 w 68"/>
                <a:gd name="T5" fmla="*/ 2147483646 h 60"/>
                <a:gd name="T6" fmla="*/ 2147483646 w 68"/>
                <a:gd name="T7" fmla="*/ 2147483646 h 60"/>
                <a:gd name="T8" fmla="*/ 2147483646 w 68"/>
                <a:gd name="T9" fmla="*/ 2147483646 h 60"/>
                <a:gd name="T10" fmla="*/ 2147483646 w 68"/>
                <a:gd name="T11" fmla="*/ 2147483646 h 60"/>
                <a:gd name="T12" fmla="*/ 2147483646 w 68"/>
                <a:gd name="T13" fmla="*/ 2147483646 h 60"/>
                <a:gd name="T14" fmla="*/ 2147483646 w 68"/>
                <a:gd name="T15" fmla="*/ 2147483646 h 60"/>
                <a:gd name="T16" fmla="*/ 2147483646 w 68"/>
                <a:gd name="T17" fmla="*/ 2147483646 h 60"/>
                <a:gd name="T18" fmla="*/ 2147483646 w 68"/>
                <a:gd name="T19" fmla="*/ 2147483646 h 60"/>
                <a:gd name="T20" fmla="*/ 2147483646 w 68"/>
                <a:gd name="T21" fmla="*/ 2147483646 h 60"/>
                <a:gd name="T22" fmla="*/ 2147483646 w 68"/>
                <a:gd name="T23" fmla="*/ 2147483646 h 60"/>
                <a:gd name="T24" fmla="*/ 2147483646 w 68"/>
                <a:gd name="T25" fmla="*/ 2147483646 h 60"/>
                <a:gd name="T26" fmla="*/ 2147483646 w 68"/>
                <a:gd name="T27" fmla="*/ 2147483646 h 60"/>
                <a:gd name="T28" fmla="*/ 2147483646 w 68"/>
                <a:gd name="T29" fmla="*/ 2147483646 h 60"/>
                <a:gd name="T30" fmla="*/ 2147483646 w 68"/>
                <a:gd name="T31" fmla="*/ 2147483646 h 60"/>
                <a:gd name="T32" fmla="*/ 2147483646 w 68"/>
                <a:gd name="T33" fmla="*/ 2147483646 h 60"/>
                <a:gd name="T34" fmla="*/ 2147483646 w 68"/>
                <a:gd name="T35" fmla="*/ 2147483646 h 60"/>
                <a:gd name="T36" fmla="*/ 2147483646 w 68"/>
                <a:gd name="T37" fmla="*/ 2147483646 h 60"/>
                <a:gd name="T38" fmla="*/ 2147483646 w 68"/>
                <a:gd name="T39" fmla="*/ 2147483646 h 60"/>
                <a:gd name="T40" fmla="*/ 2147483646 w 68"/>
                <a:gd name="T41" fmla="*/ 0 h 60"/>
                <a:gd name="T42" fmla="*/ 2147483646 w 68"/>
                <a:gd name="T43" fmla="*/ 2147483646 h 60"/>
                <a:gd name="T44" fmla="*/ 2147483646 w 68"/>
                <a:gd name="T45" fmla="*/ 2147483646 h 60"/>
                <a:gd name="T46" fmla="*/ 2147483646 w 68"/>
                <a:gd name="T47" fmla="*/ 2147483646 h 60"/>
                <a:gd name="T48" fmla="*/ 2147483646 w 68"/>
                <a:gd name="T49" fmla="*/ 2147483646 h 60"/>
                <a:gd name="T50" fmla="*/ 2147483646 w 68"/>
                <a:gd name="T51" fmla="*/ 2147483646 h 60"/>
                <a:gd name="T52" fmla="*/ 2147483646 w 68"/>
                <a:gd name="T53" fmla="*/ 2147483646 h 60"/>
                <a:gd name="T54" fmla="*/ 2147483646 w 68"/>
                <a:gd name="T55" fmla="*/ 2147483646 h 60"/>
                <a:gd name="T56" fmla="*/ 2147483646 w 68"/>
                <a:gd name="T57" fmla="*/ 2147483646 h 60"/>
                <a:gd name="T58" fmla="*/ 2147483646 w 68"/>
                <a:gd name="T59" fmla="*/ 2147483646 h 60"/>
                <a:gd name="T60" fmla="*/ 2147483646 w 68"/>
                <a:gd name="T61" fmla="*/ 2147483646 h 60"/>
                <a:gd name="T62" fmla="*/ 2147483646 w 68"/>
                <a:gd name="T63" fmla="*/ 2147483646 h 60"/>
                <a:gd name="T64" fmla="*/ 2147483646 w 68"/>
                <a:gd name="T65" fmla="*/ 2147483646 h 60"/>
                <a:gd name="T66" fmla="*/ 2147483646 w 68"/>
                <a:gd name="T67" fmla="*/ 2147483646 h 60"/>
                <a:gd name="T68" fmla="*/ 2147483646 w 68"/>
                <a:gd name="T69" fmla="*/ 2147483646 h 6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68" h="60">
                  <a:moveTo>
                    <a:pt x="17" y="14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8" y="27"/>
                    <a:pt x="18" y="27"/>
                  </a:cubicBezTo>
                  <a:cubicBezTo>
                    <a:pt x="22" y="28"/>
                    <a:pt x="29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6" y="31"/>
                    <a:pt x="39" y="30"/>
                    <a:pt x="41" y="30"/>
                  </a:cubicBezTo>
                  <a:cubicBezTo>
                    <a:pt x="45" y="29"/>
                    <a:pt x="47" y="27"/>
                    <a:pt x="49" y="26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17" y="14"/>
                    <a:pt x="17" y="14"/>
                    <a:pt x="17" y="14"/>
                  </a:cubicBezTo>
                  <a:close/>
                  <a:moveTo>
                    <a:pt x="59" y="16"/>
                  </a:moveTo>
                  <a:cubicBezTo>
                    <a:pt x="61" y="23"/>
                    <a:pt x="61" y="23"/>
                    <a:pt x="61" y="23"/>
                  </a:cubicBezTo>
                  <a:cubicBezTo>
                    <a:pt x="59" y="25"/>
                    <a:pt x="57" y="25"/>
                    <a:pt x="55" y="23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6"/>
                    <a:pt x="56" y="16"/>
                    <a:pt x="56" y="15"/>
                  </a:cubicBezTo>
                  <a:cubicBezTo>
                    <a:pt x="56" y="15"/>
                    <a:pt x="56" y="14"/>
                    <a:pt x="56" y="14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68" y="30"/>
                    <a:pt x="68" y="30"/>
                    <a:pt x="68" y="30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29" y="46"/>
                    <a:pt x="29" y="48"/>
                    <a:pt x="29" y="50"/>
                  </a:cubicBezTo>
                  <a:cubicBezTo>
                    <a:pt x="29" y="52"/>
                    <a:pt x="29" y="54"/>
                    <a:pt x="30" y="56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4"/>
                    <a:pt x="1" y="30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14"/>
                    <a:pt x="59" y="15"/>
                    <a:pt x="59" y="15"/>
                  </a:cubicBezTo>
                  <a:cubicBezTo>
                    <a:pt x="59" y="16"/>
                    <a:pt x="59" y="16"/>
                    <a:pt x="59" y="16"/>
                  </a:cubicBezTo>
                  <a:close/>
                  <a:moveTo>
                    <a:pt x="54" y="10"/>
                  </a:moveTo>
                  <a:cubicBezTo>
                    <a:pt x="58" y="9"/>
                    <a:pt x="58" y="9"/>
                    <a:pt x="58" y="9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4"/>
                    <a:pt x="34" y="4"/>
                    <a:pt x="33" y="4"/>
                  </a:cubicBezTo>
                  <a:cubicBezTo>
                    <a:pt x="31" y="4"/>
                    <a:pt x="29" y="5"/>
                    <a:pt x="29" y="6"/>
                  </a:cubicBezTo>
                  <a:cubicBezTo>
                    <a:pt x="29" y="7"/>
                    <a:pt x="31" y="8"/>
                    <a:pt x="33" y="8"/>
                  </a:cubicBezTo>
                  <a:cubicBezTo>
                    <a:pt x="34" y="8"/>
                    <a:pt x="35" y="8"/>
                    <a:pt x="36" y="7"/>
                  </a:cubicBezTo>
                  <a:cubicBezTo>
                    <a:pt x="54" y="10"/>
                    <a:pt x="54" y="10"/>
                    <a:pt x="54" y="10"/>
                  </a:cubicBezTo>
                  <a:close/>
                  <a:moveTo>
                    <a:pt x="32" y="52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32" y="52"/>
                    <a:pt x="32" y="52"/>
                    <a:pt x="32" y="52"/>
                  </a:cubicBezTo>
                  <a:close/>
                  <a:moveTo>
                    <a:pt x="32" y="49"/>
                  </a:moveTo>
                  <a:cubicBezTo>
                    <a:pt x="32" y="49"/>
                    <a:pt x="32" y="49"/>
                    <a:pt x="32" y="49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32" y="49"/>
                    <a:pt x="32" y="49"/>
                    <a:pt x="32" y="49"/>
                  </a:cubicBezTo>
                  <a:close/>
                  <a:moveTo>
                    <a:pt x="31" y="46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36"/>
                    <a:pt x="67" y="36"/>
                    <a:pt x="67" y="36"/>
                  </a:cubicBezTo>
                  <a:lnTo>
                    <a:pt x="31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308485" y="5223975"/>
            <a:ext cx="2702540" cy="1500187"/>
            <a:chOff x="1717676" y="869950"/>
            <a:chExt cx="10126662" cy="5621337"/>
          </a:xfrm>
        </p:grpSpPr>
        <p:sp>
          <p:nvSpPr>
            <p:cNvPr id="11" name="Freeform 53"/>
            <p:cNvSpPr/>
            <p:nvPr/>
          </p:nvSpPr>
          <p:spPr bwMode="auto">
            <a:xfrm>
              <a:off x="2951163" y="4551363"/>
              <a:ext cx="304800" cy="320675"/>
            </a:xfrm>
            <a:custGeom>
              <a:avLst/>
              <a:gdLst>
                <a:gd name="T0" fmla="*/ 8 w 60"/>
                <a:gd name="T1" fmla="*/ 0 h 63"/>
                <a:gd name="T2" fmla="*/ 37 w 60"/>
                <a:gd name="T3" fmla="*/ 63 h 63"/>
                <a:gd name="T4" fmla="*/ 8 w 60"/>
                <a:gd name="T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63">
                  <a:moveTo>
                    <a:pt x="8" y="0"/>
                  </a:moveTo>
                  <a:cubicBezTo>
                    <a:pt x="8" y="0"/>
                    <a:pt x="0" y="49"/>
                    <a:pt x="37" y="63"/>
                  </a:cubicBezTo>
                  <a:cubicBezTo>
                    <a:pt x="37" y="63"/>
                    <a:pt x="60" y="22"/>
                    <a:pt x="8" y="0"/>
                  </a:cubicBezTo>
                  <a:close/>
                </a:path>
              </a:pathLst>
            </a:custGeom>
            <a:solidFill>
              <a:srgbClr val="7D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54"/>
            <p:cNvSpPr/>
            <p:nvPr/>
          </p:nvSpPr>
          <p:spPr bwMode="auto">
            <a:xfrm>
              <a:off x="9634538" y="5045075"/>
              <a:ext cx="874713" cy="1028700"/>
            </a:xfrm>
            <a:custGeom>
              <a:avLst/>
              <a:gdLst>
                <a:gd name="T0" fmla="*/ 104 w 172"/>
                <a:gd name="T1" fmla="*/ 0 h 202"/>
                <a:gd name="T2" fmla="*/ 46 w 172"/>
                <a:gd name="T3" fmla="*/ 202 h 202"/>
                <a:gd name="T4" fmla="*/ 104 w 172"/>
                <a:gd name="T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" h="202">
                  <a:moveTo>
                    <a:pt x="104" y="0"/>
                  </a:moveTo>
                  <a:cubicBezTo>
                    <a:pt x="104" y="0"/>
                    <a:pt x="0" y="58"/>
                    <a:pt x="46" y="202"/>
                  </a:cubicBezTo>
                  <a:cubicBezTo>
                    <a:pt x="46" y="202"/>
                    <a:pt x="172" y="144"/>
                    <a:pt x="104" y="0"/>
                  </a:cubicBezTo>
                  <a:close/>
                </a:path>
              </a:pathLst>
            </a:custGeom>
            <a:solidFill>
              <a:srgbClr val="F5F5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55"/>
            <p:cNvSpPr/>
            <p:nvPr/>
          </p:nvSpPr>
          <p:spPr bwMode="auto">
            <a:xfrm>
              <a:off x="10255251" y="3213100"/>
              <a:ext cx="1517650" cy="1792287"/>
            </a:xfrm>
            <a:custGeom>
              <a:avLst/>
              <a:gdLst>
                <a:gd name="T0" fmla="*/ 10 w 298"/>
                <a:gd name="T1" fmla="*/ 0 h 352"/>
                <a:gd name="T2" fmla="*/ 288 w 298"/>
                <a:gd name="T3" fmla="*/ 352 h 352"/>
                <a:gd name="T4" fmla="*/ 10 w 298"/>
                <a:gd name="T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8" h="352">
                  <a:moveTo>
                    <a:pt x="10" y="0"/>
                  </a:moveTo>
                  <a:cubicBezTo>
                    <a:pt x="10" y="0"/>
                    <a:pt x="0" y="250"/>
                    <a:pt x="288" y="352"/>
                  </a:cubicBezTo>
                  <a:cubicBezTo>
                    <a:pt x="288" y="352"/>
                    <a:pt x="298" y="68"/>
                    <a:pt x="10" y="0"/>
                  </a:cubicBezTo>
                  <a:close/>
                </a:path>
              </a:pathLst>
            </a:custGeom>
            <a:solidFill>
              <a:srgbClr val="7D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56"/>
            <p:cNvSpPr/>
            <p:nvPr/>
          </p:nvSpPr>
          <p:spPr bwMode="auto">
            <a:xfrm>
              <a:off x="10856913" y="1481138"/>
              <a:ext cx="987425" cy="754062"/>
            </a:xfrm>
            <a:custGeom>
              <a:avLst/>
              <a:gdLst>
                <a:gd name="T0" fmla="*/ 110 w 194"/>
                <a:gd name="T1" fmla="*/ 14 h 148"/>
                <a:gd name="T2" fmla="*/ 0 w 194"/>
                <a:gd name="T3" fmla="*/ 148 h 148"/>
                <a:gd name="T4" fmla="*/ 194 w 194"/>
                <a:gd name="T5" fmla="*/ 12 h 148"/>
                <a:gd name="T6" fmla="*/ 110 w 194"/>
                <a:gd name="T7" fmla="*/ 1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148">
                  <a:moveTo>
                    <a:pt x="110" y="14"/>
                  </a:moveTo>
                  <a:cubicBezTo>
                    <a:pt x="110" y="14"/>
                    <a:pt x="52" y="22"/>
                    <a:pt x="0" y="148"/>
                  </a:cubicBezTo>
                  <a:cubicBezTo>
                    <a:pt x="0" y="148"/>
                    <a:pt x="144" y="138"/>
                    <a:pt x="194" y="12"/>
                  </a:cubicBezTo>
                  <a:cubicBezTo>
                    <a:pt x="194" y="12"/>
                    <a:pt x="152" y="0"/>
                    <a:pt x="110" y="14"/>
                  </a:cubicBezTo>
                  <a:close/>
                </a:path>
              </a:pathLst>
            </a:custGeom>
            <a:solidFill>
              <a:srgbClr val="F5F5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57"/>
            <p:cNvSpPr/>
            <p:nvPr/>
          </p:nvSpPr>
          <p:spPr bwMode="auto">
            <a:xfrm>
              <a:off x="1717676" y="2500313"/>
              <a:ext cx="306388" cy="263525"/>
            </a:xfrm>
            <a:custGeom>
              <a:avLst/>
              <a:gdLst>
                <a:gd name="T0" fmla="*/ 0 w 60"/>
                <a:gd name="T1" fmla="*/ 8 h 52"/>
                <a:gd name="T2" fmla="*/ 60 w 60"/>
                <a:gd name="T3" fmla="*/ 42 h 52"/>
                <a:gd name="T4" fmla="*/ 0 w 60"/>
                <a:gd name="T5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52">
                  <a:moveTo>
                    <a:pt x="0" y="8"/>
                  </a:moveTo>
                  <a:cubicBezTo>
                    <a:pt x="0" y="8"/>
                    <a:pt x="22" y="52"/>
                    <a:pt x="60" y="42"/>
                  </a:cubicBezTo>
                  <a:cubicBezTo>
                    <a:pt x="60" y="42"/>
                    <a:pt x="48" y="0"/>
                    <a:pt x="0" y="8"/>
                  </a:cubicBezTo>
                  <a:close/>
                </a:path>
              </a:pathLst>
            </a:custGeom>
            <a:solidFill>
              <a:srgbClr val="F5F5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58"/>
            <p:cNvSpPr/>
            <p:nvPr/>
          </p:nvSpPr>
          <p:spPr bwMode="auto">
            <a:xfrm>
              <a:off x="4722813" y="4994275"/>
              <a:ext cx="977900" cy="936625"/>
            </a:xfrm>
            <a:custGeom>
              <a:avLst/>
              <a:gdLst>
                <a:gd name="T0" fmla="*/ 40 w 192"/>
                <a:gd name="T1" fmla="*/ 0 h 184"/>
                <a:gd name="T2" fmla="*/ 126 w 192"/>
                <a:gd name="T3" fmla="*/ 184 h 184"/>
                <a:gd name="T4" fmla="*/ 40 w 192"/>
                <a:gd name="T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84">
                  <a:moveTo>
                    <a:pt x="40" y="0"/>
                  </a:moveTo>
                  <a:cubicBezTo>
                    <a:pt x="40" y="0"/>
                    <a:pt x="0" y="136"/>
                    <a:pt x="126" y="184"/>
                  </a:cubicBezTo>
                  <a:cubicBezTo>
                    <a:pt x="126" y="184"/>
                    <a:pt x="192" y="108"/>
                    <a:pt x="40" y="0"/>
                  </a:cubicBezTo>
                  <a:close/>
                </a:path>
              </a:pathLst>
            </a:custGeom>
            <a:solidFill>
              <a:srgbClr val="7D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59"/>
            <p:cNvSpPr/>
            <p:nvPr/>
          </p:nvSpPr>
          <p:spPr bwMode="auto">
            <a:xfrm>
              <a:off x="5313363" y="4994275"/>
              <a:ext cx="1365250" cy="1497012"/>
            </a:xfrm>
            <a:custGeom>
              <a:avLst/>
              <a:gdLst>
                <a:gd name="T0" fmla="*/ 116 w 268"/>
                <a:gd name="T1" fmla="*/ 0 h 294"/>
                <a:gd name="T2" fmla="*/ 88 w 268"/>
                <a:gd name="T3" fmla="*/ 294 h 294"/>
                <a:gd name="T4" fmla="*/ 116 w 268"/>
                <a:gd name="T5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8" h="294">
                  <a:moveTo>
                    <a:pt x="116" y="0"/>
                  </a:moveTo>
                  <a:cubicBezTo>
                    <a:pt x="116" y="0"/>
                    <a:pt x="0" y="134"/>
                    <a:pt x="88" y="294"/>
                  </a:cubicBezTo>
                  <a:cubicBezTo>
                    <a:pt x="88" y="294"/>
                    <a:pt x="268" y="210"/>
                    <a:pt x="116" y="0"/>
                  </a:cubicBezTo>
                  <a:close/>
                </a:path>
              </a:pathLst>
            </a:custGeom>
            <a:solidFill>
              <a:srgbClr val="7D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864226" y="869950"/>
              <a:ext cx="4370387" cy="4435475"/>
              <a:chOff x="5864226" y="869950"/>
              <a:chExt cx="4370387" cy="4435475"/>
            </a:xfrm>
          </p:grpSpPr>
          <p:sp>
            <p:nvSpPr>
              <p:cNvPr id="21" name="Oval 5"/>
              <p:cNvSpPr>
                <a:spLocks noChangeArrowheads="1"/>
              </p:cNvSpPr>
              <p:nvPr/>
            </p:nvSpPr>
            <p:spPr bwMode="auto">
              <a:xfrm>
                <a:off x="6853238" y="5070475"/>
                <a:ext cx="2781300" cy="234950"/>
              </a:xfrm>
              <a:prstGeom prst="ellipse">
                <a:avLst/>
              </a:prstGeom>
              <a:solidFill>
                <a:srgbClr val="436E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6"/>
              <p:cNvSpPr/>
              <p:nvPr/>
            </p:nvSpPr>
            <p:spPr bwMode="auto">
              <a:xfrm>
                <a:off x="7886701" y="2193925"/>
                <a:ext cx="1400175" cy="2901950"/>
              </a:xfrm>
              <a:custGeom>
                <a:avLst/>
                <a:gdLst>
                  <a:gd name="T0" fmla="*/ 117 w 275"/>
                  <a:gd name="T1" fmla="*/ 568 h 570"/>
                  <a:gd name="T2" fmla="*/ 249 w 275"/>
                  <a:gd name="T3" fmla="*/ 0 h 570"/>
                  <a:gd name="T4" fmla="*/ 147 w 275"/>
                  <a:gd name="T5" fmla="*/ 570 h 570"/>
                  <a:gd name="T6" fmla="*/ 117 w 275"/>
                  <a:gd name="T7" fmla="*/ 568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570">
                    <a:moveTo>
                      <a:pt x="117" y="568"/>
                    </a:moveTo>
                    <a:cubicBezTo>
                      <a:pt x="117" y="568"/>
                      <a:pt x="0" y="229"/>
                      <a:pt x="249" y="0"/>
                    </a:cubicBezTo>
                    <a:cubicBezTo>
                      <a:pt x="249" y="0"/>
                      <a:pt x="275" y="425"/>
                      <a:pt x="147" y="570"/>
                    </a:cubicBezTo>
                    <a:cubicBezTo>
                      <a:pt x="117" y="568"/>
                      <a:pt x="117" y="568"/>
                      <a:pt x="117" y="568"/>
                    </a:cubicBezTo>
                  </a:path>
                </a:pathLst>
              </a:custGeom>
              <a:solidFill>
                <a:srgbClr val="436E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7"/>
              <p:cNvSpPr/>
              <p:nvPr/>
            </p:nvSpPr>
            <p:spPr bwMode="auto">
              <a:xfrm>
                <a:off x="8640763" y="3049588"/>
                <a:ext cx="835025" cy="2062162"/>
              </a:xfrm>
              <a:custGeom>
                <a:avLst/>
                <a:gdLst>
                  <a:gd name="T0" fmla="*/ 0 w 164"/>
                  <a:gd name="T1" fmla="*/ 403 h 405"/>
                  <a:gd name="T2" fmla="*/ 164 w 164"/>
                  <a:gd name="T3" fmla="*/ 0 h 405"/>
                  <a:gd name="T4" fmla="*/ 29 w 164"/>
                  <a:gd name="T5" fmla="*/ 405 h 405"/>
                  <a:gd name="T6" fmla="*/ 0 w 164"/>
                  <a:gd name="T7" fmla="*/ 403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4" h="405">
                    <a:moveTo>
                      <a:pt x="0" y="403"/>
                    </a:moveTo>
                    <a:cubicBezTo>
                      <a:pt x="0" y="403"/>
                      <a:pt x="27" y="76"/>
                      <a:pt x="164" y="0"/>
                    </a:cubicBezTo>
                    <a:cubicBezTo>
                      <a:pt x="164" y="0"/>
                      <a:pt x="117" y="344"/>
                      <a:pt x="29" y="405"/>
                    </a:cubicBezTo>
                    <a:lnTo>
                      <a:pt x="0" y="403"/>
                    </a:lnTo>
                    <a:close/>
                  </a:path>
                </a:pathLst>
              </a:custGeom>
              <a:solidFill>
                <a:srgbClr val="436E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8"/>
              <p:cNvSpPr/>
              <p:nvPr/>
            </p:nvSpPr>
            <p:spPr bwMode="auto">
              <a:xfrm>
                <a:off x="7423151" y="2606675"/>
                <a:ext cx="1155700" cy="2505075"/>
              </a:xfrm>
              <a:custGeom>
                <a:avLst/>
                <a:gdLst>
                  <a:gd name="T0" fmla="*/ 215 w 227"/>
                  <a:gd name="T1" fmla="*/ 492 h 492"/>
                  <a:gd name="T2" fmla="*/ 35 w 227"/>
                  <a:gd name="T3" fmla="*/ 0 h 492"/>
                  <a:gd name="T4" fmla="*/ 143 w 227"/>
                  <a:gd name="T5" fmla="*/ 491 h 492"/>
                  <a:gd name="T6" fmla="*/ 215 w 227"/>
                  <a:gd name="T7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7" h="492">
                    <a:moveTo>
                      <a:pt x="215" y="492"/>
                    </a:moveTo>
                    <a:cubicBezTo>
                      <a:pt x="215" y="492"/>
                      <a:pt x="227" y="212"/>
                      <a:pt x="35" y="0"/>
                    </a:cubicBezTo>
                    <a:cubicBezTo>
                      <a:pt x="35" y="0"/>
                      <a:pt x="0" y="378"/>
                      <a:pt x="143" y="491"/>
                    </a:cubicBezTo>
                    <a:cubicBezTo>
                      <a:pt x="215" y="492"/>
                      <a:pt x="215" y="492"/>
                      <a:pt x="215" y="492"/>
                    </a:cubicBezTo>
                  </a:path>
                </a:pathLst>
              </a:custGeom>
              <a:solidFill>
                <a:srgbClr val="436E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9"/>
              <p:cNvSpPr/>
              <p:nvPr/>
            </p:nvSpPr>
            <p:spPr bwMode="auto">
              <a:xfrm>
                <a:off x="6781801" y="2403475"/>
                <a:ext cx="1190625" cy="2744787"/>
              </a:xfrm>
              <a:custGeom>
                <a:avLst/>
                <a:gdLst>
                  <a:gd name="T0" fmla="*/ 6 w 234"/>
                  <a:gd name="T1" fmla="*/ 3 h 539"/>
                  <a:gd name="T2" fmla="*/ 182 w 234"/>
                  <a:gd name="T3" fmla="*/ 539 h 539"/>
                  <a:gd name="T4" fmla="*/ 234 w 234"/>
                  <a:gd name="T5" fmla="*/ 536 h 539"/>
                  <a:gd name="T6" fmla="*/ 6 w 234"/>
                  <a:gd name="T7" fmla="*/ 3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4" h="539">
                    <a:moveTo>
                      <a:pt x="6" y="3"/>
                    </a:moveTo>
                    <a:cubicBezTo>
                      <a:pt x="4" y="0"/>
                      <a:pt x="0" y="442"/>
                      <a:pt x="182" y="539"/>
                    </a:cubicBezTo>
                    <a:cubicBezTo>
                      <a:pt x="234" y="536"/>
                      <a:pt x="234" y="536"/>
                      <a:pt x="234" y="536"/>
                    </a:cubicBezTo>
                    <a:cubicBezTo>
                      <a:pt x="234" y="536"/>
                      <a:pt x="182" y="202"/>
                      <a:pt x="6" y="3"/>
                    </a:cubicBezTo>
                    <a:close/>
                  </a:path>
                </a:pathLst>
              </a:custGeom>
              <a:solidFill>
                <a:srgbClr val="436E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10"/>
              <p:cNvSpPr/>
              <p:nvPr/>
            </p:nvSpPr>
            <p:spPr bwMode="auto">
              <a:xfrm>
                <a:off x="9124951" y="3543300"/>
                <a:ext cx="661988" cy="1644650"/>
              </a:xfrm>
              <a:custGeom>
                <a:avLst/>
                <a:gdLst>
                  <a:gd name="T0" fmla="*/ 0 w 130"/>
                  <a:gd name="T1" fmla="*/ 309 h 323"/>
                  <a:gd name="T2" fmla="*/ 128 w 130"/>
                  <a:gd name="T3" fmla="*/ 0 h 323"/>
                  <a:gd name="T4" fmla="*/ 27 w 130"/>
                  <a:gd name="T5" fmla="*/ 313 h 323"/>
                  <a:gd name="T6" fmla="*/ 0 w 130"/>
                  <a:gd name="T7" fmla="*/ 309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" h="323">
                    <a:moveTo>
                      <a:pt x="0" y="309"/>
                    </a:moveTo>
                    <a:cubicBezTo>
                      <a:pt x="0" y="309"/>
                      <a:pt x="23" y="73"/>
                      <a:pt x="128" y="0"/>
                    </a:cubicBezTo>
                    <a:cubicBezTo>
                      <a:pt x="128" y="0"/>
                      <a:pt x="130" y="263"/>
                      <a:pt x="27" y="313"/>
                    </a:cubicBezTo>
                    <a:cubicBezTo>
                      <a:pt x="27" y="313"/>
                      <a:pt x="5" y="323"/>
                      <a:pt x="0" y="309"/>
                    </a:cubicBezTo>
                    <a:close/>
                  </a:path>
                </a:pathLst>
              </a:custGeom>
              <a:solidFill>
                <a:srgbClr val="5E8B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11"/>
              <p:cNvSpPr/>
              <p:nvPr/>
            </p:nvSpPr>
            <p:spPr bwMode="auto">
              <a:xfrm>
                <a:off x="8645526" y="3727450"/>
                <a:ext cx="754063" cy="1460500"/>
              </a:xfrm>
              <a:custGeom>
                <a:avLst/>
                <a:gdLst>
                  <a:gd name="T0" fmla="*/ 107 w 148"/>
                  <a:gd name="T1" fmla="*/ 272 h 287"/>
                  <a:gd name="T2" fmla="*/ 29 w 148"/>
                  <a:gd name="T3" fmla="*/ 0 h 287"/>
                  <a:gd name="T4" fmla="*/ 87 w 148"/>
                  <a:gd name="T5" fmla="*/ 272 h 287"/>
                  <a:gd name="T6" fmla="*/ 107 w 148"/>
                  <a:gd name="T7" fmla="*/ 272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7">
                    <a:moveTo>
                      <a:pt x="107" y="272"/>
                    </a:moveTo>
                    <a:cubicBezTo>
                      <a:pt x="107" y="272"/>
                      <a:pt x="148" y="121"/>
                      <a:pt x="29" y="0"/>
                    </a:cubicBezTo>
                    <a:cubicBezTo>
                      <a:pt x="29" y="0"/>
                      <a:pt x="0" y="208"/>
                      <a:pt x="87" y="272"/>
                    </a:cubicBezTo>
                    <a:cubicBezTo>
                      <a:pt x="87" y="272"/>
                      <a:pt x="92" y="287"/>
                      <a:pt x="107" y="272"/>
                    </a:cubicBezTo>
                    <a:close/>
                  </a:path>
                </a:pathLst>
              </a:custGeom>
              <a:solidFill>
                <a:srgbClr val="5E8B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12"/>
              <p:cNvSpPr/>
              <p:nvPr/>
            </p:nvSpPr>
            <p:spPr bwMode="auto">
              <a:xfrm>
                <a:off x="7713663" y="4133850"/>
                <a:ext cx="468313" cy="1049337"/>
              </a:xfrm>
              <a:custGeom>
                <a:avLst/>
                <a:gdLst>
                  <a:gd name="T0" fmla="*/ 16 w 92"/>
                  <a:gd name="T1" fmla="*/ 0 h 206"/>
                  <a:gd name="T2" fmla="*/ 51 w 92"/>
                  <a:gd name="T3" fmla="*/ 200 h 206"/>
                  <a:gd name="T4" fmla="*/ 89 w 92"/>
                  <a:gd name="T5" fmla="*/ 197 h 206"/>
                  <a:gd name="T6" fmla="*/ 16 w 92"/>
                  <a:gd name="T7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206">
                    <a:moveTo>
                      <a:pt x="16" y="0"/>
                    </a:moveTo>
                    <a:cubicBezTo>
                      <a:pt x="16" y="0"/>
                      <a:pt x="0" y="174"/>
                      <a:pt x="51" y="200"/>
                    </a:cubicBezTo>
                    <a:cubicBezTo>
                      <a:pt x="51" y="200"/>
                      <a:pt x="78" y="206"/>
                      <a:pt x="89" y="197"/>
                    </a:cubicBezTo>
                    <a:cubicBezTo>
                      <a:pt x="89" y="197"/>
                      <a:pt x="92" y="75"/>
                      <a:pt x="16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13"/>
              <p:cNvSpPr/>
              <p:nvPr/>
            </p:nvSpPr>
            <p:spPr bwMode="auto">
              <a:xfrm>
                <a:off x="6800851" y="4195763"/>
                <a:ext cx="846138" cy="987425"/>
              </a:xfrm>
              <a:custGeom>
                <a:avLst/>
                <a:gdLst>
                  <a:gd name="T0" fmla="*/ 138 w 166"/>
                  <a:gd name="T1" fmla="*/ 186 h 194"/>
                  <a:gd name="T2" fmla="*/ 0 w 166"/>
                  <a:gd name="T3" fmla="*/ 0 h 194"/>
                  <a:gd name="T4" fmla="*/ 166 w 166"/>
                  <a:gd name="T5" fmla="*/ 183 h 194"/>
                  <a:gd name="T6" fmla="*/ 138 w 166"/>
                  <a:gd name="T7" fmla="*/ 186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6" h="194">
                    <a:moveTo>
                      <a:pt x="138" y="186"/>
                    </a:moveTo>
                    <a:cubicBezTo>
                      <a:pt x="138" y="186"/>
                      <a:pt x="11" y="146"/>
                      <a:pt x="0" y="0"/>
                    </a:cubicBezTo>
                    <a:cubicBezTo>
                      <a:pt x="0" y="0"/>
                      <a:pt x="159" y="66"/>
                      <a:pt x="166" y="183"/>
                    </a:cubicBezTo>
                    <a:cubicBezTo>
                      <a:pt x="166" y="183"/>
                      <a:pt x="155" y="194"/>
                      <a:pt x="138" y="186"/>
                    </a:cubicBezTo>
                    <a:close/>
                  </a:path>
                </a:pathLst>
              </a:custGeom>
              <a:solidFill>
                <a:srgbClr val="5E8B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14"/>
              <p:cNvSpPr/>
              <p:nvPr/>
            </p:nvSpPr>
            <p:spPr bwMode="auto">
              <a:xfrm>
                <a:off x="7515226" y="4735513"/>
                <a:ext cx="366713" cy="452437"/>
              </a:xfrm>
              <a:custGeom>
                <a:avLst/>
                <a:gdLst>
                  <a:gd name="T0" fmla="*/ 27 w 72"/>
                  <a:gd name="T1" fmla="*/ 85 h 89"/>
                  <a:gd name="T2" fmla="*/ 34 w 72"/>
                  <a:gd name="T3" fmla="*/ 0 h 89"/>
                  <a:gd name="T4" fmla="*/ 46 w 72"/>
                  <a:gd name="T5" fmla="*/ 88 h 89"/>
                  <a:gd name="T6" fmla="*/ 27 w 72"/>
                  <a:gd name="T7" fmla="*/ 8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89">
                    <a:moveTo>
                      <a:pt x="27" y="85"/>
                    </a:moveTo>
                    <a:cubicBezTo>
                      <a:pt x="27" y="85"/>
                      <a:pt x="0" y="65"/>
                      <a:pt x="34" y="0"/>
                    </a:cubicBezTo>
                    <a:cubicBezTo>
                      <a:pt x="34" y="0"/>
                      <a:pt x="72" y="58"/>
                      <a:pt x="46" y="88"/>
                    </a:cubicBezTo>
                    <a:cubicBezTo>
                      <a:pt x="46" y="88"/>
                      <a:pt x="28" y="89"/>
                      <a:pt x="27" y="85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15"/>
              <p:cNvSpPr/>
              <p:nvPr/>
            </p:nvSpPr>
            <p:spPr bwMode="auto">
              <a:xfrm>
                <a:off x="9002713" y="5019675"/>
                <a:ext cx="579438" cy="285750"/>
              </a:xfrm>
              <a:custGeom>
                <a:avLst/>
                <a:gdLst>
                  <a:gd name="T0" fmla="*/ 6 w 114"/>
                  <a:gd name="T1" fmla="*/ 26 h 56"/>
                  <a:gd name="T2" fmla="*/ 88 w 114"/>
                  <a:gd name="T3" fmla="*/ 8 h 56"/>
                  <a:gd name="T4" fmla="*/ 107 w 114"/>
                  <a:gd name="T5" fmla="*/ 5 h 56"/>
                  <a:gd name="T6" fmla="*/ 14 w 114"/>
                  <a:gd name="T7" fmla="*/ 34 h 56"/>
                  <a:gd name="T8" fmla="*/ 6 w 114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56">
                    <a:moveTo>
                      <a:pt x="6" y="26"/>
                    </a:moveTo>
                    <a:cubicBezTo>
                      <a:pt x="6" y="26"/>
                      <a:pt x="27" y="0"/>
                      <a:pt x="88" y="8"/>
                    </a:cubicBezTo>
                    <a:cubicBezTo>
                      <a:pt x="88" y="8"/>
                      <a:pt x="100" y="14"/>
                      <a:pt x="107" y="5"/>
                    </a:cubicBezTo>
                    <a:cubicBezTo>
                      <a:pt x="107" y="5"/>
                      <a:pt x="114" y="56"/>
                      <a:pt x="14" y="34"/>
                    </a:cubicBezTo>
                    <a:cubicBezTo>
                      <a:pt x="14" y="34"/>
                      <a:pt x="0" y="29"/>
                      <a:pt x="6" y="26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39"/>
              <p:cNvSpPr/>
              <p:nvPr/>
            </p:nvSpPr>
            <p:spPr bwMode="auto">
              <a:xfrm>
                <a:off x="8813801" y="3111500"/>
                <a:ext cx="4763" cy="30162"/>
              </a:xfrm>
              <a:custGeom>
                <a:avLst/>
                <a:gdLst>
                  <a:gd name="T0" fmla="*/ 1 w 1"/>
                  <a:gd name="T1" fmla="*/ 0 h 6"/>
                  <a:gd name="T2" fmla="*/ 1 w 1"/>
                  <a:gd name="T3" fmla="*/ 0 h 6"/>
                  <a:gd name="T4" fmla="*/ 1 w 1"/>
                  <a:gd name="T5" fmla="*/ 6 h 6"/>
                  <a:gd name="T6" fmla="*/ 1 w 1"/>
                  <a:gd name="T7" fmla="*/ 0 h 6"/>
                  <a:gd name="T8" fmla="*/ 1 w 1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0" y="4"/>
                      <a:pt x="1" y="6"/>
                    </a:cubicBezTo>
                    <a:cubicBezTo>
                      <a:pt x="0" y="4"/>
                      <a:pt x="0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385B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45"/>
              <p:cNvSpPr/>
              <p:nvPr/>
            </p:nvSpPr>
            <p:spPr bwMode="auto">
              <a:xfrm>
                <a:off x="7672388" y="3146425"/>
                <a:ext cx="4763" cy="30162"/>
              </a:xfrm>
              <a:custGeom>
                <a:avLst/>
                <a:gdLst>
                  <a:gd name="T0" fmla="*/ 1 w 1"/>
                  <a:gd name="T1" fmla="*/ 0 h 6"/>
                  <a:gd name="T2" fmla="*/ 1 w 1"/>
                  <a:gd name="T3" fmla="*/ 0 h 6"/>
                  <a:gd name="T4" fmla="*/ 0 w 1"/>
                  <a:gd name="T5" fmla="*/ 6 h 6"/>
                  <a:gd name="T6" fmla="*/ 1 w 1"/>
                  <a:gd name="T7" fmla="*/ 0 h 6"/>
                  <a:gd name="T8" fmla="*/ 1 w 1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2"/>
                      <a:pt x="1" y="4"/>
                      <a:pt x="0" y="6"/>
                    </a:cubicBezTo>
                    <a:cubicBezTo>
                      <a:pt x="1" y="4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385B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49"/>
              <p:cNvSpPr/>
              <p:nvPr/>
            </p:nvSpPr>
            <p:spPr bwMode="auto">
              <a:xfrm>
                <a:off x="6526213" y="4664075"/>
                <a:ext cx="230188" cy="214312"/>
              </a:xfrm>
              <a:custGeom>
                <a:avLst/>
                <a:gdLst>
                  <a:gd name="T0" fmla="*/ 26 w 45"/>
                  <a:gd name="T1" fmla="*/ 0 h 42"/>
                  <a:gd name="T2" fmla="*/ 10 w 45"/>
                  <a:gd name="T3" fmla="*/ 42 h 42"/>
                  <a:gd name="T4" fmla="*/ 26 w 45"/>
                  <a:gd name="T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2">
                    <a:moveTo>
                      <a:pt x="26" y="0"/>
                    </a:moveTo>
                    <a:cubicBezTo>
                      <a:pt x="26" y="0"/>
                      <a:pt x="0" y="19"/>
                      <a:pt x="10" y="42"/>
                    </a:cubicBezTo>
                    <a:cubicBezTo>
                      <a:pt x="10" y="42"/>
                      <a:pt x="45" y="36"/>
                      <a:pt x="26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50"/>
              <p:cNvSpPr/>
              <p:nvPr/>
            </p:nvSpPr>
            <p:spPr bwMode="auto">
              <a:xfrm>
                <a:off x="6715126" y="3206750"/>
                <a:ext cx="361950" cy="347662"/>
              </a:xfrm>
              <a:custGeom>
                <a:avLst/>
                <a:gdLst>
                  <a:gd name="T0" fmla="*/ 0 w 71"/>
                  <a:gd name="T1" fmla="*/ 0 h 68"/>
                  <a:gd name="T2" fmla="*/ 63 w 71"/>
                  <a:gd name="T3" fmla="*/ 68 h 68"/>
                  <a:gd name="T4" fmla="*/ 0 w 71"/>
                  <a:gd name="T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1" h="68">
                    <a:moveTo>
                      <a:pt x="0" y="0"/>
                    </a:moveTo>
                    <a:cubicBezTo>
                      <a:pt x="0" y="0"/>
                      <a:pt x="3" y="64"/>
                      <a:pt x="63" y="68"/>
                    </a:cubicBezTo>
                    <a:cubicBezTo>
                      <a:pt x="63" y="68"/>
                      <a:pt x="71" y="4"/>
                      <a:pt x="0" y="0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51"/>
              <p:cNvSpPr/>
              <p:nvPr/>
            </p:nvSpPr>
            <p:spPr bwMode="auto">
              <a:xfrm>
                <a:off x="9796463" y="869950"/>
                <a:ext cx="438150" cy="519112"/>
              </a:xfrm>
              <a:custGeom>
                <a:avLst/>
                <a:gdLst>
                  <a:gd name="T0" fmla="*/ 14 w 86"/>
                  <a:gd name="T1" fmla="*/ 0 h 102"/>
                  <a:gd name="T2" fmla="*/ 74 w 86"/>
                  <a:gd name="T3" fmla="*/ 102 h 102"/>
                  <a:gd name="T4" fmla="*/ 14 w 86"/>
                  <a:gd name="T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" h="102">
                    <a:moveTo>
                      <a:pt x="14" y="0"/>
                    </a:moveTo>
                    <a:cubicBezTo>
                      <a:pt x="14" y="0"/>
                      <a:pt x="0" y="80"/>
                      <a:pt x="74" y="102"/>
                    </a:cubicBezTo>
                    <a:cubicBezTo>
                      <a:pt x="74" y="102"/>
                      <a:pt x="86" y="36"/>
                      <a:pt x="14" y="0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52"/>
              <p:cNvSpPr/>
              <p:nvPr/>
            </p:nvSpPr>
            <p:spPr bwMode="auto">
              <a:xfrm>
                <a:off x="5864226" y="1511300"/>
                <a:ext cx="306388" cy="295275"/>
              </a:xfrm>
              <a:custGeom>
                <a:avLst/>
                <a:gdLst>
                  <a:gd name="T0" fmla="*/ 48 w 60"/>
                  <a:gd name="T1" fmla="*/ 0 h 58"/>
                  <a:gd name="T2" fmla="*/ 16 w 60"/>
                  <a:gd name="T3" fmla="*/ 58 h 58"/>
                  <a:gd name="T4" fmla="*/ 48 w 60"/>
                  <a:gd name="T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58">
                    <a:moveTo>
                      <a:pt x="48" y="0"/>
                    </a:moveTo>
                    <a:cubicBezTo>
                      <a:pt x="48" y="0"/>
                      <a:pt x="0" y="14"/>
                      <a:pt x="16" y="58"/>
                    </a:cubicBezTo>
                    <a:cubicBezTo>
                      <a:pt x="16" y="58"/>
                      <a:pt x="60" y="54"/>
                      <a:pt x="48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60"/>
              <p:cNvSpPr/>
              <p:nvPr/>
            </p:nvSpPr>
            <p:spPr bwMode="auto">
              <a:xfrm>
                <a:off x="7289801" y="1557338"/>
                <a:ext cx="230188" cy="204787"/>
              </a:xfrm>
              <a:custGeom>
                <a:avLst/>
                <a:gdLst>
                  <a:gd name="T0" fmla="*/ 9 w 45"/>
                  <a:gd name="T1" fmla="*/ 4 h 40"/>
                  <a:gd name="T2" fmla="*/ 42 w 45"/>
                  <a:gd name="T3" fmla="*/ 40 h 40"/>
                  <a:gd name="T4" fmla="*/ 9 w 45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0">
                    <a:moveTo>
                      <a:pt x="9" y="4"/>
                    </a:moveTo>
                    <a:cubicBezTo>
                      <a:pt x="9" y="4"/>
                      <a:pt x="0" y="38"/>
                      <a:pt x="42" y="40"/>
                    </a:cubicBezTo>
                    <a:cubicBezTo>
                      <a:pt x="42" y="40"/>
                      <a:pt x="45" y="0"/>
                      <a:pt x="9" y="4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61"/>
              <p:cNvSpPr/>
              <p:nvPr/>
            </p:nvSpPr>
            <p:spPr bwMode="auto">
              <a:xfrm>
                <a:off x="9307513" y="2205038"/>
                <a:ext cx="403225" cy="488950"/>
              </a:xfrm>
              <a:custGeom>
                <a:avLst/>
                <a:gdLst>
                  <a:gd name="T0" fmla="*/ 9 w 79"/>
                  <a:gd name="T1" fmla="*/ 96 h 96"/>
                  <a:gd name="T2" fmla="*/ 65 w 79"/>
                  <a:gd name="T3" fmla="*/ 0 h 96"/>
                  <a:gd name="T4" fmla="*/ 9 w 79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9" h="96">
                    <a:moveTo>
                      <a:pt x="9" y="96"/>
                    </a:moveTo>
                    <a:cubicBezTo>
                      <a:pt x="9" y="96"/>
                      <a:pt x="0" y="21"/>
                      <a:pt x="65" y="0"/>
                    </a:cubicBezTo>
                    <a:cubicBezTo>
                      <a:pt x="65" y="0"/>
                      <a:pt x="79" y="79"/>
                      <a:pt x="9" y="96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62"/>
              <p:cNvSpPr/>
              <p:nvPr/>
            </p:nvSpPr>
            <p:spPr bwMode="auto">
              <a:xfrm>
                <a:off x="9556751" y="2708275"/>
                <a:ext cx="250825" cy="244475"/>
              </a:xfrm>
              <a:custGeom>
                <a:avLst/>
                <a:gdLst>
                  <a:gd name="T0" fmla="*/ 20 w 49"/>
                  <a:gd name="T1" fmla="*/ 0 h 48"/>
                  <a:gd name="T2" fmla="*/ 31 w 49"/>
                  <a:gd name="T3" fmla="*/ 48 h 48"/>
                  <a:gd name="T4" fmla="*/ 20 w 49"/>
                  <a:gd name="T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48">
                    <a:moveTo>
                      <a:pt x="20" y="0"/>
                    </a:moveTo>
                    <a:cubicBezTo>
                      <a:pt x="20" y="0"/>
                      <a:pt x="0" y="32"/>
                      <a:pt x="31" y="48"/>
                    </a:cubicBezTo>
                    <a:cubicBezTo>
                      <a:pt x="31" y="48"/>
                      <a:pt x="49" y="5"/>
                      <a:pt x="20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250585" y="2251644"/>
            <a:ext cx="10605113" cy="847714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5838810" y="3428120"/>
            <a:ext cx="6153150" cy="4248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861784" y="5381527"/>
            <a:ext cx="358140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861784" y="5677798"/>
            <a:ext cx="358140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H="1" flipV="1">
            <a:off x="-1117" y="2918759"/>
            <a:ext cx="12192000" cy="1485152"/>
          </a:xfrm>
          <a:prstGeom prst="rect">
            <a:avLst/>
          </a:prstGeom>
          <a:gradFill>
            <a:gsLst>
              <a:gs pos="100000">
                <a:srgbClr val="EEF0C0"/>
              </a:gs>
              <a:gs pos="16000">
                <a:srgbClr val="76B181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-1" y="2918760"/>
            <a:ext cx="12190883" cy="1485151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H="1" flipV="1">
            <a:off x="-1117" y="3238498"/>
            <a:ext cx="12192000" cy="828676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0" y="2918760"/>
            <a:ext cx="12190882" cy="1485151"/>
          </a:xfrm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lnSpc>
                <a:spcPts val="2400"/>
              </a:lnSpc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lnSpc>
                <a:spcPts val="2400"/>
              </a:lnSpc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lnSpc>
                <a:spcPts val="2400"/>
              </a:lnSpc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lnSpc>
                <a:spcPts val="2400"/>
              </a:lnSpc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lnSpc>
                <a:spcPts val="2400"/>
              </a:lnSpc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flipH="1">
            <a:off x="0" y="869950"/>
            <a:ext cx="12192000" cy="5621337"/>
            <a:chOff x="0" y="869950"/>
            <a:chExt cx="12192000" cy="5621337"/>
          </a:xfrm>
        </p:grpSpPr>
        <p:sp>
          <p:nvSpPr>
            <p:cNvPr id="7" name="矩形 6"/>
            <p:cNvSpPr/>
            <p:nvPr/>
          </p:nvSpPr>
          <p:spPr>
            <a:xfrm flipH="1" flipV="1">
              <a:off x="0" y="2100885"/>
              <a:ext cx="12192000" cy="3129938"/>
            </a:xfrm>
            <a:prstGeom prst="rect">
              <a:avLst/>
            </a:prstGeom>
            <a:gradFill>
              <a:gsLst>
                <a:gs pos="100000">
                  <a:srgbClr val="EEF0C0"/>
                </a:gs>
                <a:gs pos="16000">
                  <a:srgbClr val="76B181"/>
                </a:gs>
              </a:gsLst>
              <a:lin ang="27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717676" y="869950"/>
              <a:ext cx="10126662" cy="5621337"/>
              <a:chOff x="1717676" y="869950"/>
              <a:chExt cx="10126662" cy="5621337"/>
            </a:xfrm>
          </p:grpSpPr>
          <p:sp>
            <p:nvSpPr>
              <p:cNvPr id="9" name="Freeform 53"/>
              <p:cNvSpPr/>
              <p:nvPr/>
            </p:nvSpPr>
            <p:spPr bwMode="auto">
              <a:xfrm>
                <a:off x="2951163" y="4551363"/>
                <a:ext cx="304800" cy="320675"/>
              </a:xfrm>
              <a:custGeom>
                <a:avLst/>
                <a:gdLst>
                  <a:gd name="T0" fmla="*/ 8 w 60"/>
                  <a:gd name="T1" fmla="*/ 0 h 63"/>
                  <a:gd name="T2" fmla="*/ 37 w 60"/>
                  <a:gd name="T3" fmla="*/ 63 h 63"/>
                  <a:gd name="T4" fmla="*/ 8 w 60"/>
                  <a:gd name="T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63">
                    <a:moveTo>
                      <a:pt x="8" y="0"/>
                    </a:moveTo>
                    <a:cubicBezTo>
                      <a:pt x="8" y="0"/>
                      <a:pt x="0" y="49"/>
                      <a:pt x="37" y="63"/>
                    </a:cubicBezTo>
                    <a:cubicBezTo>
                      <a:pt x="37" y="63"/>
                      <a:pt x="60" y="22"/>
                      <a:pt x="8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54"/>
              <p:cNvSpPr/>
              <p:nvPr/>
            </p:nvSpPr>
            <p:spPr bwMode="auto">
              <a:xfrm>
                <a:off x="9634538" y="5045075"/>
                <a:ext cx="874713" cy="1028700"/>
              </a:xfrm>
              <a:custGeom>
                <a:avLst/>
                <a:gdLst>
                  <a:gd name="T0" fmla="*/ 104 w 172"/>
                  <a:gd name="T1" fmla="*/ 0 h 202"/>
                  <a:gd name="T2" fmla="*/ 46 w 172"/>
                  <a:gd name="T3" fmla="*/ 202 h 202"/>
                  <a:gd name="T4" fmla="*/ 104 w 172"/>
                  <a:gd name="T5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2" h="202">
                    <a:moveTo>
                      <a:pt x="104" y="0"/>
                    </a:moveTo>
                    <a:cubicBezTo>
                      <a:pt x="104" y="0"/>
                      <a:pt x="0" y="58"/>
                      <a:pt x="46" y="202"/>
                    </a:cubicBezTo>
                    <a:cubicBezTo>
                      <a:pt x="46" y="202"/>
                      <a:pt x="172" y="144"/>
                      <a:pt x="104" y="0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55"/>
              <p:cNvSpPr/>
              <p:nvPr/>
            </p:nvSpPr>
            <p:spPr bwMode="auto">
              <a:xfrm>
                <a:off x="10255251" y="3213100"/>
                <a:ext cx="1517650" cy="1792287"/>
              </a:xfrm>
              <a:custGeom>
                <a:avLst/>
                <a:gdLst>
                  <a:gd name="T0" fmla="*/ 10 w 298"/>
                  <a:gd name="T1" fmla="*/ 0 h 352"/>
                  <a:gd name="T2" fmla="*/ 288 w 298"/>
                  <a:gd name="T3" fmla="*/ 352 h 352"/>
                  <a:gd name="T4" fmla="*/ 10 w 298"/>
                  <a:gd name="T5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8" h="352">
                    <a:moveTo>
                      <a:pt x="10" y="0"/>
                    </a:moveTo>
                    <a:cubicBezTo>
                      <a:pt x="10" y="0"/>
                      <a:pt x="0" y="250"/>
                      <a:pt x="288" y="352"/>
                    </a:cubicBezTo>
                    <a:cubicBezTo>
                      <a:pt x="288" y="352"/>
                      <a:pt x="298" y="68"/>
                      <a:pt x="10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56"/>
              <p:cNvSpPr/>
              <p:nvPr/>
            </p:nvSpPr>
            <p:spPr bwMode="auto">
              <a:xfrm>
                <a:off x="10856913" y="1481138"/>
                <a:ext cx="987425" cy="754062"/>
              </a:xfrm>
              <a:custGeom>
                <a:avLst/>
                <a:gdLst>
                  <a:gd name="T0" fmla="*/ 110 w 194"/>
                  <a:gd name="T1" fmla="*/ 14 h 148"/>
                  <a:gd name="T2" fmla="*/ 0 w 194"/>
                  <a:gd name="T3" fmla="*/ 148 h 148"/>
                  <a:gd name="T4" fmla="*/ 194 w 194"/>
                  <a:gd name="T5" fmla="*/ 12 h 148"/>
                  <a:gd name="T6" fmla="*/ 110 w 194"/>
                  <a:gd name="T7" fmla="*/ 1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4" h="148">
                    <a:moveTo>
                      <a:pt x="110" y="14"/>
                    </a:moveTo>
                    <a:cubicBezTo>
                      <a:pt x="110" y="14"/>
                      <a:pt x="52" y="22"/>
                      <a:pt x="0" y="148"/>
                    </a:cubicBezTo>
                    <a:cubicBezTo>
                      <a:pt x="0" y="148"/>
                      <a:pt x="144" y="138"/>
                      <a:pt x="194" y="12"/>
                    </a:cubicBezTo>
                    <a:cubicBezTo>
                      <a:pt x="194" y="12"/>
                      <a:pt x="152" y="0"/>
                      <a:pt x="110" y="14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57"/>
              <p:cNvSpPr/>
              <p:nvPr/>
            </p:nvSpPr>
            <p:spPr bwMode="auto">
              <a:xfrm>
                <a:off x="1717676" y="2500313"/>
                <a:ext cx="306388" cy="263525"/>
              </a:xfrm>
              <a:custGeom>
                <a:avLst/>
                <a:gdLst>
                  <a:gd name="T0" fmla="*/ 0 w 60"/>
                  <a:gd name="T1" fmla="*/ 8 h 52"/>
                  <a:gd name="T2" fmla="*/ 60 w 60"/>
                  <a:gd name="T3" fmla="*/ 42 h 52"/>
                  <a:gd name="T4" fmla="*/ 0 w 60"/>
                  <a:gd name="T5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52">
                    <a:moveTo>
                      <a:pt x="0" y="8"/>
                    </a:moveTo>
                    <a:cubicBezTo>
                      <a:pt x="0" y="8"/>
                      <a:pt x="22" y="52"/>
                      <a:pt x="60" y="42"/>
                    </a:cubicBezTo>
                    <a:cubicBezTo>
                      <a:pt x="60" y="42"/>
                      <a:pt x="48" y="0"/>
                      <a:pt x="0" y="8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58"/>
              <p:cNvSpPr/>
              <p:nvPr/>
            </p:nvSpPr>
            <p:spPr bwMode="auto">
              <a:xfrm>
                <a:off x="4722813" y="4994275"/>
                <a:ext cx="977900" cy="936625"/>
              </a:xfrm>
              <a:custGeom>
                <a:avLst/>
                <a:gdLst>
                  <a:gd name="T0" fmla="*/ 40 w 192"/>
                  <a:gd name="T1" fmla="*/ 0 h 184"/>
                  <a:gd name="T2" fmla="*/ 126 w 192"/>
                  <a:gd name="T3" fmla="*/ 184 h 184"/>
                  <a:gd name="T4" fmla="*/ 40 w 192"/>
                  <a:gd name="T5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184">
                    <a:moveTo>
                      <a:pt x="40" y="0"/>
                    </a:moveTo>
                    <a:cubicBezTo>
                      <a:pt x="40" y="0"/>
                      <a:pt x="0" y="136"/>
                      <a:pt x="126" y="184"/>
                    </a:cubicBezTo>
                    <a:cubicBezTo>
                      <a:pt x="126" y="184"/>
                      <a:pt x="192" y="108"/>
                      <a:pt x="40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59"/>
              <p:cNvSpPr/>
              <p:nvPr/>
            </p:nvSpPr>
            <p:spPr bwMode="auto">
              <a:xfrm>
                <a:off x="5313363" y="4994275"/>
                <a:ext cx="1365250" cy="1497012"/>
              </a:xfrm>
              <a:custGeom>
                <a:avLst/>
                <a:gdLst>
                  <a:gd name="T0" fmla="*/ 116 w 268"/>
                  <a:gd name="T1" fmla="*/ 0 h 294"/>
                  <a:gd name="T2" fmla="*/ 88 w 268"/>
                  <a:gd name="T3" fmla="*/ 294 h 294"/>
                  <a:gd name="T4" fmla="*/ 116 w 268"/>
                  <a:gd name="T5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8" h="294">
                    <a:moveTo>
                      <a:pt x="116" y="0"/>
                    </a:moveTo>
                    <a:cubicBezTo>
                      <a:pt x="116" y="0"/>
                      <a:pt x="0" y="134"/>
                      <a:pt x="88" y="294"/>
                    </a:cubicBezTo>
                    <a:cubicBezTo>
                      <a:pt x="88" y="294"/>
                      <a:pt x="268" y="210"/>
                      <a:pt x="116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8" name="组合 17"/>
              <p:cNvGrpSpPr/>
              <p:nvPr/>
            </p:nvGrpSpPr>
            <p:grpSpPr>
              <a:xfrm>
                <a:off x="5864226" y="869950"/>
                <a:ext cx="4370387" cy="4435475"/>
                <a:chOff x="5864226" y="869950"/>
                <a:chExt cx="4370387" cy="4435475"/>
              </a:xfrm>
            </p:grpSpPr>
            <p:sp>
              <p:nvSpPr>
                <p:cNvPr id="19" name="Oval 5"/>
                <p:cNvSpPr>
                  <a:spLocks noChangeArrowheads="1"/>
                </p:cNvSpPr>
                <p:nvPr/>
              </p:nvSpPr>
              <p:spPr bwMode="auto">
                <a:xfrm>
                  <a:off x="6853238" y="5070475"/>
                  <a:ext cx="2781300" cy="234950"/>
                </a:xfrm>
                <a:prstGeom prst="ellipse">
                  <a:avLst/>
                </a:pr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6"/>
                <p:cNvSpPr/>
                <p:nvPr/>
              </p:nvSpPr>
              <p:spPr bwMode="auto">
                <a:xfrm>
                  <a:off x="7886701" y="2193925"/>
                  <a:ext cx="1400175" cy="2901950"/>
                </a:xfrm>
                <a:custGeom>
                  <a:avLst/>
                  <a:gdLst>
                    <a:gd name="T0" fmla="*/ 117 w 275"/>
                    <a:gd name="T1" fmla="*/ 568 h 570"/>
                    <a:gd name="T2" fmla="*/ 249 w 275"/>
                    <a:gd name="T3" fmla="*/ 0 h 570"/>
                    <a:gd name="T4" fmla="*/ 147 w 275"/>
                    <a:gd name="T5" fmla="*/ 570 h 570"/>
                    <a:gd name="T6" fmla="*/ 117 w 275"/>
                    <a:gd name="T7" fmla="*/ 568 h 5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5" h="570">
                      <a:moveTo>
                        <a:pt x="117" y="568"/>
                      </a:moveTo>
                      <a:cubicBezTo>
                        <a:pt x="117" y="568"/>
                        <a:pt x="0" y="229"/>
                        <a:pt x="249" y="0"/>
                      </a:cubicBezTo>
                      <a:cubicBezTo>
                        <a:pt x="249" y="0"/>
                        <a:pt x="275" y="425"/>
                        <a:pt x="147" y="570"/>
                      </a:cubicBezTo>
                      <a:cubicBezTo>
                        <a:pt x="117" y="568"/>
                        <a:pt x="117" y="568"/>
                        <a:pt x="117" y="568"/>
                      </a:cubicBezTo>
                    </a:path>
                  </a:pathLst>
                </a:cu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7"/>
                <p:cNvSpPr/>
                <p:nvPr/>
              </p:nvSpPr>
              <p:spPr bwMode="auto">
                <a:xfrm>
                  <a:off x="8640763" y="3049588"/>
                  <a:ext cx="835025" cy="2062162"/>
                </a:xfrm>
                <a:custGeom>
                  <a:avLst/>
                  <a:gdLst>
                    <a:gd name="T0" fmla="*/ 0 w 164"/>
                    <a:gd name="T1" fmla="*/ 403 h 405"/>
                    <a:gd name="T2" fmla="*/ 164 w 164"/>
                    <a:gd name="T3" fmla="*/ 0 h 405"/>
                    <a:gd name="T4" fmla="*/ 29 w 164"/>
                    <a:gd name="T5" fmla="*/ 405 h 405"/>
                    <a:gd name="T6" fmla="*/ 0 w 164"/>
                    <a:gd name="T7" fmla="*/ 403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405">
                      <a:moveTo>
                        <a:pt x="0" y="403"/>
                      </a:moveTo>
                      <a:cubicBezTo>
                        <a:pt x="0" y="403"/>
                        <a:pt x="27" y="76"/>
                        <a:pt x="164" y="0"/>
                      </a:cubicBezTo>
                      <a:cubicBezTo>
                        <a:pt x="164" y="0"/>
                        <a:pt x="117" y="344"/>
                        <a:pt x="29" y="405"/>
                      </a:cubicBezTo>
                      <a:lnTo>
                        <a:pt x="0" y="403"/>
                      </a:lnTo>
                      <a:close/>
                    </a:path>
                  </a:pathLst>
                </a:cu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8"/>
                <p:cNvSpPr/>
                <p:nvPr/>
              </p:nvSpPr>
              <p:spPr bwMode="auto">
                <a:xfrm>
                  <a:off x="7423151" y="2606675"/>
                  <a:ext cx="1155700" cy="2505075"/>
                </a:xfrm>
                <a:custGeom>
                  <a:avLst/>
                  <a:gdLst>
                    <a:gd name="T0" fmla="*/ 215 w 227"/>
                    <a:gd name="T1" fmla="*/ 492 h 492"/>
                    <a:gd name="T2" fmla="*/ 35 w 227"/>
                    <a:gd name="T3" fmla="*/ 0 h 492"/>
                    <a:gd name="T4" fmla="*/ 143 w 227"/>
                    <a:gd name="T5" fmla="*/ 491 h 492"/>
                    <a:gd name="T6" fmla="*/ 215 w 227"/>
                    <a:gd name="T7" fmla="*/ 492 h 4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7" h="492">
                      <a:moveTo>
                        <a:pt x="215" y="492"/>
                      </a:moveTo>
                      <a:cubicBezTo>
                        <a:pt x="215" y="492"/>
                        <a:pt x="227" y="212"/>
                        <a:pt x="35" y="0"/>
                      </a:cubicBezTo>
                      <a:cubicBezTo>
                        <a:pt x="35" y="0"/>
                        <a:pt x="0" y="378"/>
                        <a:pt x="143" y="491"/>
                      </a:cubicBezTo>
                      <a:cubicBezTo>
                        <a:pt x="215" y="492"/>
                        <a:pt x="215" y="492"/>
                        <a:pt x="215" y="492"/>
                      </a:cubicBezTo>
                    </a:path>
                  </a:pathLst>
                </a:cu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9"/>
                <p:cNvSpPr/>
                <p:nvPr/>
              </p:nvSpPr>
              <p:spPr bwMode="auto">
                <a:xfrm>
                  <a:off x="6781801" y="2403475"/>
                  <a:ext cx="1190625" cy="2744787"/>
                </a:xfrm>
                <a:custGeom>
                  <a:avLst/>
                  <a:gdLst>
                    <a:gd name="T0" fmla="*/ 6 w 234"/>
                    <a:gd name="T1" fmla="*/ 3 h 539"/>
                    <a:gd name="T2" fmla="*/ 182 w 234"/>
                    <a:gd name="T3" fmla="*/ 539 h 539"/>
                    <a:gd name="T4" fmla="*/ 234 w 234"/>
                    <a:gd name="T5" fmla="*/ 536 h 539"/>
                    <a:gd name="T6" fmla="*/ 6 w 234"/>
                    <a:gd name="T7" fmla="*/ 3 h 5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4" h="539">
                      <a:moveTo>
                        <a:pt x="6" y="3"/>
                      </a:moveTo>
                      <a:cubicBezTo>
                        <a:pt x="4" y="0"/>
                        <a:pt x="0" y="442"/>
                        <a:pt x="182" y="539"/>
                      </a:cubicBezTo>
                      <a:cubicBezTo>
                        <a:pt x="234" y="536"/>
                        <a:pt x="234" y="536"/>
                        <a:pt x="234" y="536"/>
                      </a:cubicBezTo>
                      <a:cubicBezTo>
                        <a:pt x="234" y="536"/>
                        <a:pt x="182" y="202"/>
                        <a:pt x="6" y="3"/>
                      </a:cubicBezTo>
                      <a:close/>
                    </a:path>
                  </a:pathLst>
                </a:cu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10"/>
                <p:cNvSpPr/>
                <p:nvPr/>
              </p:nvSpPr>
              <p:spPr bwMode="auto">
                <a:xfrm>
                  <a:off x="9124951" y="3543300"/>
                  <a:ext cx="661988" cy="1644650"/>
                </a:xfrm>
                <a:custGeom>
                  <a:avLst/>
                  <a:gdLst>
                    <a:gd name="T0" fmla="*/ 0 w 130"/>
                    <a:gd name="T1" fmla="*/ 309 h 323"/>
                    <a:gd name="T2" fmla="*/ 128 w 130"/>
                    <a:gd name="T3" fmla="*/ 0 h 323"/>
                    <a:gd name="T4" fmla="*/ 27 w 130"/>
                    <a:gd name="T5" fmla="*/ 313 h 323"/>
                    <a:gd name="T6" fmla="*/ 0 w 130"/>
                    <a:gd name="T7" fmla="*/ 309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0" h="323">
                      <a:moveTo>
                        <a:pt x="0" y="309"/>
                      </a:moveTo>
                      <a:cubicBezTo>
                        <a:pt x="0" y="309"/>
                        <a:pt x="23" y="73"/>
                        <a:pt x="128" y="0"/>
                      </a:cubicBezTo>
                      <a:cubicBezTo>
                        <a:pt x="128" y="0"/>
                        <a:pt x="130" y="263"/>
                        <a:pt x="27" y="313"/>
                      </a:cubicBezTo>
                      <a:cubicBezTo>
                        <a:pt x="27" y="313"/>
                        <a:pt x="5" y="323"/>
                        <a:pt x="0" y="309"/>
                      </a:cubicBezTo>
                      <a:close/>
                    </a:path>
                  </a:pathLst>
                </a:custGeom>
                <a:solidFill>
                  <a:srgbClr val="5E8B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11"/>
                <p:cNvSpPr/>
                <p:nvPr/>
              </p:nvSpPr>
              <p:spPr bwMode="auto">
                <a:xfrm>
                  <a:off x="8645526" y="3727450"/>
                  <a:ext cx="754063" cy="1460500"/>
                </a:xfrm>
                <a:custGeom>
                  <a:avLst/>
                  <a:gdLst>
                    <a:gd name="T0" fmla="*/ 107 w 148"/>
                    <a:gd name="T1" fmla="*/ 272 h 287"/>
                    <a:gd name="T2" fmla="*/ 29 w 148"/>
                    <a:gd name="T3" fmla="*/ 0 h 287"/>
                    <a:gd name="T4" fmla="*/ 87 w 148"/>
                    <a:gd name="T5" fmla="*/ 272 h 287"/>
                    <a:gd name="T6" fmla="*/ 107 w 148"/>
                    <a:gd name="T7" fmla="*/ 272 h 2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7">
                      <a:moveTo>
                        <a:pt x="107" y="272"/>
                      </a:moveTo>
                      <a:cubicBezTo>
                        <a:pt x="107" y="272"/>
                        <a:pt x="148" y="121"/>
                        <a:pt x="29" y="0"/>
                      </a:cubicBezTo>
                      <a:cubicBezTo>
                        <a:pt x="29" y="0"/>
                        <a:pt x="0" y="208"/>
                        <a:pt x="87" y="272"/>
                      </a:cubicBezTo>
                      <a:cubicBezTo>
                        <a:pt x="87" y="272"/>
                        <a:pt x="92" y="287"/>
                        <a:pt x="107" y="272"/>
                      </a:cubicBezTo>
                      <a:close/>
                    </a:path>
                  </a:pathLst>
                </a:custGeom>
                <a:solidFill>
                  <a:srgbClr val="5E8B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12"/>
                <p:cNvSpPr/>
                <p:nvPr/>
              </p:nvSpPr>
              <p:spPr bwMode="auto">
                <a:xfrm>
                  <a:off x="7713663" y="4133850"/>
                  <a:ext cx="468313" cy="1049337"/>
                </a:xfrm>
                <a:custGeom>
                  <a:avLst/>
                  <a:gdLst>
                    <a:gd name="T0" fmla="*/ 16 w 92"/>
                    <a:gd name="T1" fmla="*/ 0 h 206"/>
                    <a:gd name="T2" fmla="*/ 51 w 92"/>
                    <a:gd name="T3" fmla="*/ 200 h 206"/>
                    <a:gd name="T4" fmla="*/ 89 w 92"/>
                    <a:gd name="T5" fmla="*/ 197 h 206"/>
                    <a:gd name="T6" fmla="*/ 16 w 92"/>
                    <a:gd name="T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2" h="206">
                      <a:moveTo>
                        <a:pt x="16" y="0"/>
                      </a:moveTo>
                      <a:cubicBezTo>
                        <a:pt x="16" y="0"/>
                        <a:pt x="0" y="174"/>
                        <a:pt x="51" y="200"/>
                      </a:cubicBezTo>
                      <a:cubicBezTo>
                        <a:pt x="51" y="200"/>
                        <a:pt x="78" y="206"/>
                        <a:pt x="89" y="197"/>
                      </a:cubicBezTo>
                      <a:cubicBezTo>
                        <a:pt x="89" y="197"/>
                        <a:pt x="92" y="75"/>
                        <a:pt x="16" y="0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13"/>
                <p:cNvSpPr/>
                <p:nvPr/>
              </p:nvSpPr>
              <p:spPr bwMode="auto">
                <a:xfrm>
                  <a:off x="6800851" y="4195763"/>
                  <a:ext cx="846138" cy="987425"/>
                </a:xfrm>
                <a:custGeom>
                  <a:avLst/>
                  <a:gdLst>
                    <a:gd name="T0" fmla="*/ 138 w 166"/>
                    <a:gd name="T1" fmla="*/ 186 h 194"/>
                    <a:gd name="T2" fmla="*/ 0 w 166"/>
                    <a:gd name="T3" fmla="*/ 0 h 194"/>
                    <a:gd name="T4" fmla="*/ 166 w 166"/>
                    <a:gd name="T5" fmla="*/ 183 h 194"/>
                    <a:gd name="T6" fmla="*/ 138 w 166"/>
                    <a:gd name="T7" fmla="*/ 186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6" h="194">
                      <a:moveTo>
                        <a:pt x="138" y="186"/>
                      </a:moveTo>
                      <a:cubicBezTo>
                        <a:pt x="138" y="186"/>
                        <a:pt x="11" y="146"/>
                        <a:pt x="0" y="0"/>
                      </a:cubicBezTo>
                      <a:cubicBezTo>
                        <a:pt x="0" y="0"/>
                        <a:pt x="159" y="66"/>
                        <a:pt x="166" y="183"/>
                      </a:cubicBezTo>
                      <a:cubicBezTo>
                        <a:pt x="166" y="183"/>
                        <a:pt x="155" y="194"/>
                        <a:pt x="138" y="186"/>
                      </a:cubicBezTo>
                      <a:close/>
                    </a:path>
                  </a:pathLst>
                </a:custGeom>
                <a:solidFill>
                  <a:srgbClr val="5E8B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14"/>
                <p:cNvSpPr/>
                <p:nvPr/>
              </p:nvSpPr>
              <p:spPr bwMode="auto">
                <a:xfrm>
                  <a:off x="7515226" y="4735513"/>
                  <a:ext cx="366713" cy="452437"/>
                </a:xfrm>
                <a:custGeom>
                  <a:avLst/>
                  <a:gdLst>
                    <a:gd name="T0" fmla="*/ 27 w 72"/>
                    <a:gd name="T1" fmla="*/ 85 h 89"/>
                    <a:gd name="T2" fmla="*/ 34 w 72"/>
                    <a:gd name="T3" fmla="*/ 0 h 89"/>
                    <a:gd name="T4" fmla="*/ 46 w 72"/>
                    <a:gd name="T5" fmla="*/ 88 h 89"/>
                    <a:gd name="T6" fmla="*/ 27 w 72"/>
                    <a:gd name="T7" fmla="*/ 85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2" h="89">
                      <a:moveTo>
                        <a:pt x="27" y="85"/>
                      </a:moveTo>
                      <a:cubicBezTo>
                        <a:pt x="27" y="85"/>
                        <a:pt x="0" y="65"/>
                        <a:pt x="34" y="0"/>
                      </a:cubicBezTo>
                      <a:cubicBezTo>
                        <a:pt x="34" y="0"/>
                        <a:pt x="72" y="58"/>
                        <a:pt x="46" y="88"/>
                      </a:cubicBezTo>
                      <a:cubicBezTo>
                        <a:pt x="46" y="88"/>
                        <a:pt x="28" y="89"/>
                        <a:pt x="27" y="85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15"/>
                <p:cNvSpPr/>
                <p:nvPr/>
              </p:nvSpPr>
              <p:spPr bwMode="auto">
                <a:xfrm>
                  <a:off x="9002713" y="5019675"/>
                  <a:ext cx="579438" cy="285750"/>
                </a:xfrm>
                <a:custGeom>
                  <a:avLst/>
                  <a:gdLst>
                    <a:gd name="T0" fmla="*/ 6 w 114"/>
                    <a:gd name="T1" fmla="*/ 26 h 56"/>
                    <a:gd name="T2" fmla="*/ 88 w 114"/>
                    <a:gd name="T3" fmla="*/ 8 h 56"/>
                    <a:gd name="T4" fmla="*/ 107 w 114"/>
                    <a:gd name="T5" fmla="*/ 5 h 56"/>
                    <a:gd name="T6" fmla="*/ 14 w 114"/>
                    <a:gd name="T7" fmla="*/ 34 h 56"/>
                    <a:gd name="T8" fmla="*/ 6 w 114"/>
                    <a:gd name="T9" fmla="*/ 2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56">
                      <a:moveTo>
                        <a:pt x="6" y="26"/>
                      </a:moveTo>
                      <a:cubicBezTo>
                        <a:pt x="6" y="26"/>
                        <a:pt x="27" y="0"/>
                        <a:pt x="88" y="8"/>
                      </a:cubicBezTo>
                      <a:cubicBezTo>
                        <a:pt x="88" y="8"/>
                        <a:pt x="100" y="14"/>
                        <a:pt x="107" y="5"/>
                      </a:cubicBezTo>
                      <a:cubicBezTo>
                        <a:pt x="107" y="5"/>
                        <a:pt x="114" y="56"/>
                        <a:pt x="14" y="34"/>
                      </a:cubicBezTo>
                      <a:cubicBezTo>
                        <a:pt x="14" y="34"/>
                        <a:pt x="0" y="29"/>
                        <a:pt x="6" y="26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39"/>
                <p:cNvSpPr/>
                <p:nvPr/>
              </p:nvSpPr>
              <p:spPr bwMode="auto">
                <a:xfrm>
                  <a:off x="8813801" y="3111500"/>
                  <a:ext cx="4763" cy="30162"/>
                </a:xfrm>
                <a:custGeom>
                  <a:avLst/>
                  <a:gdLst>
                    <a:gd name="T0" fmla="*/ 1 w 1"/>
                    <a:gd name="T1" fmla="*/ 0 h 6"/>
                    <a:gd name="T2" fmla="*/ 1 w 1"/>
                    <a:gd name="T3" fmla="*/ 0 h 6"/>
                    <a:gd name="T4" fmla="*/ 1 w 1"/>
                    <a:gd name="T5" fmla="*/ 6 h 6"/>
                    <a:gd name="T6" fmla="*/ 1 w 1"/>
                    <a:gd name="T7" fmla="*/ 0 h 6"/>
                    <a:gd name="T8" fmla="*/ 1 w 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6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2"/>
                        <a:pt x="0" y="4"/>
                        <a:pt x="1" y="6"/>
                      </a:cubicBezTo>
                      <a:cubicBezTo>
                        <a:pt x="0" y="4"/>
                        <a:pt x="0" y="2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385B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45"/>
                <p:cNvSpPr/>
                <p:nvPr/>
              </p:nvSpPr>
              <p:spPr bwMode="auto">
                <a:xfrm>
                  <a:off x="7672388" y="3146425"/>
                  <a:ext cx="4763" cy="30162"/>
                </a:xfrm>
                <a:custGeom>
                  <a:avLst/>
                  <a:gdLst>
                    <a:gd name="T0" fmla="*/ 1 w 1"/>
                    <a:gd name="T1" fmla="*/ 0 h 6"/>
                    <a:gd name="T2" fmla="*/ 1 w 1"/>
                    <a:gd name="T3" fmla="*/ 0 h 6"/>
                    <a:gd name="T4" fmla="*/ 0 w 1"/>
                    <a:gd name="T5" fmla="*/ 6 h 6"/>
                    <a:gd name="T6" fmla="*/ 1 w 1"/>
                    <a:gd name="T7" fmla="*/ 0 h 6"/>
                    <a:gd name="T8" fmla="*/ 1 w 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6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2"/>
                        <a:pt x="1" y="4"/>
                        <a:pt x="0" y="6"/>
                      </a:cubicBezTo>
                      <a:cubicBezTo>
                        <a:pt x="1" y="4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385B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49"/>
                <p:cNvSpPr/>
                <p:nvPr/>
              </p:nvSpPr>
              <p:spPr bwMode="auto">
                <a:xfrm>
                  <a:off x="6526213" y="4664075"/>
                  <a:ext cx="230188" cy="214312"/>
                </a:xfrm>
                <a:custGeom>
                  <a:avLst/>
                  <a:gdLst>
                    <a:gd name="T0" fmla="*/ 26 w 45"/>
                    <a:gd name="T1" fmla="*/ 0 h 42"/>
                    <a:gd name="T2" fmla="*/ 10 w 45"/>
                    <a:gd name="T3" fmla="*/ 42 h 42"/>
                    <a:gd name="T4" fmla="*/ 26 w 45"/>
                    <a:gd name="T5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" h="42">
                      <a:moveTo>
                        <a:pt x="26" y="0"/>
                      </a:moveTo>
                      <a:cubicBezTo>
                        <a:pt x="26" y="0"/>
                        <a:pt x="0" y="19"/>
                        <a:pt x="10" y="42"/>
                      </a:cubicBezTo>
                      <a:cubicBezTo>
                        <a:pt x="10" y="42"/>
                        <a:pt x="45" y="36"/>
                        <a:pt x="26" y="0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" name="Freeform 50"/>
                <p:cNvSpPr/>
                <p:nvPr/>
              </p:nvSpPr>
              <p:spPr bwMode="auto">
                <a:xfrm>
                  <a:off x="6715126" y="3206750"/>
                  <a:ext cx="361950" cy="347662"/>
                </a:xfrm>
                <a:custGeom>
                  <a:avLst/>
                  <a:gdLst>
                    <a:gd name="T0" fmla="*/ 0 w 71"/>
                    <a:gd name="T1" fmla="*/ 0 h 68"/>
                    <a:gd name="T2" fmla="*/ 63 w 71"/>
                    <a:gd name="T3" fmla="*/ 68 h 68"/>
                    <a:gd name="T4" fmla="*/ 0 w 71"/>
                    <a:gd name="T5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1" h="68">
                      <a:moveTo>
                        <a:pt x="0" y="0"/>
                      </a:moveTo>
                      <a:cubicBezTo>
                        <a:pt x="0" y="0"/>
                        <a:pt x="3" y="64"/>
                        <a:pt x="63" y="68"/>
                      </a:cubicBezTo>
                      <a:cubicBezTo>
                        <a:pt x="63" y="68"/>
                        <a:pt x="71" y="4"/>
                        <a:pt x="0" y="0"/>
                      </a:cubicBezTo>
                      <a:close/>
                    </a:path>
                  </a:pathLst>
                </a:custGeom>
                <a:solidFill>
                  <a:srgbClr val="F5F5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51"/>
                <p:cNvSpPr/>
                <p:nvPr/>
              </p:nvSpPr>
              <p:spPr bwMode="auto">
                <a:xfrm>
                  <a:off x="9796463" y="869950"/>
                  <a:ext cx="438150" cy="519112"/>
                </a:xfrm>
                <a:custGeom>
                  <a:avLst/>
                  <a:gdLst>
                    <a:gd name="T0" fmla="*/ 14 w 86"/>
                    <a:gd name="T1" fmla="*/ 0 h 102"/>
                    <a:gd name="T2" fmla="*/ 74 w 86"/>
                    <a:gd name="T3" fmla="*/ 102 h 102"/>
                    <a:gd name="T4" fmla="*/ 14 w 86"/>
                    <a:gd name="T5" fmla="*/ 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6" h="102">
                      <a:moveTo>
                        <a:pt x="14" y="0"/>
                      </a:moveTo>
                      <a:cubicBezTo>
                        <a:pt x="14" y="0"/>
                        <a:pt x="0" y="80"/>
                        <a:pt x="74" y="102"/>
                      </a:cubicBezTo>
                      <a:cubicBezTo>
                        <a:pt x="74" y="102"/>
                        <a:pt x="86" y="36"/>
                        <a:pt x="14" y="0"/>
                      </a:cubicBezTo>
                      <a:close/>
                    </a:path>
                  </a:pathLst>
                </a:custGeom>
                <a:solidFill>
                  <a:srgbClr val="F5F5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52"/>
                <p:cNvSpPr/>
                <p:nvPr/>
              </p:nvSpPr>
              <p:spPr bwMode="auto">
                <a:xfrm>
                  <a:off x="5864226" y="1511300"/>
                  <a:ext cx="306388" cy="295275"/>
                </a:xfrm>
                <a:custGeom>
                  <a:avLst/>
                  <a:gdLst>
                    <a:gd name="T0" fmla="*/ 48 w 60"/>
                    <a:gd name="T1" fmla="*/ 0 h 58"/>
                    <a:gd name="T2" fmla="*/ 16 w 60"/>
                    <a:gd name="T3" fmla="*/ 58 h 58"/>
                    <a:gd name="T4" fmla="*/ 48 w 60"/>
                    <a:gd name="T5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0" h="58">
                      <a:moveTo>
                        <a:pt x="48" y="0"/>
                      </a:moveTo>
                      <a:cubicBezTo>
                        <a:pt x="48" y="0"/>
                        <a:pt x="0" y="14"/>
                        <a:pt x="16" y="58"/>
                      </a:cubicBezTo>
                      <a:cubicBezTo>
                        <a:pt x="16" y="58"/>
                        <a:pt x="60" y="54"/>
                        <a:pt x="48" y="0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" name="Freeform 60"/>
                <p:cNvSpPr/>
                <p:nvPr/>
              </p:nvSpPr>
              <p:spPr bwMode="auto">
                <a:xfrm>
                  <a:off x="7289801" y="1557338"/>
                  <a:ext cx="230188" cy="204787"/>
                </a:xfrm>
                <a:custGeom>
                  <a:avLst/>
                  <a:gdLst>
                    <a:gd name="T0" fmla="*/ 9 w 45"/>
                    <a:gd name="T1" fmla="*/ 4 h 40"/>
                    <a:gd name="T2" fmla="*/ 42 w 45"/>
                    <a:gd name="T3" fmla="*/ 40 h 40"/>
                    <a:gd name="T4" fmla="*/ 9 w 45"/>
                    <a:gd name="T5" fmla="*/ 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" h="40">
                      <a:moveTo>
                        <a:pt x="9" y="4"/>
                      </a:moveTo>
                      <a:cubicBezTo>
                        <a:pt x="9" y="4"/>
                        <a:pt x="0" y="38"/>
                        <a:pt x="42" y="40"/>
                      </a:cubicBezTo>
                      <a:cubicBezTo>
                        <a:pt x="42" y="40"/>
                        <a:pt x="45" y="0"/>
                        <a:pt x="9" y="4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61"/>
                <p:cNvSpPr/>
                <p:nvPr/>
              </p:nvSpPr>
              <p:spPr bwMode="auto">
                <a:xfrm>
                  <a:off x="9307513" y="2205038"/>
                  <a:ext cx="403225" cy="488950"/>
                </a:xfrm>
                <a:custGeom>
                  <a:avLst/>
                  <a:gdLst>
                    <a:gd name="T0" fmla="*/ 9 w 79"/>
                    <a:gd name="T1" fmla="*/ 96 h 96"/>
                    <a:gd name="T2" fmla="*/ 65 w 79"/>
                    <a:gd name="T3" fmla="*/ 0 h 96"/>
                    <a:gd name="T4" fmla="*/ 9 w 79"/>
                    <a:gd name="T5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9" h="96">
                      <a:moveTo>
                        <a:pt x="9" y="96"/>
                      </a:moveTo>
                      <a:cubicBezTo>
                        <a:pt x="9" y="96"/>
                        <a:pt x="0" y="21"/>
                        <a:pt x="65" y="0"/>
                      </a:cubicBezTo>
                      <a:cubicBezTo>
                        <a:pt x="65" y="0"/>
                        <a:pt x="79" y="79"/>
                        <a:pt x="9" y="96"/>
                      </a:cubicBezTo>
                      <a:close/>
                    </a:path>
                  </a:pathLst>
                </a:custGeom>
                <a:solidFill>
                  <a:srgbClr val="F5F5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62"/>
                <p:cNvSpPr/>
                <p:nvPr/>
              </p:nvSpPr>
              <p:spPr bwMode="auto">
                <a:xfrm>
                  <a:off x="9556751" y="2708275"/>
                  <a:ext cx="250825" cy="244475"/>
                </a:xfrm>
                <a:custGeom>
                  <a:avLst/>
                  <a:gdLst>
                    <a:gd name="T0" fmla="*/ 20 w 49"/>
                    <a:gd name="T1" fmla="*/ 0 h 48"/>
                    <a:gd name="T2" fmla="*/ 31 w 49"/>
                    <a:gd name="T3" fmla="*/ 48 h 48"/>
                    <a:gd name="T4" fmla="*/ 20 w 49"/>
                    <a:gd name="T5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9" h="48">
                      <a:moveTo>
                        <a:pt x="20" y="0"/>
                      </a:moveTo>
                      <a:cubicBezTo>
                        <a:pt x="20" y="0"/>
                        <a:pt x="0" y="32"/>
                        <a:pt x="31" y="48"/>
                      </a:cubicBezTo>
                      <a:cubicBezTo>
                        <a:pt x="31" y="48"/>
                        <a:pt x="49" y="5"/>
                        <a:pt x="20" y="0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6095999" y="2371725"/>
            <a:ext cx="5194041" cy="2597150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5663043"/>
            <a:ext cx="519404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2" y="5366772"/>
            <a:ext cx="5194041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png"/><Relationship Id="rId11" Type="http://schemas.openxmlformats.org/officeDocument/2006/relationships/image" Target="../media/image3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084420"/>
            <a:ext cx="647700" cy="4095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3918" y="5878515"/>
            <a:ext cx="514350" cy="4953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87610" y="6401925"/>
            <a:ext cx="409575" cy="2571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40923" y="6126165"/>
            <a:ext cx="1198689" cy="6335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2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2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2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2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2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8" Type="http://schemas.openxmlformats.org/officeDocument/2006/relationships/slideLayout" Target="../slideLayouts/slideLayout4.xml"/><Relationship Id="rId37" Type="http://schemas.openxmlformats.org/officeDocument/2006/relationships/image" Target="../media/image7.png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image" Target="../media/image6.png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image" Target="../media/image9.png"/><Relationship Id="rId4" Type="http://schemas.openxmlformats.org/officeDocument/2006/relationships/tags" Target="../tags/tag39.xml"/><Relationship Id="rId33" Type="http://schemas.openxmlformats.org/officeDocument/2006/relationships/slideLayout" Target="../slideLayouts/slideLayout4.xml"/><Relationship Id="rId32" Type="http://schemas.openxmlformats.org/officeDocument/2006/relationships/tags" Target="../tags/tag66.xml"/><Relationship Id="rId31" Type="http://schemas.openxmlformats.org/officeDocument/2006/relationships/tags" Target="../tags/tag65.xml"/><Relationship Id="rId30" Type="http://schemas.openxmlformats.org/officeDocument/2006/relationships/tags" Target="../tags/tag64.xml"/><Relationship Id="rId3" Type="http://schemas.openxmlformats.org/officeDocument/2006/relationships/image" Target="../media/image8.png"/><Relationship Id="rId29" Type="http://schemas.openxmlformats.org/officeDocument/2006/relationships/tags" Target="../tags/tag63.xml"/><Relationship Id="rId28" Type="http://schemas.openxmlformats.org/officeDocument/2006/relationships/tags" Target="../tags/tag62.xml"/><Relationship Id="rId27" Type="http://schemas.openxmlformats.org/officeDocument/2006/relationships/tags" Target="../tags/tag61.xml"/><Relationship Id="rId26" Type="http://schemas.openxmlformats.org/officeDocument/2006/relationships/tags" Target="../tags/tag60.xml"/><Relationship Id="rId25" Type="http://schemas.openxmlformats.org/officeDocument/2006/relationships/tags" Target="../tags/tag59.xml"/><Relationship Id="rId24" Type="http://schemas.openxmlformats.org/officeDocument/2006/relationships/tags" Target="../tags/tag58.xml"/><Relationship Id="rId23" Type="http://schemas.openxmlformats.org/officeDocument/2006/relationships/tags" Target="../tags/tag57.xml"/><Relationship Id="rId22" Type="http://schemas.openxmlformats.org/officeDocument/2006/relationships/tags" Target="../tags/tag56.xml"/><Relationship Id="rId21" Type="http://schemas.openxmlformats.org/officeDocument/2006/relationships/tags" Target="../tags/tag55.xml"/><Relationship Id="rId20" Type="http://schemas.openxmlformats.org/officeDocument/2006/relationships/tags" Target="../tags/tag54.xml"/><Relationship Id="rId2" Type="http://schemas.openxmlformats.org/officeDocument/2006/relationships/tags" Target="../tags/tag38.xml"/><Relationship Id="rId19" Type="http://schemas.openxmlformats.org/officeDocument/2006/relationships/tags" Target="../tags/tag53.xml"/><Relationship Id="rId18" Type="http://schemas.openxmlformats.org/officeDocument/2006/relationships/tags" Target="../tags/tag52.xml"/><Relationship Id="rId17" Type="http://schemas.openxmlformats.org/officeDocument/2006/relationships/tags" Target="../tags/tag51.xml"/><Relationship Id="rId16" Type="http://schemas.openxmlformats.org/officeDocument/2006/relationships/tags" Target="../tags/tag50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tags" Target="../tags/tag3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image" Target="../media/image11.png"/><Relationship Id="rId4" Type="http://schemas.openxmlformats.org/officeDocument/2006/relationships/tags" Target="../tags/tag69.xml"/><Relationship Id="rId3" Type="http://schemas.openxmlformats.org/officeDocument/2006/relationships/image" Target="../media/image10.png"/><Relationship Id="rId23" Type="http://schemas.openxmlformats.org/officeDocument/2006/relationships/slideLayout" Target="../slideLayouts/slideLayout4.xml"/><Relationship Id="rId22" Type="http://schemas.openxmlformats.org/officeDocument/2006/relationships/tags" Target="../tags/tag86.xml"/><Relationship Id="rId21" Type="http://schemas.openxmlformats.org/officeDocument/2006/relationships/tags" Target="../tags/tag85.xml"/><Relationship Id="rId20" Type="http://schemas.openxmlformats.org/officeDocument/2006/relationships/tags" Target="../tags/tag84.xml"/><Relationship Id="rId2" Type="http://schemas.openxmlformats.org/officeDocument/2006/relationships/tags" Target="../tags/tag68.xml"/><Relationship Id="rId19" Type="http://schemas.openxmlformats.org/officeDocument/2006/relationships/tags" Target="../tags/tag83.xml"/><Relationship Id="rId18" Type="http://schemas.openxmlformats.org/officeDocument/2006/relationships/tags" Target="../tags/tag82.xml"/><Relationship Id="rId17" Type="http://schemas.openxmlformats.org/officeDocument/2006/relationships/tags" Target="../tags/tag81.xml"/><Relationship Id="rId16" Type="http://schemas.openxmlformats.org/officeDocument/2006/relationships/tags" Target="../tags/tag80.xml"/><Relationship Id="rId15" Type="http://schemas.openxmlformats.org/officeDocument/2006/relationships/tags" Target="../tags/tag79.xml"/><Relationship Id="rId14" Type="http://schemas.openxmlformats.org/officeDocument/2006/relationships/tags" Target="../tags/tag78.xml"/><Relationship Id="rId13" Type="http://schemas.openxmlformats.org/officeDocument/2006/relationships/tags" Target="../tags/tag77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image" Target="../media/image13.png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image" Target="../media/image12.png"/><Relationship Id="rId12" Type="http://schemas.openxmlformats.org/officeDocument/2006/relationships/slideLayout" Target="../slideLayouts/slideLayout4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tags" Target="../tags/tag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基于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S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unburst 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P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lot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(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sym typeface="+mn-ea"/>
              </a:rPr>
              <a:t>旭日图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)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推断样本进化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关系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旭日图表示样本内的克隆演化：每种颜色代表一个克隆，由内到外表示克隆间的进化关系，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克隆的</a:t>
            </a:r>
            <a:r>
              <a:rPr lang="zh-CN" altLang="en-US">
                <a:solidFill>
                  <a:srgbClr val="FF0000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周长占比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表示样本中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该</a:t>
            </a:r>
            <a:r>
              <a:rPr lang="zh-CN" altLang="en-US">
                <a:solidFill>
                  <a:srgbClr val="FF0000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克隆</a:t>
            </a:r>
            <a:r>
              <a:rPr lang="zh-CN" altLang="en-US">
                <a:solidFill>
                  <a:srgbClr val="FF0000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的癌细胞占比</a:t>
            </a:r>
            <a:r>
              <a:rPr lang="en-US" altLang="zh-CN">
                <a:solidFill>
                  <a:srgbClr val="FF0000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(CCF)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</a:rPr>
              <a:t>。</a:t>
            </a:r>
            <a:endParaRPr lang="zh-CN" altLang="en-US">
              <a:latin typeface="Cambria" panose="02040503050406030204" charset="0"/>
              <a:ea typeface="楷体" panose="02010609060101010101" charset="-122"/>
              <a:cs typeface="Cambria" panose="02040503050406030204" charset="0"/>
            </a:endParaRPr>
          </a:p>
          <a:p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基于旭日图分析样本间的进化关系：结合样本的取样位置信息，通过对比不同样本旭日图的克隆构成，由旭日图在样本间呈现的</a:t>
            </a:r>
            <a:r>
              <a:rPr lang="zh-CN" altLang="en-US">
                <a:solidFill>
                  <a:srgbClr val="FF0000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新克隆起源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或</a:t>
            </a:r>
            <a:r>
              <a:rPr lang="zh-CN" altLang="en-US">
                <a:solidFill>
                  <a:srgbClr val="FF0000"/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克隆扩张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等现象推断样本间的进化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关系。</a:t>
            </a:r>
            <a:endParaRPr lang="zh-CN" altLang="en-US"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例：</a:t>
            </a:r>
            <a:endParaRPr lang="zh-CN" altLang="en-US"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如下图，我们认为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Sample2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是由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Sample1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发展而来的，原因是二者旭日图中的克隆构成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表明，克隆J的CCF值由Sample1中的0.26增加到Sample2中的1.00，存在一个克隆扩张的过程。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9925" y="3652520"/>
            <a:ext cx="10850245" cy="30791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实例：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P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atient #02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675640" y="1097280"/>
            <a:ext cx="10853420" cy="5675630"/>
            <a:chOff x="1064" y="1728"/>
            <a:chExt cx="17092" cy="8938"/>
          </a:xfrm>
        </p:grpSpPr>
        <p:pic>
          <p:nvPicPr>
            <p:cNvPr id="40" name="图片 3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4624" y="3433"/>
              <a:ext cx="5562" cy="5650"/>
            </a:xfrm>
            <a:prstGeom prst="rect">
              <a:avLst/>
            </a:prstGeom>
          </p:spPr>
        </p:pic>
        <p:grpSp>
          <p:nvGrpSpPr>
            <p:cNvPr id="8" name="组合 7"/>
            <p:cNvGrpSpPr/>
            <p:nvPr/>
          </p:nvGrpSpPr>
          <p:grpSpPr>
            <a:xfrm rot="0">
              <a:off x="5325" y="7271"/>
              <a:ext cx="3446" cy="3367"/>
              <a:chOff x="6976" y="6491"/>
              <a:chExt cx="3446" cy="3367"/>
            </a:xfrm>
          </p:grpSpPr>
          <p:cxnSp>
            <p:nvCxnSpPr>
              <p:cNvPr id="10" name="直接箭头连接符 9"/>
              <p:cNvCxnSpPr>
                <a:endCxn id="11" idx="0"/>
              </p:cNvCxnSpPr>
              <p:nvPr>
                <p:custDataLst>
                  <p:tags r:id="rId3"/>
                </p:custDataLst>
              </p:nvPr>
            </p:nvCxnSpPr>
            <p:spPr>
              <a:xfrm>
                <a:off x="8699" y="6491"/>
                <a:ext cx="0" cy="2231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oval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内容占位符 2"/>
              <p:cNvSpPr>
                <a:spLocks noGrp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6976" y="8722"/>
                <a:ext cx="3446" cy="1136"/>
              </a:xfrm>
              <a:prstGeom prst="rect">
                <a:avLst/>
              </a:prstGeom>
              <a:ln cap="rnd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txBody>
              <a:bodyPr vert="horz" lIns="91440" tIns="45720" rIns="91440" bIns="45720" rtlCol="0" anchor="ctr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ts val="24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charset="0"/>
                  <a:buNone/>
                </a:pP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克隆</a:t>
                </a:r>
                <a:r>
                  <a:rPr lang="en-US" altLang="zh-CN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F</a:t>
                </a: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与</a:t>
                </a:r>
                <a:r>
                  <a:rPr lang="en-US" altLang="zh-CN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L</a:t>
                </a: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发生了</a:t>
                </a:r>
                <a:r>
                  <a:rPr lang="zh-CN" altLang="en-US" sz="1400">
                    <a:solidFill>
                      <a:srgbClr val="0070C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克隆扩张</a:t>
                </a: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，并产生了</a:t>
                </a:r>
                <a:r>
                  <a:rPr lang="zh-CN" altLang="en-US" sz="1400">
                    <a:solidFill>
                      <a:srgbClr val="0070C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新的克隆</a:t>
                </a:r>
                <a:r>
                  <a:rPr lang="en-US" altLang="zh-CN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J</a:t>
                </a: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与</a:t>
                </a:r>
                <a:r>
                  <a:rPr lang="en-US" altLang="zh-CN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N</a:t>
                </a:r>
                <a:endParaRPr lang="zh-CN" sz="140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</p:txBody>
          </p:sp>
        </p:grpSp>
        <p:sp>
          <p:nvSpPr>
            <p:cNvPr id="44" name="矩形 43"/>
            <p:cNvSpPr/>
            <p:nvPr>
              <p:custDataLst>
                <p:tags r:id="rId5"/>
              </p:custDataLst>
            </p:nvPr>
          </p:nvSpPr>
          <p:spPr>
            <a:xfrm>
              <a:off x="5800" y="5709"/>
              <a:ext cx="120" cy="120"/>
            </a:xfrm>
            <a:prstGeom prst="rect">
              <a:avLst/>
            </a:prstGeom>
            <a:noFill/>
            <a:ln w="19050" cap="rnd" cmpd="sng">
              <a:solidFill>
                <a:schemeClr val="bg1">
                  <a:lumMod val="65000"/>
                  <a:alpha val="95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 rot="0">
              <a:off x="1602" y="7248"/>
              <a:ext cx="4424" cy="3418"/>
              <a:chOff x="-2305" y="6440"/>
              <a:chExt cx="4424" cy="3418"/>
            </a:xfrm>
          </p:grpSpPr>
          <p:cxnSp>
            <p:nvCxnSpPr>
              <p:cNvPr id="15" name="直接箭头连接符 14"/>
              <p:cNvCxnSpPr>
                <a:endCxn id="16" idx="0"/>
              </p:cNvCxnSpPr>
              <p:nvPr>
                <p:custDataLst>
                  <p:tags r:id="rId6"/>
                </p:custDataLst>
              </p:nvPr>
            </p:nvCxnSpPr>
            <p:spPr>
              <a:xfrm flipH="1">
                <a:off x="-799" y="6440"/>
                <a:ext cx="2918" cy="2282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oval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内容占位符 2"/>
              <p:cNvSpPr>
                <a:spLocks noGrp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-2305" y="8722"/>
                <a:ext cx="3012" cy="1136"/>
              </a:xfrm>
              <a:prstGeom prst="rect">
                <a:avLst/>
              </a:prstGeom>
              <a:ln cap="rnd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txBody>
              <a:bodyPr vert="horz" lIns="91440" tIns="45720" rIns="91440" bIns="45720" rtlCol="0" anchor="ctr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ts val="24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charset="0"/>
                  <a:buNone/>
                </a:pP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克隆</a:t>
                </a:r>
                <a:r>
                  <a:rPr lang="en-US" altLang="zh-CN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J</a:t>
                </a: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发生了</a:t>
                </a:r>
                <a:r>
                  <a:rPr lang="zh-CN" altLang="en-US" sz="1400">
                    <a:solidFill>
                      <a:srgbClr val="0070C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克隆扩张</a:t>
                </a: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，并产生了</a:t>
                </a:r>
                <a:r>
                  <a:rPr lang="zh-CN" altLang="en-US" sz="1400">
                    <a:solidFill>
                      <a:srgbClr val="0070C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新的克隆</a:t>
                </a:r>
                <a:r>
                  <a:rPr lang="en-US" altLang="zh-CN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P</a:t>
                </a:r>
                <a:endParaRPr lang="zh-CN" sz="140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 rot="0">
              <a:off x="1078" y="3719"/>
              <a:ext cx="5411" cy="2603"/>
              <a:chOff x="7291" y="8722"/>
              <a:chExt cx="5411" cy="2603"/>
            </a:xfrm>
          </p:grpSpPr>
          <p:cxnSp>
            <p:nvCxnSpPr>
              <p:cNvPr id="20" name="直接箭头连接符 19"/>
              <p:cNvCxnSpPr>
                <a:endCxn id="21" idx="3"/>
              </p:cNvCxnSpPr>
              <p:nvPr>
                <p:custDataLst>
                  <p:tags r:id="rId8"/>
                </p:custDataLst>
              </p:nvPr>
            </p:nvCxnSpPr>
            <p:spPr>
              <a:xfrm flipH="1" flipV="1">
                <a:off x="10468" y="9290"/>
                <a:ext cx="2234" cy="2035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oval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内容占位符 2"/>
              <p:cNvSpPr>
                <a:spLocks noGrp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7291" y="8722"/>
                <a:ext cx="3177" cy="1136"/>
              </a:xfrm>
              <a:prstGeom prst="rect">
                <a:avLst/>
              </a:prstGeom>
              <a:ln cap="rnd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txBody>
              <a:bodyPr vert="horz" lIns="91440" tIns="45720" rIns="91440" bIns="45720" rtlCol="0" anchor="ctr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ts val="24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charset="0"/>
                  <a:buNone/>
                </a:pP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克隆</a:t>
                </a:r>
                <a:r>
                  <a:rPr lang="en-US" altLang="zh-CN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J</a:t>
                </a: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发生了</a:t>
                </a:r>
                <a:r>
                  <a:rPr lang="zh-CN" altLang="en-US" sz="1400">
                    <a:solidFill>
                      <a:srgbClr val="0070C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克隆扩张</a:t>
                </a: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，并产生了</a:t>
                </a:r>
                <a:r>
                  <a:rPr lang="zh-CN" altLang="en-US" sz="1400">
                    <a:solidFill>
                      <a:srgbClr val="0070C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新的克隆</a:t>
                </a:r>
                <a:r>
                  <a:rPr lang="en-US" altLang="zh-CN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I</a:t>
                </a: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与</a:t>
                </a:r>
                <a:r>
                  <a:rPr lang="en-US" altLang="zh-CN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M</a:t>
                </a:r>
                <a:endParaRPr lang="zh-CN" sz="140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 rot="0">
              <a:off x="1064" y="5938"/>
              <a:ext cx="4961" cy="1136"/>
              <a:chOff x="6976" y="8722"/>
              <a:chExt cx="4961" cy="1136"/>
            </a:xfrm>
          </p:grpSpPr>
          <p:cxnSp>
            <p:nvCxnSpPr>
              <p:cNvPr id="23" name="直接箭头连接符 22"/>
              <p:cNvCxnSpPr>
                <a:endCxn id="24" idx="3"/>
              </p:cNvCxnSpPr>
              <p:nvPr>
                <p:custDataLst>
                  <p:tags r:id="rId10"/>
                </p:custDataLst>
              </p:nvPr>
            </p:nvCxnSpPr>
            <p:spPr>
              <a:xfrm flipH="1" flipV="1">
                <a:off x="10033" y="9290"/>
                <a:ext cx="1904" cy="25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oval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内容占位符 2"/>
              <p:cNvSpPr>
                <a:spLocks noGrp="1"/>
              </p:cNvSpPr>
              <p:nvPr>
                <p:custDataLst>
                  <p:tags r:id="rId11"/>
                </p:custDataLst>
              </p:nvPr>
            </p:nvSpPr>
            <p:spPr>
              <a:xfrm>
                <a:off x="6976" y="8722"/>
                <a:ext cx="3057" cy="1136"/>
              </a:xfrm>
              <a:prstGeom prst="rect">
                <a:avLst/>
              </a:prstGeom>
              <a:ln cap="rnd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txBody>
              <a:bodyPr vert="horz" lIns="91440" tIns="45720" rIns="91440" bIns="45720" rtlCol="0" anchor="ctr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ts val="24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charset="0"/>
                  <a:buNone/>
                </a:pP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克隆</a:t>
                </a:r>
                <a:r>
                  <a:rPr lang="en-US" altLang="zh-CN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J</a:t>
                </a: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发生了</a:t>
                </a:r>
                <a:r>
                  <a:rPr lang="zh-CN" altLang="en-US" sz="1400">
                    <a:solidFill>
                      <a:srgbClr val="0070C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克隆扩张</a:t>
                </a: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，并产生了</a:t>
                </a:r>
                <a:r>
                  <a:rPr lang="zh-CN" altLang="en-US" sz="1400">
                    <a:solidFill>
                      <a:srgbClr val="0070C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新的克隆</a:t>
                </a:r>
                <a:r>
                  <a:rPr lang="en-US" altLang="zh-CN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O</a:t>
                </a:r>
                <a:endParaRPr lang="zh-CN" sz="140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6327" y="2474"/>
              <a:ext cx="3295" cy="2754"/>
              <a:chOff x="7291" y="8722"/>
              <a:chExt cx="3295" cy="2754"/>
            </a:xfrm>
          </p:grpSpPr>
          <p:cxnSp>
            <p:nvCxnSpPr>
              <p:cNvPr id="26" name="直接箭头连接符 25"/>
              <p:cNvCxnSpPr>
                <a:endCxn id="27" idx="2"/>
              </p:cNvCxnSpPr>
              <p:nvPr>
                <p:custDataLst>
                  <p:tags r:id="rId12"/>
                </p:custDataLst>
              </p:nvPr>
            </p:nvCxnSpPr>
            <p:spPr>
              <a:xfrm flipV="1">
                <a:off x="8939" y="9437"/>
                <a:ext cx="0" cy="2039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oval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内容占位符 2"/>
              <p:cNvSpPr>
                <a:spLocks noGrp="1"/>
              </p:cNvSpPr>
              <p:nvPr>
                <p:custDataLst>
                  <p:tags r:id="rId13"/>
                </p:custDataLst>
              </p:nvPr>
            </p:nvSpPr>
            <p:spPr>
              <a:xfrm>
                <a:off x="7291" y="8722"/>
                <a:ext cx="3295" cy="715"/>
              </a:xfrm>
              <a:prstGeom prst="rect">
                <a:avLst/>
              </a:prstGeom>
              <a:ln cap="rnd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ts val="24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anose="05000000000000000000" charset="0"/>
                  <a:buNone/>
                </a:pP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克隆</a:t>
                </a:r>
                <a:r>
                  <a:rPr lang="en-US" altLang="zh-CN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E</a:t>
                </a: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发生了</a:t>
                </a:r>
                <a:r>
                  <a:rPr lang="zh-CN" altLang="en-US" sz="1400">
                    <a:solidFill>
                      <a:srgbClr val="0070C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克隆扩张</a:t>
                </a:r>
                <a:endParaRPr lang="zh-CN" sz="140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 rot="0">
              <a:off x="1078" y="1728"/>
              <a:ext cx="6728" cy="3962"/>
              <a:chOff x="7291" y="8722"/>
              <a:chExt cx="6728" cy="3962"/>
            </a:xfrm>
          </p:grpSpPr>
          <p:cxnSp>
            <p:nvCxnSpPr>
              <p:cNvPr id="29" name="直接箭头连接符 28"/>
              <p:cNvCxnSpPr>
                <a:endCxn id="30" idx="3"/>
              </p:cNvCxnSpPr>
              <p:nvPr>
                <p:custDataLst>
                  <p:tags r:id="rId14"/>
                </p:custDataLst>
              </p:nvPr>
            </p:nvCxnSpPr>
            <p:spPr>
              <a:xfrm flipH="1" flipV="1">
                <a:off x="10243" y="9290"/>
                <a:ext cx="3776" cy="339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oval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内容占位符 2"/>
              <p:cNvSpPr>
                <a:spLocks noGrp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7291" y="8722"/>
                <a:ext cx="2952" cy="1136"/>
              </a:xfrm>
              <a:prstGeom prst="rect">
                <a:avLst/>
              </a:prstGeom>
              <a:ln cap="rnd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txBody>
              <a:bodyPr vert="horz" lIns="91440" tIns="45720" rIns="91440" bIns="45720" rtlCol="0" anchor="ctr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ts val="24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charset="0"/>
                  <a:buNone/>
                </a:pP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克隆</a:t>
                </a:r>
                <a:r>
                  <a:rPr lang="en-US" altLang="zh-CN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I</a:t>
                </a: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发生了</a:t>
                </a:r>
                <a:r>
                  <a:rPr lang="zh-CN" altLang="en-US" sz="1400">
                    <a:solidFill>
                      <a:srgbClr val="0070C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克隆扩张</a:t>
                </a: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，并产生了</a:t>
                </a:r>
                <a:r>
                  <a:rPr lang="zh-CN" altLang="en-US" sz="1400">
                    <a:solidFill>
                      <a:srgbClr val="0070C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新的克隆</a:t>
                </a:r>
                <a:r>
                  <a:rPr lang="en-US" altLang="zh-CN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E</a:t>
                </a:r>
                <a:endParaRPr lang="zh-CN" sz="140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 rot="0">
              <a:off x="8490" y="6169"/>
              <a:ext cx="9666" cy="1454"/>
              <a:chOff x="4394" y="10305"/>
              <a:chExt cx="9666" cy="1454"/>
            </a:xfrm>
          </p:grpSpPr>
          <p:cxnSp>
            <p:nvCxnSpPr>
              <p:cNvPr id="32" name="直接箭头连接符 31"/>
              <p:cNvCxnSpPr>
                <a:endCxn id="33" idx="1"/>
              </p:cNvCxnSpPr>
              <p:nvPr>
                <p:custDataLst>
                  <p:tags r:id="rId16"/>
                </p:custDataLst>
              </p:nvPr>
            </p:nvCxnSpPr>
            <p:spPr>
              <a:xfrm flipV="1">
                <a:off x="4394" y="11032"/>
                <a:ext cx="1842" cy="29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oval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内容占位符 2"/>
              <p:cNvSpPr>
                <a:spLocks noGrp="1"/>
              </p:cNvSpPr>
              <p:nvPr>
                <p:custDataLst>
                  <p:tags r:id="rId17"/>
                </p:custDataLst>
              </p:nvPr>
            </p:nvSpPr>
            <p:spPr>
              <a:xfrm>
                <a:off x="6236" y="10305"/>
                <a:ext cx="7824" cy="1454"/>
              </a:xfrm>
              <a:prstGeom prst="rect">
                <a:avLst/>
              </a:prstGeom>
              <a:ln cap="rnd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txBody>
              <a:bodyPr vert="horz" lIns="91440" tIns="45720" rIns="91440" bIns="45720" rtlCol="0" anchor="ctr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ts val="24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charset="0"/>
                  <a:buNone/>
                </a:pP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样本</a:t>
                </a:r>
                <a:r>
                  <a:rPr lang="en-US" altLang="zh-CN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LPZLat</a:t>
                </a: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被认为是最早发生恶性病变的部分，可能是</a:t>
                </a:r>
                <a:r>
                  <a:rPr lang="zh-CN" altLang="en-US" sz="1400" u="sng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由于</a:t>
                </a:r>
                <a:r>
                  <a:rPr lang="zh-CN" altLang="en-US" sz="1400" u="sng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样本</a:t>
                </a:r>
                <a:r>
                  <a:rPr lang="en-US" altLang="zh-CN" sz="1400" u="sng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LPZLat</a:t>
                </a:r>
                <a:r>
                  <a:rPr lang="zh-CN" altLang="en-US" sz="1400" u="sng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中</a:t>
                </a:r>
                <a:r>
                  <a:rPr lang="zh-CN" altLang="en-US" sz="1400" u="sng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克隆</a:t>
                </a:r>
                <a:r>
                  <a:rPr lang="en-US" altLang="zh-CN" sz="1400" u="sng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F</a:t>
                </a:r>
                <a:r>
                  <a:rPr lang="zh-CN" altLang="en-US" sz="1400" u="sng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的状态与样本</a:t>
                </a:r>
                <a:r>
                  <a:rPr lang="en-US" altLang="zh-CN" sz="1400" u="sng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LPZMid</a:t>
                </a:r>
                <a:r>
                  <a:rPr lang="zh-CN" altLang="en-US" sz="1400" u="sng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中克隆</a:t>
                </a:r>
                <a:r>
                  <a:rPr lang="en-US" altLang="zh-CN" sz="1400" u="sng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F</a:t>
                </a:r>
                <a:r>
                  <a:rPr lang="zh-CN" altLang="en-US" sz="1400" u="sng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的状态相似，且与其他前列腺内样本的直接进化关系不明显</a:t>
                </a: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。</a:t>
                </a:r>
                <a:endParaRPr lang="en-US" altLang="zh-CN" sz="140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 rot="0">
              <a:off x="9358" y="7755"/>
              <a:ext cx="8798" cy="1931"/>
              <a:chOff x="4153" y="8977"/>
              <a:chExt cx="8798" cy="1931"/>
            </a:xfrm>
          </p:grpSpPr>
          <p:cxnSp>
            <p:nvCxnSpPr>
              <p:cNvPr id="36" name="直接箭头连接符 35"/>
              <p:cNvCxnSpPr>
                <a:endCxn id="37" idx="1"/>
              </p:cNvCxnSpPr>
              <p:nvPr>
                <p:custDataLst>
                  <p:tags r:id="rId18"/>
                </p:custDataLst>
              </p:nvPr>
            </p:nvCxnSpPr>
            <p:spPr>
              <a:xfrm flipV="1">
                <a:off x="4153" y="9943"/>
                <a:ext cx="973" cy="11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oval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内容占位符 2"/>
              <p:cNvSpPr>
                <a:spLocks noGrp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5126" y="8977"/>
                <a:ext cx="7825" cy="1931"/>
              </a:xfrm>
              <a:prstGeom prst="rect">
                <a:avLst/>
              </a:prstGeom>
              <a:ln cap="rnd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txBody>
              <a:bodyPr vert="horz" lIns="91440" tIns="45720" rIns="91440" bIns="45720" rtlCol="0" anchor="ctr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ts val="24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charset="0"/>
                  <a:buNone/>
                </a:pP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转移样本</a:t>
                </a:r>
                <a:r>
                  <a:rPr lang="en-US" altLang="zh-CN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LSV</a:t>
                </a: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包含</a:t>
                </a:r>
                <a:r>
                  <a:rPr lang="en-US" altLang="zh-CN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A</a:t>
                </a: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、</a:t>
                </a:r>
                <a:r>
                  <a:rPr lang="en-US" altLang="zh-CN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F</a:t>
                </a: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、</a:t>
                </a:r>
                <a:r>
                  <a:rPr lang="en-US" altLang="zh-CN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L</a:t>
                </a: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、</a:t>
                </a:r>
                <a:r>
                  <a:rPr lang="en-US" altLang="zh-CN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H</a:t>
                </a: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、</a:t>
                </a:r>
                <a:r>
                  <a:rPr lang="en-US" altLang="zh-CN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D</a:t>
                </a: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六个克隆，其</a:t>
                </a:r>
                <a:r>
                  <a:rPr lang="zh-CN" altLang="en-US" sz="1400" u="sng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克隆构成与样本</a:t>
                </a:r>
                <a:r>
                  <a:rPr lang="en-US" altLang="zh-CN" sz="1400" u="sng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RPZMid</a:t>
                </a:r>
                <a:r>
                  <a:rPr lang="zh-CN" altLang="en-US" sz="1400" u="sng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相似</a:t>
                </a: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，因此认为转移样本</a:t>
                </a:r>
                <a:r>
                  <a:rPr lang="en-US" altLang="zh-CN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LSV</a:t>
                </a: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是从样本</a:t>
                </a:r>
                <a:r>
                  <a:rPr lang="en-US" altLang="zh-CN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LPZMid</a:t>
                </a: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发展而来的；此外</a:t>
                </a:r>
                <a:r>
                  <a:rPr lang="zh-CN" altLang="en-US" sz="1400" u="sng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克隆</a:t>
                </a:r>
                <a:r>
                  <a:rPr lang="en-US" altLang="zh-CN" sz="1400" u="sng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D</a:t>
                </a:r>
                <a:r>
                  <a:rPr lang="zh-CN" altLang="en-US" sz="1400" u="sng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在早在样本</a:t>
                </a:r>
                <a:r>
                  <a:rPr lang="en-US" altLang="zh-CN" sz="1400" u="sng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LPZLat</a:t>
                </a:r>
                <a:r>
                  <a:rPr lang="zh-CN" altLang="en-US" sz="1400" u="sng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出现过</a:t>
                </a: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，因此怀疑早在样本</a:t>
                </a:r>
                <a:r>
                  <a:rPr lang="en-US" altLang="zh-CN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LPZLat</a:t>
                </a: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发育过程中也曾有过转移事件的发生。</a:t>
                </a:r>
                <a:endParaRPr lang="en-US" altLang="zh-CN" sz="140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</p:txBody>
          </p:sp>
        </p:grpSp>
        <p:sp>
          <p:nvSpPr>
            <p:cNvPr id="34" name="内容占位符 2"/>
            <p:cNvSpPr>
              <a:spLocks noGrp="1"/>
            </p:cNvSpPr>
            <p:nvPr>
              <p:custDataLst>
                <p:tags r:id="rId20"/>
              </p:custDataLst>
            </p:nvPr>
          </p:nvSpPr>
          <p:spPr>
            <a:xfrm>
              <a:off x="9944" y="1742"/>
              <a:ext cx="4062" cy="715"/>
            </a:xfrm>
            <a:prstGeom prst="rect">
              <a:avLst/>
            </a:prstGeom>
            <a:ln cap="rnd">
              <a:noFill/>
              <a:prstDash val="sysDot"/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ts val="24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24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24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24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24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Wingdings" panose="05000000000000000000" charset="0"/>
                <a:buNone/>
              </a:pPr>
              <a:r>
                <a:rPr lang="zh-CN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rPr>
                <a:t>克隆系统</a:t>
              </a:r>
              <a:r>
                <a:rPr lang="zh-CN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rPr>
                <a:t>发育树：</a:t>
              </a:r>
              <a:endParaRPr 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21"/>
              </p:custDataLst>
            </p:nvPr>
          </p:nvSpPr>
          <p:spPr>
            <a:xfrm>
              <a:off x="7295" y="4827"/>
              <a:ext cx="120" cy="120"/>
            </a:xfrm>
            <a:prstGeom prst="rect">
              <a:avLst/>
            </a:prstGeom>
            <a:noFill/>
            <a:ln w="19050" cap="rnd" cmpd="sng">
              <a:solidFill>
                <a:schemeClr val="bg1">
                  <a:alpha val="95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22"/>
              </p:custDataLst>
            </p:nvPr>
          </p:nvSpPr>
          <p:spPr>
            <a:xfrm>
              <a:off x="8144" y="5457"/>
              <a:ext cx="120" cy="120"/>
            </a:xfrm>
            <a:prstGeom prst="rect">
              <a:avLst/>
            </a:prstGeom>
            <a:noFill/>
            <a:ln w="19050" cap="rnd" cmpd="sng">
              <a:solidFill>
                <a:schemeClr val="bg1">
                  <a:alpha val="95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>
              <p:custDataLst>
                <p:tags r:id="rId23"/>
              </p:custDataLst>
            </p:nvPr>
          </p:nvSpPr>
          <p:spPr>
            <a:xfrm>
              <a:off x="8532" y="5712"/>
              <a:ext cx="120" cy="120"/>
            </a:xfrm>
            <a:prstGeom prst="rect">
              <a:avLst/>
            </a:prstGeom>
            <a:noFill/>
            <a:ln w="19050" cap="rnd" cmpd="sng">
              <a:solidFill>
                <a:schemeClr val="bg1">
                  <a:lumMod val="65000"/>
                  <a:alpha val="95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>
              <p:custDataLst>
                <p:tags r:id="rId24"/>
              </p:custDataLst>
            </p:nvPr>
          </p:nvSpPr>
          <p:spPr>
            <a:xfrm>
              <a:off x="6648" y="5907"/>
              <a:ext cx="120" cy="120"/>
            </a:xfrm>
            <a:prstGeom prst="rect">
              <a:avLst/>
            </a:prstGeom>
            <a:noFill/>
            <a:ln w="19050" cap="rnd" cmpd="sng">
              <a:solidFill>
                <a:schemeClr val="bg1">
                  <a:alpha val="95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>
              <p:custDataLst>
                <p:tags r:id="rId25"/>
              </p:custDataLst>
            </p:nvPr>
          </p:nvSpPr>
          <p:spPr>
            <a:xfrm>
              <a:off x="6722" y="5700"/>
              <a:ext cx="120" cy="120"/>
            </a:xfrm>
            <a:prstGeom prst="rect">
              <a:avLst/>
            </a:prstGeom>
            <a:noFill/>
            <a:ln w="19050" cap="rnd" cmpd="sng">
              <a:solidFill>
                <a:schemeClr val="bg1">
                  <a:lumMod val="65000"/>
                  <a:alpha val="95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>
              <p:custDataLst>
                <p:tags r:id="rId26"/>
              </p:custDataLst>
            </p:nvPr>
          </p:nvSpPr>
          <p:spPr>
            <a:xfrm>
              <a:off x="6827" y="5598"/>
              <a:ext cx="120" cy="120"/>
            </a:xfrm>
            <a:prstGeom prst="rect">
              <a:avLst/>
            </a:prstGeom>
            <a:noFill/>
            <a:ln w="19050" cap="rnd" cmpd="sng">
              <a:solidFill>
                <a:schemeClr val="bg1">
                  <a:lumMod val="65000"/>
                  <a:alpha val="95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>
              <p:custDataLst>
                <p:tags r:id="rId27"/>
              </p:custDataLst>
            </p:nvPr>
          </p:nvSpPr>
          <p:spPr>
            <a:xfrm>
              <a:off x="5614" y="5944"/>
              <a:ext cx="120" cy="120"/>
            </a:xfrm>
            <a:prstGeom prst="rect">
              <a:avLst/>
            </a:prstGeom>
            <a:noFill/>
            <a:ln w="19050" cap="rnd" cmpd="sng">
              <a:solidFill>
                <a:schemeClr val="bg1">
                  <a:alpha val="95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>
              <p:custDataLst>
                <p:tags r:id="rId28"/>
              </p:custDataLst>
            </p:nvPr>
          </p:nvSpPr>
          <p:spPr>
            <a:xfrm>
              <a:off x="5300" y="6993"/>
              <a:ext cx="120" cy="120"/>
            </a:xfrm>
            <a:prstGeom prst="rect">
              <a:avLst/>
            </a:prstGeom>
            <a:noFill/>
            <a:ln w="19050" cap="rnd" cmpd="sng">
              <a:solidFill>
                <a:schemeClr val="bg1">
                  <a:alpha val="95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>
              <p:custDataLst>
                <p:tags r:id="rId29"/>
              </p:custDataLst>
            </p:nvPr>
          </p:nvSpPr>
          <p:spPr>
            <a:xfrm>
              <a:off x="5484" y="6700"/>
              <a:ext cx="120" cy="120"/>
            </a:xfrm>
            <a:prstGeom prst="rect">
              <a:avLst/>
            </a:prstGeom>
            <a:noFill/>
            <a:ln w="19050" cap="rnd" cmpd="sng">
              <a:solidFill>
                <a:schemeClr val="bg1">
                  <a:lumMod val="65000"/>
                  <a:alpha val="95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>
              <p:custDataLst>
                <p:tags r:id="rId30"/>
              </p:custDataLst>
            </p:nvPr>
          </p:nvSpPr>
          <p:spPr>
            <a:xfrm>
              <a:off x="6270" y="7308"/>
              <a:ext cx="120" cy="120"/>
            </a:xfrm>
            <a:prstGeom prst="rect">
              <a:avLst/>
            </a:prstGeom>
            <a:noFill/>
            <a:ln w="19050" cap="rnd" cmpd="sng">
              <a:solidFill>
                <a:schemeClr val="bg1">
                  <a:alpha val="95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>
              <p:custDataLst>
                <p:tags r:id="rId31"/>
              </p:custDataLst>
            </p:nvPr>
          </p:nvSpPr>
          <p:spPr>
            <a:xfrm>
              <a:off x="6265" y="7156"/>
              <a:ext cx="120" cy="120"/>
            </a:xfrm>
            <a:prstGeom prst="rect">
              <a:avLst/>
            </a:prstGeom>
            <a:noFill/>
            <a:ln w="19050" cap="rnd" cmpd="sng">
              <a:solidFill>
                <a:schemeClr val="bg1">
                  <a:alpha val="95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>
              <p:custDataLst>
                <p:tags r:id="rId32"/>
              </p:custDataLst>
            </p:nvPr>
          </p:nvSpPr>
          <p:spPr>
            <a:xfrm>
              <a:off x="6482" y="7483"/>
              <a:ext cx="120" cy="120"/>
            </a:xfrm>
            <a:prstGeom prst="rect">
              <a:avLst/>
            </a:prstGeom>
            <a:noFill/>
            <a:ln w="19050" cap="rnd" cmpd="sng">
              <a:solidFill>
                <a:schemeClr val="bg1">
                  <a:lumMod val="65000"/>
                  <a:alpha val="95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>
              <p:custDataLst>
                <p:tags r:id="rId33"/>
              </p:custDataLst>
            </p:nvPr>
          </p:nvSpPr>
          <p:spPr>
            <a:xfrm>
              <a:off x="6342" y="7031"/>
              <a:ext cx="120" cy="120"/>
            </a:xfrm>
            <a:prstGeom prst="rect">
              <a:avLst/>
            </a:prstGeom>
            <a:noFill/>
            <a:ln w="19050" cap="rnd" cmpd="sng">
              <a:solidFill>
                <a:schemeClr val="bg1">
                  <a:lumMod val="65000"/>
                  <a:alpha val="95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8676" y="3433"/>
              <a:ext cx="1510" cy="652"/>
              <a:chOff x="8676" y="3433"/>
              <a:chExt cx="1510" cy="652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8676" y="3433"/>
                <a:ext cx="1510" cy="653"/>
              </a:xfrm>
              <a:prstGeom prst="rect">
                <a:avLst/>
              </a:prstGeom>
              <a:solidFill>
                <a:schemeClr val="accent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en-US" altLang="zh-CN" sz="1000">
                    <a:solidFill>
                      <a:schemeClr val="bg1">
                        <a:lumMod val="95000"/>
                      </a:schemeClr>
                    </a:solidFill>
                    <a:latin typeface="楷体" panose="02010609060101010101" charset="-122"/>
                    <a:ea typeface="楷体" panose="02010609060101010101" charset="-122"/>
                  </a:rPr>
                  <a:t>  </a:t>
                </a:r>
                <a:r>
                  <a:rPr lang="zh-CN" altLang="en-US" sz="1000">
                    <a:solidFill>
                      <a:schemeClr val="bg1">
                        <a:lumMod val="95000"/>
                      </a:schemeClr>
                    </a:solidFill>
                    <a:latin typeface="楷体" panose="02010609060101010101" charset="-122"/>
                    <a:ea typeface="楷体" panose="02010609060101010101" charset="-122"/>
                  </a:rPr>
                  <a:t>扩张的克隆</a:t>
                </a:r>
                <a:endParaRPr lang="zh-CN" altLang="en-US" sz="1000">
                  <a:solidFill>
                    <a:schemeClr val="bg1">
                      <a:lumMod val="95000"/>
                    </a:schemeClr>
                  </a:solidFill>
                  <a:latin typeface="楷体" panose="02010609060101010101" charset="-122"/>
                  <a:ea typeface="楷体" panose="02010609060101010101" charset="-122"/>
                </a:endParaRPr>
              </a:p>
              <a:p>
                <a:pPr algn="l"/>
                <a:r>
                  <a:rPr lang="en-US" altLang="zh-CN" sz="1000">
                    <a:solidFill>
                      <a:schemeClr val="bg1">
                        <a:lumMod val="95000"/>
                      </a:schemeClr>
                    </a:solidFill>
                    <a:latin typeface="楷体" panose="02010609060101010101" charset="-122"/>
                    <a:ea typeface="楷体" panose="02010609060101010101" charset="-122"/>
                  </a:rPr>
                  <a:t>  </a:t>
                </a:r>
                <a:r>
                  <a:rPr lang="zh-CN" altLang="en-US" sz="1000">
                    <a:solidFill>
                      <a:schemeClr val="bg1">
                        <a:lumMod val="95000"/>
                      </a:schemeClr>
                    </a:solidFill>
                    <a:latin typeface="楷体" panose="02010609060101010101" charset="-122"/>
                    <a:ea typeface="楷体" panose="02010609060101010101" charset="-122"/>
                  </a:rPr>
                  <a:t>新增的克隆</a:t>
                </a:r>
                <a:endParaRPr lang="zh-CN" altLang="en-US" sz="1000">
                  <a:solidFill>
                    <a:schemeClr val="bg1">
                      <a:lumMod val="95000"/>
                    </a:schemeClr>
                  </a:solidFill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  <p:grpSp>
            <p:nvGrpSpPr>
              <p:cNvPr id="54" name="组合 53"/>
              <p:cNvGrpSpPr/>
              <p:nvPr/>
            </p:nvGrpSpPr>
            <p:grpSpPr>
              <a:xfrm>
                <a:off x="8771" y="3584"/>
                <a:ext cx="120" cy="351"/>
                <a:chOff x="8495" y="3557"/>
                <a:chExt cx="120" cy="351"/>
              </a:xfrm>
            </p:grpSpPr>
            <p:sp>
              <p:nvSpPr>
                <p:cNvPr id="51" name="矩形 50"/>
                <p:cNvSpPr/>
                <p:nvPr>
                  <p:custDataLst>
                    <p:tags r:id="rId34"/>
                  </p:custDataLst>
                </p:nvPr>
              </p:nvSpPr>
              <p:spPr>
                <a:xfrm>
                  <a:off x="8495" y="3557"/>
                  <a:ext cx="120" cy="120"/>
                </a:xfrm>
                <a:prstGeom prst="rect">
                  <a:avLst/>
                </a:prstGeom>
                <a:noFill/>
                <a:ln w="19050" cap="rnd" cmpd="sng">
                  <a:solidFill>
                    <a:schemeClr val="bg1">
                      <a:alpha val="95000"/>
                    </a:schemeClr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2" name="矩形 51"/>
                <p:cNvSpPr/>
                <p:nvPr>
                  <p:custDataLst>
                    <p:tags r:id="rId35"/>
                  </p:custDataLst>
                </p:nvPr>
              </p:nvSpPr>
              <p:spPr>
                <a:xfrm>
                  <a:off x="8495" y="3788"/>
                  <a:ext cx="120" cy="120"/>
                </a:xfrm>
                <a:prstGeom prst="rect">
                  <a:avLst/>
                </a:prstGeom>
                <a:noFill/>
                <a:ln w="19050" cap="rnd" cmpd="sng">
                  <a:solidFill>
                    <a:schemeClr val="bg1">
                      <a:lumMod val="65000"/>
                      <a:alpha val="95000"/>
                    </a:schemeClr>
                  </a:solidFill>
                  <a:prstDash val="solid"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56" name="图片 55"/>
            <p:cNvPicPr>
              <a:picLocks noChangeAspect="1"/>
            </p:cNvPicPr>
            <p:nvPr>
              <p:custDataLst>
                <p:tags r:id="rId36"/>
              </p:custDataLst>
            </p:nvPr>
          </p:nvPicPr>
          <p:blipFill>
            <a:blip r:embed="rId37"/>
            <a:stretch>
              <a:fillRect/>
            </a:stretch>
          </p:blipFill>
          <p:spPr>
            <a:xfrm>
              <a:off x="13471" y="1742"/>
              <a:ext cx="4641" cy="4208"/>
            </a:xfrm>
            <a:prstGeom prst="rect">
              <a:avLst/>
            </a:prstGeom>
            <a:ln w="19050" cap="rnd" cmpd="sng">
              <a:solidFill>
                <a:schemeClr val="bg1">
                  <a:lumMod val="50000"/>
                </a:schemeClr>
              </a:solidFill>
              <a:prstDash val="sysDash"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实例：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P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atient #08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669925" y="1097280"/>
            <a:ext cx="11164570" cy="5492750"/>
            <a:chOff x="1055" y="1728"/>
            <a:chExt cx="17582" cy="8650"/>
          </a:xfrm>
        </p:grpSpPr>
        <p:sp>
          <p:nvSpPr>
            <p:cNvPr id="34" name="内容占位符 2"/>
            <p:cNvSpPr>
              <a:spLocks noGrp="1"/>
            </p:cNvSpPr>
            <p:nvPr>
              <p:custDataLst>
                <p:tags r:id="rId1"/>
              </p:custDataLst>
            </p:nvPr>
          </p:nvSpPr>
          <p:spPr>
            <a:xfrm>
              <a:off x="9944" y="1742"/>
              <a:ext cx="4062" cy="715"/>
            </a:xfrm>
            <a:prstGeom prst="rect">
              <a:avLst/>
            </a:prstGeom>
            <a:ln cap="rnd">
              <a:noFill/>
              <a:prstDash val="sysDot"/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ts val="24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24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24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24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24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Wingdings" panose="05000000000000000000" charset="0"/>
                <a:buNone/>
              </a:pPr>
              <a:r>
                <a:rPr lang="zh-CN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rPr>
                <a:t>克隆系统</a:t>
              </a:r>
              <a:r>
                <a:rPr lang="zh-CN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rPr>
                <a:t>发育树：</a:t>
              </a:r>
              <a:endParaRPr 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13304" y="1728"/>
              <a:ext cx="4747" cy="4065"/>
            </a:xfrm>
            <a:prstGeom prst="rect">
              <a:avLst/>
            </a:prstGeom>
            <a:ln w="19050" cap="rnd" cmpd="sng">
              <a:solidFill>
                <a:schemeClr val="bg1">
                  <a:lumMod val="50000"/>
                </a:schemeClr>
              </a:solidFill>
              <a:prstDash val="sysDash"/>
            </a:ln>
          </p:spPr>
        </p:pic>
        <p:grpSp>
          <p:nvGrpSpPr>
            <p:cNvPr id="88" name="组合 87"/>
            <p:cNvGrpSpPr/>
            <p:nvPr/>
          </p:nvGrpSpPr>
          <p:grpSpPr>
            <a:xfrm>
              <a:off x="1055" y="2620"/>
              <a:ext cx="17582" cy="7759"/>
              <a:chOff x="380" y="2887"/>
              <a:chExt cx="17582" cy="7759"/>
            </a:xfrm>
          </p:grpSpPr>
          <p:pic>
            <p:nvPicPr>
              <p:cNvPr id="5" name="图片 4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5"/>
              <a:srcRect t="1217"/>
              <a:stretch>
                <a:fillRect/>
              </a:stretch>
            </p:blipFill>
            <p:spPr>
              <a:xfrm>
                <a:off x="3566" y="2887"/>
                <a:ext cx="5873" cy="5845"/>
              </a:xfrm>
              <a:prstGeom prst="rect">
                <a:avLst/>
              </a:prstGeom>
            </p:spPr>
          </p:pic>
          <p:grpSp>
            <p:nvGrpSpPr>
              <p:cNvPr id="6" name="组合 5"/>
              <p:cNvGrpSpPr/>
              <p:nvPr/>
            </p:nvGrpSpPr>
            <p:grpSpPr>
              <a:xfrm rot="0">
                <a:off x="380" y="5290"/>
                <a:ext cx="5224" cy="1136"/>
                <a:chOff x="6676" y="8722"/>
                <a:chExt cx="5224" cy="1136"/>
              </a:xfrm>
            </p:grpSpPr>
            <p:cxnSp>
              <p:nvCxnSpPr>
                <p:cNvPr id="7" name="直接箭头连接符 6"/>
                <p:cNvCxnSpPr>
                  <a:endCxn id="12" idx="3"/>
                </p:cNvCxnSpPr>
                <p:nvPr>
                  <p:custDataLst>
                    <p:tags r:id="rId6"/>
                  </p:custDataLst>
                </p:nvPr>
              </p:nvCxnSpPr>
              <p:spPr>
                <a:xfrm flipH="1" flipV="1">
                  <a:off x="9733" y="9290"/>
                  <a:ext cx="2167" cy="11"/>
                </a:xfrm>
                <a:prstGeom prst="straightConnector1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headEnd type="oval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内容占位符 2"/>
                <p:cNvSpPr>
                  <a:spLocks noGrp="1"/>
                </p:cNvSpPr>
                <p:nvPr>
                  <p:custDataLst>
                    <p:tags r:id="rId7"/>
                  </p:custDataLst>
                </p:nvPr>
              </p:nvSpPr>
              <p:spPr>
                <a:xfrm>
                  <a:off x="6676" y="8722"/>
                  <a:ext cx="3057" cy="1136"/>
                </a:xfrm>
                <a:prstGeom prst="rect">
                  <a:avLst/>
                </a:prstGeom>
                <a:ln cap="rnd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txBody>
                <a:bodyPr vert="horz" lIns="91440" tIns="45720" rIns="91440" bIns="45720" rtlCol="0" anchor="ctr" anchorCtr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ts val="24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1800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ts val="24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600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ts val="24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400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ts val="24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200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ts val="24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200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Wingdings" panose="05000000000000000000" charset="0"/>
                    <a:buNone/>
                  </a:pPr>
                  <a:r>
                    <a:rPr lang="zh-CN" altLang="en-US" sz="140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克隆</a:t>
                  </a:r>
                  <a:r>
                    <a:rPr lang="en-US" altLang="zh-CN" sz="140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J</a:t>
                  </a:r>
                  <a:r>
                    <a:rPr lang="zh-CN" altLang="en-US" sz="140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发生了</a:t>
                  </a:r>
                  <a:r>
                    <a:rPr lang="zh-CN" altLang="en-US" sz="1400">
                      <a:solidFill>
                        <a:srgbClr val="0070C0"/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克隆扩张</a:t>
                  </a:r>
                  <a:r>
                    <a:rPr lang="zh-CN" altLang="en-US" sz="140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，并产生了</a:t>
                  </a:r>
                  <a:r>
                    <a:rPr lang="zh-CN" altLang="en-US" sz="1400">
                      <a:solidFill>
                        <a:srgbClr val="0070C0"/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新的克隆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B</a:t>
                  </a:r>
                  <a:endParaRPr lang="en-US" altLang="zh-CN" sz="140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endParaRPr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7929" y="2887"/>
                <a:ext cx="1510" cy="652"/>
                <a:chOff x="8676" y="3433"/>
                <a:chExt cx="1510" cy="652"/>
              </a:xfrm>
            </p:grpSpPr>
            <p:sp>
              <p:nvSpPr>
                <p:cNvPr id="39" name="矩形 38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8676" y="3433"/>
                  <a:ext cx="1510" cy="653"/>
                </a:xfrm>
                <a:prstGeom prst="rect">
                  <a:avLst/>
                </a:prstGeom>
                <a:solidFill>
                  <a:schemeClr val="accent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l"/>
                  <a:r>
                    <a:rPr lang="en-US" altLang="zh-CN" sz="1000">
                      <a:solidFill>
                        <a:schemeClr val="bg1">
                          <a:lumMod val="95000"/>
                        </a:schemeClr>
                      </a:solidFill>
                      <a:latin typeface="楷体" panose="02010609060101010101" charset="-122"/>
                      <a:ea typeface="楷体" panose="02010609060101010101" charset="-122"/>
                    </a:rPr>
                    <a:t>  </a:t>
                  </a:r>
                  <a:r>
                    <a:rPr lang="zh-CN" altLang="en-US" sz="1000">
                      <a:solidFill>
                        <a:schemeClr val="bg1">
                          <a:lumMod val="95000"/>
                        </a:schemeClr>
                      </a:solidFill>
                      <a:latin typeface="楷体" panose="02010609060101010101" charset="-122"/>
                      <a:ea typeface="楷体" panose="02010609060101010101" charset="-122"/>
                    </a:rPr>
                    <a:t>扩张的克隆</a:t>
                  </a:r>
                  <a:endParaRPr lang="zh-CN" altLang="en-US" sz="1000">
                    <a:solidFill>
                      <a:schemeClr val="bg1">
                        <a:lumMod val="95000"/>
                      </a:schemeClr>
                    </a:solidFill>
                    <a:latin typeface="楷体" panose="02010609060101010101" charset="-122"/>
                    <a:ea typeface="楷体" panose="02010609060101010101" charset="-122"/>
                  </a:endParaRPr>
                </a:p>
                <a:p>
                  <a:pPr algn="l"/>
                  <a:r>
                    <a:rPr lang="en-US" altLang="zh-CN" sz="1000">
                      <a:solidFill>
                        <a:schemeClr val="bg1">
                          <a:lumMod val="95000"/>
                        </a:schemeClr>
                      </a:solidFill>
                      <a:latin typeface="楷体" panose="02010609060101010101" charset="-122"/>
                      <a:ea typeface="楷体" panose="02010609060101010101" charset="-122"/>
                    </a:rPr>
                    <a:t>  </a:t>
                  </a:r>
                  <a:r>
                    <a:rPr lang="zh-CN" altLang="en-US" sz="1000">
                      <a:solidFill>
                        <a:schemeClr val="bg1">
                          <a:lumMod val="95000"/>
                        </a:schemeClr>
                      </a:solidFill>
                      <a:latin typeface="楷体" panose="02010609060101010101" charset="-122"/>
                      <a:ea typeface="楷体" panose="02010609060101010101" charset="-122"/>
                    </a:rPr>
                    <a:t>新增的克隆</a:t>
                  </a:r>
                  <a:endParaRPr lang="zh-CN" altLang="en-US" sz="1000">
                    <a:solidFill>
                      <a:schemeClr val="bg1">
                        <a:lumMod val="95000"/>
                      </a:schemeClr>
                    </a:solidFill>
                    <a:latin typeface="楷体" panose="02010609060101010101" charset="-122"/>
                    <a:ea typeface="楷体" panose="02010609060101010101" charset="-122"/>
                  </a:endParaRPr>
                </a:p>
              </p:txBody>
            </p:sp>
            <p:grpSp>
              <p:nvGrpSpPr>
                <p:cNvPr id="57" name="组合 56"/>
                <p:cNvGrpSpPr/>
                <p:nvPr/>
              </p:nvGrpSpPr>
              <p:grpSpPr>
                <a:xfrm>
                  <a:off x="8771" y="3584"/>
                  <a:ext cx="120" cy="351"/>
                  <a:chOff x="8495" y="3557"/>
                  <a:chExt cx="120" cy="351"/>
                </a:xfrm>
              </p:grpSpPr>
              <p:sp>
                <p:nvSpPr>
                  <p:cNvPr id="58" name="矩形 57"/>
                  <p:cNvSpPr/>
                  <p:nvPr>
                    <p:custDataLst>
                      <p:tags r:id="rId9"/>
                    </p:custDataLst>
                  </p:nvPr>
                </p:nvSpPr>
                <p:spPr>
                  <a:xfrm>
                    <a:off x="8495" y="3557"/>
                    <a:ext cx="120" cy="120"/>
                  </a:xfrm>
                  <a:prstGeom prst="rect">
                    <a:avLst/>
                  </a:prstGeom>
                  <a:noFill/>
                  <a:ln w="19050" cap="rnd" cmpd="sng">
                    <a:solidFill>
                      <a:schemeClr val="bg1">
                        <a:alpha val="95000"/>
                      </a:schemeClr>
                    </a:solidFill>
                    <a:prstDash val="solid"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" name="矩形 58"/>
                  <p:cNvSpPr/>
                  <p:nvPr>
                    <p:custDataLst>
                      <p:tags r:id="rId10"/>
                    </p:custDataLst>
                  </p:nvPr>
                </p:nvSpPr>
                <p:spPr>
                  <a:xfrm>
                    <a:off x="8495" y="3788"/>
                    <a:ext cx="120" cy="120"/>
                  </a:xfrm>
                  <a:prstGeom prst="rect">
                    <a:avLst/>
                  </a:prstGeom>
                  <a:noFill/>
                  <a:ln w="19050" cap="rnd" cmpd="sng">
                    <a:solidFill>
                      <a:schemeClr val="bg1">
                        <a:lumMod val="65000"/>
                        <a:alpha val="95000"/>
                      </a:schemeClr>
                    </a:solidFill>
                    <a:prstDash val="solid"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60" name="组合 59"/>
              <p:cNvGrpSpPr/>
              <p:nvPr/>
            </p:nvGrpSpPr>
            <p:grpSpPr>
              <a:xfrm rot="0">
                <a:off x="380" y="7027"/>
                <a:ext cx="5065" cy="1864"/>
                <a:chOff x="6676" y="7994"/>
                <a:chExt cx="5065" cy="1864"/>
              </a:xfrm>
            </p:grpSpPr>
            <p:cxnSp>
              <p:nvCxnSpPr>
                <p:cNvPr id="61" name="直接箭头连接符 60"/>
                <p:cNvCxnSpPr>
                  <a:endCxn id="62" idx="3"/>
                </p:cNvCxnSpPr>
                <p:nvPr>
                  <p:custDataLst>
                    <p:tags r:id="rId11"/>
                  </p:custDataLst>
                </p:nvPr>
              </p:nvCxnSpPr>
              <p:spPr>
                <a:xfrm flipH="1">
                  <a:off x="9733" y="7994"/>
                  <a:ext cx="2008" cy="1296"/>
                </a:xfrm>
                <a:prstGeom prst="straightConnector1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headEnd type="oval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内容占位符 2"/>
                <p:cNvSpPr>
                  <a:spLocks noGrp="1"/>
                </p:cNvSpPr>
                <p:nvPr>
                  <p:custDataLst>
                    <p:tags r:id="rId12"/>
                  </p:custDataLst>
                </p:nvPr>
              </p:nvSpPr>
              <p:spPr>
                <a:xfrm>
                  <a:off x="6676" y="8722"/>
                  <a:ext cx="3057" cy="1136"/>
                </a:xfrm>
                <a:prstGeom prst="rect">
                  <a:avLst/>
                </a:prstGeom>
                <a:ln cap="rnd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txBody>
                <a:bodyPr vert="horz" lIns="91440" tIns="45720" rIns="91440" bIns="45720" rtlCol="0" anchor="ctr" anchorCtr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ts val="24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1800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ts val="24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600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ts val="24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400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ts val="24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200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ts val="24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200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Wingdings" panose="05000000000000000000" charset="0"/>
                    <a:buNone/>
                  </a:pPr>
                  <a:r>
                    <a:rPr lang="zh-CN" altLang="en-US" sz="140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克隆</a:t>
                  </a:r>
                  <a:r>
                    <a:rPr lang="en-US" altLang="zh-CN" sz="140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G</a:t>
                  </a:r>
                  <a:r>
                    <a:rPr lang="zh-CN" altLang="en-US" sz="140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发生了</a:t>
                  </a:r>
                  <a:r>
                    <a:rPr lang="zh-CN" altLang="en-US" sz="1400">
                      <a:solidFill>
                        <a:srgbClr val="0070C0"/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克隆扩张</a:t>
                  </a:r>
                  <a:r>
                    <a:rPr lang="zh-CN" altLang="en-US" sz="140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，并产生了</a:t>
                  </a:r>
                  <a:r>
                    <a:rPr lang="zh-CN" altLang="en-US" sz="1400">
                      <a:solidFill>
                        <a:srgbClr val="0070C0"/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新的克隆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D</a:t>
                  </a:r>
                  <a:endParaRPr lang="en-US" altLang="zh-CN" sz="140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endParaRPr>
                </a:p>
              </p:txBody>
            </p:sp>
          </p:grpSp>
          <p:sp>
            <p:nvSpPr>
              <p:cNvPr id="63" name="矩形 62"/>
              <p:cNvSpPr/>
              <p:nvPr>
                <p:custDataLst>
                  <p:tags r:id="rId13"/>
                </p:custDataLst>
              </p:nvPr>
            </p:nvSpPr>
            <p:spPr>
              <a:xfrm>
                <a:off x="6064" y="6650"/>
                <a:ext cx="120" cy="120"/>
              </a:xfrm>
              <a:prstGeom prst="rect">
                <a:avLst/>
              </a:prstGeom>
              <a:noFill/>
              <a:ln w="19050" cap="rnd" cmpd="sng">
                <a:solidFill>
                  <a:schemeClr val="bg1">
                    <a:alpha val="95000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>
                <p:custDataLst>
                  <p:tags r:id="rId14"/>
                </p:custDataLst>
              </p:nvPr>
            </p:nvSpPr>
            <p:spPr>
              <a:xfrm>
                <a:off x="5724" y="6750"/>
                <a:ext cx="120" cy="120"/>
              </a:xfrm>
              <a:prstGeom prst="rect">
                <a:avLst/>
              </a:prstGeom>
              <a:noFill/>
              <a:ln w="19050" cap="rnd" cmpd="sng">
                <a:solidFill>
                  <a:schemeClr val="bg1">
                    <a:lumMod val="65000"/>
                    <a:alpha val="95000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5" name="矩形 64"/>
              <p:cNvSpPr/>
              <p:nvPr>
                <p:custDataLst>
                  <p:tags r:id="rId15"/>
                </p:custDataLst>
              </p:nvPr>
            </p:nvSpPr>
            <p:spPr>
              <a:xfrm>
                <a:off x="5014" y="5410"/>
                <a:ext cx="120" cy="120"/>
              </a:xfrm>
              <a:prstGeom prst="rect">
                <a:avLst/>
              </a:prstGeom>
              <a:noFill/>
              <a:ln w="19050" cap="rnd" cmpd="sng">
                <a:solidFill>
                  <a:schemeClr val="bg1">
                    <a:alpha val="95000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6" name="矩形 65"/>
              <p:cNvSpPr/>
              <p:nvPr>
                <p:custDataLst>
                  <p:tags r:id="rId16"/>
                </p:custDataLst>
              </p:nvPr>
            </p:nvSpPr>
            <p:spPr>
              <a:xfrm>
                <a:off x="5014" y="5200"/>
                <a:ext cx="120" cy="120"/>
              </a:xfrm>
              <a:prstGeom prst="rect">
                <a:avLst/>
              </a:prstGeom>
              <a:noFill/>
              <a:ln w="19050" cap="rnd" cmpd="sng">
                <a:solidFill>
                  <a:schemeClr val="bg1">
                    <a:lumMod val="65000"/>
                    <a:alpha val="95000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67" name="组合 66"/>
              <p:cNvGrpSpPr/>
              <p:nvPr/>
            </p:nvGrpSpPr>
            <p:grpSpPr>
              <a:xfrm rot="0">
                <a:off x="6920" y="6705"/>
                <a:ext cx="6154" cy="1538"/>
                <a:chOff x="4028" y="8320"/>
                <a:chExt cx="6154" cy="1538"/>
              </a:xfrm>
            </p:grpSpPr>
            <p:cxnSp>
              <p:nvCxnSpPr>
                <p:cNvPr id="68" name="直接箭头连接符 67"/>
                <p:cNvCxnSpPr>
                  <a:endCxn id="69" idx="1"/>
                </p:cNvCxnSpPr>
                <p:nvPr>
                  <p:custDataLst>
                    <p:tags r:id="rId17"/>
                  </p:custDataLst>
                </p:nvPr>
              </p:nvCxnSpPr>
              <p:spPr>
                <a:xfrm>
                  <a:off x="4028" y="8320"/>
                  <a:ext cx="2648" cy="970"/>
                </a:xfrm>
                <a:prstGeom prst="straightConnector1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headEnd type="oval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内容占位符 2"/>
                <p:cNvSpPr>
                  <a:spLocks noGrp="1"/>
                </p:cNvSpPr>
                <p:nvPr>
                  <p:custDataLst>
                    <p:tags r:id="rId18"/>
                  </p:custDataLst>
                </p:nvPr>
              </p:nvSpPr>
              <p:spPr>
                <a:xfrm>
                  <a:off x="6676" y="8722"/>
                  <a:ext cx="3506" cy="1136"/>
                </a:xfrm>
                <a:prstGeom prst="rect">
                  <a:avLst/>
                </a:prstGeom>
                <a:ln cap="rnd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txBody>
                <a:bodyPr vert="horz" lIns="91440" tIns="45720" rIns="91440" bIns="45720" rtlCol="0" anchor="ctr" anchorCtr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ts val="24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1800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ts val="24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600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ts val="24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400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ts val="24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200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ts val="24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200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Wingdings" panose="05000000000000000000" charset="0"/>
                    <a:buNone/>
                  </a:pPr>
                  <a:r>
                    <a:rPr lang="zh-CN" altLang="en-US" sz="140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克隆</a:t>
                  </a:r>
                  <a:r>
                    <a:rPr lang="en-US" altLang="zh-CN" sz="140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D</a:t>
                  </a:r>
                  <a:r>
                    <a:rPr lang="zh-CN" altLang="en-US" sz="140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、</a:t>
                  </a:r>
                  <a:r>
                    <a:rPr lang="en-US" altLang="zh-CN" sz="140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H</a:t>
                  </a:r>
                  <a:r>
                    <a:rPr lang="zh-CN" altLang="en-US" sz="140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发生了</a:t>
                  </a:r>
                  <a:r>
                    <a:rPr lang="zh-CN" altLang="en-US" sz="1400">
                      <a:solidFill>
                        <a:srgbClr val="0070C0"/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克隆扩张</a:t>
                  </a:r>
                  <a:r>
                    <a:rPr lang="zh-CN" altLang="en-US" sz="140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，并产生了</a:t>
                  </a:r>
                  <a:r>
                    <a:rPr lang="zh-CN" altLang="en-US" sz="1400">
                      <a:solidFill>
                        <a:srgbClr val="0070C0"/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新的克隆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I</a:t>
                  </a:r>
                  <a:r>
                    <a:rPr lang="zh-CN" altLang="en-US" sz="1400">
                      <a:solidFill>
                        <a:schemeClr val="tx1"/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、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E</a:t>
                  </a:r>
                  <a:endParaRPr lang="en-US" altLang="zh-CN" sz="140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endParaRPr>
                </a:p>
              </p:txBody>
            </p:sp>
          </p:grpSp>
          <p:sp>
            <p:nvSpPr>
              <p:cNvPr id="70" name="矩形 69"/>
              <p:cNvSpPr/>
              <p:nvPr>
                <p:custDataLst>
                  <p:tags r:id="rId19"/>
                </p:custDataLst>
              </p:nvPr>
            </p:nvSpPr>
            <p:spPr>
              <a:xfrm>
                <a:off x="7294" y="6128"/>
                <a:ext cx="120" cy="120"/>
              </a:xfrm>
              <a:prstGeom prst="rect">
                <a:avLst/>
              </a:prstGeom>
              <a:noFill/>
              <a:ln w="19050" cap="rnd" cmpd="sng">
                <a:solidFill>
                  <a:schemeClr val="bg1">
                    <a:alpha val="95000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>
                <p:custDataLst>
                  <p:tags r:id="rId20"/>
                </p:custDataLst>
              </p:nvPr>
            </p:nvSpPr>
            <p:spPr>
              <a:xfrm>
                <a:off x="7254" y="6388"/>
                <a:ext cx="120" cy="120"/>
              </a:xfrm>
              <a:prstGeom prst="rect">
                <a:avLst/>
              </a:prstGeom>
              <a:noFill/>
              <a:ln w="19050" cap="rnd" cmpd="sng">
                <a:solidFill>
                  <a:schemeClr val="bg1">
                    <a:alpha val="95000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2" name="矩形 71"/>
              <p:cNvSpPr/>
              <p:nvPr>
                <p:custDataLst>
                  <p:tags r:id="rId21"/>
                </p:custDataLst>
              </p:nvPr>
            </p:nvSpPr>
            <p:spPr>
              <a:xfrm>
                <a:off x="7414" y="6670"/>
                <a:ext cx="120" cy="120"/>
              </a:xfrm>
              <a:prstGeom prst="rect">
                <a:avLst/>
              </a:prstGeom>
              <a:noFill/>
              <a:ln w="19050" cap="rnd" cmpd="sng">
                <a:solidFill>
                  <a:schemeClr val="bg1">
                    <a:lumMod val="65000"/>
                    <a:alpha val="95000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矩形 72"/>
              <p:cNvSpPr/>
              <p:nvPr>
                <p:custDataLst>
                  <p:tags r:id="rId22"/>
                </p:custDataLst>
              </p:nvPr>
            </p:nvSpPr>
            <p:spPr>
              <a:xfrm>
                <a:off x="7584" y="6630"/>
                <a:ext cx="120" cy="120"/>
              </a:xfrm>
              <a:prstGeom prst="rect">
                <a:avLst/>
              </a:prstGeom>
              <a:noFill/>
              <a:ln w="19050" cap="rnd" cmpd="sng">
                <a:solidFill>
                  <a:schemeClr val="bg1">
                    <a:lumMod val="65000"/>
                    <a:alpha val="95000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74" name="组合 73"/>
              <p:cNvGrpSpPr/>
              <p:nvPr/>
            </p:nvGrpSpPr>
            <p:grpSpPr>
              <a:xfrm rot="0">
                <a:off x="7960" y="6075"/>
                <a:ext cx="4643" cy="880"/>
                <a:chOff x="5068" y="8255"/>
                <a:chExt cx="4643" cy="880"/>
              </a:xfrm>
            </p:grpSpPr>
            <p:cxnSp>
              <p:nvCxnSpPr>
                <p:cNvPr id="75" name="直接箭头连接符 74"/>
                <p:cNvCxnSpPr>
                  <a:endCxn id="76" idx="1"/>
                </p:cNvCxnSpPr>
                <p:nvPr>
                  <p:custDataLst>
                    <p:tags r:id="rId23"/>
                  </p:custDataLst>
                </p:nvPr>
              </p:nvCxnSpPr>
              <p:spPr>
                <a:xfrm>
                  <a:off x="5068" y="8255"/>
                  <a:ext cx="1608" cy="597"/>
                </a:xfrm>
                <a:prstGeom prst="straightConnector1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headEnd type="oval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内容占位符 2"/>
                <p:cNvSpPr>
                  <a:spLocks noGrp="1"/>
                </p:cNvSpPr>
                <p:nvPr>
                  <p:custDataLst>
                    <p:tags r:id="rId24"/>
                  </p:custDataLst>
                </p:nvPr>
              </p:nvSpPr>
              <p:spPr>
                <a:xfrm>
                  <a:off x="6676" y="8568"/>
                  <a:ext cx="3035" cy="567"/>
                </a:xfrm>
                <a:prstGeom prst="rect">
                  <a:avLst/>
                </a:prstGeom>
                <a:ln cap="rnd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txBody>
                <a:bodyPr vert="horz" lIns="91440" tIns="45720" rIns="91440" bIns="45720" rtlCol="0" anchor="ctr" anchorCtr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ts val="24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1800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ts val="24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600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ts val="24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400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ts val="24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200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ts val="24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200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Wingdings" panose="05000000000000000000" charset="0"/>
                    <a:buNone/>
                  </a:pPr>
                  <a:r>
                    <a:rPr lang="zh-CN" altLang="en-US" sz="140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克隆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I</a:t>
                  </a:r>
                  <a:r>
                    <a:rPr lang="zh-CN" altLang="en-US" sz="140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发生了</a:t>
                  </a:r>
                  <a:r>
                    <a:rPr lang="zh-CN" altLang="en-US" sz="1400">
                      <a:solidFill>
                        <a:srgbClr val="0070C0"/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克隆扩张</a:t>
                  </a:r>
                  <a:endParaRPr lang="en-US" altLang="zh-CN" sz="1400">
                    <a:solidFill>
                      <a:srgbClr val="0070C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endParaRPr>
                </a:p>
              </p:txBody>
            </p:sp>
          </p:grpSp>
          <p:sp>
            <p:nvSpPr>
              <p:cNvPr id="77" name="矩形 76"/>
              <p:cNvSpPr/>
              <p:nvPr>
                <p:custDataLst>
                  <p:tags r:id="rId25"/>
                </p:custDataLst>
              </p:nvPr>
            </p:nvSpPr>
            <p:spPr>
              <a:xfrm>
                <a:off x="8224" y="5833"/>
                <a:ext cx="120" cy="120"/>
              </a:xfrm>
              <a:prstGeom prst="rect">
                <a:avLst/>
              </a:prstGeom>
              <a:noFill/>
              <a:ln w="19050" cap="rnd" cmpd="sng">
                <a:solidFill>
                  <a:schemeClr val="bg1">
                    <a:alpha val="95000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78" name="组合 77"/>
              <p:cNvGrpSpPr/>
              <p:nvPr/>
            </p:nvGrpSpPr>
            <p:grpSpPr>
              <a:xfrm rot="0">
                <a:off x="6645" y="4146"/>
                <a:ext cx="5873" cy="1828"/>
                <a:chOff x="3753" y="9121"/>
                <a:chExt cx="5873" cy="1828"/>
              </a:xfrm>
            </p:grpSpPr>
            <p:cxnSp>
              <p:nvCxnSpPr>
                <p:cNvPr id="79" name="直接箭头连接符 78"/>
                <p:cNvCxnSpPr>
                  <a:endCxn id="80" idx="1"/>
                </p:cNvCxnSpPr>
                <p:nvPr>
                  <p:custDataLst>
                    <p:tags r:id="rId26"/>
                  </p:custDataLst>
                </p:nvPr>
              </p:nvCxnSpPr>
              <p:spPr>
                <a:xfrm flipV="1">
                  <a:off x="3753" y="9689"/>
                  <a:ext cx="2794" cy="1260"/>
                </a:xfrm>
                <a:prstGeom prst="straightConnector1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headEnd type="oval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内容占位符 2"/>
                <p:cNvSpPr>
                  <a:spLocks noGrp="1"/>
                </p:cNvSpPr>
                <p:nvPr>
                  <p:custDataLst>
                    <p:tags r:id="rId27"/>
                  </p:custDataLst>
                </p:nvPr>
              </p:nvSpPr>
              <p:spPr>
                <a:xfrm>
                  <a:off x="6547" y="9121"/>
                  <a:ext cx="3079" cy="1136"/>
                </a:xfrm>
                <a:prstGeom prst="rect">
                  <a:avLst/>
                </a:prstGeom>
                <a:ln cap="rnd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txBody>
                <a:bodyPr vert="horz" lIns="91440" tIns="45720" rIns="91440" bIns="45720" rtlCol="0" anchor="ctr" anchorCtr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ts val="24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1800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ts val="24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600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ts val="24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400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ts val="24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200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ts val="24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200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Wingdings" panose="05000000000000000000" charset="0"/>
                    <a:buNone/>
                  </a:pPr>
                  <a:r>
                    <a:rPr lang="zh-CN" altLang="en-US" sz="140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克隆</a:t>
                  </a:r>
                  <a:r>
                    <a:rPr lang="en-US" altLang="zh-CN" sz="140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I</a:t>
                  </a:r>
                  <a:r>
                    <a:rPr lang="zh-CN" altLang="en-US" sz="140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发生了</a:t>
                  </a:r>
                  <a:r>
                    <a:rPr lang="zh-CN" altLang="en-US" sz="1400">
                      <a:solidFill>
                        <a:srgbClr val="0070C0"/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克隆扩张</a:t>
                  </a:r>
                  <a:r>
                    <a:rPr lang="zh-CN" altLang="en-US" sz="140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，并产生了</a:t>
                  </a:r>
                  <a:r>
                    <a:rPr lang="zh-CN" altLang="en-US" sz="1400">
                      <a:solidFill>
                        <a:srgbClr val="0070C0"/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新的克隆</a:t>
                  </a:r>
                  <a:r>
                    <a:rPr lang="en-US" sz="1400">
                      <a:solidFill>
                        <a:schemeClr val="tx1"/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J</a:t>
                  </a:r>
                  <a:r>
                    <a:rPr lang="zh-CN" altLang="en-US" sz="1400">
                      <a:solidFill>
                        <a:schemeClr val="tx1"/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、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F</a:t>
                  </a:r>
                  <a:endParaRPr lang="en-US" altLang="zh-CN" sz="140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endParaRPr>
                </a:p>
              </p:txBody>
            </p:sp>
          </p:grpSp>
          <p:sp>
            <p:nvSpPr>
              <p:cNvPr id="81" name="矩形 80"/>
              <p:cNvSpPr/>
              <p:nvPr>
                <p:custDataLst>
                  <p:tags r:id="rId28"/>
                </p:custDataLst>
              </p:nvPr>
            </p:nvSpPr>
            <p:spPr>
              <a:xfrm>
                <a:off x="6110" y="5893"/>
                <a:ext cx="120" cy="120"/>
              </a:xfrm>
              <a:prstGeom prst="rect">
                <a:avLst/>
              </a:prstGeom>
              <a:noFill/>
              <a:ln w="19050" cap="rnd" cmpd="sng">
                <a:solidFill>
                  <a:schemeClr val="bg1">
                    <a:alpha val="95000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>
                <p:custDataLst>
                  <p:tags r:id="rId29"/>
                </p:custDataLst>
              </p:nvPr>
            </p:nvSpPr>
            <p:spPr>
              <a:xfrm>
                <a:off x="5983" y="5509"/>
                <a:ext cx="120" cy="120"/>
              </a:xfrm>
              <a:prstGeom prst="rect">
                <a:avLst/>
              </a:prstGeom>
              <a:noFill/>
              <a:ln w="19050" cap="rnd" cmpd="sng">
                <a:solidFill>
                  <a:schemeClr val="bg1">
                    <a:lumMod val="65000"/>
                    <a:alpha val="95000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3" name="矩形 82"/>
              <p:cNvSpPr/>
              <p:nvPr>
                <p:custDataLst>
                  <p:tags r:id="rId30"/>
                </p:custDataLst>
              </p:nvPr>
            </p:nvSpPr>
            <p:spPr>
              <a:xfrm>
                <a:off x="5969" y="5417"/>
                <a:ext cx="120" cy="120"/>
              </a:xfrm>
              <a:prstGeom prst="rect">
                <a:avLst/>
              </a:prstGeom>
              <a:noFill/>
              <a:ln w="19050" cap="rnd" cmpd="sng">
                <a:solidFill>
                  <a:schemeClr val="bg1">
                    <a:lumMod val="65000"/>
                    <a:alpha val="95000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85" name="组合 84"/>
              <p:cNvGrpSpPr/>
              <p:nvPr/>
            </p:nvGrpSpPr>
            <p:grpSpPr>
              <a:xfrm rot="0">
                <a:off x="7125" y="8482"/>
                <a:ext cx="10837" cy="2164"/>
                <a:chOff x="2683" y="8744"/>
                <a:chExt cx="10837" cy="2164"/>
              </a:xfrm>
            </p:grpSpPr>
            <p:cxnSp>
              <p:nvCxnSpPr>
                <p:cNvPr id="86" name="直接箭头连接符 85"/>
                <p:cNvCxnSpPr>
                  <a:endCxn id="87" idx="1"/>
                </p:cNvCxnSpPr>
                <p:nvPr>
                  <p:custDataLst>
                    <p:tags r:id="rId31"/>
                  </p:custDataLst>
                </p:nvPr>
              </p:nvCxnSpPr>
              <p:spPr>
                <a:xfrm>
                  <a:off x="2683" y="8744"/>
                  <a:ext cx="2443" cy="1199"/>
                </a:xfrm>
                <a:prstGeom prst="straightConnector1">
                  <a:avLst/>
                </a:prstGeom>
                <a:ln w="15875">
                  <a:solidFill>
                    <a:schemeClr val="bg1">
                      <a:lumMod val="50000"/>
                    </a:schemeClr>
                  </a:solidFill>
                  <a:headEnd type="oval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内容占位符 2"/>
                <p:cNvSpPr>
                  <a:spLocks noGrp="1"/>
                </p:cNvSpPr>
                <p:nvPr>
                  <p:custDataLst>
                    <p:tags r:id="rId32"/>
                  </p:custDataLst>
                </p:nvPr>
              </p:nvSpPr>
              <p:spPr>
                <a:xfrm>
                  <a:off x="5126" y="8977"/>
                  <a:ext cx="8394" cy="1931"/>
                </a:xfrm>
                <a:prstGeom prst="rect">
                  <a:avLst/>
                </a:prstGeom>
                <a:ln cap="rnd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txBody>
                <a:bodyPr vert="horz" lIns="91440" tIns="45720" rIns="91440" bIns="45720" rtlCol="0" anchor="ctr" anchorCtr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ts val="24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1800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ts val="24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600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ts val="24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400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ts val="24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200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ts val="24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200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Wingdings" panose="05000000000000000000" charset="0"/>
                    <a:buNone/>
                  </a:pPr>
                  <a:r>
                    <a:rPr lang="zh-CN" altLang="en-US" sz="140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转移样本</a:t>
                  </a:r>
                  <a:r>
                    <a:rPr lang="en-US" altLang="zh-CN" sz="140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LSV</a:t>
                  </a:r>
                  <a:r>
                    <a:rPr lang="zh-CN" altLang="en-US" sz="140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包含</a:t>
                  </a:r>
                  <a:r>
                    <a:rPr lang="en-US" altLang="zh-CN" sz="140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A</a:t>
                  </a:r>
                  <a:r>
                    <a:rPr lang="zh-CN" altLang="en-US" sz="140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、</a:t>
                  </a:r>
                  <a:r>
                    <a:rPr lang="en-US" altLang="zh-CN" sz="140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F</a:t>
                  </a:r>
                  <a:r>
                    <a:rPr lang="zh-CN" altLang="en-US" sz="140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、</a:t>
                  </a:r>
                  <a:r>
                    <a:rPr lang="en-US" altLang="zh-CN" sz="140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L</a:t>
                  </a:r>
                  <a:r>
                    <a:rPr lang="zh-CN" altLang="en-US" sz="140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、</a:t>
                  </a:r>
                  <a:r>
                    <a:rPr lang="en-US" altLang="zh-CN" sz="140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H</a:t>
                  </a:r>
                  <a:r>
                    <a:rPr lang="zh-CN" altLang="en-US" sz="140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、</a:t>
                  </a:r>
                  <a:r>
                    <a:rPr lang="en-US" altLang="zh-CN" sz="140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D</a:t>
                  </a:r>
                  <a:r>
                    <a:rPr lang="zh-CN" altLang="en-US" sz="140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六个克隆，其</a:t>
                  </a:r>
                  <a:r>
                    <a:rPr lang="zh-CN" altLang="en-US" sz="1400" u="sng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克隆构成与样本</a:t>
                  </a:r>
                  <a:r>
                    <a:rPr lang="en-US" altLang="zh-CN" sz="1400" u="sng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LPZMid</a:t>
                  </a:r>
                  <a:r>
                    <a:rPr lang="zh-CN" altLang="en-US" sz="1400" u="sng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相似</a:t>
                  </a:r>
                  <a:r>
                    <a:rPr lang="zh-CN" altLang="en-US" sz="140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，因此认为转移样本</a:t>
                  </a:r>
                  <a:r>
                    <a:rPr lang="en-US" altLang="zh-CN" sz="140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LSV</a:t>
                  </a:r>
                  <a:r>
                    <a:rPr lang="zh-CN" altLang="en-US" sz="140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是从样本</a:t>
                  </a:r>
                  <a:r>
                    <a:rPr lang="en-US" altLang="zh-CN" sz="140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LPZMid</a:t>
                  </a:r>
                  <a:r>
                    <a:rPr lang="zh-CN" altLang="en-US" sz="140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发展而来的；此外作者还</a:t>
                  </a:r>
                  <a:r>
                    <a:rPr lang="zh-CN" altLang="en-US" sz="1400" u="sng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通过基因编辑实验，证实了克隆</a:t>
                  </a:r>
                  <a:r>
                    <a:rPr lang="en-US" altLang="zh-CN" sz="1400" u="sng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D</a:t>
                  </a:r>
                  <a:r>
                    <a:rPr lang="zh-CN" altLang="en-US" sz="1400" u="sng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中</a:t>
                  </a:r>
                  <a:r>
                    <a:rPr lang="zh-CN" sz="1400" u="sng">
                      <a:solidFill>
                        <a:schemeClr val="tx1"/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基因</a:t>
                  </a:r>
                  <a:r>
                    <a:rPr sz="1400" u="sng">
                      <a:solidFill>
                        <a:schemeClr val="tx1"/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FOXP1（3p13 LOH）的缺失</a:t>
                  </a:r>
                  <a:r>
                    <a:rPr lang="zh-CN" sz="1400" u="sng">
                      <a:solidFill>
                        <a:schemeClr val="tx1"/>
                      </a:solidFill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事件</a:t>
                  </a:r>
                  <a:r>
                    <a:rPr lang="zh-CN" altLang="en-US" sz="1400" u="sng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存在会提高前列腺癌细胞的转移能力</a:t>
                  </a:r>
                  <a:r>
                    <a:rPr lang="zh-CN" altLang="en-US" sz="1400">
                      <a:latin typeface="Cambria" panose="02040503050406030204" charset="0"/>
                      <a:ea typeface="楷体" panose="02010609060101010101" charset="-122"/>
                      <a:cs typeface="Cambria" panose="02040503050406030204" charset="0"/>
                      <a:sym typeface="+mn-ea"/>
                    </a:rPr>
                    <a:t>。</a:t>
                  </a:r>
                  <a:endParaRPr lang="en-US" altLang="zh-CN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实例：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P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atient #13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5755" y="1106170"/>
            <a:ext cx="11179810" cy="5281295"/>
            <a:chOff x="513" y="1742"/>
            <a:chExt cx="17606" cy="8317"/>
          </a:xfrm>
        </p:grpSpPr>
        <p:sp>
          <p:nvSpPr>
            <p:cNvPr id="34" name="内容占位符 2"/>
            <p:cNvSpPr>
              <a:spLocks noGrp="1"/>
            </p:cNvSpPr>
            <p:nvPr>
              <p:custDataLst>
                <p:tags r:id="rId1"/>
              </p:custDataLst>
            </p:nvPr>
          </p:nvSpPr>
          <p:spPr>
            <a:xfrm>
              <a:off x="9944" y="1742"/>
              <a:ext cx="4062" cy="715"/>
            </a:xfrm>
            <a:prstGeom prst="rect">
              <a:avLst/>
            </a:prstGeom>
            <a:ln cap="rnd">
              <a:noFill/>
              <a:prstDash val="sysDot"/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ts val="24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 baseline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24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24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24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24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Wingdings" panose="05000000000000000000" charset="0"/>
                <a:buNone/>
              </a:pPr>
              <a:r>
                <a:rPr lang="zh-CN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rPr>
                <a:t>克隆系统</a:t>
              </a:r>
              <a:r>
                <a:rPr lang="zh-CN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rPr>
                <a:t>发育树：</a:t>
              </a:r>
              <a:endParaRPr 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13335" y="1742"/>
              <a:ext cx="4784" cy="4030"/>
            </a:xfrm>
            <a:prstGeom prst="rect">
              <a:avLst/>
            </a:prstGeom>
            <a:ln w="19050" cap="rnd" cmpd="sng">
              <a:solidFill>
                <a:schemeClr val="bg1">
                  <a:lumMod val="50000"/>
                </a:schemeClr>
              </a:solidFill>
              <a:prstDash val="sysDash"/>
            </a:ln>
          </p:spPr>
        </p:pic>
        <p:pic>
          <p:nvPicPr>
            <p:cNvPr id="8" name="图片 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rcRect b="392"/>
            <a:stretch>
              <a:fillRect/>
            </a:stretch>
          </p:blipFill>
          <p:spPr>
            <a:xfrm>
              <a:off x="3030" y="1742"/>
              <a:ext cx="7185" cy="6966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>
              <a:off x="513" y="5299"/>
              <a:ext cx="4596" cy="607"/>
              <a:chOff x="1683" y="5023"/>
              <a:chExt cx="4596" cy="607"/>
            </a:xfrm>
          </p:grpSpPr>
          <p:cxnSp>
            <p:nvCxnSpPr>
              <p:cNvPr id="9" name="直接箭头连接符 8"/>
              <p:cNvCxnSpPr>
                <a:endCxn id="10" idx="3"/>
              </p:cNvCxnSpPr>
              <p:nvPr>
                <p:custDataLst>
                  <p:tags r:id="rId6"/>
                </p:custDataLst>
              </p:nvPr>
            </p:nvCxnSpPr>
            <p:spPr>
              <a:xfrm flipH="1" flipV="1">
                <a:off x="4112" y="5327"/>
                <a:ext cx="2167" cy="11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oval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内容占位符 2"/>
              <p:cNvSpPr>
                <a:spLocks noGrp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1683" y="5023"/>
                <a:ext cx="2429" cy="607"/>
              </a:xfrm>
              <a:prstGeom prst="rect">
                <a:avLst/>
              </a:prstGeom>
              <a:ln cap="rnd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txBody>
              <a:bodyPr vert="horz" lIns="91440" tIns="45720" rIns="91440" bIns="45720" rtlCol="0" anchor="ctr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ts val="24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charset="0"/>
                  <a:buNone/>
                </a:pP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产生了</a:t>
                </a:r>
                <a:r>
                  <a:rPr lang="zh-CN" altLang="en-US" sz="1400">
                    <a:solidFill>
                      <a:srgbClr val="0070C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新的克隆</a:t>
                </a:r>
                <a:r>
                  <a:rPr lang="en-US" altLang="zh-CN" sz="140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E</a:t>
                </a:r>
                <a:endParaRPr lang="en-US" altLang="zh-CN" sz="1400">
                  <a:solidFill>
                    <a:schemeClr val="tx1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039" y="6442"/>
              <a:ext cx="5021" cy="2904"/>
              <a:chOff x="1037" y="3146"/>
              <a:chExt cx="5021" cy="2904"/>
            </a:xfrm>
          </p:grpSpPr>
          <p:cxnSp>
            <p:nvCxnSpPr>
              <p:cNvPr id="14" name="直接箭头连接符 13"/>
              <p:cNvCxnSpPr>
                <a:endCxn id="15" idx="0"/>
              </p:cNvCxnSpPr>
              <p:nvPr>
                <p:custDataLst>
                  <p:tags r:id="rId8"/>
                </p:custDataLst>
              </p:nvPr>
            </p:nvCxnSpPr>
            <p:spPr>
              <a:xfrm flipH="1">
                <a:off x="2575" y="3146"/>
                <a:ext cx="3483" cy="1877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oval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内容占位符 2"/>
              <p:cNvSpPr>
                <a:spLocks noGrp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1037" y="5023"/>
                <a:ext cx="3075" cy="1027"/>
              </a:xfrm>
              <a:prstGeom prst="rect">
                <a:avLst/>
              </a:prstGeom>
              <a:ln cap="rnd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txBody>
              <a:bodyPr vert="horz" lIns="91440" tIns="45720" rIns="91440" bIns="45720" rtlCol="0" anchor="ctr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ts val="24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charset="0"/>
                  <a:buNone/>
                </a:pP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克隆</a:t>
                </a:r>
                <a:r>
                  <a:rPr lang="en-US" altLang="zh-CN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B</a:t>
                </a: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发生了</a:t>
                </a:r>
                <a:r>
                  <a:rPr lang="zh-CN" altLang="en-US" sz="1400">
                    <a:solidFill>
                      <a:srgbClr val="0070C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克隆扩张</a:t>
                </a: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，并</a:t>
                </a: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产生了</a:t>
                </a:r>
                <a:r>
                  <a:rPr lang="zh-CN" altLang="en-US" sz="1400">
                    <a:solidFill>
                      <a:srgbClr val="0070C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新的克隆</a:t>
                </a:r>
                <a:r>
                  <a:rPr lang="en-US" altLang="zh-CN" sz="140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C</a:t>
                </a:r>
                <a:endParaRPr lang="en-US" altLang="zh-CN" sz="1400">
                  <a:solidFill>
                    <a:schemeClr val="tx1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4599" y="6517"/>
              <a:ext cx="3479" cy="3542"/>
              <a:chOff x="1037" y="2194"/>
              <a:chExt cx="3479" cy="3542"/>
            </a:xfrm>
          </p:grpSpPr>
          <p:cxnSp>
            <p:nvCxnSpPr>
              <p:cNvPr id="18" name="直接箭头连接符 17"/>
              <p:cNvCxnSpPr>
                <a:endCxn id="19" idx="0"/>
              </p:cNvCxnSpPr>
              <p:nvPr>
                <p:custDataLst>
                  <p:tags r:id="rId10"/>
                </p:custDataLst>
              </p:nvPr>
            </p:nvCxnSpPr>
            <p:spPr>
              <a:xfrm flipH="1">
                <a:off x="2777" y="2194"/>
                <a:ext cx="973" cy="2829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oval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内容占位符 2"/>
              <p:cNvSpPr>
                <a:spLocks noGrp="1"/>
              </p:cNvSpPr>
              <p:nvPr>
                <p:custDataLst>
                  <p:tags r:id="rId11"/>
                </p:custDataLst>
              </p:nvPr>
            </p:nvSpPr>
            <p:spPr>
              <a:xfrm>
                <a:off x="1037" y="5023"/>
                <a:ext cx="3479" cy="713"/>
              </a:xfrm>
              <a:prstGeom prst="rect">
                <a:avLst/>
              </a:prstGeom>
              <a:ln cap="rnd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txBody>
              <a:bodyPr vert="horz" lIns="91440" tIns="45720" rIns="91440" bIns="45720" rtlCol="0" anchor="ctr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ts val="24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charset="0"/>
                  <a:buNone/>
                </a:pP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克隆</a:t>
                </a:r>
                <a:r>
                  <a:rPr lang="en-US" altLang="zh-CN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B</a:t>
                </a: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、</a:t>
                </a:r>
                <a:r>
                  <a:rPr lang="en-US" altLang="zh-CN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C</a:t>
                </a: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发生了</a:t>
                </a:r>
                <a:r>
                  <a:rPr lang="zh-CN" altLang="en-US" sz="1400">
                    <a:solidFill>
                      <a:srgbClr val="0070C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克隆扩张</a:t>
                </a:r>
                <a:endParaRPr lang="en-US" altLang="zh-CN" sz="1400">
                  <a:solidFill>
                    <a:schemeClr val="tx1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8325" y="6517"/>
              <a:ext cx="4843" cy="2191"/>
              <a:chOff x="-1407" y="3545"/>
              <a:chExt cx="4843" cy="2191"/>
            </a:xfrm>
          </p:grpSpPr>
          <p:cxnSp>
            <p:nvCxnSpPr>
              <p:cNvPr id="21" name="直接箭头连接符 20"/>
              <p:cNvCxnSpPr>
                <a:endCxn id="22" idx="1"/>
              </p:cNvCxnSpPr>
              <p:nvPr>
                <p:custDataLst>
                  <p:tags r:id="rId12"/>
                </p:custDataLst>
              </p:nvPr>
            </p:nvCxnSpPr>
            <p:spPr>
              <a:xfrm>
                <a:off x="-1407" y="3545"/>
                <a:ext cx="2444" cy="1835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oval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内容占位符 2"/>
              <p:cNvSpPr>
                <a:spLocks noGrp="1"/>
              </p:cNvSpPr>
              <p:nvPr>
                <p:custDataLst>
                  <p:tags r:id="rId13"/>
                </p:custDataLst>
              </p:nvPr>
            </p:nvSpPr>
            <p:spPr>
              <a:xfrm>
                <a:off x="1037" y="5023"/>
                <a:ext cx="2399" cy="713"/>
              </a:xfrm>
              <a:prstGeom prst="rect">
                <a:avLst/>
              </a:prstGeom>
              <a:ln cap="rnd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txBody>
              <a:bodyPr vert="horz" lIns="91440" tIns="45720" rIns="91440" bIns="45720" rtlCol="0" anchor="ctr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ts val="24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charset="0"/>
                  <a:buNone/>
                </a:pP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产生了</a:t>
                </a:r>
                <a:r>
                  <a:rPr lang="zh-CN" altLang="en-US" sz="1400">
                    <a:solidFill>
                      <a:srgbClr val="0070C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新的克隆</a:t>
                </a:r>
                <a:r>
                  <a:rPr lang="en-US" altLang="zh-CN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F</a:t>
                </a:r>
                <a:endParaRPr lang="en-US" altLang="zh-CN" sz="1400">
                  <a:solidFill>
                    <a:schemeClr val="tx1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8705" y="1742"/>
              <a:ext cx="1510" cy="652"/>
              <a:chOff x="8604" y="2620"/>
              <a:chExt cx="1510" cy="652"/>
            </a:xfrm>
          </p:grpSpPr>
          <p:sp>
            <p:nvSpPr>
              <p:cNvPr id="24" name="矩形 23"/>
              <p:cNvSpPr/>
              <p:nvPr>
                <p:custDataLst>
                  <p:tags r:id="rId14"/>
                </p:custDataLst>
              </p:nvPr>
            </p:nvSpPr>
            <p:spPr>
              <a:xfrm>
                <a:off x="8604" y="2620"/>
                <a:ext cx="1510" cy="653"/>
              </a:xfrm>
              <a:prstGeom prst="rect">
                <a:avLst/>
              </a:prstGeom>
              <a:solidFill>
                <a:schemeClr val="accent1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en-US" altLang="zh-CN" sz="1000">
                    <a:solidFill>
                      <a:schemeClr val="bg1">
                        <a:lumMod val="95000"/>
                      </a:schemeClr>
                    </a:solidFill>
                    <a:latin typeface="楷体" panose="02010609060101010101" charset="-122"/>
                    <a:ea typeface="楷体" panose="02010609060101010101" charset="-122"/>
                  </a:rPr>
                  <a:t>  </a:t>
                </a:r>
                <a:r>
                  <a:rPr lang="zh-CN" altLang="en-US" sz="1000">
                    <a:solidFill>
                      <a:schemeClr val="bg1">
                        <a:lumMod val="95000"/>
                      </a:schemeClr>
                    </a:solidFill>
                    <a:latin typeface="楷体" panose="02010609060101010101" charset="-122"/>
                    <a:ea typeface="楷体" panose="02010609060101010101" charset="-122"/>
                  </a:rPr>
                  <a:t>扩张的克隆</a:t>
                </a:r>
                <a:endParaRPr lang="zh-CN" altLang="en-US" sz="1000">
                  <a:solidFill>
                    <a:schemeClr val="bg1">
                      <a:lumMod val="95000"/>
                    </a:schemeClr>
                  </a:solidFill>
                  <a:latin typeface="楷体" panose="02010609060101010101" charset="-122"/>
                  <a:ea typeface="楷体" panose="02010609060101010101" charset="-122"/>
                </a:endParaRPr>
              </a:p>
              <a:p>
                <a:pPr algn="l"/>
                <a:r>
                  <a:rPr lang="en-US" altLang="zh-CN" sz="1000">
                    <a:solidFill>
                      <a:schemeClr val="bg1">
                        <a:lumMod val="95000"/>
                      </a:schemeClr>
                    </a:solidFill>
                    <a:latin typeface="楷体" panose="02010609060101010101" charset="-122"/>
                    <a:ea typeface="楷体" panose="02010609060101010101" charset="-122"/>
                  </a:rPr>
                  <a:t>  </a:t>
                </a:r>
                <a:r>
                  <a:rPr lang="zh-CN" altLang="en-US" sz="1000">
                    <a:solidFill>
                      <a:schemeClr val="bg1">
                        <a:lumMod val="95000"/>
                      </a:schemeClr>
                    </a:solidFill>
                    <a:latin typeface="楷体" panose="02010609060101010101" charset="-122"/>
                    <a:ea typeface="楷体" panose="02010609060101010101" charset="-122"/>
                  </a:rPr>
                  <a:t>新增的克隆</a:t>
                </a:r>
                <a:endParaRPr lang="zh-CN" altLang="en-US" sz="1000">
                  <a:solidFill>
                    <a:schemeClr val="bg1">
                      <a:lumMod val="95000"/>
                    </a:schemeClr>
                  </a:solidFill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  <p:sp>
            <p:nvSpPr>
              <p:cNvPr id="25" name="矩形 24"/>
              <p:cNvSpPr/>
              <p:nvPr>
                <p:custDataLst>
                  <p:tags r:id="rId15"/>
                </p:custDataLst>
              </p:nvPr>
            </p:nvSpPr>
            <p:spPr>
              <a:xfrm>
                <a:off x="8699" y="2771"/>
                <a:ext cx="120" cy="120"/>
              </a:xfrm>
              <a:prstGeom prst="rect">
                <a:avLst/>
              </a:prstGeom>
              <a:noFill/>
              <a:ln w="19050" cap="rnd" cmpd="sng">
                <a:solidFill>
                  <a:schemeClr val="bg1">
                    <a:alpha val="95000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>
                <p:custDataLst>
                  <p:tags r:id="rId16"/>
                </p:custDataLst>
              </p:nvPr>
            </p:nvSpPr>
            <p:spPr>
              <a:xfrm>
                <a:off x="8699" y="3002"/>
                <a:ext cx="120" cy="120"/>
              </a:xfrm>
              <a:prstGeom prst="rect">
                <a:avLst/>
              </a:prstGeom>
              <a:noFill/>
              <a:ln w="19050" cap="rnd" cmpd="sng">
                <a:solidFill>
                  <a:schemeClr val="bg1">
                    <a:lumMod val="65000"/>
                    <a:alpha val="95000"/>
                  </a:schemeClr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8" name="矩形 27"/>
            <p:cNvSpPr/>
            <p:nvPr>
              <p:custDataLst>
                <p:tags r:id="rId17"/>
              </p:custDataLst>
            </p:nvPr>
          </p:nvSpPr>
          <p:spPr>
            <a:xfrm>
              <a:off x="6339" y="6315"/>
              <a:ext cx="120" cy="120"/>
            </a:xfrm>
            <a:prstGeom prst="rect">
              <a:avLst/>
            </a:prstGeom>
            <a:noFill/>
            <a:ln w="19050" cap="rnd" cmpd="sng">
              <a:solidFill>
                <a:schemeClr val="bg1">
                  <a:alpha val="95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>
              <p:custDataLst>
                <p:tags r:id="rId18"/>
              </p:custDataLst>
            </p:nvPr>
          </p:nvSpPr>
          <p:spPr>
            <a:xfrm>
              <a:off x="7500" y="6315"/>
              <a:ext cx="120" cy="120"/>
            </a:xfrm>
            <a:prstGeom prst="rect">
              <a:avLst/>
            </a:prstGeom>
            <a:noFill/>
            <a:ln w="19050" cap="rnd" cmpd="sng">
              <a:solidFill>
                <a:schemeClr val="bg1">
                  <a:alpha val="95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>
              <p:custDataLst>
                <p:tags r:id="rId19"/>
              </p:custDataLst>
            </p:nvPr>
          </p:nvSpPr>
          <p:spPr>
            <a:xfrm>
              <a:off x="8123" y="6156"/>
              <a:ext cx="120" cy="120"/>
            </a:xfrm>
            <a:prstGeom prst="rect">
              <a:avLst/>
            </a:prstGeom>
            <a:noFill/>
            <a:ln w="19050" cap="rnd" cmpd="sng">
              <a:solidFill>
                <a:schemeClr val="bg1">
                  <a:alpha val="95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>
              <p:custDataLst>
                <p:tags r:id="rId20"/>
              </p:custDataLst>
            </p:nvPr>
          </p:nvSpPr>
          <p:spPr>
            <a:xfrm>
              <a:off x="5429" y="5830"/>
              <a:ext cx="120" cy="120"/>
            </a:xfrm>
            <a:prstGeom prst="rect">
              <a:avLst/>
            </a:prstGeom>
            <a:noFill/>
            <a:ln w="19050" cap="rnd" cmpd="sng">
              <a:solidFill>
                <a:schemeClr val="bg1">
                  <a:lumMod val="65000"/>
                  <a:alpha val="95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>
              <p:custDataLst>
                <p:tags r:id="rId21"/>
              </p:custDataLst>
            </p:nvPr>
          </p:nvSpPr>
          <p:spPr>
            <a:xfrm>
              <a:off x="9113" y="6096"/>
              <a:ext cx="120" cy="120"/>
            </a:xfrm>
            <a:prstGeom prst="rect">
              <a:avLst/>
            </a:prstGeom>
            <a:noFill/>
            <a:ln w="19050" cap="rnd" cmpd="sng">
              <a:solidFill>
                <a:schemeClr val="bg1">
                  <a:lumMod val="65000"/>
                  <a:alpha val="95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>
              <p:custDataLst>
                <p:tags r:id="rId22"/>
              </p:custDataLst>
            </p:nvPr>
          </p:nvSpPr>
          <p:spPr>
            <a:xfrm>
              <a:off x="6952" y="6230"/>
              <a:ext cx="120" cy="120"/>
            </a:xfrm>
            <a:prstGeom prst="rect">
              <a:avLst/>
            </a:prstGeom>
            <a:noFill/>
            <a:ln w="19050" cap="rnd" cmpd="sng">
              <a:solidFill>
                <a:schemeClr val="bg1">
                  <a:lumMod val="65000"/>
                  <a:alpha val="95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实例：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P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atient #15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669925" y="1114425"/>
            <a:ext cx="10820400" cy="5236210"/>
            <a:chOff x="1055" y="1755"/>
            <a:chExt cx="17040" cy="8246"/>
          </a:xfrm>
        </p:grpSpPr>
        <p:grpSp>
          <p:nvGrpSpPr>
            <p:cNvPr id="40" name="组合 39"/>
            <p:cNvGrpSpPr/>
            <p:nvPr/>
          </p:nvGrpSpPr>
          <p:grpSpPr>
            <a:xfrm>
              <a:off x="12449" y="1759"/>
              <a:ext cx="5646" cy="4677"/>
              <a:chOff x="9944" y="1742"/>
              <a:chExt cx="5646" cy="4677"/>
            </a:xfrm>
          </p:grpSpPr>
          <p:pic>
            <p:nvPicPr>
              <p:cNvPr id="37" name="图片 36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2"/>
              <a:stretch>
                <a:fillRect/>
              </a:stretch>
            </p:blipFill>
            <p:spPr>
              <a:xfrm>
                <a:off x="9944" y="2395"/>
                <a:ext cx="5647" cy="4025"/>
              </a:xfrm>
              <a:prstGeom prst="rect">
                <a:avLst/>
              </a:prstGeom>
              <a:ln w="19050" cmpd="sng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</p:pic>
          <p:sp>
            <p:nvSpPr>
              <p:cNvPr id="38" name="内容占位符 2"/>
              <p:cNvSpPr>
                <a:spLocks noGrp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9944" y="1742"/>
                <a:ext cx="4062" cy="715"/>
              </a:xfrm>
              <a:prstGeom prst="rect">
                <a:avLst/>
              </a:prstGeom>
              <a:ln cap="rnd">
                <a:noFill/>
                <a:prstDash val="sysDot"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ts val="24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buFont typeface="Wingdings" panose="05000000000000000000" charset="0"/>
                  <a:buNone/>
                </a:pPr>
                <a:r>
                  <a:rPr lang="zh-CN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克隆系统</a:t>
                </a:r>
                <a:r>
                  <a:rPr lang="zh-CN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发育树：</a:t>
                </a:r>
                <a:endParaRPr lang="zh-CN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</p:txBody>
          </p:sp>
        </p:grpSp>
        <p:pic>
          <p:nvPicPr>
            <p:cNvPr id="41" name="图片 4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1055" y="1755"/>
              <a:ext cx="6781" cy="6847"/>
            </a:xfrm>
            <a:prstGeom prst="rect">
              <a:avLst/>
            </a:prstGeom>
          </p:spPr>
        </p:pic>
        <p:grpSp>
          <p:nvGrpSpPr>
            <p:cNvPr id="50" name="组合 49"/>
            <p:cNvGrpSpPr/>
            <p:nvPr/>
          </p:nvGrpSpPr>
          <p:grpSpPr>
            <a:xfrm>
              <a:off x="5550" y="2265"/>
              <a:ext cx="6046" cy="2842"/>
              <a:chOff x="5550" y="2265"/>
              <a:chExt cx="6046" cy="2842"/>
            </a:xfrm>
          </p:grpSpPr>
          <p:cxnSp>
            <p:nvCxnSpPr>
              <p:cNvPr id="42" name="直接箭头连接符 41"/>
              <p:cNvCxnSpPr>
                <a:endCxn id="43" idx="1"/>
              </p:cNvCxnSpPr>
              <p:nvPr>
                <p:custDataLst>
                  <p:tags r:id="rId6"/>
                </p:custDataLst>
              </p:nvPr>
            </p:nvCxnSpPr>
            <p:spPr>
              <a:xfrm flipV="1">
                <a:off x="5550" y="2833"/>
                <a:ext cx="2286" cy="2274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oval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内容占位符 2"/>
              <p:cNvSpPr>
                <a:spLocks noGrp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7836" y="2265"/>
                <a:ext cx="3760" cy="1136"/>
              </a:xfrm>
              <a:prstGeom prst="rect">
                <a:avLst/>
              </a:prstGeom>
              <a:ln cap="rnd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txBody>
              <a:bodyPr vert="horz" lIns="91440" tIns="45720" rIns="91440" bIns="45720" rtlCol="0" anchor="ctr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ts val="24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charset="0"/>
                  <a:buNone/>
                </a:pP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克隆</a:t>
                </a:r>
                <a:r>
                  <a:rPr lang="en-US" altLang="zh-CN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H</a:t>
                </a: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发生了</a:t>
                </a:r>
                <a:r>
                  <a:rPr lang="zh-CN" altLang="en-US" sz="1400">
                    <a:solidFill>
                      <a:srgbClr val="0070C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克隆扩张</a:t>
                </a: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，并产生了</a:t>
                </a:r>
                <a:r>
                  <a:rPr lang="zh-CN" altLang="en-US" sz="1400">
                    <a:solidFill>
                      <a:srgbClr val="0070C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新的克隆</a:t>
                </a:r>
                <a:r>
                  <a:rPr lang="en-US" altLang="zh-CN" sz="140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A</a:t>
                </a:r>
                <a:r>
                  <a:rPr lang="zh-CN" altLang="en-US" sz="140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、</a:t>
                </a:r>
                <a:r>
                  <a:rPr lang="en-US" altLang="zh-CN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I</a:t>
                </a: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、</a:t>
                </a:r>
                <a:r>
                  <a:rPr lang="en-US" altLang="zh-CN" sz="140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E</a:t>
                </a:r>
                <a:endParaRPr lang="en-US" altLang="zh-CN" sz="1400">
                  <a:solidFill>
                    <a:schemeClr val="tx1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7455" y="7580"/>
              <a:ext cx="9680" cy="1540"/>
              <a:chOff x="5185" y="2265"/>
              <a:chExt cx="9680" cy="1540"/>
            </a:xfrm>
          </p:grpSpPr>
          <p:cxnSp>
            <p:nvCxnSpPr>
              <p:cNvPr id="52" name="直接箭头连接符 51"/>
              <p:cNvCxnSpPr>
                <a:endCxn id="53" idx="1"/>
              </p:cNvCxnSpPr>
              <p:nvPr>
                <p:custDataLst>
                  <p:tags r:id="rId8"/>
                </p:custDataLst>
              </p:nvPr>
            </p:nvCxnSpPr>
            <p:spPr>
              <a:xfrm>
                <a:off x="5185" y="2717"/>
                <a:ext cx="2651" cy="318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oval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内容占位符 2"/>
              <p:cNvSpPr>
                <a:spLocks noGrp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7836" y="2265"/>
                <a:ext cx="7029" cy="1540"/>
              </a:xfrm>
              <a:prstGeom prst="rect">
                <a:avLst/>
              </a:prstGeom>
              <a:ln cap="rnd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txBody>
              <a:bodyPr vert="horz" lIns="91440" tIns="45720" rIns="91440" bIns="45720" rtlCol="0" anchor="ctr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ts val="24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charset="0"/>
                  <a:buNone/>
                </a:pP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根据转移样本的克隆组成，推断包含</a:t>
                </a:r>
                <a:r>
                  <a:rPr lang="zh-CN" altLang="en-US" sz="1400" u="sng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三个转移</a:t>
                </a:r>
                <a:r>
                  <a:rPr lang="en-US" altLang="zh-CN" sz="1400" u="sng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Seeding</a:t>
                </a:r>
                <a:r>
                  <a:rPr lang="zh-CN" altLang="en-US" sz="1400" u="sng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事件</a:t>
                </a: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，其中两个分别是</a:t>
                </a:r>
                <a:r>
                  <a:rPr lang="zh-CN" altLang="en-US" sz="1400" u="sng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来</a:t>
                </a:r>
                <a:r>
                  <a:rPr lang="zh-CN" altLang="en-US" sz="1400" u="sng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自样本</a:t>
                </a:r>
                <a:r>
                  <a:rPr lang="en-US" altLang="zh-CN" sz="1400" u="sng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LPZMid</a:t>
                </a:r>
                <a:r>
                  <a:rPr lang="zh-CN" altLang="en-US" sz="1400" u="sng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的克隆</a:t>
                </a:r>
                <a:r>
                  <a:rPr lang="en-US" altLang="zh-CN" sz="1400" u="sng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A</a:t>
                </a:r>
                <a:r>
                  <a:rPr lang="zh-CN" altLang="en-US" sz="1400" u="sng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和克隆</a:t>
                </a:r>
                <a:r>
                  <a:rPr lang="en-US" altLang="zh-CN" sz="1400" u="sng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I</a:t>
                </a: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，另一个是</a:t>
                </a:r>
                <a:r>
                  <a:rPr lang="zh-CN" altLang="en-US" sz="1400" u="sng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来自样本</a:t>
                </a:r>
                <a:r>
                  <a:rPr lang="en-US" altLang="zh-CN" sz="1400" u="sng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LPZLat</a:t>
                </a:r>
                <a:r>
                  <a:rPr lang="zh-CN" altLang="en-US" sz="1400" u="sng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的克隆</a:t>
                </a:r>
                <a:r>
                  <a:rPr lang="en-US" altLang="zh-CN" sz="1400" u="sng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G</a:t>
                </a: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。</a:t>
                </a:r>
                <a:endParaRPr lang="zh-CN" altLang="en-US" sz="140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2543" y="6817"/>
              <a:ext cx="5733" cy="3184"/>
              <a:chOff x="5758" y="2637"/>
              <a:chExt cx="5733" cy="3184"/>
            </a:xfrm>
          </p:grpSpPr>
          <p:cxnSp>
            <p:nvCxnSpPr>
              <p:cNvPr id="55" name="直接箭头连接符 54"/>
              <p:cNvCxnSpPr>
                <a:endCxn id="56" idx="0"/>
              </p:cNvCxnSpPr>
              <p:nvPr>
                <p:custDataLst>
                  <p:tags r:id="rId10"/>
                </p:custDataLst>
              </p:nvPr>
            </p:nvCxnSpPr>
            <p:spPr>
              <a:xfrm>
                <a:off x="5758" y="2637"/>
                <a:ext cx="2931" cy="2093"/>
              </a:xfrm>
              <a:prstGeom prst="straightConnector1">
                <a:avLst/>
              </a:prstGeom>
              <a:ln w="15875">
                <a:solidFill>
                  <a:schemeClr val="bg1">
                    <a:lumMod val="50000"/>
                  </a:schemeClr>
                </a:solidFill>
                <a:headEnd type="oval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内容占位符 2"/>
              <p:cNvSpPr>
                <a:spLocks noGrp="1"/>
              </p:cNvSpPr>
              <p:nvPr>
                <p:custDataLst>
                  <p:tags r:id="rId11"/>
                </p:custDataLst>
              </p:nvPr>
            </p:nvSpPr>
            <p:spPr>
              <a:xfrm>
                <a:off x="5887" y="4730"/>
                <a:ext cx="5604" cy="1091"/>
              </a:xfrm>
              <a:prstGeom prst="rect">
                <a:avLst/>
              </a:prstGeom>
              <a:ln cap="rnd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txBody>
              <a:bodyPr vert="horz" lIns="91440" tIns="45720" rIns="91440" bIns="45720" rtlCol="0" anchor="ctr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ts val="24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ts val="24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charset="0"/>
                  <a:buNone/>
                </a:pPr>
                <a:r>
                  <a:rPr lang="en-US" altLang="zh-CN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LPZmid</a:t>
                </a: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样本中克隆</a:t>
                </a:r>
                <a:r>
                  <a:rPr lang="en-US" altLang="zh-CN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A</a:t>
                </a: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发展为克隆性后，发生肿瘤细胞的转移，并产生了新的克隆</a:t>
                </a:r>
                <a:r>
                  <a:rPr lang="en-US" altLang="zh-CN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B</a:t>
                </a:r>
                <a:r>
                  <a:rPr lang="zh-CN" altLang="en-US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和</a:t>
                </a:r>
                <a:r>
                  <a:rPr lang="en-US" altLang="zh-CN" sz="14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C</a:t>
                </a:r>
                <a:endParaRPr lang="en-US" altLang="zh-CN" sz="140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</p:txBody>
          </p:sp>
        </p:grp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COMMONDATA" val="eyJoZGlkIjoiNjkyYWQwZjU0MzNkN2UzODA4Zjk1OGM0MThlMjk3ODEifQ=="/>
  <p:tag name="KSO_WPP_MARK_KEY" val="8e8f24f7-0775-452b-a277-dc47fd9d3aff"/>
</p:tagLst>
</file>

<file path=ppt/theme/theme1.xml><?xml version="1.0" encoding="utf-8"?>
<a:theme xmlns:a="http://schemas.openxmlformats.org/drawingml/2006/main" name="xtea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1134</Words>
  <Application>WPS 演示</Application>
  <PresentationFormat>宽屏</PresentationFormat>
  <Paragraphs>74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</vt:lpstr>
      <vt:lpstr>黑体</vt:lpstr>
      <vt:lpstr>楷体</vt:lpstr>
      <vt:lpstr>Cambria</vt:lpstr>
      <vt:lpstr>Wingdings</vt:lpstr>
      <vt:lpstr>Calibri</vt:lpstr>
      <vt:lpstr>Arial Unicode MS</vt:lpstr>
      <vt:lpstr>xteam</vt:lpstr>
      <vt:lpstr>基于Sunburst Plot(旭日图)推断样本进化关系</vt:lpstr>
      <vt:lpstr>实例：Patient #02</vt:lpstr>
      <vt:lpstr>实例：Patient #08</vt:lpstr>
      <vt:lpstr>实例：Patient #13</vt:lpstr>
      <vt:lpstr>实例：Patient #15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忘คิดถึง</cp:lastModifiedBy>
  <cp:revision>22</cp:revision>
  <dcterms:created xsi:type="dcterms:W3CDTF">2023-03-20T07:59:00Z</dcterms:created>
  <dcterms:modified xsi:type="dcterms:W3CDTF">2023-03-29T00:52:23Z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E461532086A84703BAA7ABDFB969B0AE</vt:lpwstr>
  </property>
  <property fmtid="{D5CDD505-2E9C-101B-9397-08002B2CF9AE}" pid="3" name="KSOProductBuildVer">
    <vt:lpwstr>2052-11.1.0.13703</vt:lpwstr>
  </property>
</Properties>
</file>