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7" r:id="rId3"/>
    <p:sldId id="256" r:id="rId4"/>
    <p:sldId id="258"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DBF4"/>
    <a:srgbClr val="75A7B4"/>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820"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E8FA6-4A9C-43C2-8788-C64E7B6C87A5}" type="datetimeFigureOut">
              <a:rPr lang="en-US" smtClean="0"/>
              <a:t>6/7/2022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0D894-53EC-4B73-BD71-B5E418BA678E}" type="slidenum">
              <a:rPr lang="en-US" smtClean="0"/>
              <a:t>‹#›</a:t>
            </a:fld>
            <a:endParaRPr lang="en-US" dirty="0"/>
          </a:p>
        </p:txBody>
      </p:sp>
    </p:spTree>
    <p:extLst>
      <p:ext uri="{BB962C8B-B14F-4D97-AF65-F5344CB8AC3E}">
        <p14:creationId xmlns:p14="http://schemas.microsoft.com/office/powerpoint/2010/main" val="387252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27052D-25AF-4B0A-B32B-30DF372BDC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53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2</a:t>
            </a:fld>
            <a:endParaRPr lang="en-US" dirty="0"/>
          </a:p>
        </p:txBody>
      </p:sp>
    </p:spTree>
    <p:extLst>
      <p:ext uri="{BB962C8B-B14F-4D97-AF65-F5344CB8AC3E}">
        <p14:creationId xmlns:p14="http://schemas.microsoft.com/office/powerpoint/2010/main" val="237189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3</a:t>
            </a:fld>
            <a:endParaRPr lang="en-US" dirty="0"/>
          </a:p>
        </p:txBody>
      </p:sp>
    </p:spTree>
    <p:extLst>
      <p:ext uri="{BB962C8B-B14F-4D97-AF65-F5344CB8AC3E}">
        <p14:creationId xmlns:p14="http://schemas.microsoft.com/office/powerpoint/2010/main" val="421636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4</a:t>
            </a:fld>
            <a:endParaRPr lang="en-US" dirty="0"/>
          </a:p>
        </p:txBody>
      </p:sp>
    </p:spTree>
    <p:extLst>
      <p:ext uri="{BB962C8B-B14F-4D97-AF65-F5344CB8AC3E}">
        <p14:creationId xmlns:p14="http://schemas.microsoft.com/office/powerpoint/2010/main" val="178025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5</a:t>
            </a:fld>
            <a:endParaRPr lang="en-US" dirty="0"/>
          </a:p>
        </p:txBody>
      </p:sp>
    </p:spTree>
    <p:extLst>
      <p:ext uri="{BB962C8B-B14F-4D97-AF65-F5344CB8AC3E}">
        <p14:creationId xmlns:p14="http://schemas.microsoft.com/office/powerpoint/2010/main" val="2540635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6</a:t>
            </a:fld>
            <a:endParaRPr lang="en-US" dirty="0"/>
          </a:p>
        </p:txBody>
      </p:sp>
    </p:spTree>
    <p:extLst>
      <p:ext uri="{BB962C8B-B14F-4D97-AF65-F5344CB8AC3E}">
        <p14:creationId xmlns:p14="http://schemas.microsoft.com/office/powerpoint/2010/main" val="3040727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7</a:t>
            </a:fld>
            <a:endParaRPr lang="en-US" dirty="0"/>
          </a:p>
        </p:txBody>
      </p:sp>
    </p:spTree>
    <p:extLst>
      <p:ext uri="{BB962C8B-B14F-4D97-AF65-F5344CB8AC3E}">
        <p14:creationId xmlns:p14="http://schemas.microsoft.com/office/powerpoint/2010/main" val="13768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8</a:t>
            </a:fld>
            <a:endParaRPr lang="en-US" dirty="0"/>
          </a:p>
        </p:txBody>
      </p:sp>
    </p:spTree>
    <p:extLst>
      <p:ext uri="{BB962C8B-B14F-4D97-AF65-F5344CB8AC3E}">
        <p14:creationId xmlns:p14="http://schemas.microsoft.com/office/powerpoint/2010/main" val="1846080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0D894-53EC-4B73-BD71-B5E418BA678E}" type="slidenum">
              <a:rPr lang="en-US" smtClean="0"/>
              <a:t>9</a:t>
            </a:fld>
            <a:endParaRPr lang="en-US" dirty="0"/>
          </a:p>
        </p:txBody>
      </p:sp>
    </p:spTree>
    <p:extLst>
      <p:ext uri="{BB962C8B-B14F-4D97-AF65-F5344CB8AC3E}">
        <p14:creationId xmlns:p14="http://schemas.microsoft.com/office/powerpoint/2010/main" val="722746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4EE7-244A-DE88-195D-52E6A738E1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AE8CE-83C6-E887-7D22-645A56653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E62C33-7C50-5650-9305-2D05AE6F266E}"/>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5" name="Footer Placeholder 4">
            <a:extLst>
              <a:ext uri="{FF2B5EF4-FFF2-40B4-BE49-F238E27FC236}">
                <a16:creationId xmlns:a16="http://schemas.microsoft.com/office/drawing/2014/main" id="{5FABACA2-C3FC-2396-08DB-4981EE6626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1FA7F4-0E1F-E656-F076-4C53F1D856BF}"/>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51834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EA1E-C434-3D4E-97A7-A550CC3BD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4761F-29B1-97D5-A22B-812351DC5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37969-6710-29F2-1E9F-509A655A3310}"/>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5" name="Footer Placeholder 4">
            <a:extLst>
              <a:ext uri="{FF2B5EF4-FFF2-40B4-BE49-F238E27FC236}">
                <a16:creationId xmlns:a16="http://schemas.microsoft.com/office/drawing/2014/main" id="{10A19A45-CF47-D454-99BE-72F760B89D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2AC8EF-D43A-9548-A598-64AB6C2CE902}"/>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97714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681C9-806E-088E-84F7-25034B0176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5D7190-92A4-8C08-43D6-1871F2911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6F39E-14C2-6443-9CC9-630B15E01A1F}"/>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5" name="Footer Placeholder 4">
            <a:extLst>
              <a:ext uri="{FF2B5EF4-FFF2-40B4-BE49-F238E27FC236}">
                <a16:creationId xmlns:a16="http://schemas.microsoft.com/office/drawing/2014/main" id="{3F6A46AB-6773-BE8B-19BB-0A49D31A30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F5B4FA-CF4A-820C-A8B1-E9C3BEBF5809}"/>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4294465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941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13238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70509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47566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03851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90116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19318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728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76BC-6F8B-382C-CB9B-64D81B4C4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9EA43-F9C0-3D54-F8C2-7D1D1E12DE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B7DCB-8285-2E75-C854-32C5F479DDC1}"/>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5" name="Footer Placeholder 4">
            <a:extLst>
              <a:ext uri="{FF2B5EF4-FFF2-40B4-BE49-F238E27FC236}">
                <a16:creationId xmlns:a16="http://schemas.microsoft.com/office/drawing/2014/main" id="{73C91EB9-5A53-0AED-7500-2E91097670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55DD0C-A618-ECE3-DD55-BF1A8A9A20A6}"/>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34118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5466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6/7/2022</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955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6/7/2022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27551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6/7/2022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952520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6/7/2022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83564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6/7/2022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53633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6/7/2022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46300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27412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6/7/2022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2210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CBF2-35FA-F855-04DB-5B5C26B7C7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0C8E8F-FF1E-0DE2-404B-AF1C48B23511}"/>
              </a:ext>
            </a:extLst>
          </p:cNvPr>
          <p:cNvSpPr>
            <a:spLocks noGrp="1"/>
          </p:cNvSpPr>
          <p:nvPr>
            <p:ph type="dt" sz="half" idx="10"/>
          </p:nvPr>
        </p:nvSpPr>
        <p:spPr/>
        <p:txBody>
          <a:bodyPr/>
          <a:lstStyle/>
          <a:p>
            <a:pPr algn="r"/>
            <a:fld id="{A37D6D71-8B28-4ED6-B932-04B197003D23}" type="datetimeFigureOut">
              <a:rPr lang="en-US" smtClean="0"/>
              <a:pPr algn="r"/>
              <a:t>6/7/2022</a:t>
            </a:fld>
            <a:endParaRPr lang="en-US" spc="50" dirty="0"/>
          </a:p>
        </p:txBody>
      </p:sp>
      <p:sp>
        <p:nvSpPr>
          <p:cNvPr id="4" name="Footer Placeholder 3">
            <a:extLst>
              <a:ext uri="{FF2B5EF4-FFF2-40B4-BE49-F238E27FC236}">
                <a16:creationId xmlns:a16="http://schemas.microsoft.com/office/drawing/2014/main" id="{1A76F5D1-9C65-AD5B-518A-D6EE4CD6FD2F}"/>
              </a:ext>
            </a:extLst>
          </p:cNvPr>
          <p:cNvSpPr>
            <a:spLocks noGrp="1"/>
          </p:cNvSpPr>
          <p:nvPr>
            <p:ph type="ftr" sz="quarter" idx="11"/>
          </p:nvPr>
        </p:nvSpPr>
        <p:spPr/>
        <p:txBody>
          <a:bodyPr/>
          <a:lstStyle/>
          <a:p>
            <a:endParaRPr lang="en-US" spc="50" dirty="0"/>
          </a:p>
        </p:txBody>
      </p:sp>
      <p:sp>
        <p:nvSpPr>
          <p:cNvPr id="5" name="Slide Number Placeholder 4">
            <a:extLst>
              <a:ext uri="{FF2B5EF4-FFF2-40B4-BE49-F238E27FC236}">
                <a16:creationId xmlns:a16="http://schemas.microsoft.com/office/drawing/2014/main" id="{C06B66AB-FD11-E73B-AB42-0D132586E68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3922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D6E2-1ABF-FB40-B903-12E9DA54D6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C0DBA5-199A-DF1E-EC12-0793FB3EF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63474-0DDE-6BB3-AF10-3550909D776F}"/>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5" name="Footer Placeholder 4">
            <a:extLst>
              <a:ext uri="{FF2B5EF4-FFF2-40B4-BE49-F238E27FC236}">
                <a16:creationId xmlns:a16="http://schemas.microsoft.com/office/drawing/2014/main" id="{4644AC5F-F059-E365-9479-907F5EA20E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DA797A-E5F1-5B4E-5BCC-1A89F2EAA200}"/>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22013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CB9C-6FCC-97B1-EA7A-283BD668B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3DD2A-8051-2A06-EC9D-790058A75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919759-979F-9994-954C-3FF4BADA4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107FB-51A7-B7EE-3D1A-FE93968CF117}"/>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6" name="Footer Placeholder 5">
            <a:extLst>
              <a:ext uri="{FF2B5EF4-FFF2-40B4-BE49-F238E27FC236}">
                <a16:creationId xmlns:a16="http://schemas.microsoft.com/office/drawing/2014/main" id="{C2A8A7B6-4D72-714D-9D7F-F429EE125B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9273A4-4C4B-4DBC-67A6-870EFFF32749}"/>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99006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ACAF-1430-0220-1E67-98AFACAC2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DFCB3A-9E30-2523-1AE3-EB3DBD4F9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3F9EA-C965-A625-775F-926F0E4B16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B2458-726D-7078-CC4C-D6890FD9A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951ACA-9EF0-1230-E20E-8054E7423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CEF2D0-9260-F44A-B97B-D1ECA0D22109}"/>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8" name="Footer Placeholder 7">
            <a:extLst>
              <a:ext uri="{FF2B5EF4-FFF2-40B4-BE49-F238E27FC236}">
                <a16:creationId xmlns:a16="http://schemas.microsoft.com/office/drawing/2014/main" id="{7430CD0E-0FDA-5CC4-6170-061C47CC58B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46A1C7C-2253-31CE-4F91-A760FB74F488}"/>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204182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94F6-24FB-4E6C-CE7F-F680C070FC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C0A9E8-97D2-7C98-32FA-EDCB7DB24642}"/>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4" name="Footer Placeholder 3">
            <a:extLst>
              <a:ext uri="{FF2B5EF4-FFF2-40B4-BE49-F238E27FC236}">
                <a16:creationId xmlns:a16="http://schemas.microsoft.com/office/drawing/2014/main" id="{422C8B45-8BDB-629F-7899-53D81C8747C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18D59A5-B393-9DA5-328F-A749E7D284FF}"/>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9292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C76EA-3CA8-CF13-2AD8-61523E7E241E}"/>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3" name="Footer Placeholder 2">
            <a:extLst>
              <a:ext uri="{FF2B5EF4-FFF2-40B4-BE49-F238E27FC236}">
                <a16:creationId xmlns:a16="http://schemas.microsoft.com/office/drawing/2014/main" id="{4C8FF41C-8EDC-8771-B3C9-DFAE7C2C5C6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CB38A6B-FD95-B94D-DFFE-17687DFE41B8}"/>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36333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5544-5B2A-A5F6-6ACE-893A73920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133D92-93E7-CE2D-F4C2-D35AE46A7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52FC1-6EA4-F1C9-F8D3-345737C50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EF37A-07D4-61CD-BA70-B5CD99CD610C}"/>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6" name="Footer Placeholder 5">
            <a:extLst>
              <a:ext uri="{FF2B5EF4-FFF2-40B4-BE49-F238E27FC236}">
                <a16:creationId xmlns:a16="http://schemas.microsoft.com/office/drawing/2014/main" id="{5459CB2F-5B98-F3E2-B77D-D9EAE79AD4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2800B1-97AE-16FA-355D-F68CEB6A70B3}"/>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95430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6ABA-9D80-6BD1-B434-EB7BB12D1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B5C478-AC7D-5820-5319-1F39DFF9E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9DDF2BA-2746-26F0-B915-873CC85DC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14F49-C9F7-FD0A-9CC7-F0CDB6387FEA}"/>
              </a:ext>
            </a:extLst>
          </p:cNvPr>
          <p:cNvSpPr>
            <a:spLocks noGrp="1"/>
          </p:cNvSpPr>
          <p:nvPr>
            <p:ph type="dt" sz="half" idx="10"/>
          </p:nvPr>
        </p:nvSpPr>
        <p:spPr/>
        <p:txBody>
          <a:bodyPr/>
          <a:lstStyle/>
          <a:p>
            <a:fld id="{CE9D9474-AA2E-4503-970C-1B28C79690E6}" type="datetimeFigureOut">
              <a:rPr lang="en-US" smtClean="0"/>
              <a:t>6/7/2022</a:t>
            </a:fld>
            <a:endParaRPr lang="en-US" dirty="0"/>
          </a:p>
        </p:txBody>
      </p:sp>
      <p:sp>
        <p:nvSpPr>
          <p:cNvPr id="6" name="Footer Placeholder 5">
            <a:extLst>
              <a:ext uri="{FF2B5EF4-FFF2-40B4-BE49-F238E27FC236}">
                <a16:creationId xmlns:a16="http://schemas.microsoft.com/office/drawing/2014/main" id="{5434067B-D36C-5EBF-09D7-4E1215B1F9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2B3742-9ECD-0EF0-7326-515E8C92B7E6}"/>
              </a:ext>
            </a:extLst>
          </p:cNvPr>
          <p:cNvSpPr>
            <a:spLocks noGrp="1"/>
          </p:cNvSpPr>
          <p:nvPr>
            <p:ph type="sldNum" sz="quarter" idx="12"/>
          </p:nvPr>
        </p:nvSpPr>
        <p:spPr/>
        <p:txBody>
          <a:bodyPr/>
          <a:lstStyle/>
          <a:p>
            <a:fld id="{17C586D9-A86D-4531-89E4-E99D8C7DF08F}" type="slidenum">
              <a:rPr lang="en-US" smtClean="0"/>
              <a:t>‹#›</a:t>
            </a:fld>
            <a:endParaRPr lang="en-US" dirty="0"/>
          </a:p>
        </p:txBody>
      </p:sp>
    </p:spTree>
    <p:extLst>
      <p:ext uri="{BB962C8B-B14F-4D97-AF65-F5344CB8AC3E}">
        <p14:creationId xmlns:p14="http://schemas.microsoft.com/office/powerpoint/2010/main" val="180021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75D4D7-FC0A-1D1E-9D53-62E9D414E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FEEA9-07C6-16FD-B6DE-94D456480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47BA1-D0DB-D7F4-D32C-D27843346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D9474-AA2E-4503-970C-1B28C79690E6}" type="datetimeFigureOut">
              <a:rPr lang="en-US" smtClean="0"/>
              <a:t>6/7/2022</a:t>
            </a:fld>
            <a:endParaRPr lang="en-US" dirty="0"/>
          </a:p>
        </p:txBody>
      </p:sp>
      <p:sp>
        <p:nvSpPr>
          <p:cNvPr id="5" name="Footer Placeholder 4">
            <a:extLst>
              <a:ext uri="{FF2B5EF4-FFF2-40B4-BE49-F238E27FC236}">
                <a16:creationId xmlns:a16="http://schemas.microsoft.com/office/drawing/2014/main" id="{6BC616D8-1172-B430-EB76-9C3EF0506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D24560F-2CE8-E945-710E-BFD591AE9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586D9-A86D-4531-89E4-E99D8C7DF08F}" type="slidenum">
              <a:rPr lang="en-US" smtClean="0"/>
              <a:t>‹#›</a:t>
            </a:fld>
            <a:endParaRPr lang="en-US" dirty="0"/>
          </a:p>
        </p:txBody>
      </p:sp>
    </p:spTree>
    <p:extLst>
      <p:ext uri="{BB962C8B-B14F-4D97-AF65-F5344CB8AC3E}">
        <p14:creationId xmlns:p14="http://schemas.microsoft.com/office/powerpoint/2010/main" val="133774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lgn="r"/>
            <a:fld id="{A37D6D71-8B28-4ED6-B932-04B197003D23}" type="datetimeFigureOut">
              <a:rPr lang="en-US" smtClean="0"/>
              <a:pPr algn="r"/>
              <a:t>6/7/2022</a:t>
            </a:fld>
            <a:endParaRPr lang="en-US" spc="50"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spc="50"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969882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1A5E-D35A-5920-FEFC-FC8C408636CF}"/>
              </a:ext>
            </a:extLst>
          </p:cNvPr>
          <p:cNvSpPr>
            <a:spLocks noGrp="1"/>
          </p:cNvSpPr>
          <p:nvPr>
            <p:ph type="ctrTitle"/>
          </p:nvPr>
        </p:nvSpPr>
        <p:spPr>
          <a:xfrm>
            <a:off x="755903" y="3399769"/>
            <a:ext cx="10640754" cy="775845"/>
          </a:xfrm>
        </p:spPr>
        <p:txBody>
          <a:bodyPr anchor="b">
            <a:normAutofit/>
          </a:bodyPr>
          <a:lstStyle/>
          <a:p>
            <a:r>
              <a:rPr lang="en-US" sz="4000" dirty="0">
                <a:solidFill>
                  <a:schemeClr val="tx2"/>
                </a:solidFill>
              </a:rPr>
              <a:t>Triviagame – </a:t>
            </a:r>
            <a:r>
              <a:rPr lang="en-US" sz="4000" dirty="0">
                <a:solidFill>
                  <a:srgbClr val="76DBF4"/>
                </a:solidFill>
              </a:rPr>
              <a:t>code</a:t>
            </a:r>
            <a:r>
              <a:rPr lang="en-US" sz="4000" dirty="0">
                <a:solidFill>
                  <a:schemeClr val="tx2"/>
                </a:solidFill>
              </a:rPr>
              <a:t> explanation</a:t>
            </a:r>
          </a:p>
        </p:txBody>
      </p:sp>
    </p:spTree>
    <p:extLst>
      <p:ext uri="{BB962C8B-B14F-4D97-AF65-F5344CB8AC3E}">
        <p14:creationId xmlns:p14="http://schemas.microsoft.com/office/powerpoint/2010/main" val="333377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348470-70B3-D949-8527-D5BADA801C58}"/>
              </a:ext>
            </a:extLst>
          </p:cNvPr>
          <p:cNvPicPr>
            <a:picLocks noChangeAspect="1"/>
          </p:cNvPicPr>
          <p:nvPr/>
        </p:nvPicPr>
        <p:blipFill>
          <a:blip r:embed="rId3"/>
          <a:stretch>
            <a:fillRect/>
          </a:stretch>
        </p:blipFill>
        <p:spPr>
          <a:xfrm>
            <a:off x="0" y="914255"/>
            <a:ext cx="7445996" cy="4504828"/>
          </a:xfrm>
          <a:prstGeom prst="rect">
            <a:avLst/>
          </a:prstGeom>
        </p:spPr>
      </p:pic>
      <p:sp>
        <p:nvSpPr>
          <p:cNvPr id="7" name="TextBox 6">
            <a:extLst>
              <a:ext uri="{FF2B5EF4-FFF2-40B4-BE49-F238E27FC236}">
                <a16:creationId xmlns:a16="http://schemas.microsoft.com/office/drawing/2014/main" id="{485D4D20-B2C7-2152-F4AA-268D173E2DD5}"/>
              </a:ext>
            </a:extLst>
          </p:cNvPr>
          <p:cNvSpPr txBox="1"/>
          <p:nvPr/>
        </p:nvSpPr>
        <p:spPr>
          <a:xfrm>
            <a:off x="2890527" y="87075"/>
            <a:ext cx="532384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Starting Server</a:t>
            </a:r>
          </a:p>
        </p:txBody>
      </p:sp>
      <p:pic>
        <p:nvPicPr>
          <p:cNvPr id="10" name="Picture 9">
            <a:extLst>
              <a:ext uri="{FF2B5EF4-FFF2-40B4-BE49-F238E27FC236}">
                <a16:creationId xmlns:a16="http://schemas.microsoft.com/office/drawing/2014/main" id="{C5CF39F7-C178-4D52-FE1C-8C54278F7CEE}"/>
              </a:ext>
            </a:extLst>
          </p:cNvPr>
          <p:cNvPicPr>
            <a:picLocks noChangeAspect="1"/>
          </p:cNvPicPr>
          <p:nvPr/>
        </p:nvPicPr>
        <p:blipFill rotWithShape="1">
          <a:blip r:embed="rId4"/>
          <a:srcRect l="395" r="2478"/>
          <a:stretch/>
        </p:blipFill>
        <p:spPr>
          <a:xfrm>
            <a:off x="5552447" y="1117993"/>
            <a:ext cx="6639553" cy="2943053"/>
          </a:xfrm>
          <a:prstGeom prst="rect">
            <a:avLst/>
          </a:prstGeom>
        </p:spPr>
      </p:pic>
      <p:sp>
        <p:nvSpPr>
          <p:cNvPr id="11" name="TextBox 10">
            <a:extLst>
              <a:ext uri="{FF2B5EF4-FFF2-40B4-BE49-F238E27FC236}">
                <a16:creationId xmlns:a16="http://schemas.microsoft.com/office/drawing/2014/main" id="{750DEDFA-ADF2-0383-AACD-FE5CA199D46A}"/>
              </a:ext>
            </a:extLst>
          </p:cNvPr>
          <p:cNvSpPr txBox="1"/>
          <p:nvPr/>
        </p:nvSpPr>
        <p:spPr>
          <a:xfrm>
            <a:off x="428490" y="5657671"/>
            <a:ext cx="11335019" cy="1015663"/>
          </a:xfrm>
          <a:prstGeom prst="rect">
            <a:avLst/>
          </a:prstGeom>
          <a:noFill/>
        </p:spPr>
        <p:txBody>
          <a:bodyPr wrap="square">
            <a:spAutoFit/>
          </a:bodyPr>
          <a:lstStyle/>
          <a:p>
            <a:r>
              <a:rPr lang="en-US" sz="2000" dirty="0">
                <a:solidFill>
                  <a:srgbClr val="76DBF4"/>
                </a:solidFill>
                <a:latin typeface="Century Gothic" panose="020B0502020202020204" pitchFamily="34" charset="0"/>
              </a:rPr>
              <a:t>Server starts a TCP socket and accepts all connections. If the game hasn’t started creates a player object with the address of the connection and adds it to the list of players. Or notifies the client that the game is ongoing and closes the connection.</a:t>
            </a:r>
          </a:p>
        </p:txBody>
      </p:sp>
    </p:spTree>
    <p:extLst>
      <p:ext uri="{BB962C8B-B14F-4D97-AF65-F5344CB8AC3E}">
        <p14:creationId xmlns:p14="http://schemas.microsoft.com/office/powerpoint/2010/main" val="314655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DDF09-EE0F-371C-867F-6FD01E99DEAF}"/>
              </a:ext>
            </a:extLst>
          </p:cNvPr>
          <p:cNvPicPr>
            <a:picLocks noChangeAspect="1"/>
          </p:cNvPicPr>
          <p:nvPr/>
        </p:nvPicPr>
        <p:blipFill>
          <a:blip r:embed="rId3"/>
          <a:stretch>
            <a:fillRect/>
          </a:stretch>
        </p:blipFill>
        <p:spPr>
          <a:xfrm>
            <a:off x="428490" y="712490"/>
            <a:ext cx="5936618" cy="5329323"/>
          </a:xfrm>
          <a:prstGeom prst="rect">
            <a:avLst/>
          </a:prstGeom>
        </p:spPr>
      </p:pic>
      <p:sp>
        <p:nvSpPr>
          <p:cNvPr id="11" name="TextBox 10">
            <a:extLst>
              <a:ext uri="{FF2B5EF4-FFF2-40B4-BE49-F238E27FC236}">
                <a16:creationId xmlns:a16="http://schemas.microsoft.com/office/drawing/2014/main" id="{750DEDFA-ADF2-0383-AACD-FE5CA199D46A}"/>
              </a:ext>
            </a:extLst>
          </p:cNvPr>
          <p:cNvSpPr txBox="1"/>
          <p:nvPr/>
        </p:nvSpPr>
        <p:spPr>
          <a:xfrm>
            <a:off x="428491" y="6145510"/>
            <a:ext cx="11335019" cy="646331"/>
          </a:xfrm>
          <a:prstGeom prst="rect">
            <a:avLst/>
          </a:prstGeom>
          <a:noFill/>
        </p:spPr>
        <p:txBody>
          <a:bodyPr wrap="square">
            <a:spAutoFit/>
          </a:bodyPr>
          <a:lstStyle/>
          <a:p>
            <a:r>
              <a:rPr lang="en-US" dirty="0">
                <a:solidFill>
                  <a:srgbClr val="76DBF4"/>
                </a:solidFill>
                <a:latin typeface="Century Gothic" panose="020B0502020202020204" pitchFamily="34" charset="0"/>
              </a:rPr>
              <a:t>Client tries to connect to the given address. If it can it starts listening to the server and responds accordingly to received messages </a:t>
            </a:r>
          </a:p>
        </p:txBody>
      </p:sp>
      <p:pic>
        <p:nvPicPr>
          <p:cNvPr id="6" name="Picture 5">
            <a:extLst>
              <a:ext uri="{FF2B5EF4-FFF2-40B4-BE49-F238E27FC236}">
                <a16:creationId xmlns:a16="http://schemas.microsoft.com/office/drawing/2014/main" id="{E7ADBC06-5152-F3B6-BF71-712FD3DBEA08}"/>
              </a:ext>
            </a:extLst>
          </p:cNvPr>
          <p:cNvPicPr>
            <a:picLocks noChangeAspect="1"/>
          </p:cNvPicPr>
          <p:nvPr/>
        </p:nvPicPr>
        <p:blipFill>
          <a:blip r:embed="rId4"/>
          <a:stretch>
            <a:fillRect/>
          </a:stretch>
        </p:blipFill>
        <p:spPr>
          <a:xfrm>
            <a:off x="6365108" y="2224804"/>
            <a:ext cx="5225838" cy="2304693"/>
          </a:xfrm>
          <a:prstGeom prst="rect">
            <a:avLst/>
          </a:prstGeom>
        </p:spPr>
      </p:pic>
      <p:sp>
        <p:nvSpPr>
          <p:cNvPr id="13" name="TextBox 12">
            <a:extLst>
              <a:ext uri="{FF2B5EF4-FFF2-40B4-BE49-F238E27FC236}">
                <a16:creationId xmlns:a16="http://schemas.microsoft.com/office/drawing/2014/main" id="{C62912F2-6AD7-BBF5-05EA-DDBB272F5FE5}"/>
              </a:ext>
            </a:extLst>
          </p:cNvPr>
          <p:cNvSpPr txBox="1"/>
          <p:nvPr/>
        </p:nvSpPr>
        <p:spPr>
          <a:xfrm>
            <a:off x="2890527" y="87075"/>
            <a:ext cx="532384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Starting Client</a:t>
            </a:r>
          </a:p>
        </p:txBody>
      </p:sp>
    </p:spTree>
    <p:extLst>
      <p:ext uri="{BB962C8B-B14F-4D97-AF65-F5344CB8AC3E}">
        <p14:creationId xmlns:p14="http://schemas.microsoft.com/office/powerpoint/2010/main" val="208675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DCCE4-C8A1-1F49-CC95-1EE25C1AF0CC}"/>
              </a:ext>
            </a:extLst>
          </p:cNvPr>
          <p:cNvPicPr>
            <a:picLocks noChangeAspect="1"/>
          </p:cNvPicPr>
          <p:nvPr/>
        </p:nvPicPr>
        <p:blipFill>
          <a:blip r:embed="rId3"/>
          <a:stretch>
            <a:fillRect/>
          </a:stretch>
        </p:blipFill>
        <p:spPr>
          <a:xfrm>
            <a:off x="383641" y="2214562"/>
            <a:ext cx="5238750" cy="1895475"/>
          </a:xfrm>
          <a:prstGeom prst="rect">
            <a:avLst/>
          </a:prstGeom>
        </p:spPr>
      </p:pic>
      <p:pic>
        <p:nvPicPr>
          <p:cNvPr id="14" name="Picture 13">
            <a:extLst>
              <a:ext uri="{FF2B5EF4-FFF2-40B4-BE49-F238E27FC236}">
                <a16:creationId xmlns:a16="http://schemas.microsoft.com/office/drawing/2014/main" id="{AA6D3091-FE72-8098-29E5-AA4F6B83A55E}"/>
              </a:ext>
            </a:extLst>
          </p:cNvPr>
          <p:cNvPicPr>
            <a:picLocks noChangeAspect="1"/>
          </p:cNvPicPr>
          <p:nvPr/>
        </p:nvPicPr>
        <p:blipFill>
          <a:blip r:embed="rId4"/>
          <a:stretch>
            <a:fillRect/>
          </a:stretch>
        </p:blipFill>
        <p:spPr>
          <a:xfrm>
            <a:off x="650283" y="912144"/>
            <a:ext cx="2912285" cy="1164914"/>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Server Send Messages And Images</a:t>
            </a:r>
          </a:p>
        </p:txBody>
      </p:sp>
      <p:sp>
        <p:nvSpPr>
          <p:cNvPr id="19" name="TextBox 18">
            <a:extLst>
              <a:ext uri="{FF2B5EF4-FFF2-40B4-BE49-F238E27FC236}">
                <a16:creationId xmlns:a16="http://schemas.microsoft.com/office/drawing/2014/main" id="{3C01E4D7-4E65-F995-2D84-CB9093D7536E}"/>
              </a:ext>
            </a:extLst>
          </p:cNvPr>
          <p:cNvSpPr txBox="1"/>
          <p:nvPr/>
        </p:nvSpPr>
        <p:spPr>
          <a:xfrm>
            <a:off x="378135" y="5229224"/>
            <a:ext cx="5766546" cy="1477328"/>
          </a:xfrm>
          <a:prstGeom prst="rect">
            <a:avLst/>
          </a:prstGeom>
          <a:noFill/>
        </p:spPr>
        <p:txBody>
          <a:bodyPr wrap="square">
            <a:spAutoFit/>
          </a:bodyPr>
          <a:lstStyle/>
          <a:p>
            <a:r>
              <a:rPr lang="en-US" dirty="0">
                <a:solidFill>
                  <a:srgbClr val="76DBF4"/>
                </a:solidFill>
                <a:latin typeface="Century Gothic" panose="020B0502020202020204" pitchFamily="34" charset="0"/>
              </a:rPr>
              <a:t>We want to be able to send messages of any size.</a:t>
            </a:r>
          </a:p>
          <a:p>
            <a:r>
              <a:rPr lang="en-US" dirty="0">
                <a:solidFill>
                  <a:srgbClr val="76DBF4"/>
                </a:solidFill>
                <a:latin typeface="Century Gothic" panose="020B0502020202020204" pitchFamily="34" charset="0"/>
              </a:rPr>
              <a:t>So we first send the length of the message in a HEADER sized message that the client expects and then we send the actual message which the client waits to receive. </a:t>
            </a:r>
          </a:p>
        </p:txBody>
      </p:sp>
      <p:sp>
        <p:nvSpPr>
          <p:cNvPr id="20" name="TextBox 19">
            <a:extLst>
              <a:ext uri="{FF2B5EF4-FFF2-40B4-BE49-F238E27FC236}">
                <a16:creationId xmlns:a16="http://schemas.microsoft.com/office/drawing/2014/main" id="{D60EE8B8-52FD-2930-D6A9-D0A0F5A09BE2}"/>
              </a:ext>
            </a:extLst>
          </p:cNvPr>
          <p:cNvSpPr txBox="1"/>
          <p:nvPr/>
        </p:nvSpPr>
        <p:spPr>
          <a:xfrm>
            <a:off x="6265334" y="4429759"/>
            <a:ext cx="5310293" cy="2585323"/>
          </a:xfrm>
          <a:prstGeom prst="rect">
            <a:avLst/>
          </a:prstGeom>
          <a:noFill/>
        </p:spPr>
        <p:txBody>
          <a:bodyPr wrap="square">
            <a:spAutoFit/>
          </a:bodyPr>
          <a:lstStyle/>
          <a:p>
            <a:r>
              <a:rPr lang="en-US" dirty="0">
                <a:solidFill>
                  <a:srgbClr val="76DBF4"/>
                </a:solidFill>
                <a:latin typeface="Century Gothic" panose="020B0502020202020204" pitchFamily="34" charset="0"/>
              </a:rPr>
              <a:t>This code can be used to send a file of any kind. We first send the size of the file so that the client knows when it received all parts of the image. Then we send imageBuffer sized chunks of the image until we send every byte.</a:t>
            </a:r>
          </a:p>
          <a:p>
            <a:r>
              <a:rPr lang="en-US" dirty="0">
                <a:solidFill>
                  <a:srgbClr val="76DBF4"/>
                </a:solidFill>
                <a:latin typeface="Century Gothic" panose="020B0502020202020204" pitchFamily="34" charset="0"/>
              </a:rPr>
              <a:t>We can’t send all the image at once since there is a limit how much data can be carried at once.</a:t>
            </a:r>
          </a:p>
          <a:p>
            <a:endParaRPr lang="en-US" dirty="0">
              <a:solidFill>
                <a:srgbClr val="76DBF4"/>
              </a:solidFill>
              <a:latin typeface="Century Gothic" panose="020B0502020202020204" pitchFamily="34" charset="0"/>
            </a:endParaRPr>
          </a:p>
        </p:txBody>
      </p:sp>
      <p:pic>
        <p:nvPicPr>
          <p:cNvPr id="4" name="Picture 3">
            <a:extLst>
              <a:ext uri="{FF2B5EF4-FFF2-40B4-BE49-F238E27FC236}">
                <a16:creationId xmlns:a16="http://schemas.microsoft.com/office/drawing/2014/main" id="{ED37D85B-FE9B-7EF6-7A96-F192A8F1F4B5}"/>
              </a:ext>
            </a:extLst>
          </p:cNvPr>
          <p:cNvPicPr>
            <a:picLocks noChangeAspect="1"/>
          </p:cNvPicPr>
          <p:nvPr/>
        </p:nvPicPr>
        <p:blipFill>
          <a:blip r:embed="rId5"/>
          <a:stretch>
            <a:fillRect/>
          </a:stretch>
        </p:blipFill>
        <p:spPr>
          <a:xfrm>
            <a:off x="494749" y="3900308"/>
            <a:ext cx="5649932" cy="1328916"/>
          </a:xfrm>
          <a:prstGeom prst="rect">
            <a:avLst/>
          </a:prstGeom>
        </p:spPr>
      </p:pic>
      <p:pic>
        <p:nvPicPr>
          <p:cNvPr id="16" name="Picture 15">
            <a:extLst>
              <a:ext uri="{FF2B5EF4-FFF2-40B4-BE49-F238E27FC236}">
                <a16:creationId xmlns:a16="http://schemas.microsoft.com/office/drawing/2014/main" id="{B19F038C-1F41-2F98-1CDF-84B5113129D8}"/>
              </a:ext>
            </a:extLst>
          </p:cNvPr>
          <p:cNvPicPr>
            <a:picLocks noChangeAspect="1"/>
          </p:cNvPicPr>
          <p:nvPr/>
        </p:nvPicPr>
        <p:blipFill>
          <a:blip r:embed="rId6"/>
          <a:stretch>
            <a:fillRect/>
          </a:stretch>
        </p:blipFill>
        <p:spPr>
          <a:xfrm>
            <a:off x="6096000" y="852487"/>
            <a:ext cx="5210175" cy="3257550"/>
          </a:xfrm>
          <a:prstGeom prst="rect">
            <a:avLst/>
          </a:prstGeom>
        </p:spPr>
      </p:pic>
    </p:spTree>
    <p:extLst>
      <p:ext uri="{BB962C8B-B14F-4D97-AF65-F5344CB8AC3E}">
        <p14:creationId xmlns:p14="http://schemas.microsoft.com/office/powerpoint/2010/main" val="428014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E29BCF-F508-F284-2CFB-DA49807ACD18}"/>
              </a:ext>
            </a:extLst>
          </p:cNvPr>
          <p:cNvPicPr>
            <a:picLocks noChangeAspect="1"/>
          </p:cNvPicPr>
          <p:nvPr/>
        </p:nvPicPr>
        <p:blipFill>
          <a:blip r:embed="rId3"/>
          <a:stretch>
            <a:fillRect/>
          </a:stretch>
        </p:blipFill>
        <p:spPr>
          <a:xfrm>
            <a:off x="548640" y="774641"/>
            <a:ext cx="9091084" cy="5895786"/>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Does Client Receive And Display Images</a:t>
            </a:r>
          </a:p>
        </p:txBody>
      </p:sp>
      <p:sp>
        <p:nvSpPr>
          <p:cNvPr id="11" name="TextBox 10">
            <a:extLst>
              <a:ext uri="{FF2B5EF4-FFF2-40B4-BE49-F238E27FC236}">
                <a16:creationId xmlns:a16="http://schemas.microsoft.com/office/drawing/2014/main" id="{AB1E45F9-78AF-04CF-3962-C896D1C5F8FA}"/>
              </a:ext>
            </a:extLst>
          </p:cNvPr>
          <p:cNvSpPr txBox="1"/>
          <p:nvPr/>
        </p:nvSpPr>
        <p:spPr>
          <a:xfrm>
            <a:off x="5621868" y="1842346"/>
            <a:ext cx="5743785" cy="2031325"/>
          </a:xfrm>
          <a:prstGeom prst="rect">
            <a:avLst/>
          </a:prstGeom>
          <a:noFill/>
        </p:spPr>
        <p:txBody>
          <a:bodyPr wrap="square">
            <a:spAutoFit/>
          </a:bodyPr>
          <a:lstStyle/>
          <a:p>
            <a:r>
              <a:rPr lang="en-US" dirty="0">
                <a:solidFill>
                  <a:srgbClr val="76DBF4"/>
                </a:solidFill>
                <a:latin typeface="Century Gothic" panose="020B0502020202020204" pitchFamily="34" charset="0"/>
              </a:rPr>
              <a:t>First the size of the Image is received. Until that many bites are received the bytes are written unto BytesIO object. The BytesIO object is then given as a file for Pillow (an Imaging Library) to open. The Pillow image is resized to be fitted inside the tkinter label while retaining its aspect ratio.</a:t>
            </a:r>
          </a:p>
        </p:txBody>
      </p:sp>
    </p:spTree>
    <p:extLst>
      <p:ext uri="{BB962C8B-B14F-4D97-AF65-F5344CB8AC3E}">
        <p14:creationId xmlns:p14="http://schemas.microsoft.com/office/powerpoint/2010/main" val="359950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Are Questions Sent?</a:t>
            </a:r>
          </a:p>
        </p:txBody>
      </p:sp>
      <p:pic>
        <p:nvPicPr>
          <p:cNvPr id="3" name="Picture 2">
            <a:extLst>
              <a:ext uri="{FF2B5EF4-FFF2-40B4-BE49-F238E27FC236}">
                <a16:creationId xmlns:a16="http://schemas.microsoft.com/office/drawing/2014/main" id="{1466EDD3-9FD5-4C50-27CC-8A4DC9207C03}"/>
              </a:ext>
            </a:extLst>
          </p:cNvPr>
          <p:cNvPicPr>
            <a:picLocks noChangeAspect="1"/>
          </p:cNvPicPr>
          <p:nvPr/>
        </p:nvPicPr>
        <p:blipFill rotWithShape="1">
          <a:blip r:embed="rId3"/>
          <a:srcRect t="563" r="14505"/>
          <a:stretch/>
        </p:blipFill>
        <p:spPr>
          <a:xfrm>
            <a:off x="223983" y="1113307"/>
            <a:ext cx="3833245" cy="5547230"/>
          </a:xfrm>
          <a:prstGeom prst="rect">
            <a:avLst/>
          </a:prstGeom>
        </p:spPr>
      </p:pic>
      <p:sp>
        <p:nvSpPr>
          <p:cNvPr id="8" name="TextBox 7">
            <a:extLst>
              <a:ext uri="{FF2B5EF4-FFF2-40B4-BE49-F238E27FC236}">
                <a16:creationId xmlns:a16="http://schemas.microsoft.com/office/drawing/2014/main" id="{7D98E14B-726E-6427-A74C-C5CACCCC18FB}"/>
              </a:ext>
            </a:extLst>
          </p:cNvPr>
          <p:cNvSpPr txBox="1"/>
          <p:nvPr/>
        </p:nvSpPr>
        <p:spPr>
          <a:xfrm>
            <a:off x="155789" y="669469"/>
            <a:ext cx="1334345" cy="369332"/>
          </a:xfrm>
          <a:prstGeom prst="rect">
            <a:avLst/>
          </a:prstGeom>
          <a:noFill/>
        </p:spPr>
        <p:txBody>
          <a:bodyPr wrap="square">
            <a:spAutoFit/>
          </a:bodyPr>
          <a:lstStyle/>
          <a:p>
            <a:r>
              <a:rPr lang="en-US" dirty="0">
                <a:solidFill>
                  <a:srgbClr val="76DBF4"/>
                </a:solidFill>
                <a:latin typeface="Century Gothic" panose="020B0502020202020204" pitchFamily="34" charset="0"/>
              </a:rPr>
              <a:t>config.txt</a:t>
            </a:r>
          </a:p>
        </p:txBody>
      </p:sp>
      <p:sp>
        <p:nvSpPr>
          <p:cNvPr id="9" name="TextBox 8">
            <a:extLst>
              <a:ext uri="{FF2B5EF4-FFF2-40B4-BE49-F238E27FC236}">
                <a16:creationId xmlns:a16="http://schemas.microsoft.com/office/drawing/2014/main" id="{883CF387-F850-CD15-41A7-B3A5C540033D}"/>
              </a:ext>
            </a:extLst>
          </p:cNvPr>
          <p:cNvSpPr txBox="1"/>
          <p:nvPr/>
        </p:nvSpPr>
        <p:spPr>
          <a:xfrm>
            <a:off x="4483947" y="1424881"/>
            <a:ext cx="6929120" cy="4247317"/>
          </a:xfrm>
          <a:prstGeom prst="rect">
            <a:avLst/>
          </a:prstGeom>
          <a:noFill/>
        </p:spPr>
        <p:txBody>
          <a:bodyPr wrap="square">
            <a:spAutoFit/>
          </a:bodyPr>
          <a:lstStyle/>
          <a:p>
            <a:r>
              <a:rPr lang="en-US" dirty="0">
                <a:solidFill>
                  <a:srgbClr val="76DBF4"/>
                </a:solidFill>
                <a:latin typeface="Century Gothic" panose="020B0502020202020204" pitchFamily="34" charset="0"/>
              </a:rPr>
              <a:t>The config file is read by the server. And divided into two lists:</a:t>
            </a:r>
          </a:p>
          <a:p>
            <a:r>
              <a:rPr lang="en-US" dirty="0">
                <a:solidFill>
                  <a:srgbClr val="76DBF4"/>
                </a:solidFill>
                <a:latin typeface="Century Gothic" panose="020B0502020202020204" pitchFamily="34" charset="0"/>
              </a:rPr>
              <a:t>configList and questionDataList.</a:t>
            </a:r>
            <a:br>
              <a:rPr lang="en-US" dirty="0">
                <a:solidFill>
                  <a:srgbClr val="76DBF4"/>
                </a:solidFill>
                <a:latin typeface="Century Gothic" panose="020B0502020202020204" pitchFamily="34" charset="0"/>
              </a:rPr>
            </a:br>
            <a:r>
              <a:rPr lang="en-US" dirty="0">
                <a:solidFill>
                  <a:srgbClr val="76DBF4"/>
                </a:solidFill>
                <a:latin typeface="Century Gothic" panose="020B0502020202020204" pitchFamily="34" charset="0"/>
              </a:rPr>
              <a:t>Configurations are read and applied to the game and there are default configs if no config is given. </a:t>
            </a:r>
          </a:p>
          <a:p>
            <a:br>
              <a:rPr lang="en-US" dirty="0">
                <a:solidFill>
                  <a:srgbClr val="76DBF4"/>
                </a:solidFill>
                <a:latin typeface="Century Gothic" panose="020B0502020202020204" pitchFamily="34" charset="0"/>
              </a:rPr>
            </a:br>
            <a:r>
              <a:rPr lang="en-US" dirty="0">
                <a:solidFill>
                  <a:srgbClr val="76DBF4"/>
                </a:solidFill>
                <a:latin typeface="Century Gothic" panose="020B0502020202020204" pitchFamily="34" charset="0"/>
              </a:rPr>
              <a:t>If a question starts with “!IMAGE” that means the question should be asked with the corresponding image. The path for this image should be given in the next line. </a:t>
            </a:r>
          </a:p>
          <a:p>
            <a:endParaRPr lang="en-US" dirty="0">
              <a:solidFill>
                <a:srgbClr val="76DBF4"/>
              </a:solidFill>
              <a:latin typeface="Century Gothic" panose="020B0502020202020204" pitchFamily="34" charset="0"/>
            </a:endParaRPr>
          </a:p>
          <a:p>
            <a:r>
              <a:rPr lang="en-US" dirty="0">
                <a:solidFill>
                  <a:srgbClr val="76DBF4"/>
                </a:solidFill>
                <a:latin typeface="Century Gothic" panose="020B0502020202020204" pitchFamily="34" charset="0"/>
              </a:rPr>
              <a:t>The correct answer should be the next line and the remaining 3 incorrect answers should be the next lines.</a:t>
            </a:r>
          </a:p>
          <a:p>
            <a:endParaRPr lang="en-US" dirty="0">
              <a:solidFill>
                <a:srgbClr val="76DBF4"/>
              </a:solidFill>
              <a:latin typeface="Century Gothic" panose="020B0502020202020204" pitchFamily="34" charset="0"/>
            </a:endParaRPr>
          </a:p>
          <a:p>
            <a:r>
              <a:rPr lang="en-US" dirty="0">
                <a:solidFill>
                  <a:srgbClr val="76DBF4"/>
                </a:solidFill>
                <a:latin typeface="Century Gothic" panose="020B0502020202020204" pitchFamily="34" charset="0"/>
              </a:rPr>
              <a:t>The answers are shuffled individually before being sent to the clients.</a:t>
            </a:r>
          </a:p>
          <a:p>
            <a:endParaRPr lang="en-US" dirty="0">
              <a:solidFill>
                <a:srgbClr val="76DBF4"/>
              </a:solidFill>
              <a:latin typeface="Century Gothic" panose="020B0502020202020204" pitchFamily="34" charset="0"/>
            </a:endParaRPr>
          </a:p>
        </p:txBody>
      </p:sp>
    </p:spTree>
    <p:extLst>
      <p:ext uri="{BB962C8B-B14F-4D97-AF65-F5344CB8AC3E}">
        <p14:creationId xmlns:p14="http://schemas.microsoft.com/office/powerpoint/2010/main" val="376544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13BDCC-D587-A8F2-0034-82BFE5137251}"/>
              </a:ext>
            </a:extLst>
          </p:cNvPr>
          <p:cNvPicPr>
            <a:picLocks noChangeAspect="1"/>
          </p:cNvPicPr>
          <p:nvPr/>
        </p:nvPicPr>
        <p:blipFill>
          <a:blip r:embed="rId3"/>
          <a:stretch>
            <a:fillRect/>
          </a:stretch>
        </p:blipFill>
        <p:spPr>
          <a:xfrm>
            <a:off x="241290" y="842460"/>
            <a:ext cx="7320298" cy="2097167"/>
          </a:xfrm>
          <a:prstGeom prst="rect">
            <a:avLst/>
          </a:prstGeom>
        </p:spPr>
      </p:pic>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How Are Questions Sent?</a:t>
            </a:r>
          </a:p>
        </p:txBody>
      </p:sp>
      <p:pic>
        <p:nvPicPr>
          <p:cNvPr id="6" name="Picture 5">
            <a:extLst>
              <a:ext uri="{FF2B5EF4-FFF2-40B4-BE49-F238E27FC236}">
                <a16:creationId xmlns:a16="http://schemas.microsoft.com/office/drawing/2014/main" id="{378AF31D-A902-6384-5CD6-ADBA5651F269}"/>
              </a:ext>
            </a:extLst>
          </p:cNvPr>
          <p:cNvPicPr>
            <a:picLocks noChangeAspect="1"/>
          </p:cNvPicPr>
          <p:nvPr/>
        </p:nvPicPr>
        <p:blipFill>
          <a:blip r:embed="rId4"/>
          <a:stretch>
            <a:fillRect/>
          </a:stretch>
        </p:blipFill>
        <p:spPr>
          <a:xfrm>
            <a:off x="241290" y="2939627"/>
            <a:ext cx="9511467" cy="3562266"/>
          </a:xfrm>
          <a:prstGeom prst="rect">
            <a:avLst/>
          </a:prstGeom>
        </p:spPr>
      </p:pic>
      <p:sp>
        <p:nvSpPr>
          <p:cNvPr id="14" name="TextBox 13">
            <a:extLst>
              <a:ext uri="{FF2B5EF4-FFF2-40B4-BE49-F238E27FC236}">
                <a16:creationId xmlns:a16="http://schemas.microsoft.com/office/drawing/2014/main" id="{004499C6-0195-6CBD-ED6C-DD357609AAAF}"/>
              </a:ext>
            </a:extLst>
          </p:cNvPr>
          <p:cNvSpPr txBox="1"/>
          <p:nvPr/>
        </p:nvSpPr>
        <p:spPr>
          <a:xfrm>
            <a:off x="6096000" y="2228671"/>
            <a:ext cx="5357706" cy="1200329"/>
          </a:xfrm>
          <a:prstGeom prst="rect">
            <a:avLst/>
          </a:prstGeom>
          <a:noFill/>
        </p:spPr>
        <p:txBody>
          <a:bodyPr wrap="square">
            <a:spAutoFit/>
          </a:bodyPr>
          <a:lstStyle/>
          <a:p>
            <a:r>
              <a:rPr lang="en-US" dirty="0">
                <a:solidFill>
                  <a:srgbClr val="76DBF4"/>
                </a:solidFill>
                <a:latin typeface="Century Gothic" panose="020B0502020202020204" pitchFamily="34" charset="0"/>
              </a:rPr>
              <a:t>Questions and their images are sent to every player. After waiting a small amount how much time the client has for answering is sent. Starting the countdown.</a:t>
            </a:r>
          </a:p>
        </p:txBody>
      </p:sp>
    </p:spTree>
    <p:extLst>
      <p:ext uri="{BB962C8B-B14F-4D97-AF65-F5344CB8AC3E}">
        <p14:creationId xmlns:p14="http://schemas.microsoft.com/office/powerpoint/2010/main" val="69399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Client Side For Receiving Questions</a:t>
            </a:r>
          </a:p>
        </p:txBody>
      </p:sp>
      <p:pic>
        <p:nvPicPr>
          <p:cNvPr id="12" name="Picture 11">
            <a:extLst>
              <a:ext uri="{FF2B5EF4-FFF2-40B4-BE49-F238E27FC236}">
                <a16:creationId xmlns:a16="http://schemas.microsoft.com/office/drawing/2014/main" id="{285C819E-3B69-C9C2-D0BB-B8D592357221}"/>
              </a:ext>
            </a:extLst>
          </p:cNvPr>
          <p:cNvPicPr>
            <a:picLocks noChangeAspect="1"/>
          </p:cNvPicPr>
          <p:nvPr/>
        </p:nvPicPr>
        <p:blipFill>
          <a:blip r:embed="rId3"/>
          <a:stretch>
            <a:fillRect/>
          </a:stretch>
        </p:blipFill>
        <p:spPr>
          <a:xfrm>
            <a:off x="528319" y="774641"/>
            <a:ext cx="7125547" cy="5842948"/>
          </a:xfrm>
          <a:prstGeom prst="rect">
            <a:avLst/>
          </a:prstGeom>
        </p:spPr>
      </p:pic>
    </p:spTree>
    <p:extLst>
      <p:ext uri="{BB962C8B-B14F-4D97-AF65-F5344CB8AC3E}">
        <p14:creationId xmlns:p14="http://schemas.microsoft.com/office/powerpoint/2010/main" val="369524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6258BF4-9BF1-965C-C3C5-A1826DB4D9EB}"/>
              </a:ext>
            </a:extLst>
          </p:cNvPr>
          <p:cNvSpPr txBox="1"/>
          <p:nvPr/>
        </p:nvSpPr>
        <p:spPr>
          <a:xfrm>
            <a:off x="0" y="66755"/>
            <a:ext cx="12192000" cy="707886"/>
          </a:xfrm>
          <a:prstGeom prst="rect">
            <a:avLst/>
          </a:prstGeom>
          <a:noFill/>
        </p:spPr>
        <p:txBody>
          <a:bodyPr wrap="square">
            <a:spAutoFit/>
          </a:bodyPr>
          <a:lstStyle/>
          <a:p>
            <a:pPr algn="ctr"/>
            <a:r>
              <a:rPr lang="en-US" sz="4000" dirty="0">
                <a:solidFill>
                  <a:srgbClr val="76DBF4"/>
                </a:solidFill>
                <a:latin typeface="Century Gothic" panose="020B0502020202020204" pitchFamily="34" charset="0"/>
              </a:rPr>
              <a:t>Finally, The Start Button Is Clicked</a:t>
            </a:r>
          </a:p>
        </p:txBody>
      </p:sp>
      <p:sp>
        <p:nvSpPr>
          <p:cNvPr id="4" name="TextBox 3">
            <a:extLst>
              <a:ext uri="{FF2B5EF4-FFF2-40B4-BE49-F238E27FC236}">
                <a16:creationId xmlns:a16="http://schemas.microsoft.com/office/drawing/2014/main" id="{7012E80B-A0FE-E3F1-EF21-57400FE387FB}"/>
              </a:ext>
            </a:extLst>
          </p:cNvPr>
          <p:cNvSpPr txBox="1"/>
          <p:nvPr/>
        </p:nvSpPr>
        <p:spPr>
          <a:xfrm>
            <a:off x="5713958" y="1859339"/>
            <a:ext cx="5949418" cy="3139321"/>
          </a:xfrm>
          <a:prstGeom prst="rect">
            <a:avLst/>
          </a:prstGeom>
          <a:noFill/>
        </p:spPr>
        <p:txBody>
          <a:bodyPr wrap="square">
            <a:spAutoFit/>
          </a:bodyPr>
          <a:lstStyle/>
          <a:p>
            <a:r>
              <a:rPr lang="en-US" dirty="0">
                <a:solidFill>
                  <a:srgbClr val="76DBF4"/>
                </a:solidFill>
                <a:latin typeface="Century Gothic" panose="020B0502020202020204" pitchFamily="34" charset="0"/>
              </a:rPr>
              <a:t>All players that joined the server and disconnected are removed from the playerList. If there are no players connected the game doesn’t start. A question are sent and after the correct amount of time answers to those questions are sent. After a waiting period the next questions are sent. After all the questions are finished, scores are sent to the still connected players. The scores are displayed for 5 seconds and then every player is disconnected before the server socket is closed. The game can be started again.</a:t>
            </a:r>
          </a:p>
        </p:txBody>
      </p:sp>
      <p:pic>
        <p:nvPicPr>
          <p:cNvPr id="3" name="Picture 2">
            <a:extLst>
              <a:ext uri="{FF2B5EF4-FFF2-40B4-BE49-F238E27FC236}">
                <a16:creationId xmlns:a16="http://schemas.microsoft.com/office/drawing/2014/main" id="{0F35DEC4-55AC-44C5-02C4-DF1193AE9B2C}"/>
              </a:ext>
            </a:extLst>
          </p:cNvPr>
          <p:cNvPicPr>
            <a:picLocks noChangeAspect="1"/>
          </p:cNvPicPr>
          <p:nvPr/>
        </p:nvPicPr>
        <p:blipFill>
          <a:blip r:embed="rId3"/>
          <a:stretch>
            <a:fillRect/>
          </a:stretch>
        </p:blipFill>
        <p:spPr>
          <a:xfrm>
            <a:off x="250613" y="774640"/>
            <a:ext cx="5463345" cy="6017062"/>
          </a:xfrm>
          <a:prstGeom prst="rect">
            <a:avLst/>
          </a:prstGeom>
        </p:spPr>
      </p:pic>
    </p:spTree>
    <p:extLst>
      <p:ext uri="{BB962C8B-B14F-4D97-AF65-F5344CB8AC3E}">
        <p14:creationId xmlns:p14="http://schemas.microsoft.com/office/powerpoint/2010/main" val="653382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535</Words>
  <Application>Microsoft Office PowerPoint</Application>
  <PresentationFormat>Widescreen</PresentationFormat>
  <Paragraphs>35</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Century Gothic</vt:lpstr>
      <vt:lpstr>Wingdings 3</vt:lpstr>
      <vt:lpstr>Office Theme</vt:lpstr>
      <vt:lpstr>Slice</vt:lpstr>
      <vt:lpstr>Triviagame – code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Triviagame – code explanation</dc:title>
  <dc:creator>HİLMİ MERT ACAR</dc:creator>
  <cp:lastModifiedBy>HİLMİ MERT ACAR</cp:lastModifiedBy>
  <cp:revision>8</cp:revision>
  <dcterms:created xsi:type="dcterms:W3CDTF">2022-06-02T12:00:51Z</dcterms:created>
  <dcterms:modified xsi:type="dcterms:W3CDTF">2022-06-07T13:36:55Z</dcterms:modified>
</cp:coreProperties>
</file>