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Tahom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regular.fnt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bservablehq.com/@d3/scatterplot-tour?intent=fork"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b17c3f7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b17c3f7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300"/>
              </a:spcBef>
              <a:spcAft>
                <a:spcPts val="0"/>
              </a:spcAft>
              <a:buNone/>
            </a:pPr>
            <a:r>
              <a:t/>
            </a:r>
            <a:endParaRPr sz="1200">
              <a:solidFill>
                <a:srgbClr val="1F2328"/>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b17c3f7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b17c3f7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b17c3f7a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b17c3f7a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Interacting with the Bubble Chart. Mouse hover over the revenue circles reveals the title of the movie.</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en" sz="1200">
                <a:solidFill>
                  <a:srgbClr val="1F2328"/>
                </a:solidFill>
                <a:highlight>
                  <a:srgbClr val="FFFFFF"/>
                </a:highlight>
              </a:rPr>
              <a:t>While the team was proficient in using visualization tools such as Leaflet and Plotly prior to this project. For this project in particular, the team chose to learn visualizations with D3.js in particular due to customization options like mouse hover text as well as the </a:t>
            </a:r>
            <a:r>
              <a:rPr lang="en" sz="1200">
                <a:solidFill>
                  <a:srgbClr val="1F2328"/>
                </a:solidFill>
                <a:highlight>
                  <a:srgbClr val="FFFFFF"/>
                </a:highlight>
              </a:rPr>
              <a:t>comprehensive</a:t>
            </a:r>
            <a:r>
              <a:rPr lang="en" sz="1200">
                <a:solidFill>
                  <a:srgbClr val="1F2328"/>
                </a:solidFill>
                <a:highlight>
                  <a:srgbClr val="FFFFFF"/>
                </a:highlight>
              </a:rPr>
              <a:t> tutorials and documentation available for visualizations with D3.js. </a:t>
            </a:r>
            <a:endParaRPr sz="1200">
              <a:solidFill>
                <a:srgbClr val="1F2328"/>
              </a:solidFill>
              <a:highlight>
                <a:srgbClr val="FFFFFF"/>
              </a:highlight>
            </a:endParaRPr>
          </a:p>
          <a:p>
            <a:pPr indent="0" lvl="0" marL="0" rtl="0" algn="l">
              <a:spcBef>
                <a:spcPts val="0"/>
              </a:spcBef>
              <a:spcAft>
                <a:spcPts val="0"/>
              </a:spcAft>
              <a:buNone/>
            </a:pPr>
            <a:r>
              <a:t/>
            </a:r>
            <a:endParaRPr sz="1200">
              <a:solidFill>
                <a:srgbClr val="1F2328"/>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rPr>
              <a:t>New library learned d3.js Why? Customization options like animations, colors, comprehensive tutorials and documentation.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https://observablehq.com/@d3/scatterplot-tour?intent=fork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https://d3js.org/getting-started#try-d3-online</a:t>
            </a:r>
            <a:endParaRPr>
              <a:solidFill>
                <a:schemeClr val="dk1"/>
              </a:solidFill>
            </a:endParaRPr>
          </a:p>
          <a:p>
            <a:pPr indent="0" lvl="0" marL="0" rtl="0" algn="l">
              <a:spcBef>
                <a:spcPts val="0"/>
              </a:spcBef>
              <a:spcAft>
                <a:spcPts val="0"/>
              </a:spcAft>
              <a:buNone/>
            </a:pPr>
            <a:r>
              <a:t/>
            </a:r>
            <a:endParaRPr sz="1200">
              <a:solidFill>
                <a:srgbClr val="1F2328"/>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solidFill>
                <a:srgbClr val="2B2B2B"/>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b17c3f7a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b17c3f7a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9ca5ce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9ca5ce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b17c3f7a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b17c3f7a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b17c3f7a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b17c3f7a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b17c3f7a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b17c3f7a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9ca5ce5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9ca5ce5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2B2B2B"/>
              </a:solidFill>
              <a:latin typeface="Tahoma"/>
              <a:ea typeface="Tahoma"/>
              <a:cs typeface="Tahoma"/>
              <a:sym typeface="Tahom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9ca5ce5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9ca5ce5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267900" y="11511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Movie Time</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Ashley Nguyen</a:t>
            </a:r>
            <a:endParaRPr sz="2400"/>
          </a:p>
          <a:p>
            <a:pPr indent="0" lvl="0" marL="0" rtl="0" algn="r">
              <a:spcBef>
                <a:spcPts val="0"/>
              </a:spcBef>
              <a:spcAft>
                <a:spcPts val="0"/>
              </a:spcAft>
              <a:buNone/>
            </a:pPr>
            <a:r>
              <a:rPr lang="en" sz="2400"/>
              <a:t>Holly Miesbauer</a:t>
            </a:r>
            <a:endParaRPr sz="2400"/>
          </a:p>
        </p:txBody>
      </p:sp>
      <p:pic>
        <p:nvPicPr>
          <p:cNvPr id="74" name="Google Shape;74;p13"/>
          <p:cNvPicPr preferRelativeResize="0"/>
          <p:nvPr/>
        </p:nvPicPr>
        <p:blipFill>
          <a:blip r:embed="rId3">
            <a:alphaModFix/>
          </a:blip>
          <a:stretch>
            <a:fillRect/>
          </a:stretch>
        </p:blipFill>
        <p:spPr>
          <a:xfrm>
            <a:off x="60500" y="344775"/>
            <a:ext cx="3043774" cy="4350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134175" y="2324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Are higher grossing movies more popular?</a:t>
            </a:r>
            <a:endParaRPr/>
          </a:p>
        </p:txBody>
      </p:sp>
      <p:pic>
        <p:nvPicPr>
          <p:cNvPr id="134" name="Google Shape;134;p22"/>
          <p:cNvPicPr preferRelativeResize="0"/>
          <p:nvPr/>
        </p:nvPicPr>
        <p:blipFill rotWithShape="1">
          <a:blip r:embed="rId3">
            <a:alphaModFix/>
          </a:blip>
          <a:srcRect b="0" l="0" r="0" t="16701"/>
          <a:stretch/>
        </p:blipFill>
        <p:spPr>
          <a:xfrm>
            <a:off x="421898" y="872075"/>
            <a:ext cx="8163401" cy="411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233650" y="24242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Are higher grossing movies more popular?</a:t>
            </a:r>
            <a:endParaRPr/>
          </a:p>
        </p:txBody>
      </p:sp>
      <p:pic>
        <p:nvPicPr>
          <p:cNvPr id="140" name="Google Shape;140;p23"/>
          <p:cNvPicPr preferRelativeResize="0"/>
          <p:nvPr/>
        </p:nvPicPr>
        <p:blipFill rotWithShape="1">
          <a:blip r:embed="rId3">
            <a:alphaModFix/>
          </a:blip>
          <a:srcRect b="0" l="0" r="0" t="16492"/>
          <a:stretch/>
        </p:blipFill>
        <p:spPr>
          <a:xfrm>
            <a:off x="247650" y="909048"/>
            <a:ext cx="8648700" cy="414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32202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Are higher grossing movies more popular?</a:t>
            </a:r>
            <a:endParaRPr/>
          </a:p>
        </p:txBody>
      </p:sp>
      <p:pic>
        <p:nvPicPr>
          <p:cNvPr id="146" name="Google Shape;146;p24"/>
          <p:cNvPicPr preferRelativeResize="0"/>
          <p:nvPr/>
        </p:nvPicPr>
        <p:blipFill>
          <a:blip r:embed="rId3">
            <a:alphaModFix/>
          </a:blip>
          <a:stretch>
            <a:fillRect/>
          </a:stretch>
        </p:blipFill>
        <p:spPr>
          <a:xfrm>
            <a:off x="1097525" y="1004600"/>
            <a:ext cx="6937550" cy="392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the data shows</a:t>
            </a:r>
            <a:endParaRPr/>
          </a:p>
        </p:txBody>
      </p:sp>
      <p:sp>
        <p:nvSpPr>
          <p:cNvPr id="152" name="Google Shape;152;p25"/>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Bubble Chart</a:t>
            </a:r>
            <a:endParaRPr sz="2100"/>
          </a:p>
          <a:p>
            <a:pPr indent="0" lvl="0" marL="0" rtl="0" algn="l">
              <a:spcBef>
                <a:spcPts val="1200"/>
              </a:spcBef>
              <a:spcAft>
                <a:spcPts val="1200"/>
              </a:spcAft>
              <a:buNone/>
            </a:pPr>
            <a:r>
              <a:rPr lang="en" sz="2100"/>
              <a:t>Provides insight but not causality </a:t>
            </a:r>
            <a:endParaRPr b="0" sz="1400">
              <a:solidFill>
                <a:schemeClr val="lt1"/>
              </a:solidFill>
            </a:endParaRPr>
          </a:p>
        </p:txBody>
      </p:sp>
      <p:sp>
        <p:nvSpPr>
          <p:cNvPr id="156" name="Google Shape;156;p25"/>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Runtime vs. popularity</a:t>
            </a:r>
            <a:endParaRPr sz="2100"/>
          </a:p>
          <a:p>
            <a:pPr indent="0" lvl="0" marL="0" rtl="0" algn="l">
              <a:spcBef>
                <a:spcPts val="1200"/>
              </a:spcBef>
              <a:spcAft>
                <a:spcPts val="1200"/>
              </a:spcAft>
              <a:buNone/>
            </a:pPr>
            <a:r>
              <a:rPr lang="en" sz="2100"/>
              <a:t>90 -120 minutes</a:t>
            </a:r>
            <a:endParaRPr sz="2100"/>
          </a:p>
        </p:txBody>
      </p:sp>
      <p:sp>
        <p:nvSpPr>
          <p:cNvPr id="157" name="Google Shape;157;p25"/>
          <p:cNvSpPr txBox="1"/>
          <p:nvPr>
            <p:ph type="title"/>
          </p:nvPr>
        </p:nvSpPr>
        <p:spPr>
          <a:xfrm>
            <a:off x="3286625" y="2061900"/>
            <a:ext cx="2553300" cy="20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Popular movie genres</a:t>
            </a:r>
            <a:endParaRPr sz="2100"/>
          </a:p>
          <a:p>
            <a:pPr indent="0" lvl="0" marL="0" rtl="0" algn="l">
              <a:spcBef>
                <a:spcPts val="1200"/>
              </a:spcBef>
              <a:spcAft>
                <a:spcPts val="0"/>
              </a:spcAft>
              <a:buNone/>
            </a:pPr>
            <a:r>
              <a:rPr lang="en" sz="2100"/>
              <a:t>Hidden Gems</a:t>
            </a:r>
            <a:endParaRPr sz="2100"/>
          </a:p>
          <a:p>
            <a:pPr indent="0" lvl="0" marL="0" rtl="0" algn="l">
              <a:spcBef>
                <a:spcPts val="1200"/>
              </a:spcBef>
              <a:spcAft>
                <a:spcPts val="1200"/>
              </a:spcAft>
              <a:buNone/>
            </a:pPr>
            <a:r>
              <a:rPr lang="en" sz="2100"/>
              <a:t>Overall popularity</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269100" y="2267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influences  movie popularity?</a:t>
            </a:r>
            <a:endParaRPr sz="2400"/>
          </a:p>
        </p:txBody>
      </p:sp>
      <p:sp>
        <p:nvSpPr>
          <p:cNvPr id="80" name="Google Shape;80;p14"/>
          <p:cNvSpPr txBox="1"/>
          <p:nvPr>
            <p:ph idx="4294967295" type="title"/>
          </p:nvPr>
        </p:nvSpPr>
        <p:spPr>
          <a:xfrm>
            <a:off x="349075" y="1872175"/>
            <a:ext cx="4570500" cy="244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How long it runs?</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How much money it earned?</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Are certain genres more popular than others?</a:t>
            </a:r>
            <a:endParaRPr b="0" sz="18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6215750" y="2880125"/>
            <a:ext cx="2699725" cy="1801450"/>
          </a:xfrm>
          <a:prstGeom prst="rect">
            <a:avLst/>
          </a:prstGeom>
          <a:noFill/>
          <a:ln>
            <a:noFill/>
          </a:ln>
        </p:spPr>
      </p:pic>
      <p:pic>
        <p:nvPicPr>
          <p:cNvPr id="82" name="Google Shape;82;p14"/>
          <p:cNvPicPr preferRelativeResize="0"/>
          <p:nvPr/>
        </p:nvPicPr>
        <p:blipFill>
          <a:blip r:embed="rId4">
            <a:alphaModFix/>
          </a:blip>
          <a:stretch>
            <a:fillRect/>
          </a:stretch>
        </p:blipFill>
        <p:spPr>
          <a:xfrm>
            <a:off x="6830000" y="444900"/>
            <a:ext cx="2085468" cy="1893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nvSpPr>
        <p:spPr>
          <a:xfrm>
            <a:off x="224525" y="142875"/>
            <a:ext cx="58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Raleway"/>
                <a:ea typeface="Raleway"/>
                <a:cs typeface="Raleway"/>
                <a:sym typeface="Raleway"/>
              </a:rPr>
              <a:t>Webscrape from IMBD Charts</a:t>
            </a:r>
            <a:endParaRPr b="1" sz="3000">
              <a:solidFill>
                <a:schemeClr val="dk2"/>
              </a:solidFill>
              <a:latin typeface="Raleway"/>
              <a:ea typeface="Raleway"/>
              <a:cs typeface="Raleway"/>
              <a:sym typeface="Raleway"/>
            </a:endParaRPr>
          </a:p>
        </p:txBody>
      </p:sp>
      <p:pic>
        <p:nvPicPr>
          <p:cNvPr id="88" name="Google Shape;88;p15"/>
          <p:cNvPicPr preferRelativeResize="0"/>
          <p:nvPr/>
        </p:nvPicPr>
        <p:blipFill>
          <a:blip r:embed="rId3">
            <a:alphaModFix/>
          </a:blip>
          <a:stretch>
            <a:fillRect/>
          </a:stretch>
        </p:blipFill>
        <p:spPr>
          <a:xfrm>
            <a:off x="3775975" y="849900"/>
            <a:ext cx="4854175" cy="4049324"/>
          </a:xfrm>
          <a:prstGeom prst="rect">
            <a:avLst/>
          </a:prstGeom>
          <a:noFill/>
          <a:ln>
            <a:noFill/>
          </a:ln>
        </p:spPr>
      </p:pic>
      <p:sp>
        <p:nvSpPr>
          <p:cNvPr id="89" name="Google Shape;89;p15"/>
          <p:cNvSpPr txBox="1"/>
          <p:nvPr/>
        </p:nvSpPr>
        <p:spPr>
          <a:xfrm>
            <a:off x="183700" y="1877800"/>
            <a:ext cx="26739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Gathered top 100 most popular movies</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runtime </a:t>
            </a:r>
            <a:r>
              <a:rPr lang="en"/>
              <a:t>effect</a:t>
            </a:r>
            <a:r>
              <a:rPr lang="en"/>
              <a:t> movie popularity?</a:t>
            </a:r>
            <a:endParaRPr/>
          </a:p>
        </p:txBody>
      </p:sp>
      <p:pic>
        <p:nvPicPr>
          <p:cNvPr id="95" name="Google Shape;95;p16"/>
          <p:cNvPicPr preferRelativeResize="0"/>
          <p:nvPr/>
        </p:nvPicPr>
        <p:blipFill>
          <a:blip r:embed="rId3">
            <a:alphaModFix/>
          </a:blip>
          <a:stretch>
            <a:fillRect/>
          </a:stretch>
        </p:blipFill>
        <p:spPr>
          <a:xfrm>
            <a:off x="203425" y="1897550"/>
            <a:ext cx="8839199" cy="19680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longer movies more popular?</a:t>
            </a:r>
            <a:endParaRPr/>
          </a:p>
        </p:txBody>
      </p:sp>
      <p:pic>
        <p:nvPicPr>
          <p:cNvPr id="101" name="Google Shape;101;p17"/>
          <p:cNvPicPr preferRelativeResize="0"/>
          <p:nvPr/>
        </p:nvPicPr>
        <p:blipFill>
          <a:blip r:embed="rId3">
            <a:alphaModFix/>
          </a:blip>
          <a:stretch>
            <a:fillRect/>
          </a:stretch>
        </p:blipFill>
        <p:spPr>
          <a:xfrm>
            <a:off x="152400" y="1203575"/>
            <a:ext cx="6174925" cy="3787525"/>
          </a:xfrm>
          <a:prstGeom prst="rect">
            <a:avLst/>
          </a:prstGeom>
          <a:noFill/>
          <a:ln>
            <a:noFill/>
          </a:ln>
        </p:spPr>
      </p:pic>
      <p:sp>
        <p:nvSpPr>
          <p:cNvPr id="102" name="Google Shape;102;p17"/>
          <p:cNvSpPr txBox="1"/>
          <p:nvPr/>
        </p:nvSpPr>
        <p:spPr>
          <a:xfrm>
            <a:off x="6500625" y="1065588"/>
            <a:ext cx="2561700" cy="3648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Longest runtime from top 20 popular movies</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Longer runtime resulted in lower IMBD rating</a:t>
            </a:r>
            <a:endParaRPr sz="1500">
              <a:solidFill>
                <a:schemeClr val="dk2"/>
              </a:solidFill>
              <a:latin typeface="Lato"/>
              <a:ea typeface="Lato"/>
              <a:cs typeface="Lato"/>
              <a:sym typeface="Lato"/>
            </a:endParaRPr>
          </a:p>
          <a:p>
            <a:pPr indent="0" lvl="0" marL="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Worth the time? Longer runtime negative, unless good rating </a:t>
            </a:r>
            <a:endParaRPr sz="1500">
              <a:solidFill>
                <a:schemeClr val="dk2"/>
              </a:solidFill>
              <a:latin typeface="Lato"/>
              <a:ea typeface="Lato"/>
              <a:cs typeface="Lato"/>
              <a:sym typeface="Lato"/>
            </a:endParaRPr>
          </a:p>
          <a:p>
            <a:pPr indent="0" lvl="0" marL="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Long enough to tell a story in an engaging way </a:t>
            </a:r>
            <a:r>
              <a:rPr lang="en" sz="1500">
                <a:solidFill>
                  <a:schemeClr val="dk2"/>
                </a:solidFill>
                <a:latin typeface="Lato"/>
                <a:ea typeface="Lato"/>
                <a:cs typeface="Lato"/>
                <a:sym typeface="Lato"/>
              </a:rPr>
              <a:t>(screendaily)</a:t>
            </a:r>
            <a:endParaRPr sz="15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Runtime, Differing Popularity</a:t>
            </a:r>
            <a:endParaRPr/>
          </a:p>
        </p:txBody>
      </p:sp>
      <p:pic>
        <p:nvPicPr>
          <p:cNvPr id="108" name="Google Shape;108;p18"/>
          <p:cNvPicPr preferRelativeResize="0"/>
          <p:nvPr/>
        </p:nvPicPr>
        <p:blipFill>
          <a:blip r:embed="rId3">
            <a:alphaModFix/>
          </a:blip>
          <a:stretch>
            <a:fillRect/>
          </a:stretch>
        </p:blipFill>
        <p:spPr>
          <a:xfrm>
            <a:off x="3339650" y="1051175"/>
            <a:ext cx="5600199" cy="3787526"/>
          </a:xfrm>
          <a:prstGeom prst="rect">
            <a:avLst/>
          </a:prstGeom>
          <a:noFill/>
          <a:ln>
            <a:noFill/>
          </a:ln>
        </p:spPr>
      </p:pic>
      <p:sp>
        <p:nvSpPr>
          <p:cNvPr id="109" name="Google Shape;109;p18"/>
          <p:cNvSpPr txBox="1"/>
          <p:nvPr/>
        </p:nvSpPr>
        <p:spPr>
          <a:xfrm>
            <a:off x="369475" y="1514075"/>
            <a:ext cx="26733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Ages 18-55+ preferred runtimes of 91-120 minutes</a:t>
            </a:r>
            <a:endParaRPr sz="1800">
              <a:solidFill>
                <a:schemeClr val="dk2"/>
              </a:solidFill>
              <a:latin typeface="Lato"/>
              <a:ea typeface="Lato"/>
              <a:cs typeface="Lato"/>
              <a:sym typeface="Lato"/>
            </a:endParaRPr>
          </a:p>
          <a:p>
            <a:pPr indent="-342900" lvl="1" marL="9144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45% of sample</a:t>
            </a:r>
            <a:endParaRPr sz="1800">
              <a:solidFill>
                <a:schemeClr val="dk2"/>
              </a:solidFill>
              <a:latin typeface="Lato"/>
              <a:ea typeface="Lato"/>
              <a:cs typeface="Lato"/>
              <a:sym typeface="Lato"/>
            </a:endParaRPr>
          </a:p>
          <a:p>
            <a:pPr indent="0" lvl="0" marL="914400" rtl="0" algn="l">
              <a:spcBef>
                <a:spcPts val="0"/>
              </a:spcBef>
              <a:spcAft>
                <a:spcPts val="0"/>
              </a:spcAft>
              <a:buNone/>
            </a:pPr>
            <a:r>
              <a:rPr lang="en" sz="1800">
                <a:solidFill>
                  <a:schemeClr val="dk2"/>
                </a:solidFill>
                <a:latin typeface="Lato"/>
                <a:ea typeface="Lato"/>
                <a:cs typeface="Lato"/>
                <a:sym typeface="Lato"/>
              </a:rPr>
              <a:t>(statistica)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Both movies have preferred runtime but differing rating (other factors?)</a:t>
            </a:r>
            <a:endParaRPr sz="18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runtime have any other dependencies?</a:t>
            </a:r>
            <a:endParaRPr/>
          </a:p>
        </p:txBody>
      </p:sp>
      <p:sp>
        <p:nvSpPr>
          <p:cNvPr id="115" name="Google Shape;115;p19"/>
          <p:cNvSpPr txBox="1"/>
          <p:nvPr/>
        </p:nvSpPr>
        <p:spPr>
          <a:xfrm>
            <a:off x="6215675" y="1237150"/>
            <a:ext cx="28353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Huge difference in runtime, but similar popularity</a:t>
            </a:r>
            <a:endParaRPr sz="1600">
              <a:solidFill>
                <a:schemeClr val="dk2"/>
              </a:solidFill>
              <a:latin typeface="Lato"/>
              <a:ea typeface="Lato"/>
              <a:cs typeface="Lato"/>
              <a:sym typeface="Lato"/>
            </a:endParaRPr>
          </a:p>
          <a:p>
            <a:pPr indent="0" lvl="0" marL="0" rtl="0" algn="l">
              <a:spcBef>
                <a:spcPts val="0"/>
              </a:spcBef>
              <a:spcAft>
                <a:spcPts val="0"/>
              </a:spcAft>
              <a:buNone/>
            </a:pPr>
            <a:r>
              <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Age dependency?</a:t>
            </a:r>
            <a:endParaRPr sz="1600">
              <a:solidFill>
                <a:schemeClr val="dk2"/>
              </a:solidFill>
              <a:latin typeface="Lato"/>
              <a:ea typeface="Lato"/>
              <a:cs typeface="Lato"/>
              <a:sym typeface="Lato"/>
            </a:endParaRPr>
          </a:p>
          <a:p>
            <a:pPr indent="0" lvl="0" marL="457200" rtl="0" algn="l">
              <a:spcBef>
                <a:spcPts val="0"/>
              </a:spcBef>
              <a:spcAft>
                <a:spcPts val="0"/>
              </a:spcAft>
              <a:buNone/>
            </a:pPr>
            <a:r>
              <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Adults have longer attention spans vs children</a:t>
            </a:r>
            <a:endParaRPr sz="1600">
              <a:solidFill>
                <a:schemeClr val="dk2"/>
              </a:solidFill>
              <a:latin typeface="Lato"/>
              <a:ea typeface="Lato"/>
              <a:cs typeface="Lato"/>
              <a:sym typeface="Lato"/>
            </a:endParaRPr>
          </a:p>
          <a:p>
            <a:pPr indent="-330200" lvl="1" marL="9144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Keep children engaged or will be bored</a:t>
            </a:r>
            <a:endParaRPr sz="1600">
              <a:solidFill>
                <a:schemeClr val="dk2"/>
              </a:solidFill>
              <a:latin typeface="Lato"/>
              <a:ea typeface="Lato"/>
              <a:cs typeface="Lato"/>
              <a:sym typeface="Lato"/>
            </a:endParaRPr>
          </a:p>
          <a:p>
            <a:pPr indent="0" lvl="0" marL="914400" rtl="0" algn="l">
              <a:spcBef>
                <a:spcPts val="0"/>
              </a:spcBef>
              <a:spcAft>
                <a:spcPts val="0"/>
              </a:spcAft>
              <a:buNone/>
            </a:pPr>
            <a:r>
              <a:rPr lang="en" sz="1600">
                <a:solidFill>
                  <a:schemeClr val="dk2"/>
                </a:solidFill>
                <a:latin typeface="Lato"/>
                <a:ea typeface="Lato"/>
                <a:cs typeface="Lato"/>
                <a:sym typeface="Lato"/>
              </a:rPr>
              <a:t>(woombie)</a:t>
            </a:r>
            <a:endParaRPr sz="1500">
              <a:solidFill>
                <a:schemeClr val="dk2"/>
              </a:solidFill>
              <a:latin typeface="Lato"/>
              <a:ea typeface="Lato"/>
              <a:cs typeface="Lato"/>
              <a:sym typeface="Lato"/>
            </a:endParaRPr>
          </a:p>
        </p:txBody>
      </p:sp>
      <p:pic>
        <p:nvPicPr>
          <p:cNvPr id="116" name="Google Shape;116;p19"/>
          <p:cNvPicPr preferRelativeResize="0"/>
          <p:nvPr/>
        </p:nvPicPr>
        <p:blipFill>
          <a:blip r:embed="rId3">
            <a:alphaModFix/>
          </a:blip>
          <a:stretch>
            <a:fillRect/>
          </a:stretch>
        </p:blipFill>
        <p:spPr>
          <a:xfrm>
            <a:off x="375125" y="1237150"/>
            <a:ext cx="5731876" cy="332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157275" y="111400"/>
            <a:ext cx="8520600" cy="96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certain movie genres more popular than others?</a:t>
            </a:r>
            <a:endParaRPr/>
          </a:p>
        </p:txBody>
      </p:sp>
      <p:pic>
        <p:nvPicPr>
          <p:cNvPr id="122" name="Google Shape;122;p20"/>
          <p:cNvPicPr preferRelativeResize="0"/>
          <p:nvPr/>
        </p:nvPicPr>
        <p:blipFill>
          <a:blip r:embed="rId3">
            <a:alphaModFix/>
          </a:blip>
          <a:stretch>
            <a:fillRect/>
          </a:stretch>
        </p:blipFill>
        <p:spPr>
          <a:xfrm>
            <a:off x="152400" y="1227400"/>
            <a:ext cx="8839200" cy="369791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29300" y="134350"/>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higher grossing movies more popular?</a:t>
            </a:r>
            <a:endParaRPr/>
          </a:p>
        </p:txBody>
      </p:sp>
      <p:pic>
        <p:nvPicPr>
          <p:cNvPr id="128" name="Google Shape;128;p21"/>
          <p:cNvPicPr preferRelativeResize="0"/>
          <p:nvPr/>
        </p:nvPicPr>
        <p:blipFill>
          <a:blip r:embed="rId3">
            <a:alphaModFix/>
          </a:blip>
          <a:stretch>
            <a:fillRect/>
          </a:stretch>
        </p:blipFill>
        <p:spPr>
          <a:xfrm>
            <a:off x="1022850" y="773950"/>
            <a:ext cx="5799501" cy="400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