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8" r:id="rId1"/>
  </p:sldMasterIdLst>
  <p:notesMasterIdLst>
    <p:notesMasterId r:id="rId30"/>
  </p:notesMasterIdLst>
  <p:handoutMasterIdLst>
    <p:handoutMasterId r:id="rId31"/>
  </p:handoutMasterIdLst>
  <p:sldIdLst>
    <p:sldId id="569" r:id="rId2"/>
    <p:sldId id="576" r:id="rId3"/>
    <p:sldId id="602" r:id="rId4"/>
    <p:sldId id="600" r:id="rId5"/>
    <p:sldId id="607" r:id="rId6"/>
    <p:sldId id="608" r:id="rId7"/>
    <p:sldId id="601" r:id="rId8"/>
    <p:sldId id="603" r:id="rId9"/>
    <p:sldId id="606" r:id="rId10"/>
    <p:sldId id="605" r:id="rId11"/>
    <p:sldId id="616" r:id="rId12"/>
    <p:sldId id="617" r:id="rId13"/>
    <p:sldId id="618" r:id="rId14"/>
    <p:sldId id="619" r:id="rId15"/>
    <p:sldId id="620" r:id="rId16"/>
    <p:sldId id="621" r:id="rId17"/>
    <p:sldId id="622" r:id="rId18"/>
    <p:sldId id="624" r:id="rId19"/>
    <p:sldId id="627" r:id="rId20"/>
    <p:sldId id="625" r:id="rId21"/>
    <p:sldId id="626" r:id="rId22"/>
    <p:sldId id="628" r:id="rId23"/>
    <p:sldId id="629" r:id="rId24"/>
    <p:sldId id="630" r:id="rId25"/>
    <p:sldId id="631" r:id="rId26"/>
    <p:sldId id="604" r:id="rId27"/>
    <p:sldId id="614" r:id="rId28"/>
    <p:sldId id="615" r:id="rId29"/>
  </p:sldIdLst>
  <p:sldSz cx="9906000" cy="6858000" type="A4"/>
  <p:notesSz cx="6735763" cy="9866313"/>
  <p:embeddedFontLst>
    <p:embeddedFont>
      <p:font typeface="디자인하우스 Light" panose="020B0600000101010101" pitchFamily="50" charset="-127"/>
      <p:regular r:id="rId32"/>
    </p:embeddedFont>
    <p:embeddedFont>
      <p:font typeface="리디바탕" panose="020B0600000101010101" pitchFamily="50" charset="-127"/>
      <p:regular r:id="rId33"/>
    </p:embeddedFont>
    <p:embeddedFont>
      <p:font typeface="맑은 고딕" panose="020B0503020000020004" pitchFamily="50" charset="-127"/>
      <p:regular r:id="rId34"/>
      <p:bold r:id="rId35"/>
    </p:embeddedFont>
    <p:embeddedFont>
      <p:font typeface="현대하모니 L" panose="02020603020101020101" pitchFamily="18" charset="-127"/>
      <p:regular r:id="rId36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5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CCECFF"/>
    <a:srgbClr val="C80000"/>
    <a:srgbClr val="53BD3D"/>
    <a:srgbClr val="0000C8"/>
    <a:srgbClr val="1439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0" autoAdjust="0"/>
    <p:restoredTop sz="92689" autoAdjust="0"/>
  </p:normalViewPr>
  <p:slideViewPr>
    <p:cSldViewPr>
      <p:cViewPr varScale="1">
        <p:scale>
          <a:sx n="107" d="100"/>
          <a:sy n="107" d="100"/>
        </p:scale>
        <p:origin x="708" y="102"/>
      </p:cViewPr>
      <p:guideLst>
        <p:guide orient="horz" pos="2160"/>
        <p:guide pos="35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348" y="-96"/>
      </p:cViewPr>
      <p:guideLst>
        <p:guide orient="horz" pos="3109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10CA513-514E-2EAD-CFC8-0F202679CF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2125"/>
          </a:xfrm>
          <a:prstGeom prst="rect">
            <a:avLst/>
          </a:prstGeom>
        </p:spPr>
        <p:txBody>
          <a:bodyPr vert="horz" lIns="90740" tIns="45370" rIns="90740" bIns="4537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958EAF-0344-40F3-0162-DF56A40E2B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2125"/>
          </a:xfrm>
          <a:prstGeom prst="rect">
            <a:avLst/>
          </a:prstGeom>
        </p:spPr>
        <p:txBody>
          <a:bodyPr vert="horz" lIns="90740" tIns="45370" rIns="90740" bIns="4537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4DB95FC-5BEA-4096-ACE6-80FBC19F7718}" type="datetimeFigureOut">
              <a:rPr lang="ko-KR" altLang="en-US"/>
              <a:pPr>
                <a:defRPr/>
              </a:pPr>
              <a:t>2024-01-11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04AA92-01FE-4BAB-1FF3-8F31258697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0740" tIns="45370" rIns="90740" bIns="4537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D93B89-EA18-0301-0367-605AE2F8B0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wrap="square" lIns="90740" tIns="45370" rIns="90740" bIns="4537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183E6CD9-E29D-4CA7-AE56-14B7DD8F3C4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CAC3ACB-BA15-D91B-0008-542F82D782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2125"/>
          </a:xfrm>
          <a:prstGeom prst="rect">
            <a:avLst/>
          </a:prstGeom>
        </p:spPr>
        <p:txBody>
          <a:bodyPr vert="horz" lIns="90740" tIns="45370" rIns="90740" bIns="4537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C04726-2F3E-C70E-93EA-B1FB1AD4E52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2125"/>
          </a:xfrm>
          <a:prstGeom prst="rect">
            <a:avLst/>
          </a:prstGeom>
        </p:spPr>
        <p:txBody>
          <a:bodyPr vert="horz" lIns="90740" tIns="45370" rIns="90740" bIns="4537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CB789A5-EE98-416B-B37B-C30BEA51AACE}" type="datetimeFigureOut">
              <a:rPr lang="ko-KR" altLang="en-US"/>
              <a:pPr>
                <a:defRPr/>
              </a:pPr>
              <a:t>2024-01-11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89CCF112-DE79-4C6D-48DA-E7506B9113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96913" y="739775"/>
            <a:ext cx="534193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40" tIns="45370" rIns="90740" bIns="4537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DD05B7A7-EB52-8FD5-8CFD-0C66BD6D8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3100" y="4684713"/>
            <a:ext cx="5389563" cy="4443412"/>
          </a:xfrm>
          <a:prstGeom prst="rect">
            <a:avLst/>
          </a:prstGeom>
        </p:spPr>
        <p:txBody>
          <a:bodyPr vert="horz" lIns="90740" tIns="45370" rIns="90740" bIns="4537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684041-6A59-B304-E7A4-CB208A9A3F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0740" tIns="45370" rIns="90740" bIns="4537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A2D585-6BC2-05F4-4CE1-0ED6781202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wrap="square" lIns="90740" tIns="45370" rIns="90740" bIns="4537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171BF5D5-E3B4-45F9-AC96-395FAF4EFEA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AD2820D-37F9-2731-E259-01FB3C5C62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93738" y="739775"/>
            <a:ext cx="53467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049EB04-7071-A4C2-EE9C-463FA98C383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71513" y="4687888"/>
            <a:ext cx="5392737" cy="1593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7" descr="motif-3.png">
            <a:extLst>
              <a:ext uri="{FF2B5EF4-FFF2-40B4-BE49-F238E27FC236}">
                <a16:creationId xmlns:a16="http://schemas.microsoft.com/office/drawing/2014/main" id="{4E739815-A6B0-1B03-B3D8-9469F1BF5B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763" y="0"/>
            <a:ext cx="1266825" cy="220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10">
            <a:extLst>
              <a:ext uri="{FF2B5EF4-FFF2-40B4-BE49-F238E27FC236}">
                <a16:creationId xmlns:a16="http://schemas.microsoft.com/office/drawing/2014/main" id="{7D340D24-29FD-0DA9-C7E5-4E3FF7DA3B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38" y="6237288"/>
            <a:ext cx="16605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769364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.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7" descr="motif-3.png">
            <a:extLst>
              <a:ext uri="{FF2B5EF4-FFF2-40B4-BE49-F238E27FC236}">
                <a16:creationId xmlns:a16="http://schemas.microsoft.com/office/drawing/2014/main" id="{3E24C7F8-84BA-03AE-5391-AB8FA41922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763" y="0"/>
            <a:ext cx="1266825" cy="220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10">
            <a:extLst>
              <a:ext uri="{FF2B5EF4-FFF2-40B4-BE49-F238E27FC236}">
                <a16:creationId xmlns:a16="http://schemas.microsoft.com/office/drawing/2014/main" id="{2D560758-E8FD-5C77-5873-61BFC60CFF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6092825"/>
            <a:ext cx="16605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3294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본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가로모티프색.png">
            <a:extLst>
              <a:ext uri="{FF2B5EF4-FFF2-40B4-BE49-F238E27FC236}">
                <a16:creationId xmlns:a16="http://schemas.microsoft.com/office/drawing/2014/main" id="{CE617F8E-9BEB-C2F7-89EF-6C88797B26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"/>
            <a:ext cx="9906000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10">
            <a:extLst>
              <a:ext uri="{FF2B5EF4-FFF2-40B4-BE49-F238E27FC236}">
                <a16:creationId xmlns:a16="http://schemas.microsoft.com/office/drawing/2014/main" id="{D4B1E562-40BE-3E7B-1CA0-76742D09E9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997950" y="6453188"/>
            <a:ext cx="908050" cy="36512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1EA6068B-A57F-4048-84E1-26D767224381}" type="slidenum"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272480" y="764704"/>
            <a:ext cx="9361040" cy="5688484"/>
          </a:xfrm>
          <a:prstGeom prst="rect">
            <a:avLst/>
          </a:prstGeom>
        </p:spPr>
        <p:txBody>
          <a:bodyPr tIns="0"/>
          <a:lstStyle>
            <a:lvl1pPr marL="252000" indent="-252000" algn="l" rtl="0" eaLnBrk="1" fontAlgn="base" latinLnBrk="1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 kumimoji="0" lang="ko-KR" altLang="en-US" sz="1700" b="1" kern="1200" spc="-30" baseline="0" dirty="0" smtClean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540000" indent="-252000">
              <a:lnSpc>
                <a:spcPts val="2160"/>
              </a:lnSpc>
              <a:buFont typeface="+mj-lt"/>
              <a:buAutoNum type="arabicParenR"/>
              <a:defRPr sz="1400" spc="-30" baseline="0"/>
            </a:lvl2pPr>
            <a:lvl3pPr marL="684000" indent="-144000">
              <a:lnSpc>
                <a:spcPts val="2100"/>
              </a:lnSpc>
              <a:buFont typeface="맑은 고딕" panose="020B0503020000020004" pitchFamily="50" charset="-127"/>
              <a:buChar char="–"/>
              <a:defRPr sz="1300" spc="-30" baseline="0"/>
            </a:lvl3pPr>
            <a:lvl4pPr marL="1080000">
              <a:defRPr sz="1400"/>
            </a:lvl4pPr>
            <a:lvl5pPr marL="1260000"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  <a:endParaRPr lang="en-US" altLang="ko-KR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28464" y="75502"/>
            <a:ext cx="9505056" cy="486474"/>
          </a:xfrm>
          <a:prstGeom prst="rect">
            <a:avLst/>
          </a:prstGeom>
        </p:spPr>
        <p:txBody>
          <a:bodyPr/>
          <a:lstStyle>
            <a:lvl1pPr marL="252000" indent="-252000" algn="l" rtl="0" eaLnBrk="1" fontAlgn="base" latinLnBrk="1" hangingPunct="1">
              <a:spcBef>
                <a:spcPct val="0"/>
              </a:spcBef>
              <a:spcAft>
                <a:spcPct val="0"/>
              </a:spcAft>
              <a:buFont typeface="+mj-lt"/>
              <a:buAutoNum type="romanUcPeriod"/>
              <a:defRPr kumimoji="0" lang="ko-KR" altLang="en-US" sz="2400" b="1" kern="1200" dirty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8949481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가로모티프색.png">
            <a:extLst>
              <a:ext uri="{FF2B5EF4-FFF2-40B4-BE49-F238E27FC236}">
                <a16:creationId xmlns:a16="http://schemas.microsoft.com/office/drawing/2014/main" id="{0EC76AB1-4F6C-FDF3-98D8-7D6485329E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"/>
            <a:ext cx="9906000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10">
            <a:extLst>
              <a:ext uri="{FF2B5EF4-FFF2-40B4-BE49-F238E27FC236}">
                <a16:creationId xmlns:a16="http://schemas.microsoft.com/office/drawing/2014/main" id="{F45E2A96-7A74-2A67-0F5C-4A00324DC6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997950" y="6453188"/>
            <a:ext cx="908050" cy="36512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83496815-121C-4B9B-BC31-F88F56660A27}" type="slidenum"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4728" y="764704"/>
            <a:ext cx="6192688" cy="5871046"/>
          </a:xfrm>
          <a:prstGeom prst="rect">
            <a:avLst/>
          </a:prstGeom>
        </p:spPr>
        <p:txBody>
          <a:bodyPr/>
          <a:lstStyle>
            <a:lvl1pPr marL="180000" indent="-432000">
              <a:lnSpc>
                <a:spcPct val="200000"/>
              </a:lnSpc>
              <a:buFont typeface="+mj-lt"/>
              <a:buAutoNum type="romanUcPeriod"/>
              <a:defRPr sz="1800" b="1"/>
            </a:lvl1pPr>
            <a:lvl2pPr marL="432000" indent="216000">
              <a:lnSpc>
                <a:spcPts val="1850"/>
              </a:lnSpc>
              <a:buFont typeface="+mj-lt"/>
              <a:buAutoNum type="arabicPeriod"/>
              <a:defRPr sz="1300"/>
            </a:lvl2pPr>
            <a:lvl3pPr marL="684000" indent="216000">
              <a:lnSpc>
                <a:spcPts val="1850"/>
              </a:lnSpc>
              <a:buFont typeface="+mj-lt"/>
              <a:buAutoNum type="arabicParenR"/>
              <a:defRPr sz="1300"/>
            </a:lvl3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28464" y="12700"/>
            <a:ext cx="9505056" cy="549275"/>
          </a:xfrm>
          <a:prstGeom prst="rect">
            <a:avLst/>
          </a:prstGeom>
        </p:spPr>
        <p:txBody>
          <a:bodyPr anchor="ctr"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0" lang="ko-KR" altLang="en-US" sz="2400" b="1" kern="1200" dirty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0620757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908484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.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7" descr="motif-3.png">
            <a:extLst>
              <a:ext uri="{FF2B5EF4-FFF2-40B4-BE49-F238E27FC236}">
                <a16:creationId xmlns:a16="http://schemas.microsoft.com/office/drawing/2014/main" id="{E4FFFC62-82EB-16D3-0582-2E56BE0983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763" y="0"/>
            <a:ext cx="1266825" cy="220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172819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264" r:id="rId1"/>
    <p:sldLayoutId id="2147485265" r:id="rId2"/>
    <p:sldLayoutId id="2147485266" r:id="rId3"/>
    <p:sldLayoutId id="2147485267" r:id="rId4"/>
    <p:sldLayoutId id="2147485263" r:id="rId5"/>
    <p:sldLayoutId id="2147485268" r:id="rId6"/>
  </p:sldLayoutIdLst>
  <p:transition>
    <p:fade/>
  </p:transition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utodesk.com/autodesk-university/class/Revit-Families-Step-Step-Introduction-2016#video" TargetMode="External"/><Relationship Id="rId2" Type="http://schemas.openxmlformats.org/officeDocument/2006/relationships/hyperlink" Target="https://www.autodesk.com/autodesk-university/ko/article/Revit-Families-Step-Step-Introduction-2018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tructionblog.autodesk.com/capital-owners-ownership-project-data/" TargetMode="External"/><Relationship Id="rId2" Type="http://schemas.openxmlformats.org/officeDocument/2006/relationships/hyperlink" Target="https://redshift.autodesk.co.kr/what-is-a-digital-twin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dsknews.autodesk.com/pressrelease/autodesk-tandem-digital-twin-platform-now-commercially-availabl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A3477C-DCBA-30C6-B588-E7BF17B4A583}"/>
              </a:ext>
            </a:extLst>
          </p:cNvPr>
          <p:cNvSpPr txBox="1"/>
          <p:nvPr/>
        </p:nvSpPr>
        <p:spPr>
          <a:xfrm>
            <a:off x="1208088" y="3716338"/>
            <a:ext cx="8150225" cy="9191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b="1" spc="-100" dirty="0">
              <a:solidFill>
                <a:srgbClr val="14398F"/>
              </a:solidFill>
              <a:latin typeface="+mn-ea"/>
              <a:ea typeface="+mn-ea"/>
              <a:cs typeface="Arial" pitchFamily="34" charset="0"/>
            </a:endParaRPr>
          </a:p>
          <a:p>
            <a:pPr algn="ctr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spc="-100" dirty="0">
                <a:solidFill>
                  <a:srgbClr val="14398F"/>
                </a:solidFill>
                <a:latin typeface="+mn-ea"/>
                <a:ea typeface="+mn-ea"/>
                <a:cs typeface="Arial" pitchFamily="34" charset="0"/>
              </a:rPr>
              <a:t>2024</a:t>
            </a:r>
          </a:p>
        </p:txBody>
      </p:sp>
      <p:pic>
        <p:nvPicPr>
          <p:cNvPr id="8195" name="Picture 6">
            <a:extLst>
              <a:ext uri="{FF2B5EF4-FFF2-40B4-BE49-F238E27FC236}">
                <a16:creationId xmlns:a16="http://schemas.microsoft.com/office/drawing/2014/main" id="{226AAE4B-95FE-4586-185C-EA7C7C659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930900"/>
            <a:ext cx="180022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81044A-6154-FEB6-FC74-1E2B3D86A038}"/>
              </a:ext>
            </a:extLst>
          </p:cNvPr>
          <p:cNvSpPr txBox="1"/>
          <p:nvPr/>
        </p:nvSpPr>
        <p:spPr>
          <a:xfrm>
            <a:off x="1100138" y="1708150"/>
            <a:ext cx="8507412" cy="1016000"/>
          </a:xfrm>
          <a:prstGeom prst="rect">
            <a:avLst/>
          </a:prstGeom>
          <a:noFill/>
        </p:spPr>
        <p:txBody>
          <a:bodyPr lIns="46800" rIns="4680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600" b="1" spc="-100" dirty="0">
                <a:solidFill>
                  <a:srgbClr val="14398F"/>
                </a:solidFill>
                <a:latin typeface="+mn-ea"/>
                <a:ea typeface="+mn-ea"/>
                <a:cs typeface="Arial" pitchFamily="34" charset="0"/>
              </a:rPr>
              <a:t>BIM </a:t>
            </a:r>
            <a:r>
              <a:rPr kumimoji="0" lang="ko-KR" altLang="en-US" sz="3600" b="1" spc="-100" dirty="0">
                <a:solidFill>
                  <a:srgbClr val="14398F"/>
                </a:solidFill>
                <a:latin typeface="+mn-ea"/>
                <a:ea typeface="+mn-ea"/>
                <a:cs typeface="Arial" pitchFamily="34" charset="0"/>
              </a:rPr>
              <a:t>교육</a:t>
            </a:r>
            <a:endParaRPr kumimoji="0" lang="en-US" altLang="ko-KR" sz="3600" b="1" spc="-100" dirty="0">
              <a:solidFill>
                <a:srgbClr val="14398F"/>
              </a:solidFill>
              <a:latin typeface="+mn-ea"/>
              <a:ea typeface="+mn-ea"/>
              <a:cs typeface="Arial" pitchFamily="34" charset="0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spc="-100" dirty="0">
                <a:solidFill>
                  <a:srgbClr val="14398F"/>
                </a:solidFill>
                <a:latin typeface="+mn-ea"/>
                <a:ea typeface="+mn-ea"/>
                <a:cs typeface="Arial" pitchFamily="34" charset="0"/>
              </a:rPr>
              <a:t>(BIM </a:t>
            </a:r>
            <a:r>
              <a:rPr kumimoji="0" lang="ko-KR" altLang="en-US" sz="2400" b="1" spc="-100" dirty="0">
                <a:solidFill>
                  <a:srgbClr val="14398F"/>
                </a:solidFill>
                <a:latin typeface="+mn-ea"/>
                <a:ea typeface="+mn-ea"/>
                <a:cs typeface="Arial" pitchFamily="34" charset="0"/>
              </a:rPr>
              <a:t>개요 및 활용의 이해</a:t>
            </a:r>
            <a:r>
              <a:rPr kumimoji="0" lang="en-US" altLang="ko-KR" sz="2400" b="1" spc="-100" dirty="0">
                <a:solidFill>
                  <a:srgbClr val="14398F"/>
                </a:solidFill>
                <a:latin typeface="+mn-ea"/>
                <a:ea typeface="+mn-ea"/>
                <a:cs typeface="Arial" pitchFamily="34" charset="0"/>
              </a:rPr>
              <a:t>)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F16D10-9B82-CDEA-6941-3375977A9E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050" y="711200"/>
            <a:ext cx="9359900" cy="485775"/>
          </a:xfrm>
        </p:spPr>
        <p:txBody>
          <a:bodyPr vert="horz" wrap="square" lIns="9144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spcAft>
                <a:spcPts val="0"/>
              </a:spcAft>
              <a:buFont typeface="Arial" charset="0"/>
              <a:buNone/>
              <a:defRPr/>
            </a:pPr>
            <a:r>
              <a:rPr lang="en-US" altLang="ko-KR" sz="1800">
                <a:latin typeface="Arial" charset="0"/>
                <a:cs typeface="Arial" charset="0"/>
              </a:rPr>
              <a:t>BIM </a:t>
            </a:r>
            <a:r>
              <a:rPr sz="1800">
                <a:latin typeface="Arial" charset="0"/>
                <a:cs typeface="Arial" charset="0"/>
              </a:rPr>
              <a:t>활용 현황</a:t>
            </a:r>
            <a:r>
              <a:rPr lang="en-US" altLang="ko-KR" sz="1800">
                <a:latin typeface="Arial" charset="0"/>
                <a:cs typeface="Arial" charset="0"/>
              </a:rPr>
              <a:t> – </a:t>
            </a:r>
            <a:r>
              <a:rPr sz="1800">
                <a:latin typeface="Arial" charset="0"/>
                <a:cs typeface="Arial" charset="0"/>
              </a:rPr>
              <a:t>플랜트 건축설계</a:t>
            </a:r>
            <a:endParaRPr lang="en-US" altLang="ko-KR" sz="1800">
              <a:latin typeface="맑은 고딕" pitchFamily="50" charset="-127"/>
              <a:cs typeface="Arial" charset="0"/>
            </a:endParaRPr>
          </a:p>
        </p:txBody>
      </p:sp>
      <p:sp>
        <p:nvSpPr>
          <p:cNvPr id="18435" name="제목 3">
            <a:extLst>
              <a:ext uri="{FF2B5EF4-FFF2-40B4-BE49-F238E27FC236}">
                <a16:creationId xmlns:a16="http://schemas.microsoft.com/office/drawing/2014/main" id="{20DCBA67-CD6F-2A06-25A9-C1AC230FC25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8588" y="76200"/>
            <a:ext cx="9504362" cy="485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altLang="ko-KR" sz="2000" dirty="0"/>
              <a:t>2. BIM </a:t>
            </a:r>
            <a:r>
              <a:rPr sz="2000" dirty="0"/>
              <a:t>활용 현황</a:t>
            </a:r>
            <a:endParaRPr sz="2000" dirty="0">
              <a:ea typeface="굴림" panose="020B0600000101010101" pitchFamily="50" charset="-127"/>
            </a:endParaRPr>
          </a:p>
        </p:txBody>
      </p:sp>
      <p:pic>
        <p:nvPicPr>
          <p:cNvPr id="18436" name="Picture 5">
            <a:extLst>
              <a:ext uri="{FF2B5EF4-FFF2-40B4-BE49-F238E27FC236}">
                <a16:creationId xmlns:a16="http://schemas.microsoft.com/office/drawing/2014/main" id="{E92EC450-093F-E39F-D97F-89B31AE38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350" y="1773238"/>
            <a:ext cx="5984875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Box 3">
            <a:extLst>
              <a:ext uri="{FF2B5EF4-FFF2-40B4-BE49-F238E27FC236}">
                <a16:creationId xmlns:a16="http://schemas.microsoft.com/office/drawing/2014/main" id="{4FE9B8AF-474D-48AF-5251-3C47E35A5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6381750"/>
            <a:ext cx="49561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/>
            <a:r>
              <a:rPr lang="ko-KR" altLang="en-US" sz="800"/>
              <a:t>그림 참조</a:t>
            </a:r>
            <a:endParaRPr lang="en-US" altLang="ko-KR" sz="800"/>
          </a:p>
          <a:p>
            <a:pPr algn="r"/>
            <a:r>
              <a:rPr lang="en-US" altLang="ko-KR" sz="800"/>
              <a:t>https://axissteel.com/bim-vdc-whats-the-difference/</a:t>
            </a:r>
            <a:endParaRPr lang="ko-KR" altLang="en-US" sz="800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BB66A254-4896-9338-48A3-EBD4C326BA7E}"/>
              </a:ext>
            </a:extLst>
          </p:cNvPr>
          <p:cNvSpPr/>
          <p:nvPr/>
        </p:nvSpPr>
        <p:spPr>
          <a:xfrm>
            <a:off x="2201863" y="1935163"/>
            <a:ext cx="1166812" cy="485775"/>
          </a:xfrm>
          <a:custGeom>
            <a:avLst/>
            <a:gdLst>
              <a:gd name="connsiteX0" fmla="*/ 1380226 w 1380226"/>
              <a:gd name="connsiteY0" fmla="*/ 439947 h 439947"/>
              <a:gd name="connsiteX1" fmla="*/ 940279 w 1380226"/>
              <a:gd name="connsiteY1" fmla="*/ 0 h 439947"/>
              <a:gd name="connsiteX2" fmla="*/ 0 w 1380226"/>
              <a:gd name="connsiteY2" fmla="*/ 0 h 439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0226" h="439947">
                <a:moveTo>
                  <a:pt x="1380226" y="439947"/>
                </a:moveTo>
                <a:lnTo>
                  <a:pt x="940279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FDF501A2-10D2-5FE8-F317-575B59801E0A}"/>
              </a:ext>
            </a:extLst>
          </p:cNvPr>
          <p:cNvSpPr/>
          <p:nvPr/>
        </p:nvSpPr>
        <p:spPr>
          <a:xfrm>
            <a:off x="2003425" y="1844675"/>
            <a:ext cx="2446338" cy="2185988"/>
          </a:xfrm>
          <a:custGeom>
            <a:avLst/>
            <a:gdLst>
              <a:gd name="connsiteX0" fmla="*/ 1371600 w 2446020"/>
              <a:gd name="connsiteY0" fmla="*/ 2186940 h 2186940"/>
              <a:gd name="connsiteX1" fmla="*/ 297180 w 2446020"/>
              <a:gd name="connsiteY1" fmla="*/ 2186940 h 2186940"/>
              <a:gd name="connsiteX2" fmla="*/ 0 w 2446020"/>
              <a:gd name="connsiteY2" fmla="*/ 1889760 h 2186940"/>
              <a:gd name="connsiteX3" fmla="*/ 0 w 2446020"/>
              <a:gd name="connsiteY3" fmla="*/ 1691640 h 2186940"/>
              <a:gd name="connsiteX4" fmla="*/ 251460 w 2446020"/>
              <a:gd name="connsiteY4" fmla="*/ 1440180 h 2186940"/>
              <a:gd name="connsiteX5" fmla="*/ 251460 w 2446020"/>
              <a:gd name="connsiteY5" fmla="*/ 708660 h 2186940"/>
              <a:gd name="connsiteX6" fmla="*/ 998220 w 2446020"/>
              <a:gd name="connsiteY6" fmla="*/ 708660 h 2186940"/>
              <a:gd name="connsiteX7" fmla="*/ 1287780 w 2446020"/>
              <a:gd name="connsiteY7" fmla="*/ 419100 h 2186940"/>
              <a:gd name="connsiteX8" fmla="*/ 1287780 w 2446020"/>
              <a:gd name="connsiteY8" fmla="*/ 76200 h 2186940"/>
              <a:gd name="connsiteX9" fmla="*/ 1363980 w 2446020"/>
              <a:gd name="connsiteY9" fmla="*/ 0 h 2186940"/>
              <a:gd name="connsiteX10" fmla="*/ 2331720 w 2446020"/>
              <a:gd name="connsiteY10" fmla="*/ 0 h 2186940"/>
              <a:gd name="connsiteX11" fmla="*/ 2446020 w 2446020"/>
              <a:gd name="connsiteY11" fmla="*/ 114300 h 2186940"/>
              <a:gd name="connsiteX12" fmla="*/ 2446020 w 2446020"/>
              <a:gd name="connsiteY12" fmla="*/ 617220 h 2186940"/>
              <a:gd name="connsiteX13" fmla="*/ 2293620 w 2446020"/>
              <a:gd name="connsiteY13" fmla="*/ 617220 h 2186940"/>
              <a:gd name="connsiteX14" fmla="*/ 2019300 w 2446020"/>
              <a:gd name="connsiteY14" fmla="*/ 617220 h 2186940"/>
              <a:gd name="connsiteX15" fmla="*/ 1798320 w 2446020"/>
              <a:gd name="connsiteY15" fmla="*/ 838200 h 2186940"/>
              <a:gd name="connsiteX16" fmla="*/ 1798320 w 2446020"/>
              <a:gd name="connsiteY16" fmla="*/ 1021080 h 2186940"/>
              <a:gd name="connsiteX17" fmla="*/ 1485900 w 2446020"/>
              <a:gd name="connsiteY17" fmla="*/ 1333500 h 2186940"/>
              <a:gd name="connsiteX18" fmla="*/ 1485900 w 2446020"/>
              <a:gd name="connsiteY18" fmla="*/ 2042160 h 2186940"/>
              <a:gd name="connsiteX19" fmla="*/ 1371600 w 2446020"/>
              <a:gd name="connsiteY19" fmla="*/ 2186940 h 218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46020" h="2186940">
                <a:moveTo>
                  <a:pt x="1371600" y="2186940"/>
                </a:moveTo>
                <a:lnTo>
                  <a:pt x="297180" y="2186940"/>
                </a:lnTo>
                <a:lnTo>
                  <a:pt x="0" y="1889760"/>
                </a:lnTo>
                <a:lnTo>
                  <a:pt x="0" y="1691640"/>
                </a:lnTo>
                <a:lnTo>
                  <a:pt x="251460" y="1440180"/>
                </a:lnTo>
                <a:lnTo>
                  <a:pt x="251460" y="708660"/>
                </a:lnTo>
                <a:lnTo>
                  <a:pt x="998220" y="708660"/>
                </a:lnTo>
                <a:lnTo>
                  <a:pt x="1287780" y="419100"/>
                </a:lnTo>
                <a:lnTo>
                  <a:pt x="1287780" y="76200"/>
                </a:lnTo>
                <a:lnTo>
                  <a:pt x="1363980" y="0"/>
                </a:lnTo>
                <a:lnTo>
                  <a:pt x="2331720" y="0"/>
                </a:lnTo>
                <a:lnTo>
                  <a:pt x="2446020" y="114300"/>
                </a:lnTo>
                <a:lnTo>
                  <a:pt x="2446020" y="617220"/>
                </a:lnTo>
                <a:lnTo>
                  <a:pt x="2293620" y="617220"/>
                </a:lnTo>
                <a:lnTo>
                  <a:pt x="2019300" y="617220"/>
                </a:lnTo>
                <a:lnTo>
                  <a:pt x="1798320" y="838200"/>
                </a:lnTo>
                <a:lnTo>
                  <a:pt x="1798320" y="1021080"/>
                </a:lnTo>
                <a:lnTo>
                  <a:pt x="1485900" y="1333500"/>
                </a:lnTo>
                <a:lnTo>
                  <a:pt x="1485900" y="2042160"/>
                </a:lnTo>
                <a:lnTo>
                  <a:pt x="1371600" y="2186940"/>
                </a:lnTo>
                <a:close/>
              </a:path>
            </a:pathLst>
          </a:custGeom>
          <a:solidFill>
            <a:srgbClr val="FFC000">
              <a:alpha val="12000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96D0210C-48F6-84BC-89C5-74B1F4B52032}"/>
              </a:ext>
            </a:extLst>
          </p:cNvPr>
          <p:cNvSpPr/>
          <p:nvPr/>
        </p:nvSpPr>
        <p:spPr>
          <a:xfrm>
            <a:off x="4854575" y="1812925"/>
            <a:ext cx="2444750" cy="1387475"/>
          </a:xfrm>
          <a:custGeom>
            <a:avLst/>
            <a:gdLst>
              <a:gd name="connsiteX0" fmla="*/ 365760 w 2446020"/>
              <a:gd name="connsiteY0" fmla="*/ 746760 h 1386840"/>
              <a:gd name="connsiteX1" fmla="*/ 121920 w 2446020"/>
              <a:gd name="connsiteY1" fmla="*/ 746760 h 1386840"/>
              <a:gd name="connsiteX2" fmla="*/ 0 w 2446020"/>
              <a:gd name="connsiteY2" fmla="*/ 624840 h 1386840"/>
              <a:gd name="connsiteX3" fmla="*/ 0 w 2446020"/>
              <a:gd name="connsiteY3" fmla="*/ 152400 h 1386840"/>
              <a:gd name="connsiteX4" fmla="*/ 152400 w 2446020"/>
              <a:gd name="connsiteY4" fmla="*/ 0 h 1386840"/>
              <a:gd name="connsiteX5" fmla="*/ 1264920 w 2446020"/>
              <a:gd name="connsiteY5" fmla="*/ 0 h 1386840"/>
              <a:gd name="connsiteX6" fmla="*/ 1752600 w 2446020"/>
              <a:gd name="connsiteY6" fmla="*/ 487680 h 1386840"/>
              <a:gd name="connsiteX7" fmla="*/ 2087880 w 2446020"/>
              <a:gd name="connsiteY7" fmla="*/ 487680 h 1386840"/>
              <a:gd name="connsiteX8" fmla="*/ 2446020 w 2446020"/>
              <a:gd name="connsiteY8" fmla="*/ 845820 h 1386840"/>
              <a:gd name="connsiteX9" fmla="*/ 2446020 w 2446020"/>
              <a:gd name="connsiteY9" fmla="*/ 1158240 h 1386840"/>
              <a:gd name="connsiteX10" fmla="*/ 2217420 w 2446020"/>
              <a:gd name="connsiteY10" fmla="*/ 1386840 h 1386840"/>
              <a:gd name="connsiteX11" fmla="*/ 1150620 w 2446020"/>
              <a:gd name="connsiteY11" fmla="*/ 1386840 h 1386840"/>
              <a:gd name="connsiteX12" fmla="*/ 868680 w 2446020"/>
              <a:gd name="connsiteY12" fmla="*/ 1104900 h 1386840"/>
              <a:gd name="connsiteX13" fmla="*/ 868680 w 2446020"/>
              <a:gd name="connsiteY13" fmla="*/ 868680 h 1386840"/>
              <a:gd name="connsiteX14" fmla="*/ 716280 w 2446020"/>
              <a:gd name="connsiteY14" fmla="*/ 716280 h 1386840"/>
              <a:gd name="connsiteX15" fmla="*/ 365760 w 2446020"/>
              <a:gd name="connsiteY15" fmla="*/ 746760 h 138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46020" h="1386840">
                <a:moveTo>
                  <a:pt x="365760" y="746760"/>
                </a:moveTo>
                <a:lnTo>
                  <a:pt x="121920" y="746760"/>
                </a:lnTo>
                <a:lnTo>
                  <a:pt x="0" y="624840"/>
                </a:lnTo>
                <a:lnTo>
                  <a:pt x="0" y="152400"/>
                </a:lnTo>
                <a:lnTo>
                  <a:pt x="152400" y="0"/>
                </a:lnTo>
                <a:lnTo>
                  <a:pt x="1264920" y="0"/>
                </a:lnTo>
                <a:lnTo>
                  <a:pt x="1752600" y="487680"/>
                </a:lnTo>
                <a:lnTo>
                  <a:pt x="2087880" y="487680"/>
                </a:lnTo>
                <a:lnTo>
                  <a:pt x="2446020" y="845820"/>
                </a:lnTo>
                <a:lnTo>
                  <a:pt x="2446020" y="1158240"/>
                </a:lnTo>
                <a:lnTo>
                  <a:pt x="2217420" y="1386840"/>
                </a:lnTo>
                <a:lnTo>
                  <a:pt x="1150620" y="1386840"/>
                </a:lnTo>
                <a:lnTo>
                  <a:pt x="868680" y="1104900"/>
                </a:lnTo>
                <a:lnTo>
                  <a:pt x="868680" y="868680"/>
                </a:lnTo>
                <a:lnTo>
                  <a:pt x="716280" y="716280"/>
                </a:lnTo>
                <a:lnTo>
                  <a:pt x="365760" y="746760"/>
                </a:lnTo>
                <a:close/>
              </a:path>
            </a:pathLst>
          </a:custGeom>
          <a:solidFill>
            <a:schemeClr val="accent5">
              <a:lumMod val="75000"/>
              <a:alpha val="12000"/>
            </a:scheme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BF6AA37B-D74B-0CA6-1D31-DA0D38BB468E}"/>
              </a:ext>
            </a:extLst>
          </p:cNvPr>
          <p:cNvSpPr/>
          <p:nvPr/>
        </p:nvSpPr>
        <p:spPr>
          <a:xfrm flipH="1">
            <a:off x="5911850" y="1282700"/>
            <a:ext cx="1273175" cy="660400"/>
          </a:xfrm>
          <a:custGeom>
            <a:avLst/>
            <a:gdLst>
              <a:gd name="connsiteX0" fmla="*/ 1380226 w 1380226"/>
              <a:gd name="connsiteY0" fmla="*/ 439947 h 439947"/>
              <a:gd name="connsiteX1" fmla="*/ 940279 w 1380226"/>
              <a:gd name="connsiteY1" fmla="*/ 0 h 439947"/>
              <a:gd name="connsiteX2" fmla="*/ 0 w 1380226"/>
              <a:gd name="connsiteY2" fmla="*/ 0 h 439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0226" h="439947">
                <a:moveTo>
                  <a:pt x="1380226" y="439947"/>
                </a:moveTo>
                <a:lnTo>
                  <a:pt x="940279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442" name="TextBox 11">
            <a:extLst>
              <a:ext uri="{FF2B5EF4-FFF2-40B4-BE49-F238E27FC236}">
                <a16:creationId xmlns:a16="http://schemas.microsoft.com/office/drawing/2014/main" id="{B4744D00-371F-5F50-0BDA-3CA3E53AC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25" y="1668463"/>
            <a:ext cx="2090738" cy="277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/>
            <a:r>
              <a:rPr lang="ko-KR" altLang="en-US" sz="12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기본 입찰 설계용 </a:t>
            </a:r>
            <a:r>
              <a:rPr lang="en-US" altLang="ko-KR" sz="12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3D </a:t>
            </a:r>
            <a:r>
              <a:rPr lang="ko-KR" altLang="en-US" sz="12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자동화 툴</a:t>
            </a:r>
          </a:p>
        </p:txBody>
      </p:sp>
      <p:sp>
        <p:nvSpPr>
          <p:cNvPr id="18443" name="TextBox 12">
            <a:extLst>
              <a:ext uri="{FF2B5EF4-FFF2-40B4-BE49-F238E27FC236}">
                <a16:creationId xmlns:a16="http://schemas.microsoft.com/office/drawing/2014/main" id="{6E8B093E-95A6-A66A-D3BC-3C3CF5AEF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5025" y="1028700"/>
            <a:ext cx="195580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3D </a:t>
            </a:r>
            <a:r>
              <a:rPr lang="ko-KR" altLang="en-US" sz="12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기반 물량 집계 자동화 툴</a:t>
            </a:r>
          </a:p>
        </p:txBody>
      </p:sp>
      <p:sp>
        <p:nvSpPr>
          <p:cNvPr id="18444" name="TextBox 14">
            <a:extLst>
              <a:ext uri="{FF2B5EF4-FFF2-40B4-BE49-F238E27FC236}">
                <a16:creationId xmlns:a16="http://schemas.microsoft.com/office/drawing/2014/main" id="{1BE2F834-BA41-EDD5-42A7-954FA37EF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2575" y="3381375"/>
            <a:ext cx="18923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2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기술개발과제 </a:t>
            </a:r>
            <a:r>
              <a:rPr lang="en-US" altLang="ko-KR" sz="12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BIM </a:t>
            </a:r>
            <a:r>
              <a:rPr lang="ko-KR" altLang="en-US" sz="12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결과를 적용한 </a:t>
            </a:r>
            <a:r>
              <a:rPr lang="en-US" altLang="ko-KR" sz="12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Pilot </a:t>
            </a:r>
            <a:r>
              <a:rPr lang="ko-KR" altLang="en-US" sz="12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외주 용역</a:t>
            </a: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C76B966F-84E5-7FEB-AC61-D3BAB126DFDC}"/>
              </a:ext>
            </a:extLst>
          </p:cNvPr>
          <p:cNvSpPr/>
          <p:nvPr/>
        </p:nvSpPr>
        <p:spPr>
          <a:xfrm flipH="1" flipV="1">
            <a:off x="6965950" y="3313113"/>
            <a:ext cx="2446338" cy="790575"/>
          </a:xfrm>
          <a:custGeom>
            <a:avLst/>
            <a:gdLst>
              <a:gd name="connsiteX0" fmla="*/ 1380226 w 1380226"/>
              <a:gd name="connsiteY0" fmla="*/ 439947 h 439947"/>
              <a:gd name="connsiteX1" fmla="*/ 940279 w 1380226"/>
              <a:gd name="connsiteY1" fmla="*/ 0 h 439947"/>
              <a:gd name="connsiteX2" fmla="*/ 0 w 1380226"/>
              <a:gd name="connsiteY2" fmla="*/ 0 h 439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0226" h="439947">
                <a:moveTo>
                  <a:pt x="1380226" y="439947"/>
                </a:moveTo>
                <a:lnTo>
                  <a:pt x="940279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prstDash val="solid"/>
            <a:headEnd type="non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446" name="TextBox 16">
            <a:extLst>
              <a:ext uri="{FF2B5EF4-FFF2-40B4-BE49-F238E27FC236}">
                <a16:creationId xmlns:a16="http://schemas.microsoft.com/office/drawing/2014/main" id="{51558C5E-6941-49B8-15D7-6F18879B3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9463" y="4116388"/>
            <a:ext cx="2282825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MMR </a:t>
            </a:r>
            <a:r>
              <a:rPr lang="ko-KR" altLang="en-US" sz="12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</a:t>
            </a:r>
            <a:endParaRPr lang="en-US" altLang="ko-KR" sz="12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12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구조상세도면 작성 및 제출 수행</a:t>
            </a:r>
            <a:endParaRPr lang="en-US" altLang="ko-KR" sz="12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12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2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진행중</a:t>
            </a:r>
            <a:r>
              <a:rPr lang="en-US" altLang="ko-KR" sz="12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  <a:r>
              <a:rPr lang="ko-KR" altLang="en-US" sz="12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현재 </a:t>
            </a:r>
            <a:r>
              <a:rPr lang="en-US" altLang="ko-KR" sz="12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IFA </a:t>
            </a:r>
            <a:r>
              <a:rPr lang="ko-KR" altLang="en-US" sz="12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도면 제출 완료</a:t>
            </a:r>
            <a:r>
              <a:rPr lang="en-US" altLang="ko-KR" sz="12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endParaRPr lang="ko-KR" altLang="en-US" sz="12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18447" name="그림 18">
            <a:extLst>
              <a:ext uri="{FF2B5EF4-FFF2-40B4-BE49-F238E27FC236}">
                <a16:creationId xmlns:a16="http://schemas.microsoft.com/office/drawing/2014/main" id="{4E72626F-7450-88AC-800A-CB4052BD5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1949450"/>
            <a:ext cx="2085975" cy="1114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8448" name="그림 20">
            <a:extLst>
              <a:ext uri="{FF2B5EF4-FFF2-40B4-BE49-F238E27FC236}">
                <a16:creationId xmlns:a16="http://schemas.microsoft.com/office/drawing/2014/main" id="{51EB0985-FBB3-D887-0C51-D96594F9C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9"/>
          <a:stretch>
            <a:fillRect/>
          </a:stretch>
        </p:blipFill>
        <p:spPr bwMode="auto">
          <a:xfrm>
            <a:off x="7192963" y="1312863"/>
            <a:ext cx="1944687" cy="1216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9" name="그림 22">
            <a:extLst>
              <a:ext uri="{FF2B5EF4-FFF2-40B4-BE49-F238E27FC236}">
                <a16:creationId xmlns:a16="http://schemas.microsoft.com/office/drawing/2014/main" id="{DB225124-EEC8-7A3C-9758-CA26457871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25" y="2420938"/>
            <a:ext cx="1893888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4E69BB3D-213F-F180-51EE-5FB62EBF5574}"/>
              </a:ext>
            </a:extLst>
          </p:cNvPr>
          <p:cNvSpPr/>
          <p:nvPr/>
        </p:nvSpPr>
        <p:spPr>
          <a:xfrm flipH="1" flipV="1">
            <a:off x="6629400" y="2997200"/>
            <a:ext cx="1273175" cy="387350"/>
          </a:xfrm>
          <a:custGeom>
            <a:avLst/>
            <a:gdLst>
              <a:gd name="connsiteX0" fmla="*/ 1380226 w 1380226"/>
              <a:gd name="connsiteY0" fmla="*/ 439947 h 439947"/>
              <a:gd name="connsiteX1" fmla="*/ 940279 w 1380226"/>
              <a:gd name="connsiteY1" fmla="*/ 0 h 439947"/>
              <a:gd name="connsiteX2" fmla="*/ 0 w 1380226"/>
              <a:gd name="connsiteY2" fmla="*/ 0 h 439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0226" h="439947">
                <a:moveTo>
                  <a:pt x="1380226" y="439947"/>
                </a:moveTo>
                <a:lnTo>
                  <a:pt x="940279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8451" name="그림 24">
            <a:extLst>
              <a:ext uri="{FF2B5EF4-FFF2-40B4-BE49-F238E27FC236}">
                <a16:creationId xmlns:a16="http://schemas.microsoft.com/office/drawing/2014/main" id="{31A682BF-E6D5-6C6D-7C1B-9D3B148555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813" y="4762500"/>
            <a:ext cx="2276475" cy="1136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52" name="TextBox 26">
            <a:extLst>
              <a:ext uri="{FF2B5EF4-FFF2-40B4-BE49-F238E27FC236}">
                <a16:creationId xmlns:a16="http://schemas.microsoft.com/office/drawing/2014/main" id="{71F2FF5E-73D1-42C0-A97F-396A44979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8" y="5657850"/>
            <a:ext cx="2163762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/>
            <a:r>
              <a:rPr lang="en-US" altLang="ko-KR" sz="12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BIM</a:t>
            </a:r>
            <a:r>
              <a:rPr lang="ko-KR" altLang="en-US" sz="12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기반 공정</a:t>
            </a:r>
            <a:r>
              <a:rPr lang="en-US" altLang="ko-KR" sz="12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(4D), </a:t>
            </a:r>
            <a:r>
              <a:rPr lang="ko-KR" altLang="en-US" sz="12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공사비</a:t>
            </a:r>
            <a:r>
              <a:rPr lang="en-US" altLang="ko-KR" sz="12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(5D) </a:t>
            </a:r>
            <a:r>
              <a:rPr lang="ko-KR" altLang="en-US" sz="12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관리 </a:t>
            </a:r>
            <a:r>
              <a:rPr lang="en-US" altLang="ko-KR" sz="12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System </a:t>
            </a:r>
            <a:r>
              <a:rPr lang="ko-KR" altLang="en-US" sz="12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구축</a:t>
            </a:r>
          </a:p>
        </p:txBody>
      </p:sp>
      <p:pic>
        <p:nvPicPr>
          <p:cNvPr id="18453" name="그림 27">
            <a:extLst>
              <a:ext uri="{FF2B5EF4-FFF2-40B4-BE49-F238E27FC236}">
                <a16:creationId xmlns:a16="http://schemas.microsoft.com/office/drawing/2014/main" id="{724D8207-A150-B921-CA23-4B111D5DC0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4471988"/>
            <a:ext cx="2170112" cy="11858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1995346-9E6C-CBF4-3303-DC094F8023E6}"/>
              </a:ext>
            </a:extLst>
          </p:cNvPr>
          <p:cNvSpPr/>
          <p:nvPr/>
        </p:nvSpPr>
        <p:spPr>
          <a:xfrm flipV="1">
            <a:off x="2430463" y="4697413"/>
            <a:ext cx="3962400" cy="963612"/>
          </a:xfrm>
          <a:custGeom>
            <a:avLst/>
            <a:gdLst>
              <a:gd name="connsiteX0" fmla="*/ 1380226 w 1380226"/>
              <a:gd name="connsiteY0" fmla="*/ 439947 h 439947"/>
              <a:gd name="connsiteX1" fmla="*/ 940279 w 1380226"/>
              <a:gd name="connsiteY1" fmla="*/ 0 h 439947"/>
              <a:gd name="connsiteX2" fmla="*/ 0 w 1380226"/>
              <a:gd name="connsiteY2" fmla="*/ 0 h 439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0226" h="439947">
                <a:moveTo>
                  <a:pt x="1380226" y="439947"/>
                </a:moveTo>
                <a:lnTo>
                  <a:pt x="940279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prstDash val="solid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2D5B4F-A3C4-749A-4174-A0DC24928313}"/>
              </a:ext>
            </a:extLst>
          </p:cNvPr>
          <p:cNvSpPr txBox="1"/>
          <p:nvPr/>
        </p:nvSpPr>
        <p:spPr>
          <a:xfrm>
            <a:off x="344488" y="1196752"/>
            <a:ext cx="907300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디자인하우스 Light" panose="020B0600000101010101" pitchFamily="50" charset="-127"/>
                <a:ea typeface="디자인하우스 Light" panose="020B0600000101010101" pitchFamily="50" charset="-127"/>
                <a:hlinkClick r:id="rId2"/>
              </a:rPr>
              <a:t>https://www.autodesk.com/autodesk-university/ko/article/Revit-Families-Step-Step-Introduction-2018</a:t>
            </a:r>
            <a:endParaRPr lang="en-US" altLang="ko-KR" sz="1400" dirty="0">
              <a:latin typeface="디자인하우스 Light" panose="020B0600000101010101" pitchFamily="50" charset="-127"/>
              <a:ea typeface="디자인하우스 Light" panose="020B0600000101010101" pitchFamily="50" charset="-127"/>
            </a:endParaRPr>
          </a:p>
          <a:p>
            <a:endParaRPr lang="en-US" altLang="ko-KR" sz="1400" dirty="0">
              <a:latin typeface="디자인하우스 Light" panose="020B0600000101010101" pitchFamily="50" charset="-127"/>
              <a:ea typeface="디자인하우스 Light" panose="020B0600000101010101" pitchFamily="50" charset="-127"/>
            </a:endParaRPr>
          </a:p>
          <a:p>
            <a:endParaRPr lang="en-US" altLang="ko-KR" sz="1400" dirty="0">
              <a:latin typeface="디자인하우스 Light" panose="020B0600000101010101" pitchFamily="50" charset="-127"/>
              <a:ea typeface="디자인하우스 Light" panose="020B0600000101010101" pitchFamily="50" charset="-127"/>
            </a:endParaRPr>
          </a:p>
          <a:p>
            <a:r>
              <a:rPr lang="en-US" altLang="ko-KR" sz="1400" dirty="0">
                <a:latin typeface="디자인하우스 Light" panose="020B0600000101010101" pitchFamily="50" charset="-127"/>
                <a:ea typeface="디자인하우스 Light" panose="020B0600000101010101" pitchFamily="50" charset="-127"/>
                <a:hlinkClick r:id="rId3"/>
              </a:rPr>
              <a:t>https://www.autodesk.com/autodesk-university/class/Revit-Families-Step-Step-Introduction-2016#video</a:t>
            </a:r>
            <a:endParaRPr lang="en-US" altLang="ko-KR" sz="1400" dirty="0">
              <a:latin typeface="디자인하우스 Light" panose="020B0600000101010101" pitchFamily="50" charset="-127"/>
              <a:ea typeface="디자인하우스 Light" panose="020B0600000101010101" pitchFamily="50" charset="-127"/>
            </a:endParaRPr>
          </a:p>
          <a:p>
            <a:endParaRPr lang="ko-KR" altLang="en-US" sz="1400" dirty="0">
              <a:latin typeface="디자인하우스 Light" panose="020B0600000101010101" pitchFamily="50" charset="-127"/>
              <a:ea typeface="디자인하우스 Light" panose="020B0600000101010101" pitchFamily="50" charset="-127"/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3F105778-0E6E-9E14-1F9A-EBCE310C8E1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8588" y="76200"/>
            <a:ext cx="9504362" cy="485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이론교육 </a:t>
            </a:r>
            <a:r>
              <a:rPr lang="en-US" altLang="ko-KR" sz="2000" dirty="0"/>
              <a:t>1 – Family / Parameter</a:t>
            </a:r>
            <a:endParaRPr sz="2000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406169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>
            <a:extLst>
              <a:ext uri="{FF2B5EF4-FFF2-40B4-BE49-F238E27FC236}">
                <a16:creationId xmlns:a16="http://schemas.microsoft.com/office/drawing/2014/main" id="{3F105778-0E6E-9E14-1F9A-EBCE310C8E1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8588" y="76200"/>
            <a:ext cx="9504362" cy="485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이론교육 </a:t>
            </a:r>
            <a:r>
              <a:rPr lang="en-US" altLang="ko-KR" sz="2000" dirty="0"/>
              <a:t>1 – Family / Parameter</a:t>
            </a:r>
            <a:endParaRPr sz="2000" dirty="0">
              <a:ea typeface="굴림" panose="020B0600000101010101" pitchFamily="50" charset="-127"/>
            </a:endParaRPr>
          </a:p>
        </p:txBody>
      </p:sp>
      <p:pic>
        <p:nvPicPr>
          <p:cNvPr id="29698" name="Picture 2" descr="Revit Families">
            <a:extLst>
              <a:ext uri="{FF2B5EF4-FFF2-40B4-BE49-F238E27FC236}">
                <a16:creationId xmlns:a16="http://schemas.microsoft.com/office/drawing/2014/main" id="{4AAE77FE-54D8-777F-5AF1-8D61643FA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1857375"/>
            <a:ext cx="64293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82171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>
            <a:extLst>
              <a:ext uri="{FF2B5EF4-FFF2-40B4-BE49-F238E27FC236}">
                <a16:creationId xmlns:a16="http://schemas.microsoft.com/office/drawing/2014/main" id="{3F105778-0E6E-9E14-1F9A-EBCE310C8E1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8588" y="76200"/>
            <a:ext cx="9504362" cy="485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이론교육 </a:t>
            </a:r>
            <a:r>
              <a:rPr lang="en-US" altLang="ko-KR" sz="2000" dirty="0"/>
              <a:t>1 – Family / Parameter</a:t>
            </a:r>
            <a:endParaRPr sz="2000" dirty="0">
              <a:ea typeface="굴림" panose="020B0600000101010101" pitchFamily="50" charset="-127"/>
            </a:endParaRPr>
          </a:p>
        </p:txBody>
      </p:sp>
      <p:pic>
        <p:nvPicPr>
          <p:cNvPr id="36866" name="Picture 2" descr="There are several kinds of elements. Each represents something fundamental to your project.">
            <a:extLst>
              <a:ext uri="{FF2B5EF4-FFF2-40B4-BE49-F238E27FC236}">
                <a16:creationId xmlns:a16="http://schemas.microsoft.com/office/drawing/2014/main" id="{1D5E849B-BF09-7F50-DAC4-283F361A7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700"/>
            <a:ext cx="9906000" cy="657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24344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>
            <a:extLst>
              <a:ext uri="{FF2B5EF4-FFF2-40B4-BE49-F238E27FC236}">
                <a16:creationId xmlns:a16="http://schemas.microsoft.com/office/drawing/2014/main" id="{3F105778-0E6E-9E14-1F9A-EBCE310C8E1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8588" y="76200"/>
            <a:ext cx="9504362" cy="485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이론교육 </a:t>
            </a:r>
            <a:r>
              <a:rPr lang="en-US" altLang="ko-KR" sz="2000" dirty="0"/>
              <a:t>1 – Family / Parameter</a:t>
            </a:r>
            <a:endParaRPr sz="2000" dirty="0">
              <a:ea typeface="굴림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CEB112-F02C-DA59-959A-E70003CACC1D}"/>
              </a:ext>
            </a:extLst>
          </p:cNvPr>
          <p:cNvSpPr txBox="1"/>
          <p:nvPr/>
        </p:nvSpPr>
        <p:spPr>
          <a:xfrm>
            <a:off x="541876" y="1120676"/>
            <a:ext cx="61013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패밀리</a:t>
            </a:r>
            <a:endParaRPr lang="en-US" altLang="ko-KR" sz="36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endParaRPr lang="en-US" altLang="ko-KR" sz="36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r>
              <a:rPr lang="ko-KR" altLang="en-US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프로젝트에서 건물의 구성 요소를 표현하기 위해서</a:t>
            </a:r>
            <a:endParaRPr lang="en-US" altLang="ko-KR" sz="24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r>
              <a:rPr lang="en-US" altLang="ko-KR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2D </a:t>
            </a:r>
            <a:r>
              <a:rPr lang="ko-KR" altLang="en-US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혹은 </a:t>
            </a:r>
            <a:r>
              <a:rPr lang="en-US" altLang="ko-KR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3D</a:t>
            </a:r>
            <a:r>
              <a:rPr lang="ko-KR" altLang="en-US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로 구성한 데이터 및 정보의 집합체</a:t>
            </a:r>
          </a:p>
        </p:txBody>
      </p:sp>
    </p:spTree>
    <p:extLst>
      <p:ext uri="{BB962C8B-B14F-4D97-AF65-F5344CB8AC3E}">
        <p14:creationId xmlns:p14="http://schemas.microsoft.com/office/powerpoint/2010/main" val="173360421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>
            <a:extLst>
              <a:ext uri="{FF2B5EF4-FFF2-40B4-BE49-F238E27FC236}">
                <a16:creationId xmlns:a16="http://schemas.microsoft.com/office/drawing/2014/main" id="{3F105778-0E6E-9E14-1F9A-EBCE310C8E1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8588" y="76200"/>
            <a:ext cx="9504362" cy="485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이론교육 </a:t>
            </a:r>
            <a:r>
              <a:rPr lang="en-US" altLang="ko-KR" sz="2000" dirty="0"/>
              <a:t>1 – Family / Parameter</a:t>
            </a:r>
            <a:endParaRPr sz="2000" dirty="0">
              <a:ea typeface="굴림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CEB112-F02C-DA59-959A-E70003CACC1D}"/>
              </a:ext>
            </a:extLst>
          </p:cNvPr>
          <p:cNvSpPr txBox="1"/>
          <p:nvPr/>
        </p:nvSpPr>
        <p:spPr>
          <a:xfrm>
            <a:off x="541876" y="1120676"/>
            <a:ext cx="812594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시스템 패밀리</a:t>
            </a:r>
            <a:endParaRPr lang="en-US" altLang="ko-KR" sz="36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endParaRPr lang="en-US" altLang="ko-KR" sz="36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r>
              <a:rPr lang="ko-KR" altLang="en-US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독립파일 불가</a:t>
            </a:r>
            <a:endParaRPr lang="en-US" altLang="ko-KR" sz="24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r>
              <a:rPr lang="ko-KR" altLang="en-US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프로젝트 파일에서만 이용가능</a:t>
            </a:r>
            <a:endParaRPr lang="en-US" altLang="ko-KR" sz="24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endParaRPr lang="en-US" altLang="ko-KR" sz="24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r>
              <a:rPr lang="ko-KR" altLang="en-US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기존의 유형을 복제해서 새로운 유형을 생성하는 방법으로 활용한다</a:t>
            </a:r>
            <a:endParaRPr lang="en-US" altLang="ko-KR" sz="24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endParaRPr lang="en-US" altLang="ko-KR" sz="24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r>
              <a:rPr lang="ko-KR" altLang="en-US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벽</a:t>
            </a:r>
            <a:r>
              <a:rPr lang="en-US" altLang="ko-KR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, </a:t>
            </a:r>
            <a:r>
              <a:rPr lang="ko-KR" altLang="en-US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지붕</a:t>
            </a:r>
            <a:r>
              <a:rPr lang="en-US" altLang="ko-KR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, </a:t>
            </a:r>
            <a:r>
              <a:rPr lang="ko-KR" altLang="en-US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천장</a:t>
            </a:r>
            <a:r>
              <a:rPr lang="en-US" altLang="ko-KR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, </a:t>
            </a:r>
            <a:r>
              <a:rPr lang="ko-KR" altLang="en-US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바닥</a:t>
            </a:r>
            <a:r>
              <a:rPr lang="en-US" altLang="ko-KR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, </a:t>
            </a:r>
            <a:r>
              <a:rPr lang="ko-KR" altLang="en-US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계단 등</a:t>
            </a:r>
            <a:r>
              <a:rPr lang="en-US" altLang="ko-KR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..</a:t>
            </a:r>
          </a:p>
          <a:p>
            <a:endParaRPr lang="en-US" altLang="ko-KR" sz="24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endParaRPr lang="en-US" altLang="ko-KR" sz="24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endParaRPr lang="en-US" altLang="ko-KR" sz="24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r>
              <a:rPr lang="en-US" altLang="ko-KR" dirty="0">
                <a:latin typeface="리디바탕" panose="020B0600000101010101" pitchFamily="50" charset="-127"/>
                <a:ea typeface="리디바탕" panose="020B0600000101010101" pitchFamily="50" charset="-127"/>
              </a:rPr>
              <a:t>※ </a:t>
            </a:r>
            <a:r>
              <a:rPr lang="ko-KR" altLang="en-US" dirty="0">
                <a:latin typeface="리디바탕" panose="020B0600000101010101" pitchFamily="50" charset="-127"/>
                <a:ea typeface="리디바탕" panose="020B0600000101010101" pitchFamily="50" charset="-127"/>
              </a:rPr>
              <a:t>오토데스크에서 사전에 미리 생성해서 저장해 둔 패밀리</a:t>
            </a:r>
          </a:p>
        </p:txBody>
      </p:sp>
    </p:spTree>
    <p:extLst>
      <p:ext uri="{BB962C8B-B14F-4D97-AF65-F5344CB8AC3E}">
        <p14:creationId xmlns:p14="http://schemas.microsoft.com/office/powerpoint/2010/main" val="72195900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>
            <a:extLst>
              <a:ext uri="{FF2B5EF4-FFF2-40B4-BE49-F238E27FC236}">
                <a16:creationId xmlns:a16="http://schemas.microsoft.com/office/drawing/2014/main" id="{3F105778-0E6E-9E14-1F9A-EBCE310C8E1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8588" y="76200"/>
            <a:ext cx="9504362" cy="485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이론교육 </a:t>
            </a:r>
            <a:r>
              <a:rPr lang="en-US" altLang="ko-KR" sz="2000" dirty="0"/>
              <a:t>1 – Family / Parameter</a:t>
            </a:r>
            <a:endParaRPr sz="2000" dirty="0">
              <a:ea typeface="굴림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CEB112-F02C-DA59-959A-E70003CACC1D}"/>
              </a:ext>
            </a:extLst>
          </p:cNvPr>
          <p:cNvSpPr txBox="1"/>
          <p:nvPr/>
        </p:nvSpPr>
        <p:spPr>
          <a:xfrm>
            <a:off x="541876" y="1120676"/>
            <a:ext cx="838562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로드 패밀리</a:t>
            </a:r>
            <a:endParaRPr lang="en-US" altLang="ko-KR" sz="36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endParaRPr lang="en-US" altLang="ko-KR" sz="36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r>
              <a:rPr lang="en-US" altLang="ko-KR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User-Defined, </a:t>
            </a:r>
            <a:r>
              <a:rPr lang="ko-KR" altLang="en-US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독립파일로 존재 </a:t>
            </a:r>
            <a:r>
              <a:rPr lang="en-US" altLang="ko-KR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(  *.</a:t>
            </a:r>
            <a:r>
              <a:rPr lang="en-US" altLang="ko-KR" sz="2400" dirty="0" err="1">
                <a:latin typeface="리디바탕" panose="020B0600000101010101" pitchFamily="50" charset="-127"/>
                <a:ea typeface="리디바탕" panose="020B0600000101010101" pitchFamily="50" charset="-127"/>
              </a:rPr>
              <a:t>rfa</a:t>
            </a:r>
            <a:r>
              <a:rPr lang="en-US" altLang="ko-KR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)</a:t>
            </a:r>
          </a:p>
          <a:p>
            <a:r>
              <a:rPr lang="ko-KR" altLang="en-US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프로젝트 파일에 로드해서 이용가능</a:t>
            </a:r>
            <a:endParaRPr lang="en-US" altLang="ko-KR" sz="24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endParaRPr lang="en-US" altLang="ko-KR" sz="24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r>
              <a:rPr lang="ko-KR" altLang="en-US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기존의 유형을 복제해서 새로운 유형을 생성하는 방법으로도 활용가능</a:t>
            </a:r>
            <a:endParaRPr lang="en-US" altLang="ko-KR" sz="24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endParaRPr lang="en-US" altLang="ko-KR" sz="24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r>
              <a:rPr lang="ko-KR" altLang="en-US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벽</a:t>
            </a:r>
            <a:r>
              <a:rPr lang="en-US" altLang="ko-KR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, </a:t>
            </a:r>
            <a:r>
              <a:rPr lang="ko-KR" altLang="en-US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지붕</a:t>
            </a:r>
            <a:r>
              <a:rPr lang="en-US" altLang="ko-KR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, </a:t>
            </a:r>
            <a:r>
              <a:rPr lang="ko-KR" altLang="en-US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천장</a:t>
            </a:r>
            <a:r>
              <a:rPr lang="en-US" altLang="ko-KR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, </a:t>
            </a:r>
            <a:r>
              <a:rPr lang="ko-KR" altLang="en-US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바닥</a:t>
            </a:r>
            <a:r>
              <a:rPr lang="en-US" altLang="ko-KR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, </a:t>
            </a:r>
            <a:r>
              <a:rPr lang="ko-KR" altLang="en-US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계단 을</a:t>
            </a:r>
            <a:r>
              <a:rPr lang="en-US" altLang="ko-KR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 </a:t>
            </a:r>
            <a:r>
              <a:rPr lang="ko-KR" altLang="en-US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제외한 대부분의 </a:t>
            </a:r>
            <a:r>
              <a:rPr lang="ko-KR" altLang="en-US" sz="2400" dirty="0" err="1">
                <a:latin typeface="리디바탕" panose="020B0600000101010101" pitchFamily="50" charset="-127"/>
                <a:ea typeface="리디바탕" panose="020B0600000101010101" pitchFamily="50" charset="-127"/>
              </a:rPr>
              <a:t>모든것</a:t>
            </a:r>
            <a:r>
              <a:rPr lang="en-US" altLang="ko-KR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90612141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>
            <a:extLst>
              <a:ext uri="{FF2B5EF4-FFF2-40B4-BE49-F238E27FC236}">
                <a16:creationId xmlns:a16="http://schemas.microsoft.com/office/drawing/2014/main" id="{3F105778-0E6E-9E14-1F9A-EBCE310C8E1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8588" y="76200"/>
            <a:ext cx="9504362" cy="485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이론교육 </a:t>
            </a:r>
            <a:r>
              <a:rPr lang="en-US" altLang="ko-KR" sz="2000" dirty="0"/>
              <a:t>1 – Family / Parameter</a:t>
            </a:r>
            <a:endParaRPr sz="2000" dirty="0">
              <a:ea typeface="굴림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CEB112-F02C-DA59-959A-E70003CACC1D}"/>
              </a:ext>
            </a:extLst>
          </p:cNvPr>
          <p:cNvSpPr txBox="1"/>
          <p:nvPr/>
        </p:nvSpPr>
        <p:spPr>
          <a:xfrm>
            <a:off x="541876" y="1120676"/>
            <a:ext cx="51972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내부편집 패밀리</a:t>
            </a:r>
            <a:endParaRPr lang="en-US" altLang="ko-KR" sz="36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endParaRPr lang="en-US" altLang="ko-KR" sz="36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r>
              <a:rPr lang="en-US" altLang="ko-KR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User-Defined, </a:t>
            </a:r>
            <a:r>
              <a:rPr lang="ko-KR" altLang="en-US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독립파일 존재불가</a:t>
            </a:r>
            <a:endParaRPr lang="en-US" altLang="ko-KR" sz="24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endParaRPr lang="en-US" altLang="ko-KR" sz="24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r>
              <a:rPr lang="ko-KR" altLang="en-US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남용할 경우 큰 혼란을 야기할 가능성 있음</a:t>
            </a:r>
            <a:r>
              <a:rPr lang="en-US" altLang="ko-KR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121456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>
            <a:extLst>
              <a:ext uri="{FF2B5EF4-FFF2-40B4-BE49-F238E27FC236}">
                <a16:creationId xmlns:a16="http://schemas.microsoft.com/office/drawing/2014/main" id="{3F105778-0E6E-9E14-1F9A-EBCE310C8E1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8588" y="76200"/>
            <a:ext cx="9504362" cy="485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이론교육 </a:t>
            </a:r>
            <a:r>
              <a:rPr lang="en-US" altLang="ko-KR" sz="2000" dirty="0"/>
              <a:t>1 – Family / Parameter</a:t>
            </a:r>
            <a:endParaRPr sz="2000" dirty="0">
              <a:ea typeface="굴림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CEB112-F02C-DA59-959A-E70003CACC1D}"/>
              </a:ext>
            </a:extLst>
          </p:cNvPr>
          <p:cNvSpPr txBox="1"/>
          <p:nvPr/>
        </p:nvSpPr>
        <p:spPr>
          <a:xfrm>
            <a:off x="541876" y="1120676"/>
            <a:ext cx="933941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매개변수</a:t>
            </a:r>
            <a:r>
              <a:rPr lang="en-US" altLang="ko-KR" sz="36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(</a:t>
            </a:r>
            <a:r>
              <a:rPr lang="ko-KR" altLang="en-US" sz="36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파라미터</a:t>
            </a:r>
            <a:r>
              <a:rPr lang="en-US" altLang="ko-KR" sz="36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)</a:t>
            </a:r>
          </a:p>
          <a:p>
            <a:endParaRPr lang="en-US" altLang="ko-KR" sz="36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r>
              <a:rPr lang="ko-KR" altLang="en-US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매개변수의 정의는 데이터를 매개해주는 변수라는 뜻임</a:t>
            </a:r>
            <a:endParaRPr lang="en-US" altLang="ko-KR" sz="24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endParaRPr lang="en-US" altLang="ko-KR" sz="24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r>
              <a:rPr lang="ko-KR" altLang="en-US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우리가 체감할 수 있는 정의는</a:t>
            </a:r>
            <a:r>
              <a:rPr lang="en-US" altLang="ko-KR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, </a:t>
            </a:r>
            <a:r>
              <a:rPr lang="ko-KR" altLang="en-US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데이터를 나중에 이름으로 쉽게 꺼낼 수 있도록</a:t>
            </a:r>
            <a:r>
              <a:rPr lang="en-US" altLang="ko-KR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,</a:t>
            </a:r>
          </a:p>
          <a:p>
            <a:r>
              <a:rPr lang="ko-KR" altLang="en-US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레이블이름을 붙여 저장하는 데이터를 총칭함</a:t>
            </a:r>
            <a:endParaRPr lang="en-US" altLang="ko-KR" sz="24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endParaRPr lang="en-US" altLang="ko-KR" sz="24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r>
              <a:rPr lang="en-US" altLang="ko-KR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Ex.</a:t>
            </a:r>
          </a:p>
          <a:p>
            <a:r>
              <a:rPr lang="en-US" altLang="ko-KR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- 10mm </a:t>
            </a:r>
            <a:r>
              <a:rPr lang="ko-KR" altLang="en-US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  </a:t>
            </a:r>
            <a:r>
              <a:rPr lang="en-US" altLang="ko-KR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-&gt;</a:t>
            </a:r>
            <a:r>
              <a:rPr lang="ko-KR" altLang="en-US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   </a:t>
            </a:r>
            <a:r>
              <a:rPr lang="en-US" altLang="ko-KR" sz="2400" dirty="0">
                <a:highlight>
                  <a:srgbClr val="FFFF00"/>
                </a:highlight>
                <a:latin typeface="리디바탕" panose="020B0600000101010101" pitchFamily="50" charset="-127"/>
                <a:ea typeface="리디바탕" panose="020B0600000101010101" pitchFamily="50" charset="-127"/>
              </a:rPr>
              <a:t>“</a:t>
            </a:r>
            <a:r>
              <a:rPr lang="ko-KR" altLang="en-US" sz="2400" dirty="0">
                <a:highlight>
                  <a:srgbClr val="FFFF00"/>
                </a:highlight>
                <a:latin typeface="리디바탕" panose="020B0600000101010101" pitchFamily="50" charset="-127"/>
                <a:ea typeface="리디바탕" panose="020B0600000101010101" pitchFamily="50" charset="-127"/>
              </a:rPr>
              <a:t>두께</a:t>
            </a:r>
            <a:r>
              <a:rPr lang="en-US" altLang="ko-KR" sz="2400" dirty="0">
                <a:highlight>
                  <a:srgbClr val="FFFF00"/>
                </a:highlight>
                <a:latin typeface="리디바탕" panose="020B0600000101010101" pitchFamily="50" charset="-127"/>
                <a:ea typeface="리디바탕" panose="020B0600000101010101" pitchFamily="50" charset="-127"/>
              </a:rPr>
              <a:t>”</a:t>
            </a:r>
            <a:r>
              <a:rPr lang="en-US" altLang="ko-KR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: </a:t>
            </a:r>
            <a:r>
              <a:rPr lang="en-US" altLang="ko-KR" sz="2400" dirty="0">
                <a:highlight>
                  <a:srgbClr val="00FF00"/>
                </a:highlight>
                <a:latin typeface="리디바탕" panose="020B0600000101010101" pitchFamily="50" charset="-127"/>
                <a:ea typeface="리디바탕" panose="020B0600000101010101" pitchFamily="50" charset="-127"/>
              </a:rPr>
              <a:t>10mm</a:t>
            </a:r>
          </a:p>
          <a:p>
            <a:r>
              <a:rPr lang="en-US" altLang="ko-KR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- 5m   -&gt;   </a:t>
            </a:r>
            <a:r>
              <a:rPr lang="en-US" altLang="ko-KR" sz="2400" dirty="0">
                <a:highlight>
                  <a:srgbClr val="FFFF00"/>
                </a:highlight>
                <a:latin typeface="리디바탕" panose="020B0600000101010101" pitchFamily="50" charset="-127"/>
                <a:ea typeface="리디바탕" panose="020B0600000101010101" pitchFamily="50" charset="-127"/>
              </a:rPr>
              <a:t>“</a:t>
            </a:r>
            <a:r>
              <a:rPr lang="ko-KR" altLang="en-US" sz="2400" dirty="0">
                <a:highlight>
                  <a:srgbClr val="FFFF00"/>
                </a:highlight>
                <a:latin typeface="리디바탕" panose="020B0600000101010101" pitchFamily="50" charset="-127"/>
                <a:ea typeface="리디바탕" panose="020B0600000101010101" pitchFamily="50" charset="-127"/>
              </a:rPr>
              <a:t>기둥 길이</a:t>
            </a:r>
            <a:r>
              <a:rPr lang="en-US" altLang="ko-KR" sz="2400" dirty="0">
                <a:highlight>
                  <a:srgbClr val="FFFF00"/>
                </a:highlight>
                <a:latin typeface="리디바탕" panose="020B0600000101010101" pitchFamily="50" charset="-127"/>
                <a:ea typeface="리디바탕" panose="020B0600000101010101" pitchFamily="50" charset="-127"/>
              </a:rPr>
              <a:t>”</a:t>
            </a:r>
            <a:r>
              <a:rPr lang="en-US" altLang="ko-KR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: </a:t>
            </a:r>
            <a:r>
              <a:rPr lang="en-US" altLang="ko-KR" sz="2400" dirty="0">
                <a:highlight>
                  <a:srgbClr val="00FF00"/>
                </a:highlight>
                <a:latin typeface="리디바탕" panose="020B0600000101010101" pitchFamily="50" charset="-127"/>
                <a:ea typeface="리디바탕" panose="020B0600000101010101" pitchFamily="50" charset="-127"/>
              </a:rPr>
              <a:t>5m</a:t>
            </a:r>
          </a:p>
          <a:p>
            <a:endParaRPr lang="en-US" altLang="ko-KR" sz="24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r>
              <a:rPr lang="ko-KR" altLang="en-US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노란색은 매개변수 </a:t>
            </a:r>
            <a:r>
              <a:rPr lang="en-US" altLang="ko-KR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[</a:t>
            </a:r>
            <a:r>
              <a:rPr lang="ko-KR" altLang="en-US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항목</a:t>
            </a:r>
            <a:r>
              <a:rPr lang="en-US" altLang="ko-KR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]</a:t>
            </a:r>
            <a:r>
              <a:rPr lang="ko-KR" altLang="en-US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이고</a:t>
            </a:r>
            <a:endParaRPr lang="en-US" altLang="ko-KR" sz="24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r>
              <a:rPr lang="ko-KR" altLang="en-US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초록색은 그 항목에 할당된 </a:t>
            </a:r>
            <a:r>
              <a:rPr lang="en-US" altLang="ko-KR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[</a:t>
            </a:r>
            <a:r>
              <a:rPr lang="ko-KR" altLang="en-US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값</a:t>
            </a:r>
            <a:r>
              <a:rPr lang="en-US" altLang="ko-KR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]</a:t>
            </a:r>
            <a:r>
              <a:rPr lang="ko-KR" altLang="en-US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 이라 부름</a:t>
            </a:r>
            <a:endParaRPr lang="en-US" altLang="ko-KR" sz="24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955784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>
            <a:extLst>
              <a:ext uri="{FF2B5EF4-FFF2-40B4-BE49-F238E27FC236}">
                <a16:creationId xmlns:a16="http://schemas.microsoft.com/office/drawing/2014/main" id="{3F105778-0E6E-9E14-1F9A-EBCE310C8E1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8588" y="76200"/>
            <a:ext cx="9504362" cy="485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이론교육 </a:t>
            </a:r>
            <a:r>
              <a:rPr lang="en-US" altLang="ko-KR" sz="2000" dirty="0"/>
              <a:t>1 – Family / Parameter</a:t>
            </a:r>
            <a:endParaRPr sz="2000" dirty="0"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42B2D3-4CE1-5438-92F5-58E31D004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963650"/>
            <a:ext cx="8640960" cy="544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9844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3D2315-BAA5-5766-1C2B-8927BC9D34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050" y="711200"/>
            <a:ext cx="9359900" cy="485775"/>
          </a:xfrm>
        </p:spPr>
        <p:txBody>
          <a:bodyPr vert="horz" wrap="square" lIns="9144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spcAft>
                <a:spcPts val="0"/>
              </a:spcAft>
              <a:buFont typeface="Arial" charset="0"/>
              <a:buNone/>
              <a:defRPr/>
            </a:pPr>
            <a:r>
              <a:rPr sz="1800">
                <a:latin typeface="Arial" charset="0"/>
                <a:cs typeface="Arial" charset="0"/>
              </a:rPr>
              <a:t>시작하기 전</a:t>
            </a:r>
            <a:endParaRPr lang="en-US" altLang="ko-KR" sz="1400">
              <a:latin typeface="맑은 고딕" pitchFamily="50" charset="-127"/>
              <a:cs typeface="Arial" charset="0"/>
            </a:endParaRPr>
          </a:p>
        </p:txBody>
      </p:sp>
      <p:sp>
        <p:nvSpPr>
          <p:cNvPr id="10243" name="제목 3">
            <a:extLst>
              <a:ext uri="{FF2B5EF4-FFF2-40B4-BE49-F238E27FC236}">
                <a16:creationId xmlns:a16="http://schemas.microsoft.com/office/drawing/2014/main" id="{4ADEF44D-33B0-1655-D9CF-76460279032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8588" y="76200"/>
            <a:ext cx="9504362" cy="485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altLang="ko-KR" sz="2000"/>
              <a:t>1. BIM </a:t>
            </a:r>
            <a:r>
              <a:rPr sz="2000"/>
              <a:t>개요</a:t>
            </a:r>
            <a:endParaRPr sz="2000">
              <a:ea typeface="굴림" panose="020B0600000101010101" pitchFamily="50" charset="-127"/>
            </a:endParaRPr>
          </a:p>
        </p:txBody>
      </p:sp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4135330B-085A-BCCB-2596-585290002CF7}"/>
              </a:ext>
            </a:extLst>
          </p:cNvPr>
          <p:cNvSpPr txBox="1">
            <a:spLocks/>
          </p:cNvSpPr>
          <p:nvPr/>
        </p:nvSpPr>
        <p:spPr>
          <a:xfrm>
            <a:off x="806450" y="1196975"/>
            <a:ext cx="4651375" cy="5405438"/>
          </a:xfrm>
          <a:prstGeom prst="rect">
            <a:avLst/>
          </a:prstGeom>
        </p:spPr>
        <p:txBody>
          <a:bodyPr tIns="0"/>
          <a:lstStyle>
            <a:lvl1pPr marL="252000" indent="-252000" algn="l" rtl="0" eaLnBrk="1" fontAlgn="base" latinLnBrk="1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 kumimoji="0" lang="ko-KR" altLang="en-US" sz="1700" b="1" kern="1200" spc="-30" baseline="0" dirty="0" smtClean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540000" indent="-252000" algn="l" rtl="0" eaLnBrk="0" fontAlgn="base" latinLnBrk="1" hangingPunct="0">
              <a:lnSpc>
                <a:spcPts val="216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arenR"/>
              <a:defRPr sz="1400" kern="1200" spc="-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000" indent="-144000" algn="l" rtl="0" eaLnBrk="0" fontAlgn="base" latinLnBrk="1" hangingPunct="0">
              <a:lnSpc>
                <a:spcPts val="2100"/>
              </a:lnSpc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–"/>
              <a:defRPr sz="1300" kern="1200" spc="-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1600" b="0">
                <a:latin typeface="현대하모니 L" panose="02020603020101020101" pitchFamily="18" charset="-127"/>
                <a:ea typeface="현대하모니 L" panose="02020603020101020101" pitchFamily="18" charset="-127"/>
                <a:cs typeface="Arial" charset="0"/>
              </a:rPr>
              <a:t>AEC : </a:t>
            </a:r>
            <a:r>
              <a:rPr lang="en-US" sz="1200" b="0">
                <a:latin typeface="현대하모니 L" panose="02020603020101020101" pitchFamily="18" charset="-127"/>
                <a:ea typeface="현대하모니 L" panose="02020603020101020101" pitchFamily="18" charset="-127"/>
                <a:cs typeface="Arial" charset="0"/>
              </a:rPr>
              <a:t>Architecture, Engineering &amp; Construction</a:t>
            </a:r>
            <a:endParaRPr lang="en-US" sz="1600" b="0">
              <a:latin typeface="현대하모니 L" panose="02020603020101020101" pitchFamily="18" charset="-127"/>
              <a:ea typeface="현대하모니 L" panose="02020603020101020101" pitchFamily="18" charset="-127"/>
              <a:cs typeface="Arial" charset="0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US" sz="1600" b="0">
              <a:latin typeface="현대하모니 L" panose="02020603020101020101" pitchFamily="18" charset="-127"/>
              <a:ea typeface="현대하모니 L" panose="02020603020101020101" pitchFamily="18" charset="-127"/>
              <a:cs typeface="Arial" charset="0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1600" b="0">
                <a:latin typeface="현대하모니 L" panose="02020603020101020101" pitchFamily="18" charset="-127"/>
                <a:ea typeface="현대하모니 L" panose="02020603020101020101" pitchFamily="18" charset="-127"/>
                <a:cs typeface="Arial" charset="0"/>
              </a:rPr>
              <a:t>BIM : </a:t>
            </a:r>
            <a:r>
              <a:rPr lang="en-US" sz="1200" b="0">
                <a:latin typeface="현대하모니 L" panose="02020603020101020101" pitchFamily="18" charset="-127"/>
                <a:ea typeface="현대하모니 L" panose="02020603020101020101" pitchFamily="18" charset="-127"/>
                <a:cs typeface="Arial" charset="0"/>
              </a:rPr>
              <a:t>Building Information Modeling</a:t>
            </a:r>
            <a:endParaRPr lang="en-US" sz="1600" b="0">
              <a:latin typeface="현대하모니 L" panose="02020603020101020101" pitchFamily="18" charset="-127"/>
              <a:ea typeface="현대하모니 L" panose="02020603020101020101" pitchFamily="18" charset="-127"/>
              <a:cs typeface="Arial" charset="0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US" sz="1600" b="0">
              <a:latin typeface="현대하모니 L" panose="02020603020101020101" pitchFamily="18" charset="-127"/>
              <a:ea typeface="현대하모니 L" panose="02020603020101020101" pitchFamily="18" charset="-127"/>
              <a:cs typeface="Arial" charset="0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1600" b="0">
                <a:latin typeface="현대하모니 L" panose="02020603020101020101" pitchFamily="18" charset="-127"/>
                <a:ea typeface="현대하모니 L" panose="02020603020101020101" pitchFamily="18" charset="-127"/>
                <a:cs typeface="Arial" charset="0"/>
              </a:rPr>
              <a:t>Digital Twin : </a:t>
            </a:r>
            <a:r>
              <a:rPr sz="800" b="0">
                <a:latin typeface="현대하모니 L" panose="02020603020101020101" pitchFamily="18" charset="-127"/>
                <a:ea typeface="현대하모니 L" panose="02020603020101020101" pitchFamily="18" charset="-127"/>
                <a:cs typeface="Arial" charset="0"/>
              </a:rPr>
              <a:t>자동차</a:t>
            </a:r>
            <a:r>
              <a:rPr lang="en-US" altLang="ko-KR" sz="800" b="0">
                <a:latin typeface="현대하모니 L" panose="02020603020101020101" pitchFamily="18" charset="-127"/>
                <a:ea typeface="현대하모니 L" panose="02020603020101020101" pitchFamily="18" charset="-127"/>
                <a:cs typeface="Arial" charset="0"/>
              </a:rPr>
              <a:t>, </a:t>
            </a:r>
            <a:r>
              <a:rPr sz="800" b="0">
                <a:latin typeface="현대하모니 L" panose="02020603020101020101" pitchFamily="18" charset="-127"/>
                <a:ea typeface="현대하모니 L" panose="02020603020101020101" pitchFamily="18" charset="-127"/>
                <a:cs typeface="Arial" charset="0"/>
              </a:rPr>
              <a:t>다리</a:t>
            </a:r>
            <a:r>
              <a:rPr lang="en-US" altLang="ko-KR" sz="800" b="0">
                <a:latin typeface="현대하모니 L" panose="02020603020101020101" pitchFamily="18" charset="-127"/>
                <a:ea typeface="현대하모니 L" panose="02020603020101020101" pitchFamily="18" charset="-127"/>
                <a:cs typeface="Arial" charset="0"/>
              </a:rPr>
              <a:t>, </a:t>
            </a:r>
            <a:r>
              <a:rPr sz="800" b="0">
                <a:latin typeface="현대하모니 L" panose="02020603020101020101" pitchFamily="18" charset="-127"/>
                <a:ea typeface="현대하모니 L" panose="02020603020101020101" pitchFamily="18" charset="-127"/>
                <a:cs typeface="Arial" charset="0"/>
              </a:rPr>
              <a:t>건물과 같은 물리적 자산 또는 환경에 대한 디지털 방식의 재현</a:t>
            </a:r>
            <a:endParaRPr lang="en-US" sz="800" b="0">
              <a:latin typeface="현대하모니 L" panose="02020603020101020101" pitchFamily="18" charset="-127"/>
              <a:ea typeface="현대하모니 L" panose="02020603020101020101" pitchFamily="18" charset="-127"/>
              <a:cs typeface="Arial" charset="0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US" sz="1600" b="0">
              <a:latin typeface="현대하모니 L" panose="02020603020101020101" pitchFamily="18" charset="-127"/>
              <a:ea typeface="현대하모니 L" panose="02020603020101020101" pitchFamily="18" charset="-127"/>
              <a:cs typeface="Arial" charset="0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1600" b="0">
                <a:latin typeface="현대하모니 L" panose="02020603020101020101" pitchFamily="18" charset="-127"/>
                <a:ea typeface="현대하모니 L" panose="02020603020101020101" pitchFamily="18" charset="-127"/>
                <a:cs typeface="Arial" charset="0"/>
              </a:rPr>
              <a:t>Digital Transformation : </a:t>
            </a:r>
            <a:r>
              <a:rPr sz="800" b="0">
                <a:solidFill>
                  <a:srgbClr val="333333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새로운 고객 경험을 창출하기 위해 사업 모델</a:t>
            </a:r>
            <a:r>
              <a:rPr lang="en-US" altLang="ko-KR" sz="800" b="0">
                <a:solidFill>
                  <a:srgbClr val="333333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sz="800" b="0">
                <a:solidFill>
                  <a:srgbClr val="333333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제품과 서비스</a:t>
            </a:r>
            <a:r>
              <a:rPr lang="en-US" altLang="ko-KR" sz="800" b="0">
                <a:solidFill>
                  <a:srgbClr val="333333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sz="800" b="0">
                <a:solidFill>
                  <a:srgbClr val="333333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프로세스</a:t>
            </a:r>
            <a:r>
              <a:rPr lang="en-US" altLang="ko-KR" sz="800" b="0">
                <a:solidFill>
                  <a:srgbClr val="333333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sz="800" b="0">
                <a:solidFill>
                  <a:srgbClr val="333333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운영 방식</a:t>
            </a:r>
            <a:r>
              <a:rPr lang="en-US" altLang="ko-KR" sz="800" b="0">
                <a:solidFill>
                  <a:srgbClr val="333333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), </a:t>
            </a:r>
            <a:r>
              <a:rPr sz="800" b="0" err="1">
                <a:solidFill>
                  <a:srgbClr val="333333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정책∙제도∙문화</a:t>
            </a:r>
            <a:r>
              <a:rPr lang="en-US" altLang="ko-KR" sz="800" b="0">
                <a:solidFill>
                  <a:srgbClr val="333333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sz="800" b="0">
                <a:solidFill>
                  <a:srgbClr val="333333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경영 방식</a:t>
            </a:r>
            <a:r>
              <a:rPr lang="en-US" altLang="ko-KR" sz="800" b="0">
                <a:solidFill>
                  <a:srgbClr val="333333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 </a:t>
            </a:r>
            <a:r>
              <a:rPr sz="800" b="0">
                <a:solidFill>
                  <a:srgbClr val="333333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등 사업 체계 전반을 디지털 기술을 활용해 바꾸는 것</a:t>
            </a:r>
            <a:endParaRPr lang="en-US" altLang="ko-KR" sz="800" b="0">
              <a:solidFill>
                <a:srgbClr val="333333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US" sz="1600" b="0">
              <a:latin typeface="현대하모니 L" panose="02020603020101020101" pitchFamily="18" charset="-127"/>
              <a:ea typeface="현대하모니 L" panose="02020603020101020101" pitchFamily="18" charset="-127"/>
              <a:cs typeface="Arial" charset="0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1600" b="0">
                <a:latin typeface="현대하모니 L" panose="02020603020101020101" pitchFamily="18" charset="-127"/>
                <a:ea typeface="현대하모니 L" panose="02020603020101020101" pitchFamily="18" charset="-127"/>
                <a:cs typeface="Arial" charset="0"/>
              </a:rPr>
              <a:t>VDC : </a:t>
            </a:r>
            <a:r>
              <a:rPr lang="en-US" sz="1200" b="0">
                <a:latin typeface="현대하모니 L" panose="02020603020101020101" pitchFamily="18" charset="-127"/>
                <a:ea typeface="현대하모니 L" panose="02020603020101020101" pitchFamily="18" charset="-127"/>
                <a:cs typeface="Arial" charset="0"/>
              </a:rPr>
              <a:t>Virtual Design and Construction</a:t>
            </a:r>
            <a:endParaRPr lang="en-US" sz="1600" b="0">
              <a:latin typeface="현대하모니 L" panose="02020603020101020101" pitchFamily="18" charset="-127"/>
              <a:ea typeface="현대하모니 L" panose="02020603020101020101" pitchFamily="18" charset="-127"/>
              <a:cs typeface="Arial" charset="0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US" sz="1600" b="0">
              <a:latin typeface="현대하모니 L" panose="02020603020101020101" pitchFamily="18" charset="-127"/>
              <a:ea typeface="현대하모니 L" panose="02020603020101020101" pitchFamily="18" charset="-127"/>
              <a:cs typeface="Arial" charset="0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1600" b="0">
                <a:latin typeface="현대하모니 L" panose="02020603020101020101" pitchFamily="18" charset="-127"/>
                <a:ea typeface="현대하모니 L" panose="02020603020101020101" pitchFamily="18" charset="-127"/>
                <a:cs typeface="Arial" charset="0"/>
              </a:rPr>
              <a:t>4D : </a:t>
            </a:r>
            <a:r>
              <a:rPr lang="en-US" sz="1200" b="0" err="1">
                <a:latin typeface="현대하모니 L" panose="02020603020101020101" pitchFamily="18" charset="-127"/>
                <a:ea typeface="현대하모니 L" panose="02020603020101020101" pitchFamily="18" charset="-127"/>
                <a:cs typeface="Arial" charset="0"/>
              </a:rPr>
              <a:t>spacial</a:t>
            </a:r>
            <a:r>
              <a:rPr lang="en-US" sz="1200" b="0">
                <a:latin typeface="현대하모니 L" panose="02020603020101020101" pitchFamily="18" charset="-127"/>
                <a:ea typeface="현대하모니 L" panose="02020603020101020101" pitchFamily="18" charset="-127"/>
                <a:cs typeface="Arial" charset="0"/>
              </a:rPr>
              <a:t> 3 dim. data + </a:t>
            </a:r>
            <a:r>
              <a:rPr lang="en-US" sz="1200" b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Arial" charset="0"/>
              </a:rPr>
              <a:t>Time</a:t>
            </a:r>
            <a:r>
              <a:rPr lang="en-US" sz="1200" b="0">
                <a:latin typeface="현대하모니 L" panose="02020603020101020101" pitchFamily="18" charset="-127"/>
                <a:ea typeface="현대하모니 L" panose="02020603020101020101" pitchFamily="18" charset="-127"/>
                <a:cs typeface="Arial" charset="0"/>
              </a:rPr>
              <a:t> dim. data</a:t>
            </a:r>
            <a:endParaRPr lang="en-US" sz="1600" b="0">
              <a:latin typeface="현대하모니 L" panose="02020603020101020101" pitchFamily="18" charset="-127"/>
              <a:ea typeface="현대하모니 L" panose="02020603020101020101" pitchFamily="18" charset="-127"/>
              <a:cs typeface="Arial" charset="0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US" sz="1600" b="0">
              <a:latin typeface="현대하모니 L" panose="02020603020101020101" pitchFamily="18" charset="-127"/>
              <a:ea typeface="현대하모니 L" panose="02020603020101020101" pitchFamily="18" charset="-127"/>
              <a:cs typeface="Arial" charset="0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1600" b="0">
                <a:latin typeface="현대하모니 L" panose="02020603020101020101" pitchFamily="18" charset="-127"/>
                <a:ea typeface="현대하모니 L" panose="02020603020101020101" pitchFamily="18" charset="-127"/>
                <a:cs typeface="Arial" charset="0"/>
              </a:rPr>
              <a:t>5D : </a:t>
            </a:r>
            <a:r>
              <a:rPr lang="en-US" sz="1200" b="0">
                <a:latin typeface="현대하모니 L" panose="02020603020101020101" pitchFamily="18" charset="-127"/>
                <a:ea typeface="현대하모니 L" panose="02020603020101020101" pitchFamily="18" charset="-127"/>
                <a:cs typeface="Arial" charset="0"/>
              </a:rPr>
              <a:t>4d data + </a:t>
            </a:r>
            <a:r>
              <a:rPr lang="en-US" sz="1200" b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Arial" charset="0"/>
              </a:rPr>
              <a:t>Cost</a:t>
            </a:r>
            <a:r>
              <a:rPr lang="en-US" sz="1200" b="0">
                <a:latin typeface="현대하모니 L" panose="02020603020101020101" pitchFamily="18" charset="-127"/>
                <a:ea typeface="현대하모니 L" panose="02020603020101020101" pitchFamily="18" charset="-127"/>
                <a:cs typeface="Arial" charset="0"/>
              </a:rPr>
              <a:t> dim. data</a:t>
            </a:r>
            <a:endParaRPr lang="en-US" sz="1600" b="0">
              <a:latin typeface="현대하모니 L" panose="02020603020101020101" pitchFamily="18" charset="-127"/>
              <a:ea typeface="현대하모니 L" panose="02020603020101020101" pitchFamily="18" charset="-127"/>
              <a:cs typeface="Arial" charset="0"/>
            </a:endParaRPr>
          </a:p>
        </p:txBody>
      </p:sp>
      <p:pic>
        <p:nvPicPr>
          <p:cNvPr id="10245" name="Picture 6">
            <a:extLst>
              <a:ext uri="{FF2B5EF4-FFF2-40B4-BE49-F238E27FC236}">
                <a16:creationId xmlns:a16="http://schemas.microsoft.com/office/drawing/2014/main" id="{FF534648-066D-A560-6E76-82CC99259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5" y="1557338"/>
            <a:ext cx="428625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>
            <a:extLst>
              <a:ext uri="{FF2B5EF4-FFF2-40B4-BE49-F238E27FC236}">
                <a16:creationId xmlns:a16="http://schemas.microsoft.com/office/drawing/2014/main" id="{3F105778-0E6E-9E14-1F9A-EBCE310C8E1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8588" y="76200"/>
            <a:ext cx="9504362" cy="485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이론교육 </a:t>
            </a:r>
            <a:r>
              <a:rPr lang="en-US" altLang="ko-KR" sz="2000" dirty="0"/>
              <a:t>1 – Family / Parameter</a:t>
            </a:r>
            <a:endParaRPr sz="2000" dirty="0">
              <a:ea typeface="굴림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CEB112-F02C-DA59-959A-E70003CACC1D}"/>
              </a:ext>
            </a:extLst>
          </p:cNvPr>
          <p:cNvSpPr txBox="1"/>
          <p:nvPr/>
        </p:nvSpPr>
        <p:spPr>
          <a:xfrm>
            <a:off x="541876" y="1120676"/>
            <a:ext cx="3079689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매개변수의 종류</a:t>
            </a:r>
            <a:endParaRPr lang="en-US" altLang="ko-KR" sz="36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endParaRPr lang="en-US" altLang="ko-KR" sz="36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r>
              <a:rPr lang="ko-KR" altLang="en-US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프로젝트 매개변수</a:t>
            </a:r>
            <a:endParaRPr lang="en-US" altLang="ko-KR" sz="24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endParaRPr lang="en-US" altLang="ko-KR" sz="24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endParaRPr lang="en-US" altLang="ko-KR" sz="24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endParaRPr lang="en-US" altLang="ko-KR" sz="24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r>
              <a:rPr lang="ko-KR" altLang="en-US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패밀리 매개변수</a:t>
            </a:r>
            <a:endParaRPr lang="en-US" altLang="ko-KR" sz="24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endParaRPr lang="en-US" altLang="ko-KR" sz="24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endParaRPr lang="en-US" altLang="ko-KR" sz="24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r>
              <a:rPr lang="ko-KR" altLang="en-US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공유 매개변수</a:t>
            </a:r>
            <a:endParaRPr lang="en-US" altLang="ko-KR" sz="24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endParaRPr lang="en-US" altLang="ko-KR" sz="24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r>
              <a:rPr lang="ko-KR" altLang="en-US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전역 매개변수</a:t>
            </a:r>
            <a:endParaRPr lang="en-US" altLang="ko-KR" sz="24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133351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>
            <a:extLst>
              <a:ext uri="{FF2B5EF4-FFF2-40B4-BE49-F238E27FC236}">
                <a16:creationId xmlns:a16="http://schemas.microsoft.com/office/drawing/2014/main" id="{3F105778-0E6E-9E14-1F9A-EBCE310C8E1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8588" y="76200"/>
            <a:ext cx="9504362" cy="485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이론교육 </a:t>
            </a:r>
            <a:r>
              <a:rPr lang="en-US" altLang="ko-KR" sz="2000" dirty="0"/>
              <a:t>1 – Family / Parameter</a:t>
            </a:r>
            <a:endParaRPr sz="2000" dirty="0">
              <a:ea typeface="굴림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CEB112-F02C-DA59-959A-E70003CACC1D}"/>
              </a:ext>
            </a:extLst>
          </p:cNvPr>
          <p:cNvSpPr txBox="1"/>
          <p:nvPr/>
        </p:nvSpPr>
        <p:spPr>
          <a:xfrm>
            <a:off x="541876" y="1120676"/>
            <a:ext cx="307968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매개변수의 종류</a:t>
            </a:r>
            <a:endParaRPr lang="en-US" altLang="ko-KR" sz="36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endParaRPr lang="en-US" altLang="ko-KR" sz="36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r>
              <a:rPr lang="ko-KR" altLang="en-US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프로젝트 매개변수</a:t>
            </a:r>
            <a:endParaRPr lang="en-US" altLang="ko-KR" sz="24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endParaRPr lang="en-US" altLang="ko-KR" sz="24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endParaRPr lang="en-US" altLang="ko-KR" sz="24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endParaRPr lang="en-US" altLang="ko-KR" sz="24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r>
              <a:rPr lang="ko-KR" altLang="en-US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패밀리 매개변수</a:t>
            </a:r>
            <a:endParaRPr lang="en-US" altLang="ko-KR" sz="24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endParaRPr lang="en-US" altLang="ko-KR" sz="24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리디바탕" panose="020B0600000101010101" pitchFamily="50" charset="-127"/>
                <a:ea typeface="리디바탕" panose="020B0600000101010101" pitchFamily="50" charset="-127"/>
              </a:rPr>
              <a:t>공유 매개변수</a:t>
            </a: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18029A9-9FD2-3133-8FC1-60F850F10B90}"/>
              </a:ext>
            </a:extLst>
          </p:cNvPr>
          <p:cNvGrpSpPr/>
          <p:nvPr/>
        </p:nvGrpSpPr>
        <p:grpSpPr>
          <a:xfrm>
            <a:off x="2984500" y="1834634"/>
            <a:ext cx="6019800" cy="1200329"/>
            <a:chOff x="2984500" y="1834634"/>
            <a:chExt cx="6019800" cy="1200329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7AFDA4A6-CADD-DDB2-B262-84A1494252A9}"/>
                </a:ext>
              </a:extLst>
            </p:cNvPr>
            <p:cNvSpPr/>
            <p:nvPr/>
          </p:nvSpPr>
          <p:spPr>
            <a:xfrm>
              <a:off x="2984500" y="2019300"/>
              <a:ext cx="1066800" cy="838200"/>
            </a:xfrm>
            <a:custGeom>
              <a:avLst/>
              <a:gdLst>
                <a:gd name="connsiteX0" fmla="*/ 1066800 w 1066800"/>
                <a:gd name="connsiteY0" fmla="*/ 0 h 838200"/>
                <a:gd name="connsiteX1" fmla="*/ 0 w 1066800"/>
                <a:gd name="connsiteY1" fmla="*/ 406400 h 838200"/>
                <a:gd name="connsiteX2" fmla="*/ 1066800 w 1066800"/>
                <a:gd name="connsiteY2" fmla="*/ 83820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6800" h="838200">
                  <a:moveTo>
                    <a:pt x="1066800" y="0"/>
                  </a:moveTo>
                  <a:lnTo>
                    <a:pt x="0" y="406400"/>
                  </a:lnTo>
                  <a:lnTo>
                    <a:pt x="1066800" y="83820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1731D84-CF53-BD80-508E-B4036673F409}"/>
                </a:ext>
              </a:extLst>
            </p:cNvPr>
            <p:cNvSpPr txBox="1"/>
            <p:nvPr/>
          </p:nvSpPr>
          <p:spPr>
            <a:xfrm>
              <a:off x="4051300" y="1834634"/>
              <a:ext cx="49530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latin typeface="리디바탕" panose="020B0600000101010101" pitchFamily="50" charset="-127"/>
                  <a:ea typeface="리디바탕" panose="020B0600000101010101" pitchFamily="50" charset="-127"/>
                </a:rPr>
                <a:t>유형 매개변수</a:t>
              </a:r>
              <a:endParaRPr lang="en-US" altLang="ko-KR" sz="1800" dirty="0">
                <a:latin typeface="리디바탕" panose="020B0600000101010101" pitchFamily="50" charset="-127"/>
                <a:ea typeface="리디바탕" panose="020B0600000101010101" pitchFamily="50" charset="-127"/>
              </a:endParaRPr>
            </a:p>
            <a:p>
              <a:endParaRPr lang="en-US" altLang="ko-KR" dirty="0">
                <a:latin typeface="리디바탕" panose="020B0600000101010101" pitchFamily="50" charset="-127"/>
                <a:ea typeface="리디바탕" panose="020B0600000101010101" pitchFamily="50" charset="-127"/>
              </a:endParaRPr>
            </a:p>
            <a:p>
              <a:endParaRPr lang="en-US" altLang="ko-KR" sz="1800" dirty="0">
                <a:latin typeface="리디바탕" panose="020B0600000101010101" pitchFamily="50" charset="-127"/>
                <a:ea typeface="리디바탕" panose="020B0600000101010101" pitchFamily="50" charset="-127"/>
              </a:endParaRPr>
            </a:p>
            <a:p>
              <a:r>
                <a:rPr lang="ko-KR" altLang="en-US" sz="1800" dirty="0">
                  <a:latin typeface="리디바탕" panose="020B0600000101010101" pitchFamily="50" charset="-127"/>
                  <a:ea typeface="리디바탕" panose="020B0600000101010101" pitchFamily="50" charset="-127"/>
                </a:rPr>
                <a:t>인스턴스 매개변수</a:t>
              </a:r>
              <a:endParaRPr lang="en-US" altLang="ko-KR" sz="1800" dirty="0">
                <a:latin typeface="리디바탕" panose="020B0600000101010101" pitchFamily="50" charset="-127"/>
                <a:ea typeface="리디바탕" panose="020B0600000101010101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9512ADA-FC79-DF78-7D96-137AAA3166C0}"/>
              </a:ext>
            </a:extLst>
          </p:cNvPr>
          <p:cNvGrpSpPr/>
          <p:nvPr/>
        </p:nvGrpSpPr>
        <p:grpSpPr>
          <a:xfrm>
            <a:off x="2984500" y="3356992"/>
            <a:ext cx="6019800" cy="1200329"/>
            <a:chOff x="2984500" y="1834634"/>
            <a:chExt cx="6019800" cy="1200329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F4A0E5BC-1912-0261-04C7-537C39B7B49B}"/>
                </a:ext>
              </a:extLst>
            </p:cNvPr>
            <p:cNvSpPr/>
            <p:nvPr/>
          </p:nvSpPr>
          <p:spPr>
            <a:xfrm>
              <a:off x="2984500" y="2019300"/>
              <a:ext cx="1066800" cy="838200"/>
            </a:xfrm>
            <a:custGeom>
              <a:avLst/>
              <a:gdLst>
                <a:gd name="connsiteX0" fmla="*/ 1066800 w 1066800"/>
                <a:gd name="connsiteY0" fmla="*/ 0 h 838200"/>
                <a:gd name="connsiteX1" fmla="*/ 0 w 1066800"/>
                <a:gd name="connsiteY1" fmla="*/ 406400 h 838200"/>
                <a:gd name="connsiteX2" fmla="*/ 1066800 w 1066800"/>
                <a:gd name="connsiteY2" fmla="*/ 838200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6800" h="838200">
                  <a:moveTo>
                    <a:pt x="1066800" y="0"/>
                  </a:moveTo>
                  <a:lnTo>
                    <a:pt x="0" y="406400"/>
                  </a:lnTo>
                  <a:lnTo>
                    <a:pt x="1066800" y="83820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B4A3A7-40D5-0822-42E2-6D54715FCC11}"/>
                </a:ext>
              </a:extLst>
            </p:cNvPr>
            <p:cNvSpPr txBox="1"/>
            <p:nvPr/>
          </p:nvSpPr>
          <p:spPr>
            <a:xfrm>
              <a:off x="4051300" y="1834634"/>
              <a:ext cx="49530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latin typeface="리디바탕" panose="020B0600000101010101" pitchFamily="50" charset="-127"/>
                  <a:ea typeface="리디바탕" panose="020B0600000101010101" pitchFamily="50" charset="-127"/>
                </a:rPr>
                <a:t>유형 매개변수</a:t>
              </a:r>
              <a:endParaRPr lang="en-US" altLang="ko-KR" sz="1800" dirty="0">
                <a:latin typeface="리디바탕" panose="020B0600000101010101" pitchFamily="50" charset="-127"/>
                <a:ea typeface="리디바탕" panose="020B0600000101010101" pitchFamily="50" charset="-127"/>
              </a:endParaRPr>
            </a:p>
            <a:p>
              <a:endParaRPr lang="en-US" altLang="ko-KR" dirty="0">
                <a:latin typeface="리디바탕" panose="020B0600000101010101" pitchFamily="50" charset="-127"/>
                <a:ea typeface="리디바탕" panose="020B0600000101010101" pitchFamily="50" charset="-127"/>
              </a:endParaRPr>
            </a:p>
            <a:p>
              <a:endParaRPr lang="en-US" altLang="ko-KR" sz="1800" dirty="0">
                <a:latin typeface="리디바탕" panose="020B0600000101010101" pitchFamily="50" charset="-127"/>
                <a:ea typeface="리디바탕" panose="020B0600000101010101" pitchFamily="50" charset="-127"/>
              </a:endParaRPr>
            </a:p>
            <a:p>
              <a:r>
                <a:rPr lang="ko-KR" altLang="en-US" sz="1800" dirty="0">
                  <a:latin typeface="리디바탕" panose="020B0600000101010101" pitchFamily="50" charset="-127"/>
                  <a:ea typeface="리디바탕" panose="020B0600000101010101" pitchFamily="50" charset="-127"/>
                </a:rPr>
                <a:t>인스턴스 매개변수</a:t>
              </a:r>
              <a:endParaRPr lang="en-US" altLang="ko-KR" sz="1800" dirty="0">
                <a:latin typeface="리디바탕" panose="020B0600000101010101" pitchFamily="50" charset="-127"/>
                <a:ea typeface="리디바탕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492340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>
            <a:extLst>
              <a:ext uri="{FF2B5EF4-FFF2-40B4-BE49-F238E27FC236}">
                <a16:creationId xmlns:a16="http://schemas.microsoft.com/office/drawing/2014/main" id="{3F105778-0E6E-9E14-1F9A-EBCE310C8E1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8588" y="76200"/>
            <a:ext cx="9504362" cy="485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이론교육 </a:t>
            </a:r>
            <a:r>
              <a:rPr lang="en-US" altLang="ko-KR" sz="2000" dirty="0"/>
              <a:t>1 – Family / Parameter</a:t>
            </a:r>
            <a:endParaRPr sz="2000" dirty="0">
              <a:ea typeface="굴림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CEB112-F02C-DA59-959A-E70003CACC1D}"/>
              </a:ext>
            </a:extLst>
          </p:cNvPr>
          <p:cNvSpPr txBox="1"/>
          <p:nvPr/>
        </p:nvSpPr>
        <p:spPr>
          <a:xfrm>
            <a:off x="541876" y="1120676"/>
            <a:ext cx="307007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매개변수의 특성</a:t>
            </a:r>
            <a:endParaRPr lang="en-US" altLang="ko-KR" sz="36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endParaRPr lang="en-US" altLang="ko-KR" sz="36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r>
              <a:rPr lang="ko-KR" altLang="en-US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프로젝트 매개변수</a:t>
            </a:r>
            <a:endParaRPr lang="en-US" altLang="ko-KR" sz="24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endParaRPr lang="en-US" altLang="ko-KR" sz="24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endParaRPr lang="en-US" altLang="ko-KR" sz="24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endParaRPr lang="en-US" altLang="ko-KR" sz="24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r>
              <a:rPr lang="ko-KR" altLang="en-US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패밀리 매개변수</a:t>
            </a:r>
            <a:endParaRPr lang="en-US" altLang="ko-KR" sz="24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endParaRPr lang="en-US" altLang="ko-KR" sz="24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5DF140-5A4F-E29C-92E6-B69B2292785D}"/>
              </a:ext>
            </a:extLst>
          </p:cNvPr>
          <p:cNvSpPr txBox="1"/>
          <p:nvPr/>
        </p:nvSpPr>
        <p:spPr>
          <a:xfrm>
            <a:off x="4679950" y="1556792"/>
            <a:ext cx="1785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스케쥴 연동 여부</a:t>
            </a:r>
            <a:endParaRPr lang="en-US" altLang="ko-KR" sz="18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64A2CD-9E07-392E-3AB8-257BBF6EDE90}"/>
              </a:ext>
            </a:extLst>
          </p:cNvPr>
          <p:cNvSpPr txBox="1"/>
          <p:nvPr/>
        </p:nvSpPr>
        <p:spPr>
          <a:xfrm>
            <a:off x="4679950" y="2132856"/>
            <a:ext cx="16044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rgbClr val="0000FF"/>
                </a:solidFill>
                <a:latin typeface="리디바탕" panose="020B0600000101010101" pitchFamily="50" charset="-127"/>
                <a:ea typeface="리디바탕" panose="020B0600000101010101" pitchFamily="50" charset="-127"/>
              </a:rPr>
              <a:t>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87C4D3-E09D-BB81-93CD-1C6C209C3283}"/>
              </a:ext>
            </a:extLst>
          </p:cNvPr>
          <p:cNvSpPr txBox="1"/>
          <p:nvPr/>
        </p:nvSpPr>
        <p:spPr>
          <a:xfrm>
            <a:off x="4679950" y="3573016"/>
            <a:ext cx="16044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rgbClr val="0000FF"/>
                </a:solidFill>
                <a:latin typeface="리디바탕" panose="020B0600000101010101" pitchFamily="50" charset="-127"/>
                <a:ea typeface="리디바탕" panose="020B0600000101010101" pitchFamily="50" charset="-12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5609935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>
            <a:extLst>
              <a:ext uri="{FF2B5EF4-FFF2-40B4-BE49-F238E27FC236}">
                <a16:creationId xmlns:a16="http://schemas.microsoft.com/office/drawing/2014/main" id="{3F105778-0E6E-9E14-1F9A-EBCE310C8E1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8588" y="76200"/>
            <a:ext cx="9504362" cy="485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이론교육 </a:t>
            </a:r>
            <a:r>
              <a:rPr lang="en-US" altLang="ko-KR" sz="2000" dirty="0"/>
              <a:t>1 – Family / Parameter</a:t>
            </a:r>
            <a:endParaRPr sz="2000" dirty="0">
              <a:ea typeface="굴림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CEB112-F02C-DA59-959A-E70003CACC1D}"/>
              </a:ext>
            </a:extLst>
          </p:cNvPr>
          <p:cNvSpPr txBox="1"/>
          <p:nvPr/>
        </p:nvSpPr>
        <p:spPr>
          <a:xfrm>
            <a:off x="541876" y="1120676"/>
            <a:ext cx="307968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매개변수의 특성</a:t>
            </a:r>
            <a:endParaRPr lang="en-US" altLang="ko-KR" sz="36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endParaRPr lang="en-US" altLang="ko-KR" sz="36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r>
              <a:rPr lang="ko-KR" altLang="en-US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프로젝트 매개변수</a:t>
            </a:r>
            <a:endParaRPr lang="en-US" altLang="ko-KR" sz="24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endParaRPr lang="en-US" altLang="ko-KR" sz="24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endParaRPr lang="en-US" altLang="ko-KR" sz="24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endParaRPr lang="en-US" altLang="ko-KR" sz="24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r>
              <a:rPr lang="ko-KR" altLang="en-US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패밀리 매개변수</a:t>
            </a:r>
            <a:endParaRPr lang="en-US" altLang="ko-KR" sz="24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endParaRPr lang="en-US" altLang="ko-KR" sz="24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64A2CD-9E07-392E-3AB8-257BBF6EDE90}"/>
              </a:ext>
            </a:extLst>
          </p:cNvPr>
          <p:cNvSpPr txBox="1"/>
          <p:nvPr/>
        </p:nvSpPr>
        <p:spPr>
          <a:xfrm>
            <a:off x="4679950" y="2132856"/>
            <a:ext cx="16044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rgbClr val="0000FF"/>
                </a:solidFill>
                <a:latin typeface="리디바탕" panose="020B0600000101010101" pitchFamily="50" charset="-127"/>
                <a:ea typeface="리디바탕" panose="020B0600000101010101" pitchFamily="50" charset="-127"/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87C4D3-E09D-BB81-93CD-1C6C209C3283}"/>
              </a:ext>
            </a:extLst>
          </p:cNvPr>
          <p:cNvSpPr txBox="1"/>
          <p:nvPr/>
        </p:nvSpPr>
        <p:spPr>
          <a:xfrm>
            <a:off x="4679950" y="3573016"/>
            <a:ext cx="16044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rgbClr val="0000FF"/>
                </a:solidFill>
                <a:latin typeface="리디바탕" panose="020B0600000101010101" pitchFamily="50" charset="-127"/>
                <a:ea typeface="리디바탕" panose="020B0600000101010101" pitchFamily="50" charset="-127"/>
              </a:rPr>
              <a:t>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CEA7B-5F1E-AC21-C4E6-884E351514DF}"/>
              </a:ext>
            </a:extLst>
          </p:cNvPr>
          <p:cNvSpPr txBox="1"/>
          <p:nvPr/>
        </p:nvSpPr>
        <p:spPr>
          <a:xfrm>
            <a:off x="4679950" y="1556792"/>
            <a:ext cx="1785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태그 연동 여부</a:t>
            </a:r>
            <a:endParaRPr lang="en-US" altLang="ko-KR" sz="18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620738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>
            <a:extLst>
              <a:ext uri="{FF2B5EF4-FFF2-40B4-BE49-F238E27FC236}">
                <a16:creationId xmlns:a16="http://schemas.microsoft.com/office/drawing/2014/main" id="{3F105778-0E6E-9E14-1F9A-EBCE310C8E1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8588" y="76200"/>
            <a:ext cx="9504362" cy="485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이론교육 </a:t>
            </a:r>
            <a:r>
              <a:rPr lang="en-US" altLang="ko-KR" sz="2000" dirty="0"/>
              <a:t>1 – Family / Parameter</a:t>
            </a:r>
            <a:endParaRPr sz="2000" dirty="0">
              <a:ea typeface="굴림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CEB112-F02C-DA59-959A-E70003CACC1D}"/>
              </a:ext>
            </a:extLst>
          </p:cNvPr>
          <p:cNvSpPr txBox="1"/>
          <p:nvPr/>
        </p:nvSpPr>
        <p:spPr>
          <a:xfrm>
            <a:off x="541876" y="1120676"/>
            <a:ext cx="307968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매개변수의 특성</a:t>
            </a:r>
            <a:endParaRPr lang="en-US" altLang="ko-KR" sz="36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endParaRPr lang="en-US" altLang="ko-KR" sz="36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r>
              <a:rPr lang="ko-KR" altLang="en-US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프로젝트 매개변수</a:t>
            </a:r>
            <a:endParaRPr lang="en-US" altLang="ko-KR" sz="24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endParaRPr lang="en-US" altLang="ko-KR" sz="24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endParaRPr lang="en-US" altLang="ko-KR" sz="24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endParaRPr lang="en-US" altLang="ko-KR" sz="24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r>
              <a:rPr lang="ko-KR" altLang="en-US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패밀리 매개변수</a:t>
            </a:r>
            <a:endParaRPr lang="en-US" altLang="ko-KR" sz="24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endParaRPr lang="en-US" altLang="ko-KR" sz="24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64A2CD-9E07-392E-3AB8-257BBF6EDE90}"/>
              </a:ext>
            </a:extLst>
          </p:cNvPr>
          <p:cNvSpPr txBox="1"/>
          <p:nvPr/>
        </p:nvSpPr>
        <p:spPr>
          <a:xfrm>
            <a:off x="4679950" y="2132856"/>
            <a:ext cx="16044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rgbClr val="0000FF"/>
                </a:solidFill>
                <a:latin typeface="리디바탕" panose="020B0600000101010101" pitchFamily="50" charset="-127"/>
                <a:ea typeface="리디바탕" panose="020B0600000101010101" pitchFamily="50" charset="-127"/>
              </a:rPr>
              <a:t>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87C4D3-E09D-BB81-93CD-1C6C209C3283}"/>
              </a:ext>
            </a:extLst>
          </p:cNvPr>
          <p:cNvSpPr txBox="1"/>
          <p:nvPr/>
        </p:nvSpPr>
        <p:spPr>
          <a:xfrm>
            <a:off x="4679950" y="3573016"/>
            <a:ext cx="16044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rgbClr val="0000FF"/>
                </a:solidFill>
                <a:latin typeface="리디바탕" panose="020B0600000101010101" pitchFamily="50" charset="-127"/>
                <a:ea typeface="리디바탕" panose="020B0600000101010101" pitchFamily="50" charset="-127"/>
              </a:rPr>
              <a:t>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756C1B-6A23-5338-BEE2-9F63BA2CFBD3}"/>
              </a:ext>
            </a:extLst>
          </p:cNvPr>
          <p:cNvSpPr txBox="1"/>
          <p:nvPr/>
        </p:nvSpPr>
        <p:spPr>
          <a:xfrm>
            <a:off x="920552" y="2624088"/>
            <a:ext cx="495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리디바탕" panose="020B0600000101010101" pitchFamily="50" charset="-127"/>
                <a:ea typeface="리디바탕" panose="020B0600000101010101" pitchFamily="50" charset="-127"/>
              </a:rPr>
              <a:t>(made by </a:t>
            </a:r>
            <a:r>
              <a:rPr lang="ko-KR" altLang="en-US" sz="1800" dirty="0" err="1">
                <a:solidFill>
                  <a:srgbClr val="0000FF"/>
                </a:solidFill>
                <a:latin typeface="리디바탕" panose="020B0600000101010101" pitchFamily="50" charset="-127"/>
                <a:ea typeface="리디바탕" panose="020B0600000101010101" pitchFamily="50" charset="-127"/>
              </a:rPr>
              <a:t>공유매개변수</a:t>
            </a:r>
            <a:r>
              <a:rPr lang="en-US" altLang="ko-KR" sz="1800" dirty="0">
                <a:solidFill>
                  <a:srgbClr val="0000FF"/>
                </a:solidFill>
                <a:latin typeface="리디바탕" panose="020B0600000101010101" pitchFamily="50" charset="-127"/>
                <a:ea typeface="리디바탕" panose="020B0600000101010101" pitchFamily="50" charset="-127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FBF6A0-E287-FE20-4A1C-A62B0B9338FD}"/>
              </a:ext>
            </a:extLst>
          </p:cNvPr>
          <p:cNvSpPr txBox="1"/>
          <p:nvPr/>
        </p:nvSpPr>
        <p:spPr>
          <a:xfrm>
            <a:off x="920552" y="4100344"/>
            <a:ext cx="495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리디바탕" panose="020B0600000101010101" pitchFamily="50" charset="-127"/>
                <a:ea typeface="리디바탕" panose="020B0600000101010101" pitchFamily="50" charset="-127"/>
              </a:rPr>
              <a:t>(made by </a:t>
            </a:r>
            <a:r>
              <a:rPr lang="ko-KR" altLang="en-US" sz="1800" dirty="0" err="1">
                <a:solidFill>
                  <a:srgbClr val="0000FF"/>
                </a:solidFill>
                <a:latin typeface="리디바탕" panose="020B0600000101010101" pitchFamily="50" charset="-127"/>
                <a:ea typeface="리디바탕" panose="020B0600000101010101" pitchFamily="50" charset="-127"/>
              </a:rPr>
              <a:t>공유매개변수</a:t>
            </a:r>
            <a:r>
              <a:rPr lang="en-US" altLang="ko-KR" sz="1800" dirty="0">
                <a:solidFill>
                  <a:srgbClr val="0000FF"/>
                </a:solidFill>
                <a:latin typeface="리디바탕" panose="020B0600000101010101" pitchFamily="50" charset="-127"/>
                <a:ea typeface="리디바탕" panose="020B0600000101010101" pitchFamily="50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F8EA2F-DEE0-4C8A-66E9-C9FB131E9AFC}"/>
              </a:ext>
            </a:extLst>
          </p:cNvPr>
          <p:cNvSpPr txBox="1"/>
          <p:nvPr/>
        </p:nvSpPr>
        <p:spPr>
          <a:xfrm>
            <a:off x="4679950" y="1556792"/>
            <a:ext cx="1785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스케쥴 연동 여부</a:t>
            </a:r>
            <a:endParaRPr lang="en-US" altLang="ko-KR" sz="18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434216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>
            <a:extLst>
              <a:ext uri="{FF2B5EF4-FFF2-40B4-BE49-F238E27FC236}">
                <a16:creationId xmlns:a16="http://schemas.microsoft.com/office/drawing/2014/main" id="{3F105778-0E6E-9E14-1F9A-EBCE310C8E1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8588" y="76200"/>
            <a:ext cx="9504362" cy="485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이론교육 </a:t>
            </a:r>
            <a:r>
              <a:rPr lang="en-US" altLang="ko-KR" sz="2000" dirty="0"/>
              <a:t>1 – Family / Parameter</a:t>
            </a:r>
            <a:endParaRPr sz="2000" dirty="0">
              <a:ea typeface="굴림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CEB112-F02C-DA59-959A-E70003CACC1D}"/>
              </a:ext>
            </a:extLst>
          </p:cNvPr>
          <p:cNvSpPr txBox="1"/>
          <p:nvPr/>
        </p:nvSpPr>
        <p:spPr>
          <a:xfrm>
            <a:off x="541876" y="1120676"/>
            <a:ext cx="307007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매개변수의 특성</a:t>
            </a:r>
            <a:endParaRPr lang="en-US" altLang="ko-KR" sz="36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endParaRPr lang="en-US" altLang="ko-KR" sz="36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r>
              <a:rPr lang="ko-KR" altLang="en-US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프로젝트 매개변수</a:t>
            </a:r>
            <a:endParaRPr lang="en-US" altLang="ko-KR" sz="24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endParaRPr lang="en-US" altLang="ko-KR" sz="24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endParaRPr lang="en-US" altLang="ko-KR" sz="24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endParaRPr lang="en-US" altLang="ko-KR" sz="24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r>
              <a:rPr lang="ko-KR" altLang="en-US" sz="24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패밀리 매개변수</a:t>
            </a:r>
            <a:endParaRPr lang="en-US" altLang="ko-KR" sz="24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  <a:p>
            <a:endParaRPr lang="en-US" altLang="ko-KR" sz="24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64A2CD-9E07-392E-3AB8-257BBF6EDE90}"/>
              </a:ext>
            </a:extLst>
          </p:cNvPr>
          <p:cNvSpPr txBox="1"/>
          <p:nvPr/>
        </p:nvSpPr>
        <p:spPr>
          <a:xfrm>
            <a:off x="4679950" y="2132856"/>
            <a:ext cx="16044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rgbClr val="0000FF"/>
                </a:solidFill>
                <a:latin typeface="리디바탕" panose="020B0600000101010101" pitchFamily="50" charset="-127"/>
                <a:ea typeface="리디바탕" panose="020B0600000101010101" pitchFamily="50" charset="-127"/>
              </a:rPr>
              <a:t>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87C4D3-E09D-BB81-93CD-1C6C209C3283}"/>
              </a:ext>
            </a:extLst>
          </p:cNvPr>
          <p:cNvSpPr txBox="1"/>
          <p:nvPr/>
        </p:nvSpPr>
        <p:spPr>
          <a:xfrm>
            <a:off x="4679950" y="3573016"/>
            <a:ext cx="16044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rgbClr val="0000FF"/>
                </a:solidFill>
                <a:latin typeface="리디바탕" panose="020B0600000101010101" pitchFamily="50" charset="-127"/>
                <a:ea typeface="리디바탕" panose="020B0600000101010101" pitchFamily="50" charset="-127"/>
              </a:rPr>
              <a:t>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BF086-B1F1-BA82-237E-2314CCB61786}"/>
              </a:ext>
            </a:extLst>
          </p:cNvPr>
          <p:cNvSpPr txBox="1"/>
          <p:nvPr/>
        </p:nvSpPr>
        <p:spPr>
          <a:xfrm>
            <a:off x="920552" y="2624088"/>
            <a:ext cx="495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리디바탕" panose="020B0600000101010101" pitchFamily="50" charset="-127"/>
                <a:ea typeface="리디바탕" panose="020B0600000101010101" pitchFamily="50" charset="-127"/>
              </a:rPr>
              <a:t>(made by </a:t>
            </a:r>
            <a:r>
              <a:rPr lang="ko-KR" altLang="en-US" sz="1800" dirty="0" err="1">
                <a:solidFill>
                  <a:srgbClr val="0000FF"/>
                </a:solidFill>
                <a:latin typeface="리디바탕" panose="020B0600000101010101" pitchFamily="50" charset="-127"/>
                <a:ea typeface="리디바탕" panose="020B0600000101010101" pitchFamily="50" charset="-127"/>
              </a:rPr>
              <a:t>공유매개변수</a:t>
            </a:r>
            <a:r>
              <a:rPr lang="en-US" altLang="ko-KR" sz="1800" dirty="0">
                <a:solidFill>
                  <a:srgbClr val="0000FF"/>
                </a:solidFill>
                <a:latin typeface="리디바탕" panose="020B0600000101010101" pitchFamily="50" charset="-127"/>
                <a:ea typeface="리디바탕" panose="020B0600000101010101" pitchFamily="50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F65F52-910A-A80A-F288-8E16942CDB1B}"/>
              </a:ext>
            </a:extLst>
          </p:cNvPr>
          <p:cNvSpPr txBox="1"/>
          <p:nvPr/>
        </p:nvSpPr>
        <p:spPr>
          <a:xfrm>
            <a:off x="920552" y="4100344"/>
            <a:ext cx="495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리디바탕" panose="020B0600000101010101" pitchFamily="50" charset="-127"/>
                <a:ea typeface="리디바탕" panose="020B0600000101010101" pitchFamily="50" charset="-127"/>
              </a:rPr>
              <a:t>(made by </a:t>
            </a:r>
            <a:r>
              <a:rPr lang="ko-KR" altLang="en-US" sz="1800" dirty="0" err="1">
                <a:solidFill>
                  <a:srgbClr val="0000FF"/>
                </a:solidFill>
                <a:latin typeface="리디바탕" panose="020B0600000101010101" pitchFamily="50" charset="-127"/>
                <a:ea typeface="리디바탕" panose="020B0600000101010101" pitchFamily="50" charset="-127"/>
              </a:rPr>
              <a:t>공유매개변수</a:t>
            </a:r>
            <a:r>
              <a:rPr lang="en-US" altLang="ko-KR" sz="1800" dirty="0">
                <a:solidFill>
                  <a:srgbClr val="0000FF"/>
                </a:solidFill>
                <a:latin typeface="리디바탕" panose="020B0600000101010101" pitchFamily="50" charset="-127"/>
                <a:ea typeface="리디바탕" panose="020B0600000101010101" pitchFamily="50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431C72-75BF-53E7-5E09-371292141504}"/>
              </a:ext>
            </a:extLst>
          </p:cNvPr>
          <p:cNvSpPr txBox="1"/>
          <p:nvPr/>
        </p:nvSpPr>
        <p:spPr>
          <a:xfrm>
            <a:off x="4679950" y="1556792"/>
            <a:ext cx="1785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latin typeface="리디바탕" panose="020B0600000101010101" pitchFamily="50" charset="-127"/>
                <a:ea typeface="리디바탕" panose="020B0600000101010101" pitchFamily="50" charset="-127"/>
              </a:rPr>
              <a:t>태그 연동 여부</a:t>
            </a:r>
            <a:endParaRPr lang="en-US" altLang="ko-KR" sz="1800" dirty="0"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916825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591D5B-9897-B0D6-9A42-4276F675B8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050" y="711200"/>
            <a:ext cx="9359900" cy="485775"/>
          </a:xfrm>
        </p:spPr>
        <p:txBody>
          <a:bodyPr vert="horz" wrap="square" lIns="9144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spcAft>
                <a:spcPts val="0"/>
              </a:spcAft>
              <a:buFont typeface="Arial" charset="0"/>
              <a:buNone/>
              <a:defRPr/>
            </a:pPr>
            <a:r>
              <a:rPr sz="1800">
                <a:latin typeface="Arial" charset="0"/>
                <a:cs typeface="Arial" charset="0"/>
              </a:rPr>
              <a:t>부재 작성 </a:t>
            </a:r>
            <a:r>
              <a:rPr lang="en-US" altLang="ko-KR" sz="1800">
                <a:latin typeface="Arial" charset="0"/>
                <a:cs typeface="Arial" charset="0"/>
              </a:rPr>
              <a:t>- in Revit</a:t>
            </a:r>
            <a:endParaRPr lang="en-US" altLang="ko-KR" sz="1400">
              <a:latin typeface="맑은 고딕" pitchFamily="50" charset="-127"/>
              <a:cs typeface="Arial" charset="0"/>
            </a:endParaRPr>
          </a:p>
        </p:txBody>
      </p:sp>
      <p:sp>
        <p:nvSpPr>
          <p:cNvPr id="19459" name="제목 3">
            <a:extLst>
              <a:ext uri="{FF2B5EF4-FFF2-40B4-BE49-F238E27FC236}">
                <a16:creationId xmlns:a16="http://schemas.microsoft.com/office/drawing/2014/main" id="{3AA058D9-ACBB-A975-EFD6-7DCC9050144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8588" y="76200"/>
            <a:ext cx="9504362" cy="485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altLang="ko-KR" sz="2000"/>
              <a:t>3. BIM tool </a:t>
            </a:r>
            <a:r>
              <a:rPr sz="2000"/>
              <a:t>실습</a:t>
            </a:r>
            <a:endParaRPr sz="2000"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A7931-6EDB-C8D7-6C9E-376DE9ADDD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050" y="711200"/>
            <a:ext cx="9359900" cy="485775"/>
          </a:xfrm>
        </p:spPr>
        <p:txBody>
          <a:bodyPr vert="horz" wrap="square" lIns="9144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spcAft>
                <a:spcPts val="0"/>
              </a:spcAft>
              <a:buFont typeface="Arial" charset="0"/>
              <a:buNone/>
              <a:defRPr/>
            </a:pPr>
            <a:r>
              <a:rPr sz="1800">
                <a:latin typeface="Arial" charset="0"/>
                <a:cs typeface="Arial" charset="0"/>
              </a:rPr>
              <a:t>부재 속성 변경 </a:t>
            </a:r>
            <a:r>
              <a:rPr lang="en-US" altLang="ko-KR" sz="1800">
                <a:latin typeface="Arial" charset="0"/>
                <a:cs typeface="Arial" charset="0"/>
              </a:rPr>
              <a:t>- by</a:t>
            </a:r>
            <a:r>
              <a:rPr sz="1800">
                <a:latin typeface="Arial" charset="0"/>
                <a:cs typeface="Arial" charset="0"/>
              </a:rPr>
              <a:t> </a:t>
            </a:r>
            <a:r>
              <a:rPr lang="en-US" altLang="ko-KR" sz="1800">
                <a:latin typeface="Arial" charset="0"/>
                <a:cs typeface="Arial" charset="0"/>
              </a:rPr>
              <a:t>Manual</a:t>
            </a:r>
            <a:endParaRPr lang="en-US" altLang="ko-KR" sz="1400">
              <a:latin typeface="맑은 고딕" pitchFamily="50" charset="-127"/>
              <a:cs typeface="Arial" charset="0"/>
            </a:endParaRPr>
          </a:p>
        </p:txBody>
      </p:sp>
      <p:sp>
        <p:nvSpPr>
          <p:cNvPr id="20483" name="제목 3">
            <a:extLst>
              <a:ext uri="{FF2B5EF4-FFF2-40B4-BE49-F238E27FC236}">
                <a16:creationId xmlns:a16="http://schemas.microsoft.com/office/drawing/2014/main" id="{7976A317-0C2E-F005-0C61-715FBE4F283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8588" y="76200"/>
            <a:ext cx="9504362" cy="485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altLang="ko-KR" sz="2000"/>
              <a:t>3. BIM tool </a:t>
            </a:r>
            <a:r>
              <a:rPr sz="2000"/>
              <a:t>실습</a:t>
            </a:r>
            <a:endParaRPr sz="2000"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6C3CB4-55F7-7644-8656-5AF17DAA3F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050" y="711200"/>
            <a:ext cx="9359900" cy="485775"/>
          </a:xfrm>
        </p:spPr>
        <p:txBody>
          <a:bodyPr vert="horz" wrap="square" lIns="9144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spcAft>
                <a:spcPts val="0"/>
              </a:spcAft>
              <a:buFont typeface="Arial" charset="0"/>
              <a:buNone/>
              <a:defRPr/>
            </a:pPr>
            <a:r>
              <a:rPr sz="1800">
                <a:latin typeface="Arial" charset="0"/>
                <a:cs typeface="Arial" charset="0"/>
              </a:rPr>
              <a:t>부재 속성 변경 </a:t>
            </a:r>
            <a:r>
              <a:rPr lang="en-US" altLang="ko-KR" sz="1800">
                <a:latin typeface="Arial" charset="0"/>
                <a:cs typeface="Arial" charset="0"/>
              </a:rPr>
              <a:t>- by</a:t>
            </a:r>
            <a:r>
              <a:rPr sz="1800">
                <a:latin typeface="Arial" charset="0"/>
                <a:cs typeface="Arial" charset="0"/>
              </a:rPr>
              <a:t> </a:t>
            </a:r>
            <a:r>
              <a:rPr lang="en-US" altLang="ko-KR" sz="1800">
                <a:latin typeface="Arial" charset="0"/>
                <a:cs typeface="Arial" charset="0"/>
              </a:rPr>
              <a:t>Dynamo</a:t>
            </a:r>
            <a:endParaRPr lang="en-US" altLang="ko-KR" sz="1400">
              <a:latin typeface="맑은 고딕" pitchFamily="50" charset="-127"/>
              <a:cs typeface="Arial" charset="0"/>
            </a:endParaRPr>
          </a:p>
        </p:txBody>
      </p:sp>
      <p:sp>
        <p:nvSpPr>
          <p:cNvPr id="21507" name="제목 3">
            <a:extLst>
              <a:ext uri="{FF2B5EF4-FFF2-40B4-BE49-F238E27FC236}">
                <a16:creationId xmlns:a16="http://schemas.microsoft.com/office/drawing/2014/main" id="{531AB24C-50DE-B829-4EB3-16A85BF60DE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8588" y="76200"/>
            <a:ext cx="9504362" cy="485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altLang="ko-KR" sz="2000"/>
              <a:t>3. BIM tool </a:t>
            </a:r>
            <a:r>
              <a:rPr sz="2000"/>
              <a:t>실습</a:t>
            </a:r>
            <a:endParaRPr sz="2000"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1E513D-5C66-6859-55D4-2403954FDF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050" y="711200"/>
            <a:ext cx="9359900" cy="485775"/>
          </a:xfrm>
        </p:spPr>
        <p:txBody>
          <a:bodyPr vert="horz" wrap="square" lIns="9144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spcAft>
                <a:spcPts val="0"/>
              </a:spcAft>
              <a:buFont typeface="Arial" charset="0"/>
              <a:buNone/>
              <a:defRPr/>
            </a:pPr>
            <a:r>
              <a:rPr lang="en-US" altLang="ko-KR" sz="1800">
                <a:latin typeface="Arial" charset="0"/>
                <a:cs typeface="Arial" charset="0"/>
              </a:rPr>
              <a:t>BIM,</a:t>
            </a:r>
            <a:r>
              <a:rPr sz="1800">
                <a:latin typeface="Arial" charset="0"/>
                <a:cs typeface="Arial" charset="0"/>
              </a:rPr>
              <a:t> </a:t>
            </a:r>
            <a:r>
              <a:rPr lang="en-US" altLang="ko-KR" sz="1800">
                <a:latin typeface="Arial" charset="0"/>
                <a:cs typeface="Arial" charset="0"/>
              </a:rPr>
              <a:t>Digital Twin</a:t>
            </a:r>
            <a:r>
              <a:rPr sz="1800">
                <a:latin typeface="Arial" charset="0"/>
                <a:cs typeface="Arial" charset="0"/>
              </a:rPr>
              <a:t>의 정의</a:t>
            </a:r>
            <a:endParaRPr lang="en-US" altLang="ko-KR" sz="1400">
              <a:latin typeface="맑은 고딕" pitchFamily="50" charset="-127"/>
              <a:cs typeface="Arial" charset="0"/>
            </a:endParaRPr>
          </a:p>
        </p:txBody>
      </p:sp>
      <p:sp>
        <p:nvSpPr>
          <p:cNvPr id="11267" name="제목 3">
            <a:extLst>
              <a:ext uri="{FF2B5EF4-FFF2-40B4-BE49-F238E27FC236}">
                <a16:creationId xmlns:a16="http://schemas.microsoft.com/office/drawing/2014/main" id="{3DC68B20-A1F0-9A47-21B2-DC40E0B277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8588" y="76200"/>
            <a:ext cx="9504362" cy="485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altLang="ko-KR" sz="2000"/>
              <a:t>1. BIM </a:t>
            </a:r>
            <a:r>
              <a:rPr sz="2000"/>
              <a:t>개요</a:t>
            </a:r>
            <a:endParaRPr sz="2000">
              <a:ea typeface="굴림" panose="020B0600000101010101" pitchFamily="50" charset="-127"/>
            </a:endParaRPr>
          </a:p>
        </p:txBody>
      </p:sp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D2DC15C7-66D1-2ED9-72A2-3F2D7D31D9C1}"/>
              </a:ext>
            </a:extLst>
          </p:cNvPr>
          <p:cNvSpPr txBox="1">
            <a:spLocks/>
          </p:cNvSpPr>
          <p:nvPr/>
        </p:nvSpPr>
        <p:spPr>
          <a:xfrm>
            <a:off x="404813" y="1154113"/>
            <a:ext cx="4464050" cy="485775"/>
          </a:xfrm>
          <a:prstGeom prst="rect">
            <a:avLst/>
          </a:prstGeom>
        </p:spPr>
        <p:txBody>
          <a:bodyPr tIns="0"/>
          <a:lstStyle>
            <a:lvl1pPr marL="252000" indent="-252000" algn="l" rtl="0" eaLnBrk="1" fontAlgn="base" latinLnBrk="1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 kumimoji="0" lang="ko-KR" altLang="en-US" sz="1700" b="1" kern="1200" spc="-30" baseline="0" dirty="0" smtClean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540000" indent="-252000" algn="l" rtl="0" eaLnBrk="0" fontAlgn="base" latinLnBrk="1" hangingPunct="0">
              <a:lnSpc>
                <a:spcPts val="216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arenR"/>
              <a:defRPr sz="1400" kern="1200" spc="-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000" indent="-144000" algn="l" rtl="0" eaLnBrk="0" fontAlgn="base" latinLnBrk="1" hangingPunct="0">
              <a:lnSpc>
                <a:spcPts val="2100"/>
              </a:lnSpc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–"/>
              <a:defRPr sz="1300" kern="1200" spc="-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charset="0"/>
              <a:buNone/>
              <a:defRPr/>
            </a:pPr>
            <a:r>
              <a:rPr lang="en-US" altLang="ko-KR" sz="1600">
                <a:latin typeface="Arial" charset="0"/>
                <a:cs typeface="Arial" charset="0"/>
              </a:rPr>
              <a:t>BIM</a:t>
            </a:r>
            <a:r>
              <a:rPr sz="1600">
                <a:latin typeface="Arial" charset="0"/>
                <a:cs typeface="Arial" charset="0"/>
              </a:rPr>
              <a:t>이란</a:t>
            </a:r>
            <a:r>
              <a:rPr lang="en-US" altLang="ko-KR" sz="1600">
                <a:latin typeface="Arial" charset="0"/>
                <a:cs typeface="Arial" charset="0"/>
              </a:rPr>
              <a:t>?</a:t>
            </a:r>
            <a:endParaRPr sz="1200">
              <a:latin typeface="맑은 고딕" pitchFamily="50" charset="-127"/>
              <a:cs typeface="Arial" charset="0"/>
            </a:endParaRPr>
          </a:p>
        </p:txBody>
      </p:sp>
      <p:sp>
        <p:nvSpPr>
          <p:cNvPr id="11269" name="TextBox 7">
            <a:extLst>
              <a:ext uri="{FF2B5EF4-FFF2-40B4-BE49-F238E27FC236}">
                <a16:creationId xmlns:a16="http://schemas.microsoft.com/office/drawing/2014/main" id="{BD22F472-8087-BF48-580B-B50ABD204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1784350"/>
            <a:ext cx="4956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100" b="1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BIM</a:t>
            </a:r>
            <a:r>
              <a:rPr lang="ko-KR" altLang="en-US" sz="11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이란</a:t>
            </a:r>
            <a:r>
              <a:rPr lang="ko-KR" altLang="en-US" sz="1100" b="1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100" b="1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Building Information Modeling (</a:t>
            </a:r>
            <a:r>
              <a:rPr lang="ko-KR" altLang="en-US" sz="1100" b="1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빌딩정보모델링</a:t>
            </a:r>
            <a:r>
              <a:rPr lang="en-US" altLang="ko-KR" sz="1100" b="1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 </a:t>
            </a:r>
            <a:r>
              <a:rPr lang="ko-KR" altLang="en-US" sz="11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약어로 최초 디자인 단계에서부터 공사</a:t>
            </a:r>
            <a:r>
              <a:rPr lang="en-US" altLang="ko-KR" sz="11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1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유지보수 및  빌딩 철거에 이르기까지 건축물 관련 자산의 전체 수명주기에 거쳐</a:t>
            </a:r>
            <a:r>
              <a:rPr lang="en-US" altLang="ko-KR" sz="11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1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관련 설계 정보를 통합 관리하는 것을 의미합니다</a:t>
            </a:r>
            <a:r>
              <a:rPr lang="en-US" altLang="ko-KR" sz="11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r>
              <a:rPr lang="ko-KR" altLang="en-US" sz="11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 </a:t>
            </a:r>
          </a:p>
        </p:txBody>
      </p:sp>
      <p:pic>
        <p:nvPicPr>
          <p:cNvPr id="11270" name="그림 9">
            <a:extLst>
              <a:ext uri="{FF2B5EF4-FFF2-40B4-BE49-F238E27FC236}">
                <a16:creationId xmlns:a16="http://schemas.microsoft.com/office/drawing/2014/main" id="{03799F1C-3996-3109-A7F5-427A2A7E6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538" y="1912938"/>
            <a:ext cx="3935412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TextBox 11">
            <a:extLst>
              <a:ext uri="{FF2B5EF4-FFF2-40B4-BE49-F238E27FC236}">
                <a16:creationId xmlns:a16="http://schemas.microsoft.com/office/drawing/2014/main" id="{0E3FC91B-7245-B10B-D8F3-098C096B1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4092575"/>
            <a:ext cx="49561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프로세스 전반을 더 빠르고 효율적으로 관리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생산성 향상 및 시공 완료 속도 증대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불확실성 감소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전 수명주기에 거친 비용 및 환경 데이터 관리 가능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재 작업에 대한 비용 감소</a:t>
            </a:r>
            <a:r>
              <a:rPr lang="en-US" altLang="ko-KR" sz="11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11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회피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안전에 대한 관리 및 개선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정부 계약이나 입찰 기회 획득 가능 및 </a:t>
            </a:r>
            <a:r>
              <a:rPr lang="en-US" altLang="ko-KR" sz="11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BIM Level 2 </a:t>
            </a:r>
            <a:r>
              <a:rPr lang="ko-KR" altLang="en-US" sz="11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획득 가능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현장 폐기물 감소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1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오류</a:t>
            </a:r>
            <a:r>
              <a:rPr lang="en-US" altLang="ko-KR" sz="11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1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시행착오 예방</a:t>
            </a:r>
          </a:p>
        </p:txBody>
      </p:sp>
      <p:sp>
        <p:nvSpPr>
          <p:cNvPr id="15" name="텍스트 개체 틀 4">
            <a:extLst>
              <a:ext uri="{FF2B5EF4-FFF2-40B4-BE49-F238E27FC236}">
                <a16:creationId xmlns:a16="http://schemas.microsoft.com/office/drawing/2014/main" id="{B55BB78B-8F5E-5FE3-BC6D-A255122B60A6}"/>
              </a:ext>
            </a:extLst>
          </p:cNvPr>
          <p:cNvSpPr txBox="1">
            <a:spLocks/>
          </p:cNvSpPr>
          <p:nvPr/>
        </p:nvSpPr>
        <p:spPr>
          <a:xfrm>
            <a:off x="404813" y="3436938"/>
            <a:ext cx="4464050" cy="485775"/>
          </a:xfrm>
          <a:prstGeom prst="rect">
            <a:avLst/>
          </a:prstGeom>
        </p:spPr>
        <p:txBody>
          <a:bodyPr tIns="0"/>
          <a:lstStyle>
            <a:lvl1pPr marL="252000" indent="-252000" algn="l" rtl="0" eaLnBrk="1" fontAlgn="base" latinLnBrk="1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 kumimoji="0" lang="ko-KR" altLang="en-US" sz="1700" b="1" kern="1200" spc="-30" baseline="0" dirty="0" smtClean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540000" indent="-252000" algn="l" rtl="0" eaLnBrk="0" fontAlgn="base" latinLnBrk="1" hangingPunct="0">
              <a:lnSpc>
                <a:spcPts val="216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arenR"/>
              <a:defRPr sz="1400" kern="1200" spc="-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000" indent="-144000" algn="l" rtl="0" eaLnBrk="0" fontAlgn="base" latinLnBrk="1" hangingPunct="0">
              <a:lnSpc>
                <a:spcPts val="2100"/>
              </a:lnSpc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–"/>
              <a:defRPr sz="1300" kern="1200" spc="-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charset="0"/>
              <a:buNone/>
              <a:defRPr/>
            </a:pPr>
            <a:r>
              <a:rPr lang="en-US" altLang="ko-KR" sz="1600">
                <a:latin typeface="Arial" charset="0"/>
                <a:cs typeface="Arial" charset="0"/>
              </a:rPr>
              <a:t>BIM </a:t>
            </a:r>
            <a:r>
              <a:rPr sz="1600">
                <a:latin typeface="Arial" charset="0"/>
                <a:cs typeface="Arial" charset="0"/>
              </a:rPr>
              <a:t>사용 및 인증의 장점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F4B890-1862-F6D0-5DF8-03850EBB9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050" y="711200"/>
            <a:ext cx="9359900" cy="485775"/>
          </a:xfrm>
        </p:spPr>
        <p:txBody>
          <a:bodyPr vert="horz" wrap="square" lIns="9144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spcAft>
                <a:spcPts val="0"/>
              </a:spcAft>
              <a:buFont typeface="Arial" charset="0"/>
              <a:buNone/>
              <a:defRPr/>
            </a:pPr>
            <a:r>
              <a:rPr lang="en-US" altLang="ko-KR" sz="1800">
                <a:latin typeface="Arial" charset="0"/>
                <a:cs typeface="Arial" charset="0"/>
              </a:rPr>
              <a:t>BIM,</a:t>
            </a:r>
            <a:r>
              <a:rPr sz="1800">
                <a:latin typeface="Arial" charset="0"/>
                <a:cs typeface="Arial" charset="0"/>
              </a:rPr>
              <a:t> </a:t>
            </a:r>
            <a:r>
              <a:rPr lang="en-US" altLang="ko-KR" sz="1800">
                <a:latin typeface="Arial" charset="0"/>
                <a:cs typeface="Arial" charset="0"/>
              </a:rPr>
              <a:t>Digital Twin</a:t>
            </a:r>
            <a:r>
              <a:rPr sz="1800">
                <a:latin typeface="Arial" charset="0"/>
                <a:cs typeface="Arial" charset="0"/>
              </a:rPr>
              <a:t>의 정의</a:t>
            </a:r>
            <a:endParaRPr lang="en-US" altLang="ko-KR" sz="1400">
              <a:latin typeface="맑은 고딕" pitchFamily="50" charset="-127"/>
              <a:cs typeface="Arial" charset="0"/>
            </a:endParaRPr>
          </a:p>
        </p:txBody>
      </p:sp>
      <p:sp>
        <p:nvSpPr>
          <p:cNvPr id="12291" name="제목 3">
            <a:extLst>
              <a:ext uri="{FF2B5EF4-FFF2-40B4-BE49-F238E27FC236}">
                <a16:creationId xmlns:a16="http://schemas.microsoft.com/office/drawing/2014/main" id="{64EAC888-9818-80A3-4AF8-1C1DDAD620B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8588" y="76200"/>
            <a:ext cx="9504362" cy="485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altLang="ko-KR" sz="2000"/>
              <a:t>1. BIM </a:t>
            </a:r>
            <a:r>
              <a:rPr sz="2000"/>
              <a:t>개요</a:t>
            </a:r>
            <a:endParaRPr sz="2000">
              <a:ea typeface="굴림" panose="020B0600000101010101" pitchFamily="50" charset="-127"/>
            </a:endParaRPr>
          </a:p>
        </p:txBody>
      </p:sp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FEBE6BF0-7DB8-27FC-2099-D41EB5667CEA}"/>
              </a:ext>
            </a:extLst>
          </p:cNvPr>
          <p:cNvSpPr txBox="1">
            <a:spLocks/>
          </p:cNvSpPr>
          <p:nvPr/>
        </p:nvSpPr>
        <p:spPr>
          <a:xfrm>
            <a:off x="393700" y="1171575"/>
            <a:ext cx="4464050" cy="485775"/>
          </a:xfrm>
          <a:prstGeom prst="rect">
            <a:avLst/>
          </a:prstGeom>
        </p:spPr>
        <p:txBody>
          <a:bodyPr tIns="0"/>
          <a:lstStyle>
            <a:lvl1pPr marL="252000" indent="-252000" algn="l" rtl="0" eaLnBrk="1" fontAlgn="base" latinLnBrk="1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 kumimoji="0" lang="ko-KR" altLang="en-US" sz="1700" b="1" kern="1200" spc="-30" baseline="0" dirty="0" smtClean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540000" indent="-252000" algn="l" rtl="0" eaLnBrk="0" fontAlgn="base" latinLnBrk="1" hangingPunct="0">
              <a:lnSpc>
                <a:spcPts val="216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arenR"/>
              <a:defRPr sz="1400" kern="1200" spc="-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000" indent="-144000" algn="l" rtl="0" eaLnBrk="0" fontAlgn="base" latinLnBrk="1" hangingPunct="0">
              <a:lnSpc>
                <a:spcPts val="2100"/>
              </a:lnSpc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–"/>
              <a:defRPr sz="1300" kern="1200" spc="-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charset="0"/>
              <a:buNone/>
              <a:defRPr/>
            </a:pPr>
            <a:r>
              <a:rPr lang="en-US" altLang="ko-KR" sz="1600">
                <a:latin typeface="Arial" charset="0"/>
                <a:cs typeface="Arial" charset="0"/>
              </a:rPr>
              <a:t>Digital Twin</a:t>
            </a:r>
            <a:r>
              <a:rPr sz="1600">
                <a:latin typeface="Arial" charset="0"/>
                <a:cs typeface="Arial" charset="0"/>
              </a:rPr>
              <a:t>이란</a:t>
            </a:r>
            <a:r>
              <a:rPr lang="en-US" altLang="ko-KR" sz="1600">
                <a:latin typeface="Arial" charset="0"/>
                <a:cs typeface="Arial" charset="0"/>
              </a:rPr>
              <a:t>?</a:t>
            </a:r>
            <a:endParaRPr sz="1200">
              <a:latin typeface="맑은 고딕" pitchFamily="50" charset="-127"/>
              <a:cs typeface="Arial" charset="0"/>
            </a:endParaRPr>
          </a:p>
        </p:txBody>
      </p:sp>
      <p:sp>
        <p:nvSpPr>
          <p:cNvPr id="12293" name="TextBox 2">
            <a:extLst>
              <a:ext uri="{FF2B5EF4-FFF2-40B4-BE49-F238E27FC236}">
                <a16:creationId xmlns:a16="http://schemas.microsoft.com/office/drawing/2014/main" id="{2514BCDC-50B2-10D3-5464-DA50D73C8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1698625"/>
            <a:ext cx="446405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Digital Transformation</a:t>
            </a:r>
            <a:r>
              <a:rPr lang="ko-KR" altLang="en-US" sz="12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은 크게 </a:t>
            </a:r>
            <a:r>
              <a:rPr lang="en-US" altLang="ko-KR" sz="12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Smart Construction</a:t>
            </a:r>
            <a:r>
              <a:rPr lang="ko-KR" altLang="en-US" sz="12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과 </a:t>
            </a:r>
            <a:r>
              <a:rPr lang="en-US" altLang="ko-KR" sz="12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Digital Technology (</a:t>
            </a:r>
            <a:r>
              <a:rPr lang="ko-KR" altLang="en-US" sz="12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디지털 기술</a:t>
            </a:r>
            <a:r>
              <a:rPr lang="en-US" altLang="ko-KR" sz="12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r>
              <a:rPr lang="ko-KR" altLang="en-US" sz="12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 구분</a:t>
            </a:r>
            <a:endParaRPr lang="en-US" altLang="ko-KR" sz="1200">
              <a:solidFill>
                <a:srgbClr val="4D4D4D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1200">
              <a:solidFill>
                <a:srgbClr val="4D4D4D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12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BIM</a:t>
            </a:r>
            <a:r>
              <a:rPr lang="ko-KR" altLang="en-US" sz="12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은 디지털 기술 내 </a:t>
            </a:r>
            <a:r>
              <a:rPr lang="en-US" altLang="ko-KR" sz="12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Digital Twin</a:t>
            </a:r>
            <a:r>
              <a:rPr lang="ko-KR" altLang="en-US" sz="12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일종</a:t>
            </a:r>
            <a:endParaRPr lang="en-US" altLang="ko-KR" sz="1200">
              <a:solidFill>
                <a:srgbClr val="4D4D4D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12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(DT </a:t>
            </a:r>
            <a:r>
              <a:rPr lang="ko-KR" altLang="en-US" sz="12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구현하기 위한 기본 전제조건</a:t>
            </a:r>
            <a:r>
              <a:rPr lang="en-US" altLang="ko-KR" sz="12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  <p:grpSp>
        <p:nvGrpSpPr>
          <p:cNvPr id="12294" name="그룹 5">
            <a:extLst>
              <a:ext uri="{FF2B5EF4-FFF2-40B4-BE49-F238E27FC236}">
                <a16:creationId xmlns:a16="http://schemas.microsoft.com/office/drawing/2014/main" id="{50A83F6E-8495-6FB8-A247-01FD4E17403C}"/>
              </a:ext>
            </a:extLst>
          </p:cNvPr>
          <p:cNvGrpSpPr>
            <a:grpSpLocks/>
          </p:cNvGrpSpPr>
          <p:nvPr/>
        </p:nvGrpSpPr>
        <p:grpSpPr bwMode="auto">
          <a:xfrm>
            <a:off x="273050" y="3019425"/>
            <a:ext cx="9217025" cy="3127375"/>
            <a:chOff x="1352600" y="4609703"/>
            <a:chExt cx="6365592" cy="2160240"/>
          </a:xfrm>
        </p:grpSpPr>
        <p:grpSp>
          <p:nvGrpSpPr>
            <p:cNvPr id="12295" name="그룹 6">
              <a:extLst>
                <a:ext uri="{FF2B5EF4-FFF2-40B4-BE49-F238E27FC236}">
                  <a16:creationId xmlns:a16="http://schemas.microsoft.com/office/drawing/2014/main" id="{46E55A66-D6F4-256D-FC9B-2B472DAA53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2600" y="4609943"/>
              <a:ext cx="4839035" cy="2160000"/>
              <a:chOff x="64076" y="1153284"/>
              <a:chExt cx="4839035" cy="2491740"/>
            </a:xfrm>
          </p:grpSpPr>
          <p:pic>
            <p:nvPicPr>
              <p:cNvPr id="12298" name="그림 12">
                <a:extLst>
                  <a:ext uri="{FF2B5EF4-FFF2-40B4-BE49-F238E27FC236}">
                    <a16:creationId xmlns:a16="http://schemas.microsoft.com/office/drawing/2014/main" id="{67C56483-847C-A7B5-2F60-A2521090E2B6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076" y="1153284"/>
                <a:ext cx="3240405" cy="24917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2299" name="그룹 13">
                <a:extLst>
                  <a:ext uri="{FF2B5EF4-FFF2-40B4-BE49-F238E27FC236}">
                    <a16:creationId xmlns:a16="http://schemas.microsoft.com/office/drawing/2014/main" id="{C26553FF-74CD-2520-6295-B0309C9ECF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53584" y="1157094"/>
                <a:ext cx="1549527" cy="2487930"/>
                <a:chOff x="3353584" y="1157094"/>
                <a:chExt cx="1549527" cy="2487930"/>
              </a:xfrm>
            </p:grpSpPr>
            <p:pic>
              <p:nvPicPr>
                <p:cNvPr id="12302" name="그림 17">
                  <a:extLst>
                    <a:ext uri="{FF2B5EF4-FFF2-40B4-BE49-F238E27FC236}">
                      <a16:creationId xmlns:a16="http://schemas.microsoft.com/office/drawing/2014/main" id="{9D60781E-3156-F5A6-AD4B-7ABD4AA2422F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53584" y="1157094"/>
                  <a:ext cx="1549527" cy="24879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19BD41E6-E400-AD5E-AFFA-2B19225698BB}"/>
                    </a:ext>
                  </a:extLst>
                </p:cNvPr>
                <p:cNvSpPr/>
                <p:nvPr/>
              </p:nvSpPr>
              <p:spPr>
                <a:xfrm>
                  <a:off x="3694196" y="3120057"/>
                  <a:ext cx="899033" cy="60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pc="-50"/>
                </a:p>
              </p:txBody>
            </p:sp>
          </p:grp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86ED6318-B641-018C-5DEC-FA3A7912324F}"/>
                  </a:ext>
                </a:extLst>
              </p:cNvPr>
              <p:cNvSpPr/>
              <p:nvPr/>
            </p:nvSpPr>
            <p:spPr>
              <a:xfrm>
                <a:off x="2756789" y="2877180"/>
                <a:ext cx="540517" cy="68309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pc="-5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7BCFDAFE-44D1-FB8E-85F9-5226FB3383AC}"/>
                  </a:ext>
                </a:extLst>
              </p:cNvPr>
              <p:cNvSpPr/>
              <p:nvPr/>
            </p:nvSpPr>
            <p:spPr>
              <a:xfrm>
                <a:off x="3446414" y="2380041"/>
                <a:ext cx="647961" cy="75646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pc="-50"/>
              </a:p>
            </p:txBody>
          </p:sp>
        </p:grpSp>
        <p:sp>
          <p:nvSpPr>
            <p:cNvPr id="9" name="Text Box 85">
              <a:extLst>
                <a:ext uri="{FF2B5EF4-FFF2-40B4-BE49-F238E27FC236}">
                  <a16:creationId xmlns:a16="http://schemas.microsoft.com/office/drawing/2014/main" id="{1931E854-9D4E-5D6A-BEA3-3D926E3D20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22449" y="5340018"/>
              <a:ext cx="895743" cy="5395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36000" rIns="3600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1050" b="1" spc="-50" dirty="0">
                  <a:solidFill>
                    <a:srgbClr val="003399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BIM</a:t>
              </a:r>
              <a:r>
                <a:rPr lang="ko-KR" altLang="en-US" sz="1050" b="1" spc="-50" dirty="0">
                  <a:solidFill>
                    <a:srgbClr val="003399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을 비롯한 디지털 기술 도입 시</a:t>
              </a:r>
              <a:endParaRPr lang="en-US" altLang="ko-KR" sz="1050" b="1" spc="-50" dirty="0">
                <a:solidFill>
                  <a:srgbClr val="003399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sz="1050" b="1" spc="-50" dirty="0">
                  <a:solidFill>
                    <a:srgbClr val="003399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업무방식의 변화 필요</a:t>
              </a:r>
              <a:endParaRPr lang="en-US" altLang="ko-KR" sz="1050" b="1" spc="-50" dirty="0">
                <a:solidFill>
                  <a:srgbClr val="003399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1" name="오른쪽 화살표 20">
              <a:extLst>
                <a:ext uri="{FF2B5EF4-FFF2-40B4-BE49-F238E27FC236}">
                  <a16:creationId xmlns:a16="http://schemas.microsoft.com/office/drawing/2014/main" id="{CB20059A-4E26-F7D8-6024-E11A2A72FB47}"/>
                </a:ext>
              </a:extLst>
            </p:cNvPr>
            <p:cNvSpPr/>
            <p:nvPr/>
          </p:nvSpPr>
          <p:spPr>
            <a:xfrm>
              <a:off x="6321402" y="4609703"/>
              <a:ext cx="431974" cy="2160240"/>
            </a:xfrm>
            <a:prstGeom prst="rightArrow">
              <a:avLst>
                <a:gd name="adj1" fmla="val 100000"/>
                <a:gd name="adj2" fmla="val 100000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1">
                    <a:lumMod val="7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6A3071-A53F-0F41-2383-5CF37668AA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050" y="711200"/>
            <a:ext cx="9359900" cy="485775"/>
          </a:xfrm>
        </p:spPr>
        <p:txBody>
          <a:bodyPr vert="horz" wrap="square" lIns="9144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spcAft>
                <a:spcPts val="0"/>
              </a:spcAft>
              <a:buFont typeface="Arial" charset="0"/>
              <a:buNone/>
              <a:defRPr/>
            </a:pPr>
            <a:r>
              <a:rPr lang="en-US" altLang="ko-KR" sz="1800">
                <a:latin typeface="Arial" charset="0"/>
                <a:cs typeface="Arial" charset="0"/>
              </a:rPr>
              <a:t>BIM,</a:t>
            </a:r>
            <a:r>
              <a:rPr sz="1800">
                <a:latin typeface="Arial" charset="0"/>
                <a:cs typeface="Arial" charset="0"/>
              </a:rPr>
              <a:t> </a:t>
            </a:r>
            <a:r>
              <a:rPr lang="en-US" altLang="ko-KR" sz="1800">
                <a:latin typeface="Arial" charset="0"/>
                <a:cs typeface="Arial" charset="0"/>
              </a:rPr>
              <a:t>Digital Twin</a:t>
            </a:r>
            <a:r>
              <a:rPr sz="1800">
                <a:latin typeface="Arial" charset="0"/>
                <a:cs typeface="Arial" charset="0"/>
              </a:rPr>
              <a:t>의 정의</a:t>
            </a:r>
            <a:endParaRPr lang="en-US" altLang="ko-KR" sz="1400">
              <a:latin typeface="맑은 고딕" pitchFamily="50" charset="-127"/>
              <a:cs typeface="Arial" charset="0"/>
            </a:endParaRPr>
          </a:p>
        </p:txBody>
      </p:sp>
      <p:sp>
        <p:nvSpPr>
          <p:cNvPr id="13315" name="제목 3">
            <a:extLst>
              <a:ext uri="{FF2B5EF4-FFF2-40B4-BE49-F238E27FC236}">
                <a16:creationId xmlns:a16="http://schemas.microsoft.com/office/drawing/2014/main" id="{BFAF144D-3E5C-FAA0-3AC9-30B23772A63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8588" y="76200"/>
            <a:ext cx="9504362" cy="485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altLang="ko-KR" sz="2000"/>
              <a:t>1. BIM </a:t>
            </a:r>
            <a:r>
              <a:rPr sz="2000"/>
              <a:t>개요</a:t>
            </a:r>
            <a:endParaRPr sz="2000">
              <a:ea typeface="굴림" panose="020B0600000101010101" pitchFamily="50" charset="-127"/>
            </a:endParaRPr>
          </a:p>
        </p:txBody>
      </p:sp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A35D8363-B1F3-65D0-FED1-FAD2605B38E6}"/>
              </a:ext>
            </a:extLst>
          </p:cNvPr>
          <p:cNvSpPr txBox="1">
            <a:spLocks/>
          </p:cNvSpPr>
          <p:nvPr/>
        </p:nvSpPr>
        <p:spPr>
          <a:xfrm>
            <a:off x="404813" y="1165225"/>
            <a:ext cx="4464050" cy="485775"/>
          </a:xfrm>
          <a:prstGeom prst="rect">
            <a:avLst/>
          </a:prstGeom>
        </p:spPr>
        <p:txBody>
          <a:bodyPr tIns="0"/>
          <a:lstStyle>
            <a:lvl1pPr marL="252000" indent="-252000" algn="l" rtl="0" eaLnBrk="1" fontAlgn="base" latinLnBrk="1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 kumimoji="0" lang="ko-KR" altLang="en-US" sz="1700" b="1" kern="1200" spc="-30" baseline="0" dirty="0" smtClean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540000" indent="-252000" algn="l" rtl="0" eaLnBrk="0" fontAlgn="base" latinLnBrk="1" hangingPunct="0">
              <a:lnSpc>
                <a:spcPts val="216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arenR"/>
              <a:defRPr sz="1400" kern="1200" spc="-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000" indent="-144000" algn="l" rtl="0" eaLnBrk="0" fontAlgn="base" latinLnBrk="1" hangingPunct="0">
              <a:lnSpc>
                <a:spcPts val="2100"/>
              </a:lnSpc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–"/>
              <a:defRPr sz="1300" kern="1200" spc="-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charset="0"/>
              <a:buNone/>
              <a:defRPr/>
            </a:pPr>
            <a:r>
              <a:rPr sz="1600">
                <a:latin typeface="Arial" charset="0"/>
                <a:cs typeface="Arial" charset="0"/>
              </a:rPr>
              <a:t>건설 분야에서 디지털 트윈은 어떻게 작동하는가</a:t>
            </a:r>
            <a:r>
              <a:rPr lang="en-US" altLang="ko-KR" sz="1600">
                <a:latin typeface="Arial" charset="0"/>
                <a:cs typeface="Arial" charset="0"/>
              </a:rPr>
              <a:t>?</a:t>
            </a:r>
            <a:endParaRPr sz="1600">
              <a:latin typeface="Arial" charset="0"/>
              <a:cs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CFBA1A-36A3-C862-DEAB-7CA1D1E23F56}"/>
              </a:ext>
            </a:extLst>
          </p:cNvPr>
          <p:cNvSpPr txBox="1"/>
          <p:nvPr/>
        </p:nvSpPr>
        <p:spPr>
          <a:xfrm>
            <a:off x="404813" y="1928813"/>
            <a:ext cx="4956175" cy="9382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ko-KR" altLang="en-US" dirty="0"/>
              <a:t>건설 산업에서 디지털 트윈은 다음과 같은 정보를 처리한다</a:t>
            </a:r>
            <a:r>
              <a:rPr lang="en-US" altLang="ko-K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HVAC </a:t>
            </a:r>
            <a:r>
              <a:rPr lang="ko-KR" altLang="en-US" dirty="0"/>
              <a:t>및 </a:t>
            </a:r>
            <a:r>
              <a:rPr lang="en-US" altLang="ko-KR" dirty="0"/>
              <a:t>MEP(</a:t>
            </a:r>
            <a:r>
              <a:rPr lang="ko-KR" altLang="en-US" dirty="0"/>
              <a:t>기계</a:t>
            </a:r>
            <a:r>
              <a:rPr lang="en-US" altLang="ko-KR" dirty="0"/>
              <a:t>, </a:t>
            </a:r>
            <a:r>
              <a:rPr lang="ko-KR" altLang="en-US" dirty="0"/>
              <a:t>전기</a:t>
            </a:r>
            <a:r>
              <a:rPr lang="en-US" altLang="ko-KR" dirty="0"/>
              <a:t>, </a:t>
            </a:r>
            <a:r>
              <a:rPr lang="ko-KR" altLang="en-US" dirty="0"/>
              <a:t>배관</a:t>
            </a:r>
            <a:r>
              <a:rPr lang="en-US" altLang="ko-KR" dirty="0"/>
              <a:t>) </a:t>
            </a:r>
            <a:r>
              <a:rPr lang="ko-KR" altLang="en-US" dirty="0"/>
              <a:t>시스템의 운영 데이터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부품 및 유지보수 데이터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IoT </a:t>
            </a:r>
            <a:r>
              <a:rPr lang="ko-KR" altLang="en-US" dirty="0"/>
              <a:t>센서를 통해 수집된 환경 데이터</a:t>
            </a:r>
          </a:p>
        </p:txBody>
      </p:sp>
      <p:sp>
        <p:nvSpPr>
          <p:cNvPr id="13318" name="TextBox 6">
            <a:extLst>
              <a:ext uri="{FF2B5EF4-FFF2-40B4-BE49-F238E27FC236}">
                <a16:creationId xmlns:a16="http://schemas.microsoft.com/office/drawing/2014/main" id="{59B6607A-666C-5C1B-8A9E-59E9F7F5C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6381750"/>
            <a:ext cx="49561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/>
            <a:r>
              <a:rPr lang="ko-KR" altLang="en-US" sz="800"/>
              <a:t>설명 참조</a:t>
            </a:r>
            <a:endParaRPr lang="en-US" altLang="ko-KR" sz="800"/>
          </a:p>
          <a:p>
            <a:pPr algn="r"/>
            <a:r>
              <a:rPr lang="en-US" altLang="ko-KR" sz="800"/>
              <a:t>https://redshift.autodesk.co.kr/articles/what-is-a-digital-twin-kr</a:t>
            </a:r>
            <a:endParaRPr lang="ko-KR" altLang="en-US" sz="800"/>
          </a:p>
        </p:txBody>
      </p:sp>
      <p:sp>
        <p:nvSpPr>
          <p:cNvPr id="13319" name="TextBox 7">
            <a:extLst>
              <a:ext uri="{FF2B5EF4-FFF2-40B4-BE49-F238E27FC236}">
                <a16:creationId xmlns:a16="http://schemas.microsoft.com/office/drawing/2014/main" id="{7901ED33-A546-B703-E097-FC23AE5C0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1113" y="3225800"/>
            <a:ext cx="6696075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400">
                <a:solidFill>
                  <a:srgbClr val="21212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소유주가 </a:t>
            </a:r>
            <a:r>
              <a:rPr lang="ko-KR" altLang="en-US" sz="1400" b="1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건물과 자산을 재구성</a:t>
            </a:r>
            <a:r>
              <a:rPr lang="en-US" altLang="ko-KR" sz="1400" b="1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400" b="1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용도 변경 혹은 재사용하는 방안</a:t>
            </a:r>
            <a:r>
              <a:rPr lang="ko-KR" altLang="en-US" sz="1400">
                <a:solidFill>
                  <a:srgbClr val="21212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대한 문제에 직면했을 때</a:t>
            </a:r>
            <a:r>
              <a:rPr lang="en-US" altLang="ko-KR" sz="1400">
                <a:solidFill>
                  <a:srgbClr val="21212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400">
                <a:solidFill>
                  <a:srgbClr val="21212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 해답은 데이터가 제공할 수 있다</a:t>
            </a:r>
            <a:r>
              <a:rPr lang="en-US" altLang="ko-KR" sz="1400">
                <a:solidFill>
                  <a:srgbClr val="21212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  <a:r>
              <a:rPr lang="ko-KR" altLang="en-US" sz="1400">
                <a:solidFill>
                  <a:srgbClr val="21212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소유주와 설계자는 </a:t>
            </a:r>
            <a:r>
              <a:rPr lang="ko-KR" altLang="en-US" sz="1400" b="1">
                <a:latin typeface="현대하모니 L" panose="02020603020101020101" pitchFamily="18" charset="-127"/>
                <a:ea typeface="현대하모니 L" panose="02020603020101020101" pitchFamily="18" charset="-127"/>
                <a:hlinkClick r:id="rId2"/>
              </a:rPr>
              <a:t>디지털 트윈</a:t>
            </a:r>
            <a:r>
              <a:rPr lang="ko-KR" altLang="en-US" sz="14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통해 차기 프로젝트가 어떤 모습이어야 하는지에 대한 놀라운 인사이트를 얻을 수 있을 것이다</a:t>
            </a:r>
            <a:r>
              <a:rPr lang="en-US" altLang="ko-KR" sz="14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  <a:r>
              <a:rPr lang="ko-KR" altLang="en-US" sz="14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방대한 물류 서비스 포트폴리오를 보유한 프로로지스</a:t>
            </a:r>
            <a:r>
              <a:rPr lang="en-US" altLang="ko-KR" sz="14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en-US" altLang="ko-KR" sz="1400" b="1">
                <a:latin typeface="현대하모니 L" panose="02020603020101020101" pitchFamily="18" charset="-127"/>
                <a:ea typeface="현대하모니 L" panose="02020603020101020101" pitchFamily="18" charset="-127"/>
                <a:hlinkClick r:id="rId3"/>
              </a:rPr>
              <a:t>Prologis</a:t>
            </a:r>
            <a:r>
              <a:rPr lang="en-US" altLang="ko-KR" sz="14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r>
              <a:rPr lang="ko-KR" altLang="en-US" sz="14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는 건물 데이터 추적에 막대한 투자를 하고 있으며</a:t>
            </a:r>
            <a:r>
              <a:rPr lang="en-US" altLang="ko-KR" sz="14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4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이를 통해 모든 관련자들은 수천 개의 구조물이 작동하는 방식을 배울 수 있다</a:t>
            </a:r>
            <a:r>
              <a:rPr lang="en-US" altLang="ko-KR" sz="14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140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14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디지털 트윈 기술의 유용성이 의미하는 바는 더 많은 소유주가 디지털 트윈 경험을 보유한 건축가나 엔지니어를 자체적으로 보유하거나</a:t>
            </a:r>
            <a:r>
              <a:rPr lang="en-US" altLang="ko-KR" sz="14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4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해당 서비스를 제공할 수 있는 외주 업체를 찾게 될 거라는 것이다</a:t>
            </a:r>
            <a:r>
              <a:rPr lang="en-US" altLang="ko-KR" sz="14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  <a:r>
              <a:rPr lang="ko-KR" altLang="en-US" sz="14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이는 건축 및 엔지니어링 회사를 자산 운영 역할로 끌어들여 고객과의 관계를 새롭게 확장하며 비즈니스 기회를 창출하는 한가지 요인이 될 것이다</a:t>
            </a:r>
            <a:r>
              <a:rPr lang="en-US" altLang="ko-KR" sz="14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KEO, </a:t>
            </a:r>
            <a:r>
              <a:rPr lang="ko-KR" altLang="en-US" sz="14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베카</a:t>
            </a:r>
            <a:r>
              <a:rPr lang="en-US" altLang="ko-KR" sz="14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(Beca)</a:t>
            </a:r>
            <a:r>
              <a:rPr lang="ko-KR" altLang="en-US" sz="14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와 같은 기업들은 이미 새로운 </a:t>
            </a:r>
            <a:r>
              <a:rPr lang="ko-KR" altLang="en-US" sz="1400" b="1">
                <a:latin typeface="현대하모니 L" panose="02020603020101020101" pitchFamily="18" charset="-127"/>
                <a:ea typeface="현대하모니 L" panose="02020603020101020101" pitchFamily="18" charset="-127"/>
                <a:hlinkClick r:id="rId4"/>
              </a:rPr>
              <a:t>디지털 트윈 서비스</a:t>
            </a:r>
            <a:r>
              <a:rPr lang="ko-KR" altLang="en-US" sz="14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제공하기 시작했으며 다른 기업들도 그 뒤를 따르고 있다</a:t>
            </a:r>
            <a:r>
              <a:rPr lang="en-US" altLang="ko-KR" sz="14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  <a:r>
              <a:rPr lang="ko-KR" altLang="en-US" sz="14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수집 및 분석은 올해 다른 많은 트렌드와 마찬가지로 인기 있는 기술이 될 것이다</a:t>
            </a:r>
            <a:r>
              <a:rPr lang="en-US" altLang="ko-KR" sz="14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26725C-93F6-E63C-A5B7-A23698D770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050" y="711200"/>
            <a:ext cx="9359900" cy="485775"/>
          </a:xfrm>
        </p:spPr>
        <p:txBody>
          <a:bodyPr vert="horz" wrap="square" lIns="9144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spcAft>
                <a:spcPts val="0"/>
              </a:spcAft>
              <a:buFont typeface="Arial" charset="0"/>
              <a:buNone/>
              <a:defRPr/>
            </a:pPr>
            <a:r>
              <a:rPr lang="en-US" altLang="ko-KR" sz="1800">
                <a:latin typeface="Arial" charset="0"/>
                <a:cs typeface="Arial" charset="0"/>
              </a:rPr>
              <a:t>BIM,</a:t>
            </a:r>
            <a:r>
              <a:rPr sz="1800">
                <a:latin typeface="Arial" charset="0"/>
                <a:cs typeface="Arial" charset="0"/>
              </a:rPr>
              <a:t> </a:t>
            </a:r>
            <a:r>
              <a:rPr lang="en-US" altLang="ko-KR" sz="1800">
                <a:latin typeface="Arial" charset="0"/>
                <a:cs typeface="Arial" charset="0"/>
              </a:rPr>
              <a:t>Digital Twin</a:t>
            </a:r>
            <a:r>
              <a:rPr sz="1800">
                <a:latin typeface="Arial" charset="0"/>
                <a:cs typeface="Arial" charset="0"/>
              </a:rPr>
              <a:t>의 정의</a:t>
            </a:r>
            <a:endParaRPr lang="en-US" altLang="ko-KR" sz="1400">
              <a:latin typeface="맑은 고딕" pitchFamily="50" charset="-127"/>
              <a:cs typeface="Arial" charset="0"/>
            </a:endParaRPr>
          </a:p>
        </p:txBody>
      </p:sp>
      <p:sp>
        <p:nvSpPr>
          <p:cNvPr id="14339" name="제목 3">
            <a:extLst>
              <a:ext uri="{FF2B5EF4-FFF2-40B4-BE49-F238E27FC236}">
                <a16:creationId xmlns:a16="http://schemas.microsoft.com/office/drawing/2014/main" id="{8BA96530-9414-ABF4-41B6-16BF6FD9474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8588" y="76200"/>
            <a:ext cx="9504362" cy="485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altLang="ko-KR" sz="2000"/>
              <a:t>1. BIM </a:t>
            </a:r>
            <a:r>
              <a:rPr sz="2000"/>
              <a:t>개요</a:t>
            </a:r>
            <a:endParaRPr sz="2000">
              <a:ea typeface="굴림" panose="020B0600000101010101" pitchFamily="50" charset="-127"/>
            </a:endParaRPr>
          </a:p>
        </p:txBody>
      </p:sp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5CEEF45B-29D4-EF70-A904-AB1BC1C33357}"/>
              </a:ext>
            </a:extLst>
          </p:cNvPr>
          <p:cNvSpPr txBox="1">
            <a:spLocks/>
          </p:cNvSpPr>
          <p:nvPr/>
        </p:nvSpPr>
        <p:spPr>
          <a:xfrm>
            <a:off x="404813" y="1152525"/>
            <a:ext cx="4464050" cy="485775"/>
          </a:xfrm>
          <a:prstGeom prst="rect">
            <a:avLst/>
          </a:prstGeom>
        </p:spPr>
        <p:txBody>
          <a:bodyPr tIns="0"/>
          <a:lstStyle>
            <a:lvl1pPr marL="252000" indent="-252000" algn="l" rtl="0" eaLnBrk="1" fontAlgn="base" latinLnBrk="1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 kumimoji="0" lang="ko-KR" altLang="en-US" sz="1700" b="1" kern="1200" spc="-30" baseline="0" dirty="0" smtClean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540000" indent="-252000" algn="l" rtl="0" eaLnBrk="0" fontAlgn="base" latinLnBrk="1" hangingPunct="0">
              <a:lnSpc>
                <a:spcPts val="216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arenR"/>
              <a:defRPr sz="1400" kern="1200" spc="-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000" indent="-144000" algn="l" rtl="0" eaLnBrk="0" fontAlgn="base" latinLnBrk="1" hangingPunct="0">
              <a:lnSpc>
                <a:spcPts val="2100"/>
              </a:lnSpc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–"/>
              <a:defRPr sz="1300" kern="1200" spc="-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charset="0"/>
              <a:buNone/>
              <a:defRPr/>
            </a:pPr>
            <a:r>
              <a:rPr lang="en-US" altLang="ko-KR" sz="1600">
                <a:latin typeface="Arial" charset="0"/>
                <a:cs typeface="Arial" charset="0"/>
              </a:rPr>
              <a:t>BIM</a:t>
            </a:r>
            <a:r>
              <a:rPr sz="1600">
                <a:latin typeface="Arial" charset="0"/>
                <a:cs typeface="Arial" charset="0"/>
              </a:rPr>
              <a:t>과 디지털 트윈의 미래</a:t>
            </a:r>
          </a:p>
        </p:txBody>
      </p:sp>
      <p:sp>
        <p:nvSpPr>
          <p:cNvPr id="14341" name="TextBox 5">
            <a:extLst>
              <a:ext uri="{FF2B5EF4-FFF2-40B4-BE49-F238E27FC236}">
                <a16:creationId xmlns:a16="http://schemas.microsoft.com/office/drawing/2014/main" id="{F560EAC7-27B6-DB76-BF5F-7FF0188F6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1579563"/>
            <a:ext cx="495617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1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미래에는 대부분의 디지털 트윈이 </a:t>
            </a:r>
            <a:r>
              <a:rPr lang="en-US" altLang="ko-KR" sz="11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BIM </a:t>
            </a:r>
            <a:r>
              <a:rPr lang="ko-KR" altLang="en-US" sz="11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프로세스에 통합되어 표준화된 환경에서 모든 이에게 더 나은 통찰력을 제공할 것이다</a:t>
            </a:r>
            <a:r>
              <a:rPr lang="en-US" altLang="ko-KR" sz="11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  <a:r>
              <a:rPr lang="ko-KR" altLang="en-US" sz="11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이러한 통찰력의 가치는 개별 프로젝트 그 이상으로</a:t>
            </a:r>
            <a:r>
              <a:rPr lang="en-US" altLang="ko-KR" sz="11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1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수집한 데이터는 새 프로젝트의 계획 및 설계 단계의 기반이 되어 데이터 학습을 적용하고 지속적으로 개선할 수 있다</a:t>
            </a:r>
            <a:r>
              <a:rPr lang="en-US" altLang="ko-KR" sz="11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14342" name="TextBox 6">
            <a:extLst>
              <a:ext uri="{FF2B5EF4-FFF2-40B4-BE49-F238E27FC236}">
                <a16:creationId xmlns:a16="http://schemas.microsoft.com/office/drawing/2014/main" id="{7393487D-D599-6167-7A1E-F89854DFB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6381750"/>
            <a:ext cx="49561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/>
            <a:r>
              <a:rPr lang="ko-KR" altLang="en-US" sz="800"/>
              <a:t>설명 참조</a:t>
            </a:r>
            <a:endParaRPr lang="en-US" altLang="ko-KR" sz="800"/>
          </a:p>
          <a:p>
            <a:pPr algn="r"/>
            <a:r>
              <a:rPr lang="en-US" altLang="ko-KR" sz="800"/>
              <a:t>https://redshift.autodesk.co.kr/articles/what-is-a-digital-twin-kr</a:t>
            </a:r>
            <a:endParaRPr lang="ko-KR" altLang="en-US" sz="800"/>
          </a:p>
        </p:txBody>
      </p:sp>
      <p:sp>
        <p:nvSpPr>
          <p:cNvPr id="3" name="텍스트 개체 틀 4">
            <a:extLst>
              <a:ext uri="{FF2B5EF4-FFF2-40B4-BE49-F238E27FC236}">
                <a16:creationId xmlns:a16="http://schemas.microsoft.com/office/drawing/2014/main" id="{D1C73179-6916-F85C-53A8-CBCB636A4CFE}"/>
              </a:ext>
            </a:extLst>
          </p:cNvPr>
          <p:cNvSpPr txBox="1">
            <a:spLocks/>
          </p:cNvSpPr>
          <p:nvPr/>
        </p:nvSpPr>
        <p:spPr>
          <a:xfrm>
            <a:off x="404813" y="2686050"/>
            <a:ext cx="4464050" cy="485775"/>
          </a:xfrm>
          <a:prstGeom prst="rect">
            <a:avLst/>
          </a:prstGeom>
        </p:spPr>
        <p:txBody>
          <a:bodyPr tIns="0"/>
          <a:lstStyle>
            <a:lvl1pPr marL="252000" indent="-252000" algn="l" rtl="0" eaLnBrk="1" fontAlgn="base" latinLnBrk="1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 kumimoji="0" lang="ko-KR" altLang="en-US" sz="1700" b="1" kern="1200" spc="-30" baseline="0" dirty="0" smtClean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540000" indent="-252000" algn="l" rtl="0" eaLnBrk="0" fontAlgn="base" latinLnBrk="1" hangingPunct="0">
              <a:lnSpc>
                <a:spcPts val="216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arenR"/>
              <a:defRPr sz="1400" kern="1200" spc="-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000" indent="-144000" algn="l" rtl="0" eaLnBrk="0" fontAlgn="base" latinLnBrk="1" hangingPunct="0">
              <a:lnSpc>
                <a:spcPts val="2100"/>
              </a:lnSpc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–"/>
              <a:defRPr sz="1300" kern="1200" spc="-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charset="0"/>
              <a:buNone/>
              <a:defRPr/>
            </a:pPr>
            <a:r>
              <a:rPr sz="1600">
                <a:latin typeface="Arial" charset="0"/>
                <a:cs typeface="Arial" charset="0"/>
              </a:rPr>
              <a:t>디지털 트윈의 </a:t>
            </a:r>
            <a:r>
              <a:rPr lang="en-US" altLang="ko-KR" sz="1600">
                <a:latin typeface="Arial" charset="0"/>
                <a:cs typeface="Arial" charset="0"/>
              </a:rPr>
              <a:t>5</a:t>
            </a:r>
            <a:r>
              <a:rPr sz="1600">
                <a:latin typeface="Arial" charset="0"/>
                <a:cs typeface="Arial" charset="0"/>
              </a:rPr>
              <a:t>단계</a:t>
            </a:r>
          </a:p>
        </p:txBody>
      </p:sp>
      <p:sp>
        <p:nvSpPr>
          <p:cNvPr id="14344" name="TextBox 9">
            <a:extLst>
              <a:ext uri="{FF2B5EF4-FFF2-40B4-BE49-F238E27FC236}">
                <a16:creationId xmlns:a16="http://schemas.microsoft.com/office/drawing/2014/main" id="{51E77E5D-3BDD-FE40-9829-B717EBAE4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3111500"/>
            <a:ext cx="8869362" cy="296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100" b="1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1</a:t>
            </a:r>
            <a:r>
              <a:rPr lang="ko-KR" altLang="en-US" sz="1100" b="1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단계</a:t>
            </a:r>
            <a:r>
              <a:rPr lang="en-US" altLang="ko-KR" sz="1100" b="1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: </a:t>
            </a:r>
            <a:r>
              <a:rPr lang="ko-KR" altLang="en-US" sz="1100" b="1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묘사형 트윈</a:t>
            </a:r>
          </a:p>
          <a:p>
            <a:pPr>
              <a:lnSpc>
                <a:spcPct val="150000"/>
              </a:lnSpc>
            </a:pPr>
            <a:r>
              <a:rPr lang="ko-KR" altLang="en-US" sz="10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묘사형 트윈</a:t>
            </a:r>
            <a:r>
              <a:rPr lang="en-US" altLang="ko-KR" sz="10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(Descriptive Twin)</a:t>
            </a:r>
            <a:r>
              <a:rPr lang="ko-KR" altLang="en-US" sz="10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은 설계 및 시공 데이터에 대해 실시간으로 편집 가능한 버전으로</a:t>
            </a:r>
            <a:r>
              <a:rPr lang="en-US" altLang="ko-KR" sz="10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0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건축 자산의 시각적 복제본이다</a:t>
            </a:r>
            <a:r>
              <a:rPr lang="en-US" altLang="ko-KR" sz="10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  <a:r>
              <a:rPr lang="ko-KR" altLang="en-US" sz="10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사용자는 포함하려는 정보의 종류와 추출하려는 데이터의 종류를 지정한다</a:t>
            </a:r>
            <a:r>
              <a:rPr lang="en-US" altLang="ko-KR" sz="10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b="1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2</a:t>
            </a:r>
            <a:r>
              <a:rPr lang="ko-KR" altLang="en-US" sz="1100" b="1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단계</a:t>
            </a:r>
            <a:r>
              <a:rPr lang="en-US" altLang="ko-KR" sz="1100" b="1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: </a:t>
            </a:r>
            <a:r>
              <a:rPr lang="ko-KR" altLang="en-US" sz="1100" b="1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정보형 트윈</a:t>
            </a:r>
          </a:p>
          <a:p>
            <a:pPr>
              <a:lnSpc>
                <a:spcPct val="150000"/>
              </a:lnSpc>
            </a:pPr>
            <a:r>
              <a:rPr lang="ko-KR" altLang="en-US" sz="10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정보형 트윈</a:t>
            </a:r>
            <a:r>
              <a:rPr lang="en-US" altLang="ko-KR" sz="10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(Informative Twin)</a:t>
            </a:r>
            <a:r>
              <a:rPr lang="ko-KR" altLang="en-US" sz="10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에는 운영 및 감각 데이터의 추가 계층이 있어</a:t>
            </a:r>
            <a:r>
              <a:rPr lang="en-US" altLang="ko-KR" sz="10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0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정의된 데이터를 캡처 및 집계하고 데이터를 확인하여 시스템이 함께 작동하는지 확인한다</a:t>
            </a:r>
            <a:r>
              <a:rPr lang="en-US" altLang="ko-KR" sz="10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b="1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3</a:t>
            </a:r>
            <a:r>
              <a:rPr lang="ko-KR" altLang="en-US" sz="1100" b="1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단계</a:t>
            </a:r>
            <a:r>
              <a:rPr lang="en-US" altLang="ko-KR" sz="1100" b="1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: </a:t>
            </a:r>
            <a:r>
              <a:rPr lang="ko-KR" altLang="en-US" sz="1100" b="1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예측형 트윈</a:t>
            </a:r>
          </a:p>
          <a:p>
            <a:pPr>
              <a:lnSpc>
                <a:spcPct val="150000"/>
              </a:lnSpc>
            </a:pPr>
            <a:r>
              <a:rPr lang="ko-KR" altLang="en-US" sz="10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예측형 트윈</a:t>
            </a:r>
            <a:r>
              <a:rPr lang="en-US" altLang="ko-KR" sz="10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(Predictive Twin)</a:t>
            </a:r>
            <a:r>
              <a:rPr lang="ko-KR" altLang="en-US" sz="10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은 운영 데이터를 사용하여 통찰력을 얻을 수 있다</a:t>
            </a:r>
            <a:r>
              <a:rPr lang="en-US" altLang="ko-KR" sz="10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 (</a:t>
            </a:r>
            <a:r>
              <a:rPr lang="ko-KR" altLang="en-US" sz="10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오일 교환시기를 알려주는 자동차를 생각해보라</a:t>
            </a:r>
            <a:r>
              <a:rPr lang="en-US" altLang="ko-KR" sz="10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sz="1100" b="1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4</a:t>
            </a:r>
            <a:r>
              <a:rPr lang="ko-KR" altLang="en-US" sz="1100" b="1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단계</a:t>
            </a:r>
            <a:r>
              <a:rPr lang="en-US" altLang="ko-KR" sz="1100" b="1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: </a:t>
            </a:r>
            <a:r>
              <a:rPr lang="ko-KR" altLang="en-US" sz="1100" b="1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종합형 트윈</a:t>
            </a:r>
          </a:p>
          <a:p>
            <a:pPr>
              <a:lnSpc>
                <a:spcPct val="150000"/>
              </a:lnSpc>
            </a:pPr>
            <a:r>
              <a:rPr lang="ko-KR" altLang="en-US" sz="10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종합형 트윈</a:t>
            </a:r>
            <a:r>
              <a:rPr lang="en-US" altLang="ko-KR" sz="10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(Comprehensive Twin)</a:t>
            </a:r>
            <a:r>
              <a:rPr lang="ko-KR" altLang="en-US" sz="10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은 미래 시나리오를 시뮬레이션하고 ‘가정’의 상황을 고려한다</a:t>
            </a:r>
            <a:r>
              <a:rPr lang="en-US" altLang="ko-KR" sz="10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b="1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5</a:t>
            </a:r>
            <a:r>
              <a:rPr lang="ko-KR" altLang="en-US" sz="1100" b="1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단계</a:t>
            </a:r>
            <a:r>
              <a:rPr lang="en-US" altLang="ko-KR" sz="1100" b="1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: </a:t>
            </a:r>
            <a:r>
              <a:rPr lang="ko-KR" altLang="en-US" sz="1100" b="1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자율형 트윈</a:t>
            </a:r>
          </a:p>
          <a:p>
            <a:pPr>
              <a:lnSpc>
                <a:spcPct val="150000"/>
              </a:lnSpc>
            </a:pPr>
            <a:r>
              <a:rPr lang="ko-KR" altLang="en-US" sz="10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자율형 트윈</a:t>
            </a:r>
            <a:r>
              <a:rPr lang="en-US" altLang="ko-KR" sz="10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(Autonomous Twin)</a:t>
            </a:r>
            <a:r>
              <a:rPr lang="ko-KR" altLang="en-US" sz="10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은 사용자를 대신하여 학습하고 행동할 수 있다</a:t>
            </a:r>
            <a:r>
              <a:rPr lang="en-US" altLang="ko-KR" sz="10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 </a:t>
            </a:r>
            <a:r>
              <a:rPr lang="en-US" altLang="ko-KR" sz="10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1</a:t>
            </a:r>
            <a:r>
              <a:rPr lang="ko-KR" altLang="en-US" sz="10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과 </a:t>
            </a:r>
            <a:r>
              <a:rPr lang="en-US" altLang="ko-KR" sz="10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2</a:t>
            </a:r>
            <a:r>
              <a:rPr lang="ko-KR" altLang="en-US" sz="10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 현재 </a:t>
            </a:r>
            <a:r>
              <a:rPr lang="en-US" altLang="ko-KR" sz="10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AEC </a:t>
            </a:r>
            <a:r>
              <a:rPr lang="ko-KR" altLang="en-US" sz="10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업계에서 사용 중이라는 점에 유의한다</a:t>
            </a:r>
            <a:r>
              <a:rPr lang="en-US" altLang="ko-KR" sz="10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  <a:r>
              <a:rPr lang="ko-KR" altLang="en-US" sz="10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임베디드 센서부터 </a:t>
            </a:r>
            <a:r>
              <a:rPr lang="en-US" altLang="ko-KR" sz="10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IoT </a:t>
            </a:r>
            <a:r>
              <a:rPr lang="ko-KR" altLang="en-US" sz="10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기술에 이르는 실시간 데이터가 풍부한 레벨 </a:t>
            </a:r>
            <a:r>
              <a:rPr lang="en-US" altLang="ko-KR" sz="10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3, 4, 5</a:t>
            </a:r>
            <a:r>
              <a:rPr lang="ko-KR" altLang="en-US" sz="10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는 곧 상용화될 것이다</a:t>
            </a:r>
            <a:r>
              <a:rPr lang="en-US" altLang="ko-KR" sz="1000">
                <a:solidFill>
                  <a:srgbClr val="4D4D4D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77D0D7-8620-C5B9-59BE-37CBD70BB8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050" y="711200"/>
            <a:ext cx="9359900" cy="485775"/>
          </a:xfrm>
        </p:spPr>
        <p:txBody>
          <a:bodyPr vert="horz" wrap="square" lIns="9144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spcAft>
                <a:spcPts val="0"/>
              </a:spcAft>
              <a:buFont typeface="Arial" charset="0"/>
              <a:buNone/>
              <a:defRPr/>
            </a:pPr>
            <a:r>
              <a:rPr lang="en-US" altLang="ko-KR" sz="1800">
                <a:latin typeface="Arial" charset="0"/>
                <a:cs typeface="Arial" charset="0"/>
              </a:rPr>
              <a:t>BIM </a:t>
            </a:r>
            <a:r>
              <a:rPr sz="1800">
                <a:latin typeface="Arial" charset="0"/>
                <a:cs typeface="Arial" charset="0"/>
              </a:rPr>
              <a:t>프로세스 구성요소</a:t>
            </a:r>
            <a:endParaRPr lang="en-US" altLang="ko-KR" sz="1400">
              <a:latin typeface="맑은 고딕" pitchFamily="50" charset="-127"/>
              <a:cs typeface="Arial" charset="0"/>
            </a:endParaRPr>
          </a:p>
        </p:txBody>
      </p:sp>
      <p:sp>
        <p:nvSpPr>
          <p:cNvPr id="15363" name="제목 3">
            <a:extLst>
              <a:ext uri="{FF2B5EF4-FFF2-40B4-BE49-F238E27FC236}">
                <a16:creationId xmlns:a16="http://schemas.microsoft.com/office/drawing/2014/main" id="{983E0ECF-3BA0-CE07-0563-0AC71F336B5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8588" y="76200"/>
            <a:ext cx="9504362" cy="485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altLang="ko-KR" sz="2000"/>
              <a:t>1. BIM </a:t>
            </a:r>
            <a:r>
              <a:rPr sz="2000"/>
              <a:t>개요</a:t>
            </a:r>
            <a:endParaRPr sz="2000">
              <a:ea typeface="굴림" panose="020B0600000101010101" pitchFamily="50" charset="-127"/>
            </a:endParaRPr>
          </a:p>
        </p:txBody>
      </p:sp>
      <p:pic>
        <p:nvPicPr>
          <p:cNvPr id="15364" name="Picture 5">
            <a:extLst>
              <a:ext uri="{FF2B5EF4-FFF2-40B4-BE49-F238E27FC236}">
                <a16:creationId xmlns:a16="http://schemas.microsoft.com/office/drawing/2014/main" id="{CB330CB0-6127-6B0B-3B14-31530D192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350" y="1773238"/>
            <a:ext cx="5984875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Box 3">
            <a:extLst>
              <a:ext uri="{FF2B5EF4-FFF2-40B4-BE49-F238E27FC236}">
                <a16:creationId xmlns:a16="http://schemas.microsoft.com/office/drawing/2014/main" id="{2315C9D2-FFF9-2DAC-86F9-B34BD528B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6381750"/>
            <a:ext cx="49561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/>
            <a:r>
              <a:rPr lang="ko-KR" altLang="en-US" sz="800"/>
              <a:t>그림 참조</a:t>
            </a:r>
            <a:endParaRPr lang="en-US" altLang="ko-KR" sz="800"/>
          </a:p>
          <a:p>
            <a:pPr algn="r"/>
            <a:r>
              <a:rPr lang="en-US" altLang="ko-KR" sz="800"/>
              <a:t>https://axissteel.com/bim-vdc-whats-the-difference/</a:t>
            </a:r>
            <a:endParaRPr lang="ko-KR" altLang="en-US" sz="80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D92B9C-D7AB-B58E-526E-78F9AB0149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1463" y="711200"/>
            <a:ext cx="9359900" cy="485775"/>
          </a:xfrm>
        </p:spPr>
        <p:txBody>
          <a:bodyPr vert="horz" wrap="square" lIns="9144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spcAft>
                <a:spcPts val="0"/>
              </a:spcAft>
              <a:buFont typeface="Arial" charset="0"/>
              <a:buNone/>
              <a:defRPr/>
            </a:pPr>
            <a:r>
              <a:rPr lang="en-US" altLang="ko-KR" sz="1800">
                <a:latin typeface="Arial" charset="0"/>
                <a:cs typeface="Arial" charset="0"/>
              </a:rPr>
              <a:t>BIM </a:t>
            </a:r>
            <a:r>
              <a:rPr sz="1800">
                <a:latin typeface="Arial" charset="0"/>
                <a:cs typeface="Arial" charset="0"/>
              </a:rPr>
              <a:t>프로세스 구성요소</a:t>
            </a:r>
            <a:endParaRPr lang="en-US" altLang="ko-KR" sz="1400">
              <a:latin typeface="맑은 고딕" pitchFamily="50" charset="-127"/>
              <a:cs typeface="Arial" charset="0"/>
            </a:endParaRPr>
          </a:p>
        </p:txBody>
      </p:sp>
      <p:sp>
        <p:nvSpPr>
          <p:cNvPr id="16387" name="제목 3">
            <a:extLst>
              <a:ext uri="{FF2B5EF4-FFF2-40B4-BE49-F238E27FC236}">
                <a16:creationId xmlns:a16="http://schemas.microsoft.com/office/drawing/2014/main" id="{9EC93579-95B9-4485-16B7-780E992ED3A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8588" y="76200"/>
            <a:ext cx="9504362" cy="485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altLang="ko-KR" sz="2000"/>
              <a:t>1. BIM </a:t>
            </a:r>
            <a:r>
              <a:rPr sz="2000"/>
              <a:t>개요</a:t>
            </a:r>
            <a:endParaRPr sz="2000">
              <a:ea typeface="굴림" panose="020B0600000101010101" pitchFamily="50" charset="-127"/>
            </a:endParaRPr>
          </a:p>
        </p:txBody>
      </p:sp>
      <p:pic>
        <p:nvPicPr>
          <p:cNvPr id="16388" name="Picture 2" descr="Part of BIM Overview process map">
            <a:extLst>
              <a:ext uri="{FF2B5EF4-FFF2-40B4-BE49-F238E27FC236}">
                <a16:creationId xmlns:a16="http://schemas.microsoft.com/office/drawing/2014/main" id="{41159F4A-FDD8-17E8-F784-7E16A62FA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88" y="1557338"/>
            <a:ext cx="7489825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DCAF21E-52A3-0E21-1FD4-A890104BB2B3}"/>
              </a:ext>
            </a:extLst>
          </p:cNvPr>
          <p:cNvSpPr/>
          <p:nvPr/>
        </p:nvSpPr>
        <p:spPr>
          <a:xfrm>
            <a:off x="4803775" y="2349500"/>
            <a:ext cx="1296988" cy="1223963"/>
          </a:xfrm>
          <a:prstGeom prst="roundRect">
            <a:avLst>
              <a:gd name="adj" fmla="val 9145"/>
            </a:avLst>
          </a:prstGeom>
          <a:solidFill>
            <a:srgbClr val="FF0000">
              <a:alpha val="33000"/>
            </a:srgb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D1B2009-367C-9221-E9A5-E410A13E1EC3}"/>
              </a:ext>
            </a:extLst>
          </p:cNvPr>
          <p:cNvSpPr/>
          <p:nvPr/>
        </p:nvSpPr>
        <p:spPr>
          <a:xfrm>
            <a:off x="3054350" y="2349500"/>
            <a:ext cx="1177925" cy="1223963"/>
          </a:xfrm>
          <a:prstGeom prst="roundRect">
            <a:avLst>
              <a:gd name="adj" fmla="val 9390"/>
            </a:avLst>
          </a:prstGeom>
          <a:solidFill>
            <a:srgbClr val="00B0F0">
              <a:alpha val="41000"/>
            </a:srgb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579CF4-F463-A18D-ECCF-D6A9161D2D14}"/>
              </a:ext>
            </a:extLst>
          </p:cNvPr>
          <p:cNvSpPr txBox="1"/>
          <p:nvPr/>
        </p:nvSpPr>
        <p:spPr>
          <a:xfrm>
            <a:off x="560512" y="1174899"/>
            <a:ext cx="739016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4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청색</a:t>
            </a:r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과 </a:t>
            </a:r>
            <a:r>
              <a:rPr lang="ko-KR" altLang="en-US" sz="14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적색</a:t>
            </a:r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부분을 수행하기 위해</a:t>
            </a:r>
            <a:r>
              <a:rPr lang="en-US" altLang="ko-KR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00FF00"/>
                </a:highlight>
                <a:latin typeface="현대하모니 L" panose="02020603020101020101" pitchFamily="18" charset="-127"/>
                <a:ea typeface="현대하모니 L" panose="02020603020101020101" pitchFamily="18" charset="-127"/>
              </a:rPr>
              <a:t>앞</a:t>
            </a:r>
            <a:r>
              <a:rPr lang="ko-KR" altLang="en-US" sz="1400" dirty="0">
                <a:highlight>
                  <a:srgbClr val="00FF00"/>
                </a:highlight>
                <a:latin typeface="현대하모니 L" panose="02020603020101020101" pitchFamily="18" charset="-127"/>
                <a:ea typeface="현대하모니 L" panose="02020603020101020101" pitchFamily="18" charset="-127"/>
              </a:rPr>
              <a:t> 부분</a:t>
            </a:r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에서의 </a:t>
            </a:r>
            <a:r>
              <a:rPr lang="en-US" altLang="ko-KR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BIM </a:t>
            </a:r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체계의 사전 세팅이 필요함</a:t>
            </a:r>
            <a:r>
              <a:rPr lang="en-US" altLang="ko-KR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재질</a:t>
            </a:r>
            <a:r>
              <a:rPr lang="en-US" altLang="ko-KR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매개변수 등</a:t>
            </a:r>
            <a:r>
              <a:rPr lang="en-US" altLang="ko-KR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endParaRPr lang="ko-KR" altLang="en-US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1AA7107-EAAE-87AD-9846-BE8D600244F8}"/>
              </a:ext>
            </a:extLst>
          </p:cNvPr>
          <p:cNvSpPr/>
          <p:nvPr/>
        </p:nvSpPr>
        <p:spPr>
          <a:xfrm>
            <a:off x="2551113" y="2349500"/>
            <a:ext cx="411162" cy="1223963"/>
          </a:xfrm>
          <a:prstGeom prst="roundRect">
            <a:avLst>
              <a:gd name="adj" fmla="val 18402"/>
            </a:avLst>
          </a:prstGeom>
          <a:pattFill prst="wdUpDiag">
            <a:fgClr>
              <a:srgbClr val="00B050"/>
            </a:fgClr>
            <a:bgClr>
              <a:schemeClr val="bg1"/>
            </a:bgClr>
          </a:patt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id="{E2DD1FB8-C53D-1C0E-7FB2-F5E87514586C}"/>
              </a:ext>
            </a:extLst>
          </p:cNvPr>
          <p:cNvSpPr/>
          <p:nvPr/>
        </p:nvSpPr>
        <p:spPr>
          <a:xfrm flipH="1">
            <a:off x="2728913" y="1354138"/>
            <a:ext cx="2160587" cy="1787525"/>
          </a:xfrm>
          <a:prstGeom prst="arc">
            <a:avLst>
              <a:gd name="adj1" fmla="val 17890271"/>
              <a:gd name="adj2" fmla="val 0"/>
            </a:avLst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394" name="TextBox 10">
            <a:extLst>
              <a:ext uri="{FF2B5EF4-FFF2-40B4-BE49-F238E27FC236}">
                <a16:creationId xmlns:a16="http://schemas.microsoft.com/office/drawing/2014/main" id="{C4660308-9938-CD9E-D9D1-7FC4E6D5D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6381750"/>
            <a:ext cx="49561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/>
            <a:r>
              <a:rPr lang="ko-KR" altLang="en-US" sz="800"/>
              <a:t>그림 참조</a:t>
            </a:r>
            <a:endParaRPr lang="en-US" altLang="ko-KR" sz="800"/>
          </a:p>
          <a:p>
            <a:pPr algn="r"/>
            <a:r>
              <a:rPr lang="ko-KR" altLang="en-US" sz="800"/>
              <a:t>https://bimcorner.com/creating-successful-bim-execution-plan-part-3-design-a-bim-process/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FCA18E-D6B3-1577-8FC4-363064E417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050" y="711200"/>
            <a:ext cx="9359900" cy="485775"/>
          </a:xfrm>
        </p:spPr>
        <p:txBody>
          <a:bodyPr vert="horz" wrap="square" lIns="9144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spcAft>
                <a:spcPts val="0"/>
              </a:spcAft>
              <a:buFont typeface="Arial" charset="0"/>
              <a:buNone/>
              <a:defRPr/>
            </a:pPr>
            <a:r>
              <a:rPr lang="en-US" altLang="ko-KR" sz="1800">
                <a:latin typeface="Arial" charset="0"/>
                <a:cs typeface="Arial" charset="0"/>
              </a:rPr>
              <a:t>BIM </a:t>
            </a:r>
            <a:r>
              <a:rPr sz="1800">
                <a:latin typeface="Arial" charset="0"/>
                <a:cs typeface="Arial" charset="0"/>
              </a:rPr>
              <a:t>프로세스 구성요소 </a:t>
            </a:r>
            <a:r>
              <a:rPr lang="en-US" sz="1800">
                <a:latin typeface="Arial" charset="0"/>
                <a:cs typeface="Arial" charset="0"/>
              </a:rPr>
              <a:t>– </a:t>
            </a:r>
            <a:r>
              <a:rPr sz="1800">
                <a:latin typeface="Arial" charset="0"/>
                <a:cs typeface="Arial" charset="0"/>
              </a:rPr>
              <a:t>플랜트 건축설계</a:t>
            </a:r>
            <a:endParaRPr lang="en-US" altLang="ko-KR" sz="1400">
              <a:latin typeface="맑은 고딕" pitchFamily="50" charset="-127"/>
              <a:cs typeface="Arial" charset="0"/>
            </a:endParaRPr>
          </a:p>
        </p:txBody>
      </p:sp>
      <p:sp>
        <p:nvSpPr>
          <p:cNvPr id="17411" name="제목 3">
            <a:extLst>
              <a:ext uri="{FF2B5EF4-FFF2-40B4-BE49-F238E27FC236}">
                <a16:creationId xmlns:a16="http://schemas.microsoft.com/office/drawing/2014/main" id="{F1594A57-692E-7E5A-F2E1-DB07EE6A76C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8588" y="76200"/>
            <a:ext cx="9504362" cy="485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altLang="ko-KR" sz="2000"/>
              <a:t>1. BIM </a:t>
            </a:r>
            <a:r>
              <a:rPr sz="2000"/>
              <a:t>개요</a:t>
            </a:r>
            <a:endParaRPr sz="2000">
              <a:ea typeface="굴림" panose="020B0600000101010101" pitchFamily="50" charset="-127"/>
            </a:endParaRPr>
          </a:p>
        </p:txBody>
      </p:sp>
      <p:grpSp>
        <p:nvGrpSpPr>
          <p:cNvPr id="17412" name="그룹 12355">
            <a:extLst>
              <a:ext uri="{FF2B5EF4-FFF2-40B4-BE49-F238E27FC236}">
                <a16:creationId xmlns:a16="http://schemas.microsoft.com/office/drawing/2014/main" id="{51BE41E5-3AE4-9803-F28B-EAD78849F98A}"/>
              </a:ext>
            </a:extLst>
          </p:cNvPr>
          <p:cNvGrpSpPr>
            <a:grpSpLocks/>
          </p:cNvGrpSpPr>
          <p:nvPr/>
        </p:nvGrpSpPr>
        <p:grpSpPr bwMode="auto">
          <a:xfrm>
            <a:off x="312738" y="1130300"/>
            <a:ext cx="9366250" cy="5638800"/>
            <a:chOff x="313270" y="1130200"/>
            <a:chExt cx="9365653" cy="5639528"/>
          </a:xfrm>
        </p:grpSpPr>
        <p:sp>
          <p:nvSpPr>
            <p:cNvPr id="12323" name="직사각형 12322">
              <a:extLst>
                <a:ext uri="{FF2B5EF4-FFF2-40B4-BE49-F238E27FC236}">
                  <a16:creationId xmlns:a16="http://schemas.microsoft.com/office/drawing/2014/main" id="{44E09D39-CF7C-050E-F78B-FF76A83BE5D1}"/>
                </a:ext>
              </a:extLst>
            </p:cNvPr>
            <p:cNvSpPr/>
            <p:nvPr/>
          </p:nvSpPr>
          <p:spPr>
            <a:xfrm>
              <a:off x="346298" y="1158012"/>
              <a:ext cx="2414165" cy="42807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marL="90487" defTabSz="914284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3D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기반 건축 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Work Process</a:t>
              </a:r>
            </a:p>
          </p:txBody>
        </p:sp>
        <p:sp>
          <p:nvSpPr>
            <p:cNvPr id="12324" name="자유형 5">
              <a:extLst>
                <a:ext uri="{FF2B5EF4-FFF2-40B4-BE49-F238E27FC236}">
                  <a16:creationId xmlns:a16="http://schemas.microsoft.com/office/drawing/2014/main" id="{4DC92736-CAE8-C257-CD60-2825FD0DD219}"/>
                </a:ext>
              </a:extLst>
            </p:cNvPr>
            <p:cNvSpPr/>
            <p:nvPr/>
          </p:nvSpPr>
          <p:spPr>
            <a:xfrm>
              <a:off x="4624645" y="1639854"/>
              <a:ext cx="211124" cy="177823"/>
            </a:xfrm>
            <a:custGeom>
              <a:avLst/>
              <a:gdLst>
                <a:gd name="connsiteX0" fmla="*/ 0 w 176832"/>
                <a:gd name="connsiteY0" fmla="*/ 42440 h 212199"/>
                <a:gd name="connsiteX1" fmla="*/ 88416 w 176832"/>
                <a:gd name="connsiteY1" fmla="*/ 42440 h 212199"/>
                <a:gd name="connsiteX2" fmla="*/ 88416 w 176832"/>
                <a:gd name="connsiteY2" fmla="*/ 0 h 212199"/>
                <a:gd name="connsiteX3" fmla="*/ 176832 w 176832"/>
                <a:gd name="connsiteY3" fmla="*/ 106100 h 212199"/>
                <a:gd name="connsiteX4" fmla="*/ 88416 w 176832"/>
                <a:gd name="connsiteY4" fmla="*/ 212199 h 212199"/>
                <a:gd name="connsiteX5" fmla="*/ 88416 w 176832"/>
                <a:gd name="connsiteY5" fmla="*/ 169759 h 212199"/>
                <a:gd name="connsiteX6" fmla="*/ 0 w 176832"/>
                <a:gd name="connsiteY6" fmla="*/ 169759 h 212199"/>
                <a:gd name="connsiteX7" fmla="*/ 0 w 176832"/>
                <a:gd name="connsiteY7" fmla="*/ 42440 h 212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832" h="212199">
                  <a:moveTo>
                    <a:pt x="141465" y="1"/>
                  </a:moveTo>
                  <a:lnTo>
                    <a:pt x="141465" y="106100"/>
                  </a:lnTo>
                  <a:lnTo>
                    <a:pt x="176832" y="106099"/>
                  </a:lnTo>
                  <a:lnTo>
                    <a:pt x="88416" y="212198"/>
                  </a:lnTo>
                  <a:lnTo>
                    <a:pt x="0" y="106100"/>
                  </a:lnTo>
                  <a:lnTo>
                    <a:pt x="35367" y="106100"/>
                  </a:lnTo>
                  <a:lnTo>
                    <a:pt x="35367" y="1"/>
                  </a:lnTo>
                  <a:lnTo>
                    <a:pt x="141465" y="1"/>
                  </a:lnTo>
                  <a:close/>
                </a:path>
              </a:pathLst>
            </a:custGeom>
          </p:spPr>
          <p:style>
            <a:ln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42441" tIns="0" rIns="42440" bIns="53051" spcCol="1270" anchor="ctr"/>
            <a:lstStyle/>
            <a:p>
              <a:pPr algn="ctr" defTabSz="533400" latinLnBrk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ko-KR" altLang="en-US" sz="1200" b="1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2325" name="자유형 8">
              <a:extLst>
                <a:ext uri="{FF2B5EF4-FFF2-40B4-BE49-F238E27FC236}">
                  <a16:creationId xmlns:a16="http://schemas.microsoft.com/office/drawing/2014/main" id="{70BF012F-CB8F-1AEA-F22B-4CC4466981D7}"/>
                </a:ext>
              </a:extLst>
            </p:cNvPr>
            <p:cNvSpPr/>
            <p:nvPr/>
          </p:nvSpPr>
          <p:spPr>
            <a:xfrm>
              <a:off x="4624645" y="2381312"/>
              <a:ext cx="211124" cy="177823"/>
            </a:xfrm>
            <a:custGeom>
              <a:avLst/>
              <a:gdLst>
                <a:gd name="connsiteX0" fmla="*/ 0 w 176832"/>
                <a:gd name="connsiteY0" fmla="*/ 42440 h 212199"/>
                <a:gd name="connsiteX1" fmla="*/ 88416 w 176832"/>
                <a:gd name="connsiteY1" fmla="*/ 42440 h 212199"/>
                <a:gd name="connsiteX2" fmla="*/ 88416 w 176832"/>
                <a:gd name="connsiteY2" fmla="*/ 0 h 212199"/>
                <a:gd name="connsiteX3" fmla="*/ 176832 w 176832"/>
                <a:gd name="connsiteY3" fmla="*/ 106100 h 212199"/>
                <a:gd name="connsiteX4" fmla="*/ 88416 w 176832"/>
                <a:gd name="connsiteY4" fmla="*/ 212199 h 212199"/>
                <a:gd name="connsiteX5" fmla="*/ 88416 w 176832"/>
                <a:gd name="connsiteY5" fmla="*/ 169759 h 212199"/>
                <a:gd name="connsiteX6" fmla="*/ 0 w 176832"/>
                <a:gd name="connsiteY6" fmla="*/ 169759 h 212199"/>
                <a:gd name="connsiteX7" fmla="*/ 0 w 176832"/>
                <a:gd name="connsiteY7" fmla="*/ 42440 h 212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832" h="212199">
                  <a:moveTo>
                    <a:pt x="141465" y="1"/>
                  </a:moveTo>
                  <a:lnTo>
                    <a:pt x="141465" y="106100"/>
                  </a:lnTo>
                  <a:lnTo>
                    <a:pt x="176832" y="106099"/>
                  </a:lnTo>
                  <a:lnTo>
                    <a:pt x="88416" y="212198"/>
                  </a:lnTo>
                  <a:lnTo>
                    <a:pt x="0" y="106100"/>
                  </a:lnTo>
                  <a:lnTo>
                    <a:pt x="35367" y="106100"/>
                  </a:lnTo>
                  <a:lnTo>
                    <a:pt x="35367" y="1"/>
                  </a:lnTo>
                  <a:lnTo>
                    <a:pt x="141465" y="1"/>
                  </a:lnTo>
                  <a:close/>
                </a:path>
              </a:pathLst>
            </a:custGeom>
          </p:spPr>
          <p:style>
            <a:ln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42441" tIns="0" rIns="42440" bIns="53051" spcCol="1270" anchor="ctr"/>
            <a:lstStyle/>
            <a:p>
              <a:pPr algn="ctr" defTabSz="533400" latinLnBrk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ko-KR" altLang="en-US" sz="1200" b="1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2326" name="자유형 16">
              <a:extLst>
                <a:ext uri="{FF2B5EF4-FFF2-40B4-BE49-F238E27FC236}">
                  <a16:creationId xmlns:a16="http://schemas.microsoft.com/office/drawing/2014/main" id="{CA95C1EC-4935-D180-D0B4-9FAA3C1A909E}"/>
                </a:ext>
              </a:extLst>
            </p:cNvPr>
            <p:cNvSpPr/>
            <p:nvPr/>
          </p:nvSpPr>
          <p:spPr>
            <a:xfrm>
              <a:off x="4624645" y="3100542"/>
              <a:ext cx="211124" cy="176235"/>
            </a:xfrm>
            <a:custGeom>
              <a:avLst/>
              <a:gdLst>
                <a:gd name="connsiteX0" fmla="*/ 0 w 176832"/>
                <a:gd name="connsiteY0" fmla="*/ 42440 h 212199"/>
                <a:gd name="connsiteX1" fmla="*/ 88416 w 176832"/>
                <a:gd name="connsiteY1" fmla="*/ 42440 h 212199"/>
                <a:gd name="connsiteX2" fmla="*/ 88416 w 176832"/>
                <a:gd name="connsiteY2" fmla="*/ 0 h 212199"/>
                <a:gd name="connsiteX3" fmla="*/ 176832 w 176832"/>
                <a:gd name="connsiteY3" fmla="*/ 106100 h 212199"/>
                <a:gd name="connsiteX4" fmla="*/ 88416 w 176832"/>
                <a:gd name="connsiteY4" fmla="*/ 212199 h 212199"/>
                <a:gd name="connsiteX5" fmla="*/ 88416 w 176832"/>
                <a:gd name="connsiteY5" fmla="*/ 169759 h 212199"/>
                <a:gd name="connsiteX6" fmla="*/ 0 w 176832"/>
                <a:gd name="connsiteY6" fmla="*/ 169759 h 212199"/>
                <a:gd name="connsiteX7" fmla="*/ 0 w 176832"/>
                <a:gd name="connsiteY7" fmla="*/ 42440 h 212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832" h="212199">
                  <a:moveTo>
                    <a:pt x="141465" y="1"/>
                  </a:moveTo>
                  <a:lnTo>
                    <a:pt x="141465" y="106100"/>
                  </a:lnTo>
                  <a:lnTo>
                    <a:pt x="176832" y="106099"/>
                  </a:lnTo>
                  <a:lnTo>
                    <a:pt x="88416" y="212198"/>
                  </a:lnTo>
                  <a:lnTo>
                    <a:pt x="0" y="106100"/>
                  </a:lnTo>
                  <a:lnTo>
                    <a:pt x="35367" y="106100"/>
                  </a:lnTo>
                  <a:lnTo>
                    <a:pt x="35367" y="1"/>
                  </a:lnTo>
                  <a:lnTo>
                    <a:pt x="141465" y="1"/>
                  </a:lnTo>
                  <a:close/>
                </a:path>
              </a:pathLst>
            </a:custGeom>
          </p:spPr>
          <p:style>
            <a:ln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42441" tIns="0" rIns="42440" bIns="53051" spcCol="1270" anchor="ctr"/>
            <a:lstStyle/>
            <a:p>
              <a:pPr algn="ctr" defTabSz="355600" latinLnBrk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2327" name="자유형 18">
              <a:extLst>
                <a:ext uri="{FF2B5EF4-FFF2-40B4-BE49-F238E27FC236}">
                  <a16:creationId xmlns:a16="http://schemas.microsoft.com/office/drawing/2014/main" id="{C27D38A8-6FA1-6483-E77C-34F64CB29B1F}"/>
                </a:ext>
              </a:extLst>
            </p:cNvPr>
            <p:cNvSpPr/>
            <p:nvPr/>
          </p:nvSpPr>
          <p:spPr>
            <a:xfrm>
              <a:off x="6378720" y="4534239"/>
              <a:ext cx="212711" cy="177823"/>
            </a:xfrm>
            <a:custGeom>
              <a:avLst/>
              <a:gdLst>
                <a:gd name="connsiteX0" fmla="*/ 0 w 176832"/>
                <a:gd name="connsiteY0" fmla="*/ 42440 h 212199"/>
                <a:gd name="connsiteX1" fmla="*/ 88416 w 176832"/>
                <a:gd name="connsiteY1" fmla="*/ 42440 h 212199"/>
                <a:gd name="connsiteX2" fmla="*/ 88416 w 176832"/>
                <a:gd name="connsiteY2" fmla="*/ 0 h 212199"/>
                <a:gd name="connsiteX3" fmla="*/ 176832 w 176832"/>
                <a:gd name="connsiteY3" fmla="*/ 106100 h 212199"/>
                <a:gd name="connsiteX4" fmla="*/ 88416 w 176832"/>
                <a:gd name="connsiteY4" fmla="*/ 212199 h 212199"/>
                <a:gd name="connsiteX5" fmla="*/ 88416 w 176832"/>
                <a:gd name="connsiteY5" fmla="*/ 169759 h 212199"/>
                <a:gd name="connsiteX6" fmla="*/ 0 w 176832"/>
                <a:gd name="connsiteY6" fmla="*/ 169759 h 212199"/>
                <a:gd name="connsiteX7" fmla="*/ 0 w 176832"/>
                <a:gd name="connsiteY7" fmla="*/ 42440 h 212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832" h="212199">
                  <a:moveTo>
                    <a:pt x="141465" y="1"/>
                  </a:moveTo>
                  <a:lnTo>
                    <a:pt x="141465" y="106100"/>
                  </a:lnTo>
                  <a:lnTo>
                    <a:pt x="176832" y="106099"/>
                  </a:lnTo>
                  <a:lnTo>
                    <a:pt x="88416" y="212198"/>
                  </a:lnTo>
                  <a:lnTo>
                    <a:pt x="0" y="106100"/>
                  </a:lnTo>
                  <a:lnTo>
                    <a:pt x="35367" y="106100"/>
                  </a:lnTo>
                  <a:lnTo>
                    <a:pt x="35367" y="1"/>
                  </a:lnTo>
                  <a:lnTo>
                    <a:pt x="141465" y="1"/>
                  </a:lnTo>
                  <a:close/>
                </a:path>
              </a:pathLst>
            </a:custGeom>
          </p:spPr>
          <p:style>
            <a:ln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42441" tIns="0" rIns="42440" bIns="53051" spcCol="1270" anchor="ctr"/>
            <a:lstStyle/>
            <a:p>
              <a:pPr algn="ctr" defTabSz="533400" latinLnBrk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ko-KR" altLang="en-US" sz="1200" b="1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2328" name="왼쪽/오른쪽 화살표 1">
              <a:extLst>
                <a:ext uri="{FF2B5EF4-FFF2-40B4-BE49-F238E27FC236}">
                  <a16:creationId xmlns:a16="http://schemas.microsoft.com/office/drawing/2014/main" id="{A03D5791-75F0-78F8-1EDA-2B437598BD03}"/>
                </a:ext>
              </a:extLst>
            </p:cNvPr>
            <p:cNvSpPr/>
            <p:nvPr/>
          </p:nvSpPr>
          <p:spPr>
            <a:xfrm>
              <a:off x="7540696" y="4151603"/>
              <a:ext cx="395263" cy="15559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329" name="자유형 41">
              <a:extLst>
                <a:ext uri="{FF2B5EF4-FFF2-40B4-BE49-F238E27FC236}">
                  <a16:creationId xmlns:a16="http://schemas.microsoft.com/office/drawing/2014/main" id="{A3EB4A26-2764-07C2-8F0F-3355957C263A}"/>
                </a:ext>
              </a:extLst>
            </p:cNvPr>
            <p:cNvSpPr/>
            <p:nvPr/>
          </p:nvSpPr>
          <p:spPr>
            <a:xfrm>
              <a:off x="4621470" y="3865816"/>
              <a:ext cx="212711" cy="176235"/>
            </a:xfrm>
            <a:custGeom>
              <a:avLst/>
              <a:gdLst>
                <a:gd name="connsiteX0" fmla="*/ 0 w 176832"/>
                <a:gd name="connsiteY0" fmla="*/ 42440 h 212199"/>
                <a:gd name="connsiteX1" fmla="*/ 88416 w 176832"/>
                <a:gd name="connsiteY1" fmla="*/ 42440 h 212199"/>
                <a:gd name="connsiteX2" fmla="*/ 88416 w 176832"/>
                <a:gd name="connsiteY2" fmla="*/ 0 h 212199"/>
                <a:gd name="connsiteX3" fmla="*/ 176832 w 176832"/>
                <a:gd name="connsiteY3" fmla="*/ 106100 h 212199"/>
                <a:gd name="connsiteX4" fmla="*/ 88416 w 176832"/>
                <a:gd name="connsiteY4" fmla="*/ 212199 h 212199"/>
                <a:gd name="connsiteX5" fmla="*/ 88416 w 176832"/>
                <a:gd name="connsiteY5" fmla="*/ 169759 h 212199"/>
                <a:gd name="connsiteX6" fmla="*/ 0 w 176832"/>
                <a:gd name="connsiteY6" fmla="*/ 169759 h 212199"/>
                <a:gd name="connsiteX7" fmla="*/ 0 w 176832"/>
                <a:gd name="connsiteY7" fmla="*/ 42440 h 212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832" h="212199">
                  <a:moveTo>
                    <a:pt x="141465" y="1"/>
                  </a:moveTo>
                  <a:lnTo>
                    <a:pt x="141465" y="106100"/>
                  </a:lnTo>
                  <a:lnTo>
                    <a:pt x="176832" y="106099"/>
                  </a:lnTo>
                  <a:lnTo>
                    <a:pt x="88416" y="212198"/>
                  </a:lnTo>
                  <a:lnTo>
                    <a:pt x="0" y="106100"/>
                  </a:lnTo>
                  <a:lnTo>
                    <a:pt x="35367" y="106100"/>
                  </a:lnTo>
                  <a:lnTo>
                    <a:pt x="35367" y="1"/>
                  </a:lnTo>
                  <a:lnTo>
                    <a:pt x="141465" y="1"/>
                  </a:lnTo>
                  <a:close/>
                </a:path>
              </a:pathLst>
            </a:custGeom>
          </p:spPr>
          <p:style>
            <a:ln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42441" tIns="0" rIns="42440" bIns="53051" spcCol="1270" anchor="ctr"/>
            <a:lstStyle/>
            <a:p>
              <a:pPr algn="ctr" defTabSz="355600" latinLnBrk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2330" name="모서리가 둥근 직사각형 52">
              <a:extLst>
                <a:ext uri="{FF2B5EF4-FFF2-40B4-BE49-F238E27FC236}">
                  <a16:creationId xmlns:a16="http://schemas.microsoft.com/office/drawing/2014/main" id="{5D09D1C1-9BE0-EE9B-ADC8-C392C310E539}"/>
                </a:ext>
              </a:extLst>
            </p:cNvPr>
            <p:cNvSpPr/>
            <p:nvPr/>
          </p:nvSpPr>
          <p:spPr>
            <a:xfrm>
              <a:off x="3675381" y="1130200"/>
              <a:ext cx="2160449" cy="43185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1. Building List </a:t>
              </a:r>
              <a:r>
                <a:rPr lang="ko-KR" altLang="en-US" sz="1400" b="1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작성</a:t>
              </a:r>
            </a:p>
          </p:txBody>
        </p:sp>
        <p:sp>
          <p:nvSpPr>
            <p:cNvPr id="12331" name="모서리가 둥근 직사각형 46">
              <a:extLst>
                <a:ext uri="{FF2B5EF4-FFF2-40B4-BE49-F238E27FC236}">
                  <a16:creationId xmlns:a16="http://schemas.microsoft.com/office/drawing/2014/main" id="{DAF7B122-4098-6473-54F2-7FBCAB7E755D}"/>
                </a:ext>
              </a:extLst>
            </p:cNvPr>
            <p:cNvSpPr/>
            <p:nvPr/>
          </p:nvSpPr>
          <p:spPr>
            <a:xfrm>
              <a:off x="3656332" y="2584538"/>
              <a:ext cx="2158862" cy="43185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3. LOD 200 </a:t>
              </a:r>
              <a:r>
                <a:rPr lang="ko-KR" altLang="en-US" sz="1400" b="1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모델 작성</a:t>
              </a:r>
            </a:p>
          </p:txBody>
        </p:sp>
        <p:sp>
          <p:nvSpPr>
            <p:cNvPr id="12332" name="모서리가 둥근 직사각형 47">
              <a:extLst>
                <a:ext uri="{FF2B5EF4-FFF2-40B4-BE49-F238E27FC236}">
                  <a16:creationId xmlns:a16="http://schemas.microsoft.com/office/drawing/2014/main" id="{79CC9385-CEF7-F210-7CEA-CEF73DD11138}"/>
                </a:ext>
              </a:extLst>
            </p:cNvPr>
            <p:cNvSpPr/>
            <p:nvPr/>
          </p:nvSpPr>
          <p:spPr>
            <a:xfrm>
              <a:off x="3676968" y="1865308"/>
              <a:ext cx="2160450" cy="43185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2. Project Spec. </a:t>
              </a:r>
              <a:r>
                <a:rPr lang="ko-KR" altLang="en-US" sz="1400" b="1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작성</a:t>
              </a:r>
            </a:p>
          </p:txBody>
        </p:sp>
        <p:sp>
          <p:nvSpPr>
            <p:cNvPr id="12333" name="모서리가 둥근 직사각형 48">
              <a:extLst>
                <a:ext uri="{FF2B5EF4-FFF2-40B4-BE49-F238E27FC236}">
                  <a16:creationId xmlns:a16="http://schemas.microsoft.com/office/drawing/2014/main" id="{2610F441-540C-1E04-A379-878A51D4E983}"/>
                </a:ext>
              </a:extLst>
            </p:cNvPr>
            <p:cNvSpPr/>
            <p:nvPr/>
          </p:nvSpPr>
          <p:spPr>
            <a:xfrm>
              <a:off x="3649982" y="3324408"/>
              <a:ext cx="2160449" cy="43185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4. Family List, </a:t>
              </a:r>
            </a:p>
            <a:p>
              <a:pPr algn="ctr">
                <a:defRPr/>
              </a:pPr>
              <a:r>
                <a:rPr lang="en-US" altLang="ko-KR" sz="1400" b="1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Family Spec. </a:t>
              </a:r>
              <a:r>
                <a:rPr lang="ko-KR" altLang="en-US" sz="1400" b="1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작성</a:t>
              </a:r>
            </a:p>
          </p:txBody>
        </p:sp>
        <p:sp>
          <p:nvSpPr>
            <p:cNvPr id="12334" name="모서리가 둥근 직사각형 49">
              <a:extLst>
                <a:ext uri="{FF2B5EF4-FFF2-40B4-BE49-F238E27FC236}">
                  <a16:creationId xmlns:a16="http://schemas.microsoft.com/office/drawing/2014/main" id="{161FC589-A3DB-E956-C593-2C24B5CD0DED}"/>
                </a:ext>
              </a:extLst>
            </p:cNvPr>
            <p:cNvSpPr/>
            <p:nvPr/>
          </p:nvSpPr>
          <p:spPr>
            <a:xfrm>
              <a:off x="1680020" y="4011885"/>
              <a:ext cx="2160450" cy="43185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5. </a:t>
              </a:r>
              <a:r>
                <a:rPr lang="ko-KR" altLang="en-US" sz="1400" b="1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팀 표준 </a:t>
              </a:r>
              <a:r>
                <a:rPr lang="en-US" altLang="ko-KR" sz="1400" b="1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Template (*.</a:t>
              </a:r>
              <a:r>
                <a:rPr lang="en-US" altLang="ko-KR" sz="1400" b="1" dirty="0" err="1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rte</a:t>
              </a:r>
              <a:r>
                <a:rPr lang="en-US" altLang="ko-KR" sz="1400" b="1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)</a:t>
              </a:r>
              <a:endParaRPr lang="ko-KR" altLang="en-US" sz="1400" b="1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2335" name="모서리가 둥근 직사각형 51">
              <a:extLst>
                <a:ext uri="{FF2B5EF4-FFF2-40B4-BE49-F238E27FC236}">
                  <a16:creationId xmlns:a16="http://schemas.microsoft.com/office/drawing/2014/main" id="{7B515CE4-3440-EF02-D5DD-A69F9EA474C6}"/>
                </a:ext>
              </a:extLst>
            </p:cNvPr>
            <p:cNvSpPr/>
            <p:nvPr/>
          </p:nvSpPr>
          <p:spPr>
            <a:xfrm>
              <a:off x="5527875" y="4000771"/>
              <a:ext cx="1944564" cy="43344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6. </a:t>
              </a:r>
              <a:r>
                <a:rPr lang="ko-KR" altLang="en-US" sz="1400" b="1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프로젝트 표준 </a:t>
              </a:r>
              <a:r>
                <a:rPr lang="en-US" altLang="ko-KR" sz="1400" b="1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Template </a:t>
              </a:r>
              <a:r>
                <a:rPr lang="ko-KR" altLang="en-US" sz="1400" b="1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작성 </a:t>
              </a:r>
              <a:r>
                <a:rPr lang="en-US" altLang="ko-KR" sz="1400" b="1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(*.</a:t>
              </a:r>
              <a:r>
                <a:rPr lang="en-US" altLang="ko-KR" sz="1400" b="1" dirty="0" err="1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rte</a:t>
              </a:r>
              <a:r>
                <a:rPr lang="en-US" altLang="ko-KR" sz="1400" b="1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)</a:t>
              </a:r>
              <a:endParaRPr lang="ko-KR" altLang="en-US" sz="1400" b="1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2336" name="오른쪽 화살표 14">
              <a:extLst>
                <a:ext uri="{FF2B5EF4-FFF2-40B4-BE49-F238E27FC236}">
                  <a16:creationId xmlns:a16="http://schemas.microsoft.com/office/drawing/2014/main" id="{E6425149-792A-19F8-4DBC-AA3442200833}"/>
                </a:ext>
              </a:extLst>
            </p:cNvPr>
            <p:cNvSpPr/>
            <p:nvPr/>
          </p:nvSpPr>
          <p:spPr>
            <a:xfrm>
              <a:off x="4024608" y="4084919"/>
              <a:ext cx="1427071" cy="265146"/>
            </a:xfrm>
            <a:prstGeom prst="rightArrow">
              <a:avLst/>
            </a:prstGeom>
          </p:spPr>
          <p:style>
            <a:ln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42441" tIns="0" rIns="42440" bIns="53051" spcCol="1270" anchor="ctr"/>
            <a:lstStyle/>
            <a:p>
              <a:pPr algn="ctr" defTabSz="5334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Family Setting </a:t>
              </a:r>
              <a:endParaRPr lang="ko-KR" altLang="en-US" sz="1200" b="1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2337" name="모서리가 둥근 직사각형 54">
              <a:extLst>
                <a:ext uri="{FF2B5EF4-FFF2-40B4-BE49-F238E27FC236}">
                  <a16:creationId xmlns:a16="http://schemas.microsoft.com/office/drawing/2014/main" id="{CB3A65C8-2F7F-5264-0A77-1D39A5A42BA3}"/>
                </a:ext>
              </a:extLst>
            </p:cNvPr>
            <p:cNvSpPr/>
            <p:nvPr/>
          </p:nvSpPr>
          <p:spPr>
            <a:xfrm>
              <a:off x="5431044" y="4788272"/>
              <a:ext cx="2160449" cy="43185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8. </a:t>
              </a:r>
              <a:r>
                <a:rPr lang="ko-KR" altLang="en-US" sz="1400" b="1" dirty="0" err="1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건물별</a:t>
              </a:r>
              <a:r>
                <a:rPr lang="ko-KR" altLang="en-US" sz="1400" b="1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 프로젝트 파일 생성 </a:t>
              </a:r>
              <a:r>
                <a:rPr lang="en-US" altLang="ko-KR" sz="1400" b="1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(*.</a:t>
              </a:r>
              <a:r>
                <a:rPr lang="en-US" altLang="ko-KR" sz="1400" b="1" dirty="0" err="1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rvt</a:t>
              </a:r>
              <a:r>
                <a:rPr lang="en-US" altLang="ko-KR" sz="1400" b="1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)</a:t>
              </a:r>
              <a:endParaRPr lang="ko-KR" altLang="en-US" sz="1400" b="1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2338" name="모서리가 둥근 직사각형 55">
              <a:extLst>
                <a:ext uri="{FF2B5EF4-FFF2-40B4-BE49-F238E27FC236}">
                  <a16:creationId xmlns:a16="http://schemas.microsoft.com/office/drawing/2014/main" id="{79FB86CE-8FCE-D432-7D18-C2410DF86CB5}"/>
                </a:ext>
              </a:extLst>
            </p:cNvPr>
            <p:cNvSpPr/>
            <p:nvPr/>
          </p:nvSpPr>
          <p:spPr>
            <a:xfrm>
              <a:off x="7986756" y="4000771"/>
              <a:ext cx="1692167" cy="43344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7. DMS </a:t>
              </a:r>
              <a:r>
                <a:rPr lang="ko-KR" altLang="en-US" sz="1400" b="1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작성</a:t>
              </a:r>
            </a:p>
          </p:txBody>
        </p:sp>
        <p:sp>
          <p:nvSpPr>
            <p:cNvPr id="12339" name="모서리가 둥근 직사각형 56">
              <a:extLst>
                <a:ext uri="{FF2B5EF4-FFF2-40B4-BE49-F238E27FC236}">
                  <a16:creationId xmlns:a16="http://schemas.microsoft.com/office/drawing/2014/main" id="{E5668C5E-C012-DD3B-D52D-F9FCBF083A47}"/>
                </a:ext>
              </a:extLst>
            </p:cNvPr>
            <p:cNvSpPr/>
            <p:nvPr/>
          </p:nvSpPr>
          <p:spPr>
            <a:xfrm>
              <a:off x="5404057" y="5482100"/>
              <a:ext cx="2158862" cy="43185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9. Modeling – LOD350</a:t>
              </a:r>
              <a:endParaRPr lang="ko-KR" altLang="en-US" sz="1400" b="1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2340" name="모서리가 둥근 직사각형 57">
              <a:extLst>
                <a:ext uri="{FF2B5EF4-FFF2-40B4-BE49-F238E27FC236}">
                  <a16:creationId xmlns:a16="http://schemas.microsoft.com/office/drawing/2014/main" id="{E2B2D19E-E163-CC65-5C2E-3EB4ADA15584}"/>
                </a:ext>
              </a:extLst>
            </p:cNvPr>
            <p:cNvSpPr/>
            <p:nvPr/>
          </p:nvSpPr>
          <p:spPr>
            <a:xfrm>
              <a:off x="5238968" y="6245785"/>
              <a:ext cx="1261983" cy="43185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10. </a:t>
              </a:r>
              <a:r>
                <a:rPr lang="ko-KR" altLang="en-US" sz="1400" b="1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도면 생성</a:t>
              </a:r>
            </a:p>
          </p:txBody>
        </p:sp>
        <p:sp>
          <p:nvSpPr>
            <p:cNvPr id="12341" name="모서리가 둥근 직사각형 59">
              <a:extLst>
                <a:ext uri="{FF2B5EF4-FFF2-40B4-BE49-F238E27FC236}">
                  <a16:creationId xmlns:a16="http://schemas.microsoft.com/office/drawing/2014/main" id="{C3199E50-7798-E135-F25B-1A4C9DC91166}"/>
                </a:ext>
              </a:extLst>
            </p:cNvPr>
            <p:cNvSpPr/>
            <p:nvPr/>
          </p:nvSpPr>
          <p:spPr>
            <a:xfrm>
              <a:off x="6570796" y="6245785"/>
              <a:ext cx="1188961" cy="43185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11. BM </a:t>
              </a:r>
              <a:r>
                <a:rPr lang="ko-KR" altLang="en-US" sz="1400" b="1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산출</a:t>
              </a:r>
            </a:p>
          </p:txBody>
        </p:sp>
        <p:sp>
          <p:nvSpPr>
            <p:cNvPr id="12342" name="자유형 85">
              <a:extLst>
                <a:ext uri="{FF2B5EF4-FFF2-40B4-BE49-F238E27FC236}">
                  <a16:creationId xmlns:a16="http://schemas.microsoft.com/office/drawing/2014/main" id="{EEA569E1-EB46-1278-203C-B498D441247D}"/>
                </a:ext>
              </a:extLst>
            </p:cNvPr>
            <p:cNvSpPr/>
            <p:nvPr/>
          </p:nvSpPr>
          <p:spPr>
            <a:xfrm>
              <a:off x="6378720" y="5286812"/>
              <a:ext cx="212711" cy="176236"/>
            </a:xfrm>
            <a:custGeom>
              <a:avLst/>
              <a:gdLst>
                <a:gd name="connsiteX0" fmla="*/ 0 w 176832"/>
                <a:gd name="connsiteY0" fmla="*/ 42440 h 212199"/>
                <a:gd name="connsiteX1" fmla="*/ 88416 w 176832"/>
                <a:gd name="connsiteY1" fmla="*/ 42440 h 212199"/>
                <a:gd name="connsiteX2" fmla="*/ 88416 w 176832"/>
                <a:gd name="connsiteY2" fmla="*/ 0 h 212199"/>
                <a:gd name="connsiteX3" fmla="*/ 176832 w 176832"/>
                <a:gd name="connsiteY3" fmla="*/ 106100 h 212199"/>
                <a:gd name="connsiteX4" fmla="*/ 88416 w 176832"/>
                <a:gd name="connsiteY4" fmla="*/ 212199 h 212199"/>
                <a:gd name="connsiteX5" fmla="*/ 88416 w 176832"/>
                <a:gd name="connsiteY5" fmla="*/ 169759 h 212199"/>
                <a:gd name="connsiteX6" fmla="*/ 0 w 176832"/>
                <a:gd name="connsiteY6" fmla="*/ 169759 h 212199"/>
                <a:gd name="connsiteX7" fmla="*/ 0 w 176832"/>
                <a:gd name="connsiteY7" fmla="*/ 42440 h 212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832" h="212199">
                  <a:moveTo>
                    <a:pt x="141465" y="1"/>
                  </a:moveTo>
                  <a:lnTo>
                    <a:pt x="141465" y="106100"/>
                  </a:lnTo>
                  <a:lnTo>
                    <a:pt x="176832" y="106099"/>
                  </a:lnTo>
                  <a:lnTo>
                    <a:pt x="88416" y="212198"/>
                  </a:lnTo>
                  <a:lnTo>
                    <a:pt x="0" y="106100"/>
                  </a:lnTo>
                  <a:lnTo>
                    <a:pt x="35367" y="106100"/>
                  </a:lnTo>
                  <a:lnTo>
                    <a:pt x="35367" y="1"/>
                  </a:lnTo>
                  <a:lnTo>
                    <a:pt x="141465" y="1"/>
                  </a:lnTo>
                  <a:close/>
                </a:path>
              </a:pathLst>
            </a:custGeom>
          </p:spPr>
          <p:style>
            <a:ln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42441" tIns="0" rIns="42440" bIns="53051" spcCol="1270" anchor="ctr"/>
            <a:lstStyle/>
            <a:p>
              <a:pPr algn="ctr" defTabSz="355600" latinLnBrk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2343" name="자유형 86">
              <a:extLst>
                <a:ext uri="{FF2B5EF4-FFF2-40B4-BE49-F238E27FC236}">
                  <a16:creationId xmlns:a16="http://schemas.microsoft.com/office/drawing/2014/main" id="{2B3DDC46-4A3B-97CB-4675-537A2608EE8F}"/>
                </a:ext>
              </a:extLst>
            </p:cNvPr>
            <p:cNvSpPr/>
            <p:nvPr/>
          </p:nvSpPr>
          <p:spPr>
            <a:xfrm>
              <a:off x="6364434" y="5983815"/>
              <a:ext cx="212711" cy="177823"/>
            </a:xfrm>
            <a:custGeom>
              <a:avLst/>
              <a:gdLst>
                <a:gd name="connsiteX0" fmla="*/ 0 w 176832"/>
                <a:gd name="connsiteY0" fmla="*/ 42440 h 212199"/>
                <a:gd name="connsiteX1" fmla="*/ 88416 w 176832"/>
                <a:gd name="connsiteY1" fmla="*/ 42440 h 212199"/>
                <a:gd name="connsiteX2" fmla="*/ 88416 w 176832"/>
                <a:gd name="connsiteY2" fmla="*/ 0 h 212199"/>
                <a:gd name="connsiteX3" fmla="*/ 176832 w 176832"/>
                <a:gd name="connsiteY3" fmla="*/ 106100 h 212199"/>
                <a:gd name="connsiteX4" fmla="*/ 88416 w 176832"/>
                <a:gd name="connsiteY4" fmla="*/ 212199 h 212199"/>
                <a:gd name="connsiteX5" fmla="*/ 88416 w 176832"/>
                <a:gd name="connsiteY5" fmla="*/ 169759 h 212199"/>
                <a:gd name="connsiteX6" fmla="*/ 0 w 176832"/>
                <a:gd name="connsiteY6" fmla="*/ 169759 h 212199"/>
                <a:gd name="connsiteX7" fmla="*/ 0 w 176832"/>
                <a:gd name="connsiteY7" fmla="*/ 42440 h 212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832" h="212199">
                  <a:moveTo>
                    <a:pt x="141465" y="1"/>
                  </a:moveTo>
                  <a:lnTo>
                    <a:pt x="141465" y="106100"/>
                  </a:lnTo>
                  <a:lnTo>
                    <a:pt x="176832" y="106099"/>
                  </a:lnTo>
                  <a:lnTo>
                    <a:pt x="88416" y="212198"/>
                  </a:lnTo>
                  <a:lnTo>
                    <a:pt x="0" y="106100"/>
                  </a:lnTo>
                  <a:lnTo>
                    <a:pt x="35367" y="106100"/>
                  </a:lnTo>
                  <a:lnTo>
                    <a:pt x="35367" y="1"/>
                  </a:lnTo>
                  <a:lnTo>
                    <a:pt x="141465" y="1"/>
                  </a:lnTo>
                  <a:close/>
                </a:path>
              </a:pathLst>
            </a:custGeom>
          </p:spPr>
          <p:style>
            <a:ln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42441" tIns="0" rIns="42440" bIns="53051" spcCol="1270" anchor="ctr"/>
            <a:lstStyle/>
            <a:p>
              <a:pPr algn="ctr" defTabSz="355600" latinLnBrk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12344" name="모서리가 둥근 직사각형 127">
              <a:extLst>
                <a:ext uri="{FF2B5EF4-FFF2-40B4-BE49-F238E27FC236}">
                  <a16:creationId xmlns:a16="http://schemas.microsoft.com/office/drawing/2014/main" id="{40EDAE4A-5727-AE49-3C6B-276A44514DAC}"/>
                </a:ext>
              </a:extLst>
            </p:cNvPr>
            <p:cNvSpPr/>
            <p:nvPr/>
          </p:nvSpPr>
          <p:spPr>
            <a:xfrm>
              <a:off x="316445" y="2252708"/>
              <a:ext cx="1187374" cy="3604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Building</a:t>
              </a:r>
              <a:r>
                <a:rPr lang="ko-KR" altLang="en-US" sz="1200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List</a:t>
              </a:r>
              <a:endParaRPr lang="ko-KR" altLang="en-US" sz="12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2345" name="모서리가 둥근 직사각형 128">
              <a:extLst>
                <a:ext uri="{FF2B5EF4-FFF2-40B4-BE49-F238E27FC236}">
                  <a16:creationId xmlns:a16="http://schemas.microsoft.com/office/drawing/2014/main" id="{6179659C-5A6C-4E77-BDE6-337B221A2EFE}"/>
                </a:ext>
              </a:extLst>
            </p:cNvPr>
            <p:cNvSpPr/>
            <p:nvPr/>
          </p:nvSpPr>
          <p:spPr>
            <a:xfrm>
              <a:off x="316445" y="2716318"/>
              <a:ext cx="1187374" cy="3604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Work Master(WBS)</a:t>
              </a:r>
              <a:endParaRPr lang="ko-KR" altLang="en-US" sz="12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2346" name="모서리가 둥근 직사각형 137">
              <a:extLst>
                <a:ext uri="{FF2B5EF4-FFF2-40B4-BE49-F238E27FC236}">
                  <a16:creationId xmlns:a16="http://schemas.microsoft.com/office/drawing/2014/main" id="{5AB40A83-F860-9220-CBB2-B7F3AC090874}"/>
                </a:ext>
              </a:extLst>
            </p:cNvPr>
            <p:cNvSpPr/>
            <p:nvPr/>
          </p:nvSpPr>
          <p:spPr>
            <a:xfrm>
              <a:off x="316445" y="3181515"/>
              <a:ext cx="1187374" cy="36041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Material Brief Spec.</a:t>
              </a:r>
              <a:endParaRPr lang="ko-KR" altLang="en-US" sz="12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2347" name="모서리가 둥근 직사각형 138">
              <a:extLst>
                <a:ext uri="{FF2B5EF4-FFF2-40B4-BE49-F238E27FC236}">
                  <a16:creationId xmlns:a16="http://schemas.microsoft.com/office/drawing/2014/main" id="{DE38046D-4550-744F-6AD7-8A0817E6CF28}"/>
                </a:ext>
              </a:extLst>
            </p:cNvPr>
            <p:cNvSpPr/>
            <p:nvPr/>
          </p:nvSpPr>
          <p:spPr>
            <a:xfrm>
              <a:off x="316445" y="3641949"/>
              <a:ext cx="1187374" cy="36041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MDDL</a:t>
              </a:r>
              <a:endParaRPr lang="ko-KR" altLang="en-US" sz="12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2348" name="모서리가 둥근 직사각형 139">
              <a:extLst>
                <a:ext uri="{FF2B5EF4-FFF2-40B4-BE49-F238E27FC236}">
                  <a16:creationId xmlns:a16="http://schemas.microsoft.com/office/drawing/2014/main" id="{AFB4E7D3-341F-2A99-44F3-8620C6EE1CBC}"/>
                </a:ext>
              </a:extLst>
            </p:cNvPr>
            <p:cNvSpPr/>
            <p:nvPr/>
          </p:nvSpPr>
          <p:spPr>
            <a:xfrm>
              <a:off x="316445" y="4105559"/>
              <a:ext cx="1187374" cy="35882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ABOQ</a:t>
              </a:r>
              <a:endParaRPr lang="ko-KR" altLang="en-US" sz="12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2349" name="모서리가 둥근 직사각형 140">
              <a:extLst>
                <a:ext uri="{FF2B5EF4-FFF2-40B4-BE49-F238E27FC236}">
                  <a16:creationId xmlns:a16="http://schemas.microsoft.com/office/drawing/2014/main" id="{6D93BED3-BA89-7BC0-BBE9-FFEBC1B7C9F3}"/>
                </a:ext>
              </a:extLst>
            </p:cNvPr>
            <p:cNvSpPr/>
            <p:nvPr/>
          </p:nvSpPr>
          <p:spPr>
            <a:xfrm>
              <a:off x="316445" y="4565994"/>
              <a:ext cx="1187374" cy="36041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BM Sheet</a:t>
              </a:r>
              <a:endParaRPr lang="ko-KR" altLang="en-US" sz="12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2350" name="모서리가 둥근 직사각형 141">
              <a:extLst>
                <a:ext uri="{FF2B5EF4-FFF2-40B4-BE49-F238E27FC236}">
                  <a16:creationId xmlns:a16="http://schemas.microsoft.com/office/drawing/2014/main" id="{6A028446-078C-F13E-B3D7-19C78147F5FC}"/>
                </a:ext>
              </a:extLst>
            </p:cNvPr>
            <p:cNvSpPr/>
            <p:nvPr/>
          </p:nvSpPr>
          <p:spPr>
            <a:xfrm>
              <a:off x="316445" y="5026428"/>
              <a:ext cx="1187374" cy="36041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CAD </a:t>
              </a:r>
              <a:r>
                <a:rPr lang="ko-KR" altLang="en-US" sz="1200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도면</a:t>
              </a:r>
            </a:p>
          </p:txBody>
        </p:sp>
        <p:sp>
          <p:nvSpPr>
            <p:cNvPr id="12351" name="모서리가 둥근 직사각형 142">
              <a:extLst>
                <a:ext uri="{FF2B5EF4-FFF2-40B4-BE49-F238E27FC236}">
                  <a16:creationId xmlns:a16="http://schemas.microsoft.com/office/drawing/2014/main" id="{BCC14EC0-7BE9-1AE4-3244-480E996EE693}"/>
                </a:ext>
              </a:extLst>
            </p:cNvPr>
            <p:cNvSpPr/>
            <p:nvPr/>
          </p:nvSpPr>
          <p:spPr>
            <a:xfrm>
              <a:off x="337080" y="5488451"/>
              <a:ext cx="1188962" cy="35882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3D </a:t>
              </a:r>
              <a:r>
                <a:rPr lang="ko-KR" altLang="en-US" sz="1200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모델 </a:t>
              </a:r>
              <a:r>
                <a:rPr lang="en-US" altLang="ko-KR" sz="1200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(SP3D/PDMS)</a:t>
              </a:r>
              <a:endParaRPr lang="ko-KR" altLang="en-US" sz="12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cxnSp>
          <p:nvCxnSpPr>
            <p:cNvPr id="12352" name="직선 연결선 12351">
              <a:extLst>
                <a:ext uri="{FF2B5EF4-FFF2-40B4-BE49-F238E27FC236}">
                  <a16:creationId xmlns:a16="http://schemas.microsoft.com/office/drawing/2014/main" id="{3BD7FB27-49A1-05E1-CD41-FE22CE9CA212}"/>
                </a:ext>
              </a:extLst>
            </p:cNvPr>
            <p:cNvCxnSpPr/>
            <p:nvPr/>
          </p:nvCxnSpPr>
          <p:spPr>
            <a:xfrm flipV="1">
              <a:off x="1595888" y="1728765"/>
              <a:ext cx="0" cy="5040963"/>
            </a:xfrm>
            <a:prstGeom prst="line">
              <a:avLst/>
            </a:prstGeom>
            <a:ln w="25400">
              <a:solidFill>
                <a:srgbClr val="0000FF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53" name="모서리가 둥근 직사각형 146">
              <a:extLst>
                <a:ext uri="{FF2B5EF4-FFF2-40B4-BE49-F238E27FC236}">
                  <a16:creationId xmlns:a16="http://schemas.microsoft.com/office/drawing/2014/main" id="{A2585022-1F7F-E064-D3E5-685667557F87}"/>
                </a:ext>
              </a:extLst>
            </p:cNvPr>
            <p:cNvSpPr/>
            <p:nvPr/>
          </p:nvSpPr>
          <p:spPr>
            <a:xfrm>
              <a:off x="313270" y="1757344"/>
              <a:ext cx="1187374" cy="36040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 b="1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[2D </a:t>
              </a:r>
              <a:r>
                <a:rPr lang="ko-KR" altLang="en-US" sz="1200" b="1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기반 업무</a:t>
              </a:r>
              <a:r>
                <a:rPr lang="en-US" altLang="ko-KR" sz="1200" b="1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]</a:t>
              </a:r>
              <a:endParaRPr lang="ko-KR" altLang="en-US" sz="1200" b="1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2354" name="모서리가 둥근 직사각형 147">
              <a:extLst>
                <a:ext uri="{FF2B5EF4-FFF2-40B4-BE49-F238E27FC236}">
                  <a16:creationId xmlns:a16="http://schemas.microsoft.com/office/drawing/2014/main" id="{B3885FAE-F632-CCBD-132B-AB757E3AE84C}"/>
                </a:ext>
              </a:extLst>
            </p:cNvPr>
            <p:cNvSpPr/>
            <p:nvPr/>
          </p:nvSpPr>
          <p:spPr>
            <a:xfrm>
              <a:off x="316445" y="5952060"/>
              <a:ext cx="1187374" cy="3604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설계 기준서</a:t>
              </a:r>
            </a:p>
          </p:txBody>
        </p:sp>
        <p:sp>
          <p:nvSpPr>
            <p:cNvPr id="12355" name="모서리가 둥근 직사각형 148">
              <a:extLst>
                <a:ext uri="{FF2B5EF4-FFF2-40B4-BE49-F238E27FC236}">
                  <a16:creationId xmlns:a16="http://schemas.microsoft.com/office/drawing/2014/main" id="{5E0C8BFF-8792-1A29-2E4F-ED5D3EE33F3C}"/>
                </a:ext>
              </a:extLst>
            </p:cNvPr>
            <p:cNvSpPr/>
            <p:nvPr/>
          </p:nvSpPr>
          <p:spPr>
            <a:xfrm>
              <a:off x="313270" y="6409319"/>
              <a:ext cx="1187374" cy="36040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구조계산서</a:t>
              </a:r>
              <a:endParaRPr lang="ko-KR" altLang="en-US" sz="12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>
            <a:alpha val="12000"/>
          </a:srgbClr>
        </a:solidFill>
        <a:ln w="38100">
          <a:solidFill>
            <a:srgbClr val="FF0000"/>
          </a:solidFill>
          <a:prstDash val="dash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a11ee6e5-21a0-48c4-8af4-6cc1347f763e}" enabled="1" method="Standar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24892</TotalTime>
  <Words>1415</Words>
  <Application>Microsoft Office PowerPoint</Application>
  <PresentationFormat>A4 용지(210x297mm)</PresentationFormat>
  <Paragraphs>261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Arial</vt:lpstr>
      <vt:lpstr>리디바탕</vt:lpstr>
      <vt:lpstr>현대하모니 L</vt:lpstr>
      <vt:lpstr>굴림</vt:lpstr>
      <vt:lpstr>디자인하우스 Light</vt:lpstr>
      <vt:lpstr>맑은 고딕</vt:lpstr>
      <vt:lpstr>디자인 사용자 지정</vt:lpstr>
      <vt:lpstr>PowerPoint 프레젠테이션</vt:lpstr>
      <vt:lpstr>1. BIM 개요</vt:lpstr>
      <vt:lpstr>1. BIM 개요</vt:lpstr>
      <vt:lpstr>1. BIM 개요</vt:lpstr>
      <vt:lpstr>1. BIM 개요</vt:lpstr>
      <vt:lpstr>1. BIM 개요</vt:lpstr>
      <vt:lpstr>1. BIM 개요</vt:lpstr>
      <vt:lpstr>1. BIM 개요</vt:lpstr>
      <vt:lpstr>1. BIM 개요</vt:lpstr>
      <vt:lpstr>2. BIM 활용 현황</vt:lpstr>
      <vt:lpstr>3. 이론교육 1 – Family / Parameter</vt:lpstr>
      <vt:lpstr>3. 이론교육 1 – Family / Parameter</vt:lpstr>
      <vt:lpstr>3. 이론교육 1 – Family / Parameter</vt:lpstr>
      <vt:lpstr>3. 이론교육 1 – Family / Parameter</vt:lpstr>
      <vt:lpstr>3. 이론교육 1 – Family / Parameter</vt:lpstr>
      <vt:lpstr>3. 이론교육 1 – Family / Parameter</vt:lpstr>
      <vt:lpstr>3. 이론교육 1 – Family / Parameter</vt:lpstr>
      <vt:lpstr>3. 이론교육 1 – Family / Parameter</vt:lpstr>
      <vt:lpstr>3. 이론교육 1 – Family / Parameter</vt:lpstr>
      <vt:lpstr>3. 이론교육 1 – Family / Parameter</vt:lpstr>
      <vt:lpstr>3. 이론교육 1 – Family / Parameter</vt:lpstr>
      <vt:lpstr>3. 이론교육 1 – Family / Parameter</vt:lpstr>
      <vt:lpstr>3. 이론교육 1 – Family / Parameter</vt:lpstr>
      <vt:lpstr>3. 이론교육 1 – Family / Parameter</vt:lpstr>
      <vt:lpstr>3. 이론교육 1 – Family / Parameter</vt:lpstr>
      <vt:lpstr>3. BIM tool 실습</vt:lpstr>
      <vt:lpstr>3. BIM tool 실습</vt:lpstr>
      <vt:lpstr>3. BIM tool 실습</vt:lpstr>
    </vt:vector>
  </TitlesOfParts>
  <Company>HDEC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김혜윤(KIM HAE YUN)</dc:creator>
  <cp:lastModifiedBy>장만규(JANG MAN KYU) 매니저</cp:lastModifiedBy>
  <cp:revision>1126</cp:revision>
  <cp:lastPrinted>2017-04-14T05:33:56Z</cp:lastPrinted>
  <dcterms:created xsi:type="dcterms:W3CDTF">2011-02-08T05:54:54Z</dcterms:created>
  <dcterms:modified xsi:type="dcterms:W3CDTF">2024-01-11T02:12:43Z</dcterms:modified>
</cp:coreProperties>
</file>