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56" r:id="rId5"/>
    <p:sldId id="357" r:id="rId6"/>
    <p:sldId id="360" r:id="rId7"/>
    <p:sldId id="257" r:id="rId8"/>
    <p:sldId id="258" r:id="rId9"/>
    <p:sldId id="361" r:id="rId10"/>
    <p:sldId id="362" r:id="rId11"/>
    <p:sldId id="364" r:id="rId12"/>
    <p:sldId id="371" r:id="rId13"/>
    <p:sldId id="372" r:id="rId14"/>
    <p:sldId id="365" r:id="rId15"/>
    <p:sldId id="366" r:id="rId16"/>
    <p:sldId id="367" r:id="rId17"/>
    <p:sldId id="368" r:id="rId18"/>
    <p:sldId id="369" r:id="rId19"/>
    <p:sldId id="3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FB6FB910-5E86-4123-B517-D3176839F67C}">
          <p14:sldIdLst>
            <p14:sldId id="356"/>
            <p14:sldId id="357"/>
            <p14:sldId id="360"/>
            <p14:sldId id="257"/>
            <p14:sldId id="258"/>
            <p14:sldId id="361"/>
            <p14:sldId id="362"/>
            <p14:sldId id="364"/>
            <p14:sldId id="371"/>
            <p14:sldId id="372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미결" id="{4B97F56F-B5FE-4785-BEE1-5DE2E75A4DD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1C67-A29D-4784-80AB-75E6BD6E7D84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0E-3F5A-4CC2-AD7B-DF657B9A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8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2851-9663-46D8-AEC4-64DFD4E932B5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803213"/>
            <a:ext cx="94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Revit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Dynamo </a:t>
            </a:r>
          </a:p>
          <a:p>
            <a:pPr algn="ctr" defTabSz="900086" eaLnBrk="0" latinLnBrk="0" hangingPunct="0">
              <a:defRPr/>
            </a:pPr>
            <a:endParaRPr lang="en-US" altLang="ko-KR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defTabSz="900086" eaLnBrk="0" latinLnBrk="0" hangingPunct="0">
              <a:defRPr/>
            </a:pP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Tool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활용한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RC, Steel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및 기본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398" y="3954246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2024.01.18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3169862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배치 기준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3169862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빔의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변경 후 라인 정리가 한번 더 필요한 상황이므로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 Offset Value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통일하여 중심선 기준의 배치로 바꿔준다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동일 타입 부재 일괄 선택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SA)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적극적으로 활용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90758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90758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슬라브 순으로 결합되어야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 기능을 통해 모델링 결합 상태를 정돈 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수동으로 하면 규모가 큰 건물의 경우 오랜 시간이 걸리므로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대규모 조정 작업의 경우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추후 파일 배포예정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1A27F-4410-4D30-A7AA-655F0527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6" y="2813407"/>
            <a:ext cx="4436302" cy="2258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4FB8EC-24CA-D504-84A0-4D6313F5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46" y="2581011"/>
            <a:ext cx="1607002" cy="184194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DB1AEA-C4C0-5A0F-281B-A30A2D25124A}"/>
              </a:ext>
            </a:extLst>
          </p:cNvPr>
          <p:cNvSpPr/>
          <p:nvPr/>
        </p:nvSpPr>
        <p:spPr>
          <a:xfrm rot="5400000">
            <a:off x="7124011" y="2964830"/>
            <a:ext cx="94245" cy="1707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 flipV="1">
            <a:off x="4692429" y="3512299"/>
            <a:ext cx="1607002" cy="303894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A606-4163-5B72-E7B3-D5E83CC1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47" y="5153738"/>
            <a:ext cx="2087740" cy="1206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9B73D-7D8E-C846-D08B-B1EBFEBEDC98}"/>
              </a:ext>
            </a:extLst>
          </p:cNvPr>
          <p:cNvSpPr/>
          <p:nvPr/>
        </p:nvSpPr>
        <p:spPr>
          <a:xfrm>
            <a:off x="1487491" y="142070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그리드 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빠진 부재 배치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28484-930E-1B17-8DB1-C4AF2B3CF9C1}"/>
              </a:ext>
            </a:extLst>
          </p:cNvPr>
          <p:cNvSpPr txBox="1"/>
          <p:nvPr/>
        </p:nvSpPr>
        <p:spPr>
          <a:xfrm>
            <a:off x="2204264" y="142070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메인그리드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기준으로만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draft modeling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자동 작성되었으므로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누락된 부재들을 배치하기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서브그리드를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작성하고 남은 부재 배치를 진행한다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자동 작성되므로 보는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중간에 추가로 생성해준다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E6E23F-F2FD-757E-025A-5690042A6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31" b="10854"/>
          <a:stretch/>
        </p:blipFill>
        <p:spPr>
          <a:xfrm>
            <a:off x="7304221" y="782924"/>
            <a:ext cx="2409825" cy="172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B59484E-F2FB-AA8A-669D-8F1C5224B7F5}"/>
              </a:ext>
            </a:extLst>
          </p:cNvPr>
          <p:cNvSpPr/>
          <p:nvPr/>
        </p:nvSpPr>
        <p:spPr>
          <a:xfrm>
            <a:off x="5414431" y="1376176"/>
            <a:ext cx="1889789" cy="303762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C65528-FADC-AA6E-6DD5-4DD1CC91300A}"/>
              </a:ext>
            </a:extLst>
          </p:cNvPr>
          <p:cNvSpPr/>
          <p:nvPr/>
        </p:nvSpPr>
        <p:spPr>
          <a:xfrm>
            <a:off x="7868101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D37FB6-DFD1-E386-3CD9-1A0FE8C5FE52}"/>
              </a:ext>
            </a:extLst>
          </p:cNvPr>
          <p:cNvSpPr/>
          <p:nvPr/>
        </p:nvSpPr>
        <p:spPr>
          <a:xfrm>
            <a:off x="8543873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1F97F-278E-3028-07B5-DFE543261186}"/>
              </a:ext>
            </a:extLst>
          </p:cNvPr>
          <p:cNvSpPr/>
          <p:nvPr/>
        </p:nvSpPr>
        <p:spPr>
          <a:xfrm rot="5400000">
            <a:off x="8725209" y="570514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A69A1C-3A98-E199-4D0B-D43A1D4BB5BB}"/>
              </a:ext>
            </a:extLst>
          </p:cNvPr>
          <p:cNvSpPr/>
          <p:nvPr/>
        </p:nvSpPr>
        <p:spPr>
          <a:xfrm rot="5400000">
            <a:off x="8725209" y="1288313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설계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19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외곽벽을 먼저 배치하고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내벽을 배치해가며 평면 구획을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작성시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참조레벨 기준으로 위쪽으로 작성되는지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높이연동을 어떤 레벨로 할지 결정해주어야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벽체가 룸 객체 생성의 기준이 되므로 열린 공간에서 룸만 분할하고 싶은 경우에는 높이가 낮은 벽체를 임시로 작성하여 룸을 구분 생성한다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518862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레이아웃 결정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룸 생성 준비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수정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3706934"/>
            <a:ext cx="31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 단차가 있는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작성한 벽체가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통과하거나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플로어에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닿지 못하는 경우가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단면뷰를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활용하여 벽체들을 검토하며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접하지 않는 부분들을 수정해준다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FA5F12-BF2B-B91C-1F05-38E3FE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2" y="1286951"/>
            <a:ext cx="1951038" cy="1819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1EF69E-0096-9F0E-BFD0-F97C520B9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6943" r="3270"/>
          <a:stretch/>
        </p:blipFill>
        <p:spPr>
          <a:xfrm>
            <a:off x="6242158" y="1412780"/>
            <a:ext cx="5697241" cy="1390084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8BB6A6-0DCD-B3CA-D2CD-8D15BD8E5698}"/>
              </a:ext>
            </a:extLst>
          </p:cNvPr>
          <p:cNvSpPr/>
          <p:nvPr/>
        </p:nvSpPr>
        <p:spPr>
          <a:xfrm>
            <a:off x="3657600" y="1562100"/>
            <a:ext cx="3535680" cy="1143000"/>
          </a:xfrm>
          <a:custGeom>
            <a:avLst/>
            <a:gdLst>
              <a:gd name="connsiteX0" fmla="*/ 0 w 3863340"/>
              <a:gd name="connsiteY0" fmla="*/ 762000 h 1143000"/>
              <a:gd name="connsiteX1" fmla="*/ 0 w 3863340"/>
              <a:gd name="connsiteY1" fmla="*/ 1143000 h 1143000"/>
              <a:gd name="connsiteX2" fmla="*/ 2674620 w 3863340"/>
              <a:gd name="connsiteY2" fmla="*/ 1143000 h 1143000"/>
              <a:gd name="connsiteX3" fmla="*/ 2674620 w 3863340"/>
              <a:gd name="connsiteY3" fmla="*/ 152400 h 1143000"/>
              <a:gd name="connsiteX4" fmla="*/ 3863340 w 3863340"/>
              <a:gd name="connsiteY4" fmla="*/ 152400 h 1143000"/>
              <a:gd name="connsiteX5" fmla="*/ 3863340 w 3863340"/>
              <a:gd name="connsiteY5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3340" h="1143000">
                <a:moveTo>
                  <a:pt x="0" y="762000"/>
                </a:moveTo>
                <a:lnTo>
                  <a:pt x="0" y="1143000"/>
                </a:lnTo>
                <a:lnTo>
                  <a:pt x="2674620" y="1143000"/>
                </a:lnTo>
                <a:lnTo>
                  <a:pt x="2674620" y="152400"/>
                </a:lnTo>
                <a:lnTo>
                  <a:pt x="3863340" y="152400"/>
                </a:lnTo>
                <a:lnTo>
                  <a:pt x="38633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C55BE8-749F-D42B-A1E9-87D300B6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29" y="3661287"/>
            <a:ext cx="2105702" cy="228385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37CC31-9D9D-55FB-8739-05D0181DAC4B}"/>
              </a:ext>
            </a:extLst>
          </p:cNvPr>
          <p:cNvSpPr/>
          <p:nvPr/>
        </p:nvSpPr>
        <p:spPr>
          <a:xfrm>
            <a:off x="6242159" y="4216400"/>
            <a:ext cx="558691" cy="9114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F0BF54F6-3841-AFA1-8DE9-A48A884D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</p:spTree>
    <p:extLst>
      <p:ext uri="{BB962C8B-B14F-4D97-AF65-F5344CB8AC3E}">
        <p14:creationId xmlns:p14="http://schemas.microsoft.com/office/powerpoint/2010/main" val="1690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592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높이 수정 및 사이즈 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&gt; Place Rooms Automatically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이용하여 자동 룸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생성에도 높이의 기준이 되는 레벨과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레벨에서의 오프셋 값을 지정가능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기둥을 선택하고 속성의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Bounding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체크박스를 해제한다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경계 단순화 목적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Upper Limit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TOC(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설정해도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대상 방의 상부에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있으면 자동으로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높이가 형성된다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88C8CF-E203-6407-FC75-752D642B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2" y="1327489"/>
            <a:ext cx="4562837" cy="2488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9D0FF-0F0D-8C67-CBCC-E91CA5D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15" y="1495705"/>
            <a:ext cx="5586014" cy="69160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4886325" y="188595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8C4A-F40A-149F-175B-7FBB25AC155B}"/>
              </a:ext>
            </a:extLst>
          </p:cNvPr>
          <p:cNvSpPr txBox="1"/>
          <p:nvPr/>
        </p:nvSpPr>
        <p:spPr>
          <a:xfrm>
            <a:off x="2204264" y="3701537"/>
            <a:ext cx="2682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생성이후 룸 상부 레벨 및 높이를 체크하여 필요한 높이만큼 형성되었는지 확인 및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형상을 실제로 보고 싶다면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이용한다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(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Bidding_Room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Size_Injector.dyn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실행하면 최장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사이즈 자동 입력됨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69535-82FC-E2AE-BA63-6F1A1ED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98" y="3878936"/>
            <a:ext cx="5002563" cy="2350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82B29-12E4-0B57-9041-74FEEF69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70" y="3851810"/>
            <a:ext cx="3755891" cy="2258119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D47AC61-E509-7EEC-FD9B-1864808A9450}"/>
              </a:ext>
            </a:extLst>
          </p:cNvPr>
          <p:cNvSpPr/>
          <p:nvPr/>
        </p:nvSpPr>
        <p:spPr>
          <a:xfrm>
            <a:off x="4303059" y="4144351"/>
            <a:ext cx="3621741" cy="1604682"/>
          </a:xfrm>
          <a:custGeom>
            <a:avLst/>
            <a:gdLst>
              <a:gd name="connsiteX0" fmla="*/ 0 w 3621741"/>
              <a:gd name="connsiteY0" fmla="*/ 0 h 1604682"/>
              <a:gd name="connsiteX1" fmla="*/ 0 w 3621741"/>
              <a:gd name="connsiteY1" fmla="*/ 1604682 h 1604682"/>
              <a:gd name="connsiteX2" fmla="*/ 3621741 w 3621741"/>
              <a:gd name="connsiteY2" fmla="*/ 1604682 h 160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741" h="1604682">
                <a:moveTo>
                  <a:pt x="0" y="0"/>
                </a:moveTo>
                <a:lnTo>
                  <a:pt x="0" y="1604682"/>
                </a:lnTo>
                <a:lnTo>
                  <a:pt x="3621741" y="1604682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65CAB14-EEDE-6E11-CEDA-C2C89A51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52" y="929757"/>
            <a:ext cx="2272895" cy="25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3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27005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용 템플릿 내에는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종류의 스케줄이 기본 포함되어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표준 빌딩리스트에 있는 표준 마감 스타일 정보는 우측 ② 종류의 키 스케줄에 있으며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정보는 ① 종류 스케줄에서 룸 별 마감 정보로 선택하게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2338222" y="434228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A2E6D-C308-6228-9DEF-95BB7244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25" y="1142518"/>
            <a:ext cx="2448267" cy="2572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40FD63-FCF1-91A1-2086-A6BDD5C5DAEF}"/>
              </a:ext>
            </a:extLst>
          </p:cNvPr>
          <p:cNvSpPr/>
          <p:nvPr/>
        </p:nvSpPr>
        <p:spPr>
          <a:xfrm>
            <a:off x="6305550" y="1314450"/>
            <a:ext cx="2406650" cy="1003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EBF81-B7D0-A15B-DAD8-92C1ED286DAE}"/>
              </a:ext>
            </a:extLst>
          </p:cNvPr>
          <p:cNvSpPr/>
          <p:nvPr/>
        </p:nvSpPr>
        <p:spPr>
          <a:xfrm>
            <a:off x="6305550" y="2345403"/>
            <a:ext cx="2406650" cy="136922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FE6CC-F110-7743-D781-AF9D5129790F}"/>
              </a:ext>
            </a:extLst>
          </p:cNvPr>
          <p:cNvSpPr txBox="1"/>
          <p:nvPr/>
        </p:nvSpPr>
        <p:spPr>
          <a:xfrm>
            <a:off x="8776525" y="2931890"/>
            <a:ext cx="1802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팀표준이 저장된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5EB0D-6DB2-3DBB-F3F5-1715DE630784}"/>
              </a:ext>
            </a:extLst>
          </p:cNvPr>
          <p:cNvSpPr txBox="1"/>
          <p:nvPr/>
        </p:nvSpPr>
        <p:spPr>
          <a:xfrm>
            <a:off x="8776524" y="1598444"/>
            <a:ext cx="18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Key Schedule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이용해 마감 상세를 지정하는 프로젝트 설계 스케줄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DDC9-7D88-7E0A-09AD-F03D340379A2}"/>
              </a:ext>
            </a:extLst>
          </p:cNvPr>
          <p:cNvSpPr txBox="1"/>
          <p:nvPr/>
        </p:nvSpPr>
        <p:spPr>
          <a:xfrm>
            <a:off x="6920829" y="3988248"/>
            <a:ext cx="2859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결론</a:t>
            </a:r>
            <a:r>
              <a:rPr lang="en-US" altLang="ko-KR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1400" b="1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</a:t>
            </a: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입력된 팀 표준 코드를 통해</a:t>
            </a:r>
            <a:endParaRPr lang="en-US" altLang="ko-KR" sz="1400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</a:t>
            </a: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설계한다</a:t>
            </a:r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92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2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5B9C0-77EB-4ECD-DEA3-3C67366D626A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베이스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-LOD200&gt;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1FB42-7430-6DB3-E65D-C46E14761D82}"/>
              </a:ext>
            </a:extLst>
          </p:cNvPr>
          <p:cNvSpPr/>
          <p:nvPr/>
        </p:nvSpPr>
        <p:spPr>
          <a:xfrm>
            <a:off x="1320130" y="518932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모델링 도면화</a:t>
            </a:r>
          </a:p>
        </p:txBody>
      </p:sp>
    </p:spTree>
    <p:extLst>
      <p:ext uri="{BB962C8B-B14F-4D97-AF65-F5344CB8AC3E}">
        <p14:creationId xmlns:p14="http://schemas.microsoft.com/office/powerpoint/2010/main" val="380631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협력업체 작업지시를 위한 기본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접수 후 검토할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물량산출자동화 툴을 이용한 빌딩 별 물량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모델링 도면화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E70ACE-BCF7-DD68-2B38-6EA7529A08E3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베이스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-LOD350&gt;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E370C-B752-DADC-068E-4821938A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5" r="8575"/>
          <a:stretch/>
        </p:blipFill>
        <p:spPr>
          <a:xfrm>
            <a:off x="4078393" y="3792071"/>
            <a:ext cx="4035213" cy="2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Survey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플롯플랜 원점에 대응되고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별 원점을 대응된다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보이지 않는 다면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조회하고자 하는 뷰에서 가시성 설정에 진입해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Site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카테고리의 하위항목 중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항목에 체크박스를 클릭한 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OK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눌러 설정을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하단 그림 참조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 관련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FB1898-101D-CFF0-F40F-5510FCA30273}"/>
              </a:ext>
            </a:extLst>
          </p:cNvPr>
          <p:cNvGrpSpPr/>
          <p:nvPr/>
        </p:nvGrpSpPr>
        <p:grpSpPr>
          <a:xfrm>
            <a:off x="6143729" y="1307704"/>
            <a:ext cx="3140394" cy="2296706"/>
            <a:chOff x="6096000" y="1484413"/>
            <a:chExt cx="3140394" cy="22967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EF0F12-C85D-B559-FBC0-654CC067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84413"/>
              <a:ext cx="3140394" cy="22967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8763E-F681-B7E2-302A-40A23A41BFF0}"/>
                </a:ext>
              </a:extLst>
            </p:cNvPr>
            <p:cNvSpPr txBox="1"/>
            <p:nvPr/>
          </p:nvSpPr>
          <p:spPr>
            <a:xfrm>
              <a:off x="6351944" y="3413760"/>
              <a:ext cx="1351652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FF00FF"/>
                  </a:solidFill>
                </a:rPr>
                <a:t>Survey Point (</a:t>
              </a:r>
              <a:r>
                <a:rPr lang="ko-KR" altLang="en-US" sz="700" dirty="0">
                  <a:solidFill>
                    <a:srgbClr val="FF00FF"/>
                  </a:solidFill>
                </a:rPr>
                <a:t>플롯플랜 원점</a:t>
              </a:r>
              <a:r>
                <a:rPr lang="en-US" altLang="ko-KR" sz="700" dirty="0">
                  <a:solidFill>
                    <a:srgbClr val="FF00FF"/>
                  </a:solidFill>
                </a:rPr>
                <a:t>)</a:t>
              </a:r>
              <a:endParaRPr lang="ko-KR" altLang="en-US" sz="700" dirty="0">
                <a:solidFill>
                  <a:srgbClr val="FF00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ED319-280F-5847-038A-3C70805112EF}"/>
                </a:ext>
              </a:extLst>
            </p:cNvPr>
            <p:cNvSpPr txBox="1"/>
            <p:nvPr/>
          </p:nvSpPr>
          <p:spPr>
            <a:xfrm>
              <a:off x="7221527" y="2532738"/>
              <a:ext cx="152477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Project Base Point (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별 원점</a:t>
              </a:r>
              <a:r>
                <a:rPr lang="en-US" altLang="ko-KR" sz="700" dirty="0">
                  <a:solidFill>
                    <a:srgbClr val="0000FF"/>
                  </a:solidFill>
                </a:rPr>
                <a:t>)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5221E-A456-3B94-ECD0-2BF25FD3BF83}"/>
              </a:ext>
            </a:extLst>
          </p:cNvPr>
          <p:cNvGrpSpPr/>
          <p:nvPr/>
        </p:nvGrpSpPr>
        <p:grpSpPr>
          <a:xfrm>
            <a:off x="6143729" y="4125842"/>
            <a:ext cx="4980014" cy="1546996"/>
            <a:chOff x="6384037" y="3240942"/>
            <a:chExt cx="4980014" cy="15469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694E80-FA98-0AF1-8F38-47AA019A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7" y="3240942"/>
              <a:ext cx="2542012" cy="15469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8BF15A-4460-D487-390E-E75EB6D5371F}"/>
                </a:ext>
              </a:extLst>
            </p:cNvPr>
            <p:cNvSpPr txBox="1"/>
            <p:nvPr/>
          </p:nvSpPr>
          <p:spPr>
            <a:xfrm>
              <a:off x="8996095" y="4169357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남북방향 길이 기입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0A3E5F-91E5-DC57-B4FE-705DEC7B9F81}"/>
                </a:ext>
              </a:extLst>
            </p:cNvPr>
            <p:cNvSpPr/>
            <p:nvPr/>
          </p:nvSpPr>
          <p:spPr>
            <a:xfrm>
              <a:off x="7579519" y="4222324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4E13ED-544E-67E7-630F-51DE9CA10157}"/>
                </a:ext>
              </a:extLst>
            </p:cNvPr>
            <p:cNvSpPr/>
            <p:nvPr/>
          </p:nvSpPr>
          <p:spPr>
            <a:xfrm>
              <a:off x="7579519" y="4350912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E201E-9577-308F-AAF8-47D3264EC485}"/>
                </a:ext>
              </a:extLst>
            </p:cNvPr>
            <p:cNvSpPr txBox="1"/>
            <p:nvPr/>
          </p:nvSpPr>
          <p:spPr>
            <a:xfrm>
              <a:off x="8996095" y="4315178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동서방향 길이 기입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106392-1DB6-4CE0-4E26-8C270126340B}"/>
                </a:ext>
              </a:extLst>
            </p:cNvPr>
            <p:cNvSpPr txBox="1"/>
            <p:nvPr/>
          </p:nvSpPr>
          <p:spPr>
            <a:xfrm>
              <a:off x="8996095" y="4479500"/>
              <a:ext cx="2023311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</a:t>
              </a:r>
              <a:r>
                <a:rPr lang="en-US" altLang="ko-KR" sz="700" dirty="0">
                  <a:solidFill>
                    <a:srgbClr val="0000FF"/>
                  </a:solidFill>
                </a:rPr>
                <a:t>FL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과 플랜트 </a:t>
              </a:r>
              <a:r>
                <a:rPr lang="en-US" altLang="ko-KR" sz="700" dirty="0">
                  <a:solidFill>
                    <a:srgbClr val="0000FF"/>
                  </a:solidFill>
                </a:rPr>
                <a:t>GL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간의 높이 차이 기입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6243D7-0D56-2F67-A52B-560698C81439}"/>
                </a:ext>
              </a:extLst>
            </p:cNvPr>
            <p:cNvSpPr/>
            <p:nvPr/>
          </p:nvSpPr>
          <p:spPr>
            <a:xfrm>
              <a:off x="7579519" y="4475897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B0A7D65-9F39-5547-A076-C72497A9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91" y="2972056"/>
            <a:ext cx="4120113" cy="3157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00496-86E0-B60D-A4C2-76861459E1CF}"/>
              </a:ext>
            </a:extLst>
          </p:cNvPr>
          <p:cNvSpPr txBox="1"/>
          <p:nvPr/>
        </p:nvSpPr>
        <p:spPr>
          <a:xfrm>
            <a:off x="9384994" y="2775386"/>
            <a:ext cx="262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위치 이동이 가능한 객체이다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드래그나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명령어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이용해서도 위치 이동이 가능하나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정확한 좌표 기반 이동을 위해서는 하기의 방법으로 위치이동을 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596D1-8613-6B9B-0DB1-F0CA2F1FBFC1}"/>
              </a:ext>
            </a:extLst>
          </p:cNvPr>
          <p:cNvSpPr txBox="1"/>
          <p:nvPr/>
        </p:nvSpPr>
        <p:spPr>
          <a:xfrm>
            <a:off x="8801944" y="4089083"/>
            <a:ext cx="27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클릭하여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보면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N/S, E/W,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Elev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하기 청색 글씨를 참조하여 필요한 값을 기입해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위치이동을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1716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사용을 위한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rvt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레벨 세팅은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층의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레벨만 작성한다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-&gt; “BOF”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“TOC”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레벨이름이 기입되어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9F15FA-122A-FF01-1166-D6D48B142DDF}"/>
              </a:ext>
            </a:extLst>
          </p:cNvPr>
          <p:cNvSpPr/>
          <p:nvPr/>
        </p:nvSpPr>
        <p:spPr>
          <a:xfrm>
            <a:off x="1487491" y="3736288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FF2AA-C8E6-7F99-088E-7F0A55E4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"/>
          <a:stretch/>
        </p:blipFill>
        <p:spPr>
          <a:xfrm>
            <a:off x="5253318" y="1306117"/>
            <a:ext cx="1685364" cy="2252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5141-AF27-1590-79DD-799D68357979}"/>
              </a:ext>
            </a:extLst>
          </p:cNvPr>
          <p:cNvSpPr txBox="1"/>
          <p:nvPr/>
        </p:nvSpPr>
        <p:spPr>
          <a:xfrm>
            <a:off x="2204264" y="3736288"/>
            <a:ext cx="395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작성은 서브 그리드를 제외한 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기둥이 배치되는 메인 그리드만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수직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X1,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X2,…),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수평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Y1,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Y2,…).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CB61-BB25-826E-A2B9-2756F23D1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6116" r="29323" b="16308"/>
          <a:stretch/>
        </p:blipFill>
        <p:spPr>
          <a:xfrm>
            <a:off x="6410693" y="3706831"/>
            <a:ext cx="2679102" cy="2699480"/>
          </a:xfrm>
          <a:prstGeom prst="rect">
            <a:avLst/>
          </a:prstGeo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5E4AFDFA-4B44-512D-C015-8C0AB51F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59F-3048-4163-9CB9-EDD26985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2" y="3679675"/>
            <a:ext cx="4616825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C531D-2091-2096-9513-63BB329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72" y="976483"/>
            <a:ext cx="3673528" cy="490503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 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구간에서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적절히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F9084-A3DD-B9CE-04A2-457B0976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64" y="976483"/>
            <a:ext cx="2509259" cy="4905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31756-77A0-AB2F-8570-91B6C776B66D}"/>
              </a:ext>
            </a:extLst>
          </p:cNvPr>
          <p:cNvSpPr/>
          <p:nvPr/>
        </p:nvSpPr>
        <p:spPr>
          <a:xfrm>
            <a:off x="5324815" y="1916236"/>
            <a:ext cx="2762250" cy="960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CA570-FEB2-E8E1-8E64-28D9DF99253D}"/>
              </a:ext>
            </a:extLst>
          </p:cNvPr>
          <p:cNvSpPr/>
          <p:nvPr/>
        </p:nvSpPr>
        <p:spPr>
          <a:xfrm>
            <a:off x="8150972" y="1916235"/>
            <a:ext cx="3673528" cy="2655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31807FE-F81B-82F2-531F-430AA650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3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레벨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배치된 기초의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저면이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BOF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일치하도록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기초의 속성값을 바꿔도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하부에 붙도록 레벨이 재 조정되어버리니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객체를 </a:t>
            </a:r>
            <a:r>
              <a:rPr lang="ko-KR" altLang="en-US" sz="9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선택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 Offset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조정해준다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폄면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단차가 계획 된 경우 등을 위한 세부 레벨을 추가한다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(TOP)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도 이때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단차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추가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바운더리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편집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정렬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AL)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7565AC-8492-1F9E-CC65-D3551B9530D8}"/>
              </a:ext>
            </a:extLst>
          </p:cNvPr>
          <p:cNvGrpSpPr/>
          <p:nvPr/>
        </p:nvGrpSpPr>
        <p:grpSpPr>
          <a:xfrm>
            <a:off x="6818417" y="1191892"/>
            <a:ext cx="4054505" cy="2016220"/>
            <a:chOff x="5562600" y="1412780"/>
            <a:chExt cx="6060848" cy="3013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C355B3-4015-F082-2BF5-5B4C7CE6E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05" r="3911" b="20600"/>
            <a:stretch/>
          </p:blipFill>
          <p:spPr>
            <a:xfrm>
              <a:off x="5600018" y="1412780"/>
              <a:ext cx="6023430" cy="30139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731756-77A0-AB2F-8570-91B6C776B66D}"/>
                </a:ext>
              </a:extLst>
            </p:cNvPr>
            <p:cNvSpPr/>
            <p:nvPr/>
          </p:nvSpPr>
          <p:spPr>
            <a:xfrm>
              <a:off x="5562600" y="2135981"/>
              <a:ext cx="1843088" cy="107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575234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사이즈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580631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구조설계 결과대로의 설계안을 작성하기 위해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등의 사이즈 두께 등을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 타입이 존재하지 않는다면 기존 타입 복사 후 수정을 통해 새로운 패밀리 타입을 생성한 뒤 수정을 이어간다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50AD77-256C-D22A-5629-79D96D20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44" y="3010971"/>
            <a:ext cx="1214008" cy="646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87895C-BFBC-FA80-E7EC-3516AB16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17" y="2129840"/>
            <a:ext cx="899693" cy="23705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4BFA98-B5BC-74FB-A485-B090C5F1151A}"/>
              </a:ext>
            </a:extLst>
          </p:cNvPr>
          <p:cNvCxnSpPr/>
          <p:nvPr/>
        </p:nvCxnSpPr>
        <p:spPr>
          <a:xfrm>
            <a:off x="5459310" y="1786502"/>
            <a:ext cx="138413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>
            <a:off x="4358640" y="2499360"/>
            <a:ext cx="1318260" cy="121920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D803-A2C8-1A30-C508-3DCAE071D48A}"/>
              </a:ext>
            </a:extLst>
          </p:cNvPr>
          <p:cNvSpPr txBox="1"/>
          <p:nvPr/>
        </p:nvSpPr>
        <p:spPr>
          <a:xfrm>
            <a:off x="2204264" y="3596492"/>
            <a:ext cx="325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월 등 도 누락없이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 레벨 이외의 서브 레벨들을 빠짐없이 표기한 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그에 대응되는 부재들도 반영 및 검토한다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서브레벨의 추가 및 변경은 그때 그때 대응한다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614751-1492-38BC-1025-95D4F708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89" y="5302016"/>
            <a:ext cx="5065565" cy="8025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6E98C-223C-A7DB-50F3-79D22E474F4D}"/>
              </a:ext>
            </a:extLst>
          </p:cNvPr>
          <p:cNvSpPr/>
          <p:nvPr/>
        </p:nvSpPr>
        <p:spPr>
          <a:xfrm>
            <a:off x="7797800" y="5302016"/>
            <a:ext cx="514350" cy="13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19E3CDA-AFBF-3D4B-77FB-DA4E50DC36B6}"/>
              </a:ext>
            </a:extLst>
          </p:cNvPr>
          <p:cNvSpPr/>
          <p:nvPr/>
        </p:nvSpPr>
        <p:spPr>
          <a:xfrm>
            <a:off x="5410200" y="4933950"/>
            <a:ext cx="2628900" cy="349250"/>
          </a:xfrm>
          <a:custGeom>
            <a:avLst/>
            <a:gdLst>
              <a:gd name="connsiteX0" fmla="*/ 0 w 2628900"/>
              <a:gd name="connsiteY0" fmla="*/ 0 h 349250"/>
              <a:gd name="connsiteX1" fmla="*/ 2628900 w 2628900"/>
              <a:gd name="connsiteY1" fmla="*/ 0 h 349250"/>
              <a:gd name="connsiteX2" fmla="*/ 2628900 w 2628900"/>
              <a:gd name="connsiteY2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349250">
                <a:moveTo>
                  <a:pt x="0" y="0"/>
                </a:moveTo>
                <a:lnTo>
                  <a:pt x="2628900" y="0"/>
                </a:lnTo>
                <a:lnTo>
                  <a:pt x="2628900" y="3492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D611CF-5F7C-9A42-9832-12D15E470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80" y="3334136"/>
            <a:ext cx="2676997" cy="14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CD2DF0-7E2B-037C-C2D5-E0D51A2592D5}"/>
              </a:ext>
            </a:extLst>
          </p:cNvPr>
          <p:cNvSpPr/>
          <p:nvPr/>
        </p:nvSpPr>
        <p:spPr>
          <a:xfrm>
            <a:off x="2409825" y="3165948"/>
            <a:ext cx="4667250" cy="1425101"/>
          </a:xfrm>
          <a:custGeom>
            <a:avLst/>
            <a:gdLst>
              <a:gd name="connsiteX0" fmla="*/ 0 w 4667250"/>
              <a:gd name="connsiteY0" fmla="*/ 0 h 1485900"/>
              <a:gd name="connsiteX1" fmla="*/ 0 w 4667250"/>
              <a:gd name="connsiteY1" fmla="*/ 409575 h 1485900"/>
              <a:gd name="connsiteX2" fmla="*/ 3028950 w 4667250"/>
              <a:gd name="connsiteY2" fmla="*/ 409575 h 1485900"/>
              <a:gd name="connsiteX3" fmla="*/ 3028950 w 4667250"/>
              <a:gd name="connsiteY3" fmla="*/ 1485900 h 1485900"/>
              <a:gd name="connsiteX4" fmla="*/ 4667250 w 4667250"/>
              <a:gd name="connsiteY4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0" h="1485900">
                <a:moveTo>
                  <a:pt x="0" y="0"/>
                </a:moveTo>
                <a:lnTo>
                  <a:pt x="0" y="409575"/>
                </a:lnTo>
                <a:lnTo>
                  <a:pt x="3028950" y="409575"/>
                </a:lnTo>
                <a:lnTo>
                  <a:pt x="3028950" y="1485900"/>
                </a:lnTo>
                <a:lnTo>
                  <a:pt x="4667250" y="148590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8d749-692d-49a0-b17f-039abb75530b" xsi:nil="true"/>
    <lcf76f155ced4ddcb4097134ff3c332f xmlns="31d58751-bbf6-4d52-983e-b571b4cec1a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8ADEC9AB2D74E8EF8811BBC4F9F5F" ma:contentTypeVersion="13" ma:contentTypeDescription="Create a new document." ma:contentTypeScope="" ma:versionID="a3b06910737554b5ac940bb5c49a8122">
  <xsd:schema xmlns:xsd="http://www.w3.org/2001/XMLSchema" xmlns:xs="http://www.w3.org/2001/XMLSchema" xmlns:p="http://schemas.microsoft.com/office/2006/metadata/properties" xmlns:ns2="31d58751-bbf6-4d52-983e-b571b4cec1a2" xmlns:ns3="1df8d749-692d-49a0-b17f-039abb75530b" targetNamespace="http://schemas.microsoft.com/office/2006/metadata/properties" ma:root="true" ma:fieldsID="e65be07af5111e27d94503899b5835e0" ns2:_="" ns3:_="">
    <xsd:import namespace="31d58751-bbf6-4d52-983e-b571b4cec1a2"/>
    <xsd:import namespace="1df8d749-692d-49a0-b17f-039abb7553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8751-bbf6-4d52-983e-b571b4cec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1fb70b6-d210-4b74-85ba-b603f93f2d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8d749-692d-49a0-b17f-039abb7553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4309bf4-a8a1-4496-bdd6-83f0c98aca49}" ma:internalName="TaxCatchAll" ma:showField="CatchAllData" ma:web="1df8d749-692d-49a0-b17f-039abb7553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AF279A-332D-4A43-AAEA-37BADD2E9B0D}">
  <ds:schemaRefs>
    <ds:schemaRef ds:uri="http://purl.org/dc/terms/"/>
    <ds:schemaRef ds:uri="1df8d749-692d-49a0-b17f-039abb75530b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31d58751-bbf6-4d52-983e-b571b4cec1a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7108C31-B407-4318-9A85-98FFD0EFF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58751-bbf6-4d52-983e-b571b4cec1a2"/>
    <ds:schemaRef ds:uri="1df8d749-692d-49a0-b17f-039abb755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75E257-10B3-4CDF-A4F0-C9CCDA83B5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6923</TotalTime>
  <Words>2223</Words>
  <Application>Microsoft Office PowerPoint</Application>
  <PresentationFormat>와이드스크린</PresentationFormat>
  <Paragraphs>273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장만규(JANG MAN KYU) 매니저</cp:lastModifiedBy>
  <cp:revision>271</cp:revision>
  <dcterms:created xsi:type="dcterms:W3CDTF">2021-09-07T01:56:47Z</dcterms:created>
  <dcterms:modified xsi:type="dcterms:W3CDTF">2024-01-24T00:36:14Z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0x0101001708ADEC9AB2D74E8EF8811BBC4F9F5F</vt:lpwstr>
  </property>
</Properties>
</file>