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7" r:id="rId5"/>
    <p:sldId id="258" r:id="rId6"/>
    <p:sldId id="269" r:id="rId7"/>
    <p:sldId id="263" r:id="rId8"/>
    <p:sldId id="264" r:id="rId9"/>
    <p:sldId id="265" r:id="rId10"/>
    <p:sldId id="266" r:id="rId11"/>
    <p:sldId id="262" r:id="rId12"/>
    <p:sldId id="267" r:id="rId13"/>
    <p:sldId id="268" r:id="rId14"/>
    <p:sldId id="271" r:id="rId15"/>
    <p:sldId id="272" r:id="rId16"/>
    <p:sldId id="276" r:id="rId17"/>
    <p:sldId id="273" r:id="rId18"/>
    <p:sldId id="270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EB9592"/>
    <a:srgbClr val="F0F0F0"/>
    <a:srgbClr val="007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AC436-74B0-C54E-9839-7C7F458C7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F32C1-EFCE-C41F-2B73-107973C9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194D1-9D3B-7A8D-D375-255A1898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92088-2EE1-EC0B-94FD-4DD8C20F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9FAF7-C383-28B8-BDF2-AF8C9202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8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9B431-B8F7-5DC7-18A9-DFD196CE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A02EA-BD62-A8CD-40DB-02C8331A1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250E0-58D6-B2EE-ADD8-2507EA2D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BD44-CD01-A8F3-22F8-B881749A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5B-AFFA-E921-453C-A940F9BD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8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ECF610-0FC3-309E-EA14-8B732B851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9AFD47-7F99-CDA5-0251-0492ACC81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EDF15-49E7-A4F9-4E4A-EBE64258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0B084-0D3A-6461-8CDE-A5E05262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6A288-1554-A63C-431E-D54ABD9D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0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5C526-3704-712D-71EB-24B8CF1C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8CF3E-666E-1F7C-09EE-4A9E6F38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BF2C0-2FFC-CC40-EDA8-517C9EED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76624-E91A-AB08-E7DA-4DD98D7A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217EC-FCE6-53CF-52EB-A90BE685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8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AA5D5-4121-9ACD-2F80-B72AF380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70085-2A89-3AAB-2D6E-0EDF0CA6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CE6F3-28B3-CA01-F517-DAAE21BE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42E0A-666A-F75B-0248-278CC1F5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0B12C-1B43-8527-7369-238097C9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3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F824D-3973-2EF5-8672-63ED83DF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7078E-DCD4-7B7B-38E5-7879FB76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B7B49-BAEC-0D96-ACE4-9550B484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313915-09DA-DDED-8A47-291B98E0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FE9865-A20C-4845-B72E-B8F9F00E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35CA12-832D-EBCB-8CBF-A0B66D43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1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80F9E-C17E-3B57-5208-C121BBC9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896A5-DE84-FBBB-A9EE-03680488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18D09-C78F-BA3B-5B70-F5B10B2C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B45D73-7F26-638A-9CC4-39B5BF4C4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600444-428D-9CBD-0723-71659181C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394129-6A95-C64F-E8CA-0E3F739E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446CF4-1386-BC4B-DE6B-E8DE9218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04073A-F4C9-F0CB-CEB0-4A7B5410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0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F8C7D-FD65-2285-D635-0F6717FB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A3710-2524-A5E0-B09A-F5B7615D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11F0C-230F-6520-09C4-6925034C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4BB6B5-9DF9-8EED-AA63-6452B461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6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85C401-0422-7D27-3A8F-F776D029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A76AE6-1425-89EB-6746-50E74ECD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07BEBF-53F9-9728-8473-96F2DA5E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0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3417-D781-6E78-92CB-C31BF643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798A7-CCBB-6BE2-B065-9C6867DE1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0BEF8-3651-1598-6FC7-7F6C64F97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BDF1B-EBAA-FD25-77C0-34D1038B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AF183-5514-934C-B957-675AABDA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A7074-C325-C909-363D-A223631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8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936BD-4AB3-7703-1D5D-5585F426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57C8B2-22EF-36B6-AA67-3D95FC66A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8D7BC-9C9F-E30F-98C6-2A2AEA866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6499D5-E3A4-8F8B-EA06-37825EF7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D807C3-A6C9-761C-F39A-CC261233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EE740-9C1A-45D7-380C-698B5735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1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052D1A-190F-1510-5EDD-6EE4D079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65176-A91B-551A-F898-FC2FCCF2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962BB-1F3A-760A-1953-B6F7B9E0E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FBBE-1B54-474B-A1EF-57FEDE0B6A08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E7B00-065C-44ED-C7F5-51AA938EA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6AD75-C56A-E901-0597-F37FFEB45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5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24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4.png"/><Relationship Id="rId7" Type="http://schemas.openxmlformats.org/officeDocument/2006/relationships/image" Target="../media/image49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emf"/><Relationship Id="rId11" Type="http://schemas.openxmlformats.org/officeDocument/2006/relationships/image" Target="../media/image51.emf"/><Relationship Id="rId5" Type="http://schemas.openxmlformats.org/officeDocument/2006/relationships/image" Target="../media/image47.emf"/><Relationship Id="rId10" Type="http://schemas.openxmlformats.org/officeDocument/2006/relationships/image" Target="../media/image50.emf"/><Relationship Id="rId4" Type="http://schemas.openxmlformats.org/officeDocument/2006/relationships/image" Target="../media/image45.png"/><Relationship Id="rId9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027056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578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STB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143467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1F</a:t>
            </a:r>
          </a:p>
          <a:p>
            <a:r>
              <a:rPr lang="en-US" altLang="ko-KR" sz="1050" dirty="0"/>
              <a:t>2F</a:t>
            </a:r>
          </a:p>
          <a:p>
            <a:r>
              <a:rPr lang="en-US" altLang="ko-KR" sz="1050" dirty="0"/>
              <a:t>3F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Floor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83510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2266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Floor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8DFFB-DD1C-2006-8B2F-E9EDD6692E5F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838388-443A-E7DE-9F5C-D71F9288C7CC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3683043-67DE-3C2A-D545-2AF0B3F8D610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51AE715-29E1-A3B3-3265-B118AC8C0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220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B2B73D-E4C5-1AA9-2832-CA8F6810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777411-29AC-EE30-4FB2-31F0615140F6}"/>
              </a:ext>
            </a:extLst>
          </p:cNvPr>
          <p:cNvSpPr txBox="1"/>
          <p:nvPr/>
        </p:nvSpPr>
        <p:spPr>
          <a:xfrm>
            <a:off x="240012" y="5471569"/>
            <a:ext cx="1037463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Hide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unused</a:t>
            </a:r>
            <a:endParaRPr lang="ko-KR" altLang="en-US" sz="11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A32BFE-D83F-44FF-D00B-3F0EB0C820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415"/>
          <a:stretch/>
        </p:blipFill>
        <p:spPr>
          <a:xfrm>
            <a:off x="201437" y="1756312"/>
            <a:ext cx="1798813" cy="1347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5CBFEE-D872-AC8B-1CB4-E2161C557495}"/>
              </a:ext>
            </a:extLst>
          </p:cNvPr>
          <p:cNvSpPr txBox="1"/>
          <p:nvPr/>
        </p:nvSpPr>
        <p:spPr>
          <a:xfrm>
            <a:off x="2606031" y="1038483"/>
            <a:ext cx="15520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현재 선택 타입을 상기 빌딩에 적용하기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71B433-CED8-E7CA-6CFB-1236458E84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83" t="11047" r="59030" b="86124"/>
          <a:stretch/>
        </p:blipFill>
        <p:spPr>
          <a:xfrm>
            <a:off x="10774679" y="1403231"/>
            <a:ext cx="1181101" cy="1854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712105-7C6A-8625-C4DB-B86019E73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45" y="800325"/>
            <a:ext cx="1971950" cy="2381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2C3CFBF-93B3-1CD5-27C2-542D4BAEEA44}"/>
              </a:ext>
            </a:extLst>
          </p:cNvPr>
          <p:cNvSpPr/>
          <p:nvPr/>
        </p:nvSpPr>
        <p:spPr>
          <a:xfrm>
            <a:off x="2684859" y="1049982"/>
            <a:ext cx="1466850" cy="16166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6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590717-6A02-3545-AEE3-F49AF23DE51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16170"/>
              </p:ext>
            </p:extLst>
          </p:nvPr>
        </p:nvGraphicFramePr>
        <p:xfrm>
          <a:off x="2758915" y="1307556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Floor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Rooms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658396" y="937937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F06A  /    /    / </a:t>
            </a:r>
            <a:endParaRPr lang="ko-KR" alt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RM-Q1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RM-Q1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29D9CD5-20A2-025C-B8E6-3FCFA2137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95340"/>
              </p:ext>
            </p:extLst>
          </p:nvPr>
        </p:nvGraphicFramePr>
        <p:xfrm>
          <a:off x="2758915" y="2861572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758915" y="2047373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724115" y="2047373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760294" y="2250380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240012" y="1694433"/>
            <a:ext cx="1912637" cy="17081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00FF"/>
                </a:solidFill>
              </a:rPr>
              <a:t>F91 / B35 / W02A / C95A</a:t>
            </a: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101	CENTRAL CONTROL ROOM</a:t>
            </a:r>
          </a:p>
          <a:p>
            <a:r>
              <a:rPr lang="en-US" altLang="ko-KR" sz="1000" dirty="0"/>
              <a:t>102	MEETING ROOM</a:t>
            </a:r>
          </a:p>
          <a:p>
            <a:r>
              <a:rPr lang="en-US" altLang="ko-KR" sz="1000" dirty="0"/>
              <a:t>103	ENGINEERING ROOM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90"/>
            <a:ext cx="150794" cy="472111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952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RM-Q1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2AF62E4-30A1-6D84-A48C-078C60C300A6}"/>
              </a:ext>
            </a:extLst>
          </p:cNvPr>
          <p:cNvGrpSpPr/>
          <p:nvPr/>
        </p:nvGrpSpPr>
        <p:grpSpPr>
          <a:xfrm>
            <a:off x="2758915" y="3615022"/>
            <a:ext cx="915173" cy="540582"/>
            <a:chOff x="9277629" y="1902768"/>
            <a:chExt cx="1571837" cy="540582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53E45D9-042A-5CB0-BB2E-3809FEAC7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337223AC-CC92-8A45-E203-B9153B4BF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EC34008-5181-F921-3315-58E85341C455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722A29B-D5E1-205F-EF81-8FE529ED4B5B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0A5AF71F-4236-CA41-83A3-C4D226FDC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7998" y="1557584"/>
            <a:ext cx="2679912" cy="70671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6938169-E2A0-E4AD-A666-DABC330B1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4226" y="2398758"/>
            <a:ext cx="2673684" cy="660249"/>
          </a:xfrm>
          <a:prstGeom prst="rect">
            <a:avLst/>
          </a:prstGeom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5E54D22-B4FE-A3B5-F9BD-B4D67F4F7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28804"/>
              </p:ext>
            </p:extLst>
          </p:nvPr>
        </p:nvGraphicFramePr>
        <p:xfrm>
          <a:off x="2758915" y="4458597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Wall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6347F-C469-7DBD-7657-364DDA215757}"/>
              </a:ext>
            </a:extLst>
          </p:cNvPr>
          <p:cNvSpPr txBox="1"/>
          <p:nvPr/>
        </p:nvSpPr>
        <p:spPr>
          <a:xfrm>
            <a:off x="8832813" y="4434958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Rest Rooms</a:t>
            </a:r>
            <a:endParaRPr lang="ko-KR" altLang="en-US" sz="11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104	CANTEEN	</a:t>
            </a:r>
          </a:p>
          <a:p>
            <a:r>
              <a:rPr lang="en-US" altLang="ko-KR" sz="1000" dirty="0"/>
              <a:t>108	LOCKER ROOM	</a:t>
            </a:r>
          </a:p>
          <a:p>
            <a:r>
              <a:rPr lang="en-US" altLang="ko-KR" sz="1000" dirty="0"/>
              <a:t>113	MAAMS REST ROOM</a:t>
            </a:r>
          </a:p>
          <a:p>
            <a:r>
              <a:rPr lang="en-US" altLang="ko-KR" sz="1000" dirty="0"/>
              <a:t>115	REST ROOM	</a:t>
            </a:r>
          </a:p>
          <a:p>
            <a:pPr marL="228600" indent="-228600">
              <a:buAutoNum type="arabicPlain" startAt="126"/>
            </a:pPr>
            <a:r>
              <a:rPr lang="en-US" altLang="ko-KR" sz="1000" dirty="0"/>
              <a:t>	LOCKER ENTRANCE</a:t>
            </a:r>
          </a:p>
          <a:p>
            <a:pPr marL="228600" indent="-228600">
              <a:buAutoNum type="arabicPlain" startAt="105"/>
            </a:pPr>
            <a:r>
              <a:rPr lang="en-US" altLang="ko-KR" sz="1000" dirty="0"/>
              <a:t>	AIR LOCK</a:t>
            </a:r>
          </a:p>
          <a:p>
            <a:r>
              <a:rPr lang="en-US" altLang="ko-KR" sz="1000" dirty="0"/>
              <a:t>106	LOBBY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↓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9358A5-CB26-742F-7B0F-4EF4EFFE412B}"/>
              </a:ext>
            </a:extLst>
          </p:cNvPr>
          <p:cNvSpPr/>
          <p:nvPr/>
        </p:nvSpPr>
        <p:spPr>
          <a:xfrm>
            <a:off x="2956283" y="631707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98B8F5-4E81-1A8A-C97F-ED0B8FC579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656632"/>
            <a:ext cx="230856" cy="228991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8D780280-979D-A7CB-0B3B-DF0389C4B4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368" y="624600"/>
            <a:ext cx="2561547" cy="31030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8CEA24-7A41-07DC-529D-C784C9FC422C}"/>
              </a:ext>
            </a:extLst>
          </p:cNvPr>
          <p:cNvSpPr/>
          <p:nvPr/>
        </p:nvSpPr>
        <p:spPr>
          <a:xfrm>
            <a:off x="0" y="624600"/>
            <a:ext cx="11994632" cy="33016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C39FDF-E5EC-EA81-4251-EC25D9CD69D2}"/>
              </a:ext>
            </a:extLst>
          </p:cNvPr>
          <p:cNvSpPr/>
          <p:nvPr/>
        </p:nvSpPr>
        <p:spPr>
          <a:xfrm>
            <a:off x="0" y="982551"/>
            <a:ext cx="11994632" cy="493459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5A21FF4-CD5C-13C1-04DF-EDF257016F1D}"/>
              </a:ext>
            </a:extLst>
          </p:cNvPr>
          <p:cNvSpPr/>
          <p:nvPr/>
        </p:nvSpPr>
        <p:spPr>
          <a:xfrm>
            <a:off x="105185" y="1053743"/>
            <a:ext cx="2343415" cy="4721111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F35AB9A-9607-FA73-2832-1D41DAC52E1A}"/>
              </a:ext>
            </a:extLst>
          </p:cNvPr>
          <p:cNvSpPr/>
          <p:nvPr/>
        </p:nvSpPr>
        <p:spPr>
          <a:xfrm>
            <a:off x="2594388" y="1074762"/>
            <a:ext cx="6120357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D98EE53-002B-A27D-E4EA-F9E0260A25A2}"/>
              </a:ext>
            </a:extLst>
          </p:cNvPr>
          <p:cNvSpPr/>
          <p:nvPr/>
        </p:nvSpPr>
        <p:spPr>
          <a:xfrm>
            <a:off x="8784242" y="1074762"/>
            <a:ext cx="3118859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DC9AB3-72BB-1412-6DD9-EE7A3945B94F}"/>
              </a:ext>
            </a:extLst>
          </p:cNvPr>
          <p:cNvSpPr txBox="1"/>
          <p:nvPr/>
        </p:nvSpPr>
        <p:spPr>
          <a:xfrm>
            <a:off x="8845965" y="311069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ACD007-A3B9-C70C-2C4B-7AABE289F9A8}"/>
              </a:ext>
            </a:extLst>
          </p:cNvPr>
          <p:cNvSpPr txBox="1"/>
          <p:nvPr/>
        </p:nvSpPr>
        <p:spPr>
          <a:xfrm>
            <a:off x="780608" y="5782844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13B9E5-6670-6F66-A7B9-0E1305782175}"/>
              </a:ext>
            </a:extLst>
          </p:cNvPr>
          <p:cNvSpPr txBox="1"/>
          <p:nvPr/>
        </p:nvSpPr>
        <p:spPr>
          <a:xfrm>
            <a:off x="801016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CAA5DB-ACA1-17D3-3FC9-53F4B509FF75}"/>
              </a:ext>
            </a:extLst>
          </p:cNvPr>
          <p:cNvSpPr txBox="1"/>
          <p:nvPr/>
        </p:nvSpPr>
        <p:spPr>
          <a:xfrm>
            <a:off x="2921938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section2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BAACEB-3FF8-1B81-4644-29FAFF19C091}"/>
              </a:ext>
            </a:extLst>
          </p:cNvPr>
          <p:cNvSpPr txBox="1"/>
          <p:nvPr/>
        </p:nvSpPr>
        <p:spPr>
          <a:xfrm>
            <a:off x="10910871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section3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5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F000A0-662A-BE14-D29A-D87A928D4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4BF2312-06BF-E34A-6681-7D4B3B8D6B4B}"/>
              </a:ext>
            </a:extLst>
          </p:cNvPr>
          <p:cNvGrpSpPr/>
          <p:nvPr/>
        </p:nvGrpSpPr>
        <p:grpSpPr>
          <a:xfrm>
            <a:off x="3930650" y="774700"/>
            <a:ext cx="1275229" cy="276784"/>
            <a:chOff x="240013" y="212436"/>
            <a:chExt cx="11429473" cy="6378239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E4583E2-3A48-F4EB-938F-D9796E4901DA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739BBF7-4213-0AA4-6927-1A8A917B15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CC9D1A-07BA-1A52-0F56-4F9943EEED1C}"/>
              </a:ext>
            </a:extLst>
          </p:cNvPr>
          <p:cNvSpPr/>
          <p:nvPr/>
        </p:nvSpPr>
        <p:spPr>
          <a:xfrm>
            <a:off x="3838985" y="1722695"/>
            <a:ext cx="199615" cy="332936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08FD67C1-EBA8-8C20-2D4A-2E3FA916400F}"/>
              </a:ext>
            </a:extLst>
          </p:cNvPr>
          <p:cNvSpPr/>
          <p:nvPr/>
        </p:nvSpPr>
        <p:spPr>
          <a:xfrm>
            <a:off x="2374900" y="1981200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B6E40-12FE-4EAD-BBA1-26F4F65DDBD0}"/>
              </a:ext>
            </a:extLst>
          </p:cNvPr>
          <p:cNvSpPr txBox="1"/>
          <p:nvPr/>
        </p:nvSpPr>
        <p:spPr>
          <a:xfrm>
            <a:off x="2517789" y="2159000"/>
            <a:ext cx="14847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드롭다운 항목 선택 시 </a:t>
            </a:r>
            <a:r>
              <a:rPr lang="en-US" altLang="ko-KR" sz="600" dirty="0">
                <a:solidFill>
                  <a:srgbClr val="00B050"/>
                </a:solidFill>
              </a:rPr>
              <a:t>unit </a:t>
            </a:r>
            <a:r>
              <a:rPr lang="ko-KR" altLang="en-US" sz="600" dirty="0">
                <a:solidFill>
                  <a:srgbClr val="00B050"/>
                </a:solidFill>
              </a:rPr>
              <a:t>자동 채움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30B043-F1DA-3BB7-7905-58309196EA86}"/>
              </a:ext>
            </a:extLst>
          </p:cNvPr>
          <p:cNvSpPr/>
          <p:nvPr/>
        </p:nvSpPr>
        <p:spPr>
          <a:xfrm>
            <a:off x="9670612" y="1584583"/>
            <a:ext cx="1335526" cy="20135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7E58D-AB38-FA40-81CE-4715701DC191}"/>
              </a:ext>
            </a:extLst>
          </p:cNvPr>
          <p:cNvSpPr txBox="1"/>
          <p:nvPr/>
        </p:nvSpPr>
        <p:spPr>
          <a:xfrm>
            <a:off x="9010014" y="835325"/>
            <a:ext cx="14750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레이블 더블 클릭 시 </a:t>
            </a:r>
            <a:r>
              <a:rPr lang="ko-KR" altLang="en-US" sz="600" dirty="0" err="1">
                <a:solidFill>
                  <a:srgbClr val="00B050"/>
                </a:solidFill>
              </a:rPr>
              <a:t>산출수식탭</a:t>
            </a:r>
            <a:r>
              <a:rPr lang="ko-KR" altLang="en-US" sz="600" dirty="0">
                <a:solidFill>
                  <a:srgbClr val="00B050"/>
                </a:solidFill>
              </a:rPr>
              <a:t> </a:t>
            </a:r>
            <a:r>
              <a:rPr lang="ko-KR" altLang="en-US" sz="600" dirty="0" err="1">
                <a:solidFill>
                  <a:srgbClr val="00B050"/>
                </a:solidFill>
              </a:rPr>
              <a:t>새창</a:t>
            </a:r>
            <a:endParaRPr lang="ko-KR" altLang="en-US" sz="600" dirty="0">
              <a:solidFill>
                <a:srgbClr val="00B050"/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AA13000-5A2A-BD05-FECB-8244E7166F6E}"/>
              </a:ext>
            </a:extLst>
          </p:cNvPr>
          <p:cNvSpPr/>
          <p:nvPr/>
        </p:nvSpPr>
        <p:spPr>
          <a:xfrm>
            <a:off x="9380220" y="1021080"/>
            <a:ext cx="556260" cy="563880"/>
          </a:xfrm>
          <a:custGeom>
            <a:avLst/>
            <a:gdLst>
              <a:gd name="connsiteX0" fmla="*/ 0 w 556260"/>
              <a:gd name="connsiteY0" fmla="*/ 0 h 563880"/>
              <a:gd name="connsiteX1" fmla="*/ 0 w 556260"/>
              <a:gd name="connsiteY1" fmla="*/ 152400 h 563880"/>
              <a:gd name="connsiteX2" fmla="*/ 556260 w 556260"/>
              <a:gd name="connsiteY2" fmla="*/ 152400 h 563880"/>
              <a:gd name="connsiteX3" fmla="*/ 556260 w 556260"/>
              <a:gd name="connsiteY3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260" h="563880">
                <a:moveTo>
                  <a:pt x="0" y="0"/>
                </a:moveTo>
                <a:lnTo>
                  <a:pt x="0" y="152400"/>
                </a:lnTo>
                <a:lnTo>
                  <a:pt x="556260" y="152400"/>
                </a:lnTo>
                <a:lnTo>
                  <a:pt x="556260" y="56388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79C69BC-F006-6082-F4FB-AAF71667B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8540" y="-1632838"/>
            <a:ext cx="3637598" cy="2360747"/>
          </a:xfrm>
          <a:prstGeom prst="rect">
            <a:avLst/>
          </a:prstGeom>
          <a:ln w="25400">
            <a:solidFill>
              <a:schemeClr val="accent1">
                <a:shade val="15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91D352-11C4-E37A-1ECC-613EF5D509DA}"/>
              </a:ext>
            </a:extLst>
          </p:cNvPr>
          <p:cNvSpPr txBox="1"/>
          <p:nvPr/>
        </p:nvSpPr>
        <p:spPr>
          <a:xfrm>
            <a:off x="4762981" y="1043244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버튼 삭제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96FBF7-1452-B6DB-A1A4-14C334FB8556}"/>
              </a:ext>
            </a:extLst>
          </p:cNvPr>
          <p:cNvSpPr/>
          <p:nvPr/>
        </p:nvSpPr>
        <p:spPr>
          <a:xfrm>
            <a:off x="105184" y="6083300"/>
            <a:ext cx="6219415" cy="633444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빌딩선택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스탠다드 타입 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적용 타입 등록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800" dirty="0">
                <a:solidFill>
                  <a:schemeClr val="tx1"/>
                </a:solidFill>
              </a:rPr>
              <a:t>WM </a:t>
            </a:r>
            <a:r>
              <a:rPr lang="ko-KR" altLang="en-US" sz="800" dirty="0">
                <a:solidFill>
                  <a:schemeClr val="tx1"/>
                </a:solidFill>
              </a:rPr>
              <a:t>항목 등록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A87A43-3713-D81D-2EF6-9DBEB4E4C875}"/>
              </a:ext>
            </a:extLst>
          </p:cNvPr>
          <p:cNvSpPr txBox="1"/>
          <p:nvPr/>
        </p:nvSpPr>
        <p:spPr>
          <a:xfrm>
            <a:off x="6508764" y="6400022"/>
            <a:ext cx="12170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탭 </a:t>
            </a:r>
            <a:r>
              <a:rPr lang="ko-KR" altLang="en-US" sz="600" dirty="0" err="1">
                <a:solidFill>
                  <a:srgbClr val="FF00FF"/>
                </a:solidFill>
              </a:rPr>
              <a:t>시작시</a:t>
            </a:r>
            <a:r>
              <a:rPr lang="ko-KR" altLang="en-US" sz="600" dirty="0">
                <a:solidFill>
                  <a:srgbClr val="FF00FF"/>
                </a:solidFill>
              </a:rPr>
              <a:t> 사용 설명서 띄우기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207B24-5223-D581-D6DA-C988DF38D2A3}"/>
              </a:ext>
            </a:extLst>
          </p:cNvPr>
          <p:cNvSpPr txBox="1"/>
          <p:nvPr/>
        </p:nvSpPr>
        <p:spPr>
          <a:xfrm>
            <a:off x="7480314" y="4162183"/>
            <a:ext cx="3196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B050"/>
                </a:solidFill>
              </a:rPr>
              <a:t>JSON</a:t>
            </a:r>
            <a:r>
              <a:rPr lang="ko-KR" altLang="en-US" sz="600" dirty="0">
                <a:solidFill>
                  <a:srgbClr val="00B050"/>
                </a:solidFill>
              </a:rPr>
              <a:t> 상에서는 </a:t>
            </a:r>
            <a:r>
              <a:rPr lang="en-US" altLang="ko-KR" sz="600" dirty="0" err="1">
                <a:solidFill>
                  <a:srgbClr val="00B050"/>
                </a:solidFill>
              </a:rPr>
              <a:t>stdType</a:t>
            </a:r>
            <a:r>
              <a:rPr lang="en-US" altLang="ko-KR" sz="600" dirty="0">
                <a:solidFill>
                  <a:srgbClr val="00B050"/>
                </a:solidFill>
              </a:rPr>
              <a:t> </a:t>
            </a:r>
            <a:r>
              <a:rPr lang="ko-KR" altLang="en-US" sz="600" dirty="0">
                <a:solidFill>
                  <a:srgbClr val="00B050"/>
                </a:solidFill>
              </a:rPr>
              <a:t>키의 값만 교체하고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ko-KR" altLang="en-US" sz="600" dirty="0">
                <a:solidFill>
                  <a:srgbClr val="00B050"/>
                </a:solidFill>
              </a:rPr>
              <a:t>뷰에서 </a:t>
            </a:r>
            <a:r>
              <a:rPr lang="ko-KR" altLang="en-US" sz="600" dirty="0" err="1">
                <a:solidFill>
                  <a:srgbClr val="00B050"/>
                </a:solidFill>
              </a:rPr>
              <a:t>키값</a:t>
            </a:r>
            <a:r>
              <a:rPr lang="ko-KR" altLang="en-US" sz="600" dirty="0">
                <a:solidFill>
                  <a:srgbClr val="00B050"/>
                </a:solidFill>
              </a:rPr>
              <a:t> 여부로 </a:t>
            </a:r>
            <a:r>
              <a:rPr lang="ko-KR" altLang="en-US" sz="600" dirty="0" err="1">
                <a:solidFill>
                  <a:srgbClr val="00B050"/>
                </a:solidFill>
              </a:rPr>
              <a:t>소팅해서</a:t>
            </a:r>
            <a:r>
              <a:rPr lang="ko-KR" altLang="en-US" sz="600" dirty="0">
                <a:solidFill>
                  <a:srgbClr val="00B050"/>
                </a:solidFill>
              </a:rPr>
              <a:t> 화면 뿌리기</a:t>
            </a:r>
            <a:endParaRPr lang="en-US" altLang="ko-KR" sz="600" dirty="0">
              <a:solidFill>
                <a:srgbClr val="00B050"/>
              </a:solidFill>
            </a:endParaRPr>
          </a:p>
          <a:p>
            <a:r>
              <a:rPr lang="ko-KR" altLang="en-US" sz="600" dirty="0" err="1">
                <a:solidFill>
                  <a:srgbClr val="00B050"/>
                </a:solidFill>
              </a:rPr>
              <a:t>화살표누르면</a:t>
            </a:r>
            <a:r>
              <a:rPr lang="ko-KR" altLang="en-US" sz="600" dirty="0">
                <a:solidFill>
                  <a:srgbClr val="00B050"/>
                </a:solidFill>
              </a:rPr>
              <a:t> </a:t>
            </a:r>
            <a:r>
              <a:rPr lang="en-US" altLang="ko-KR" sz="600" dirty="0" err="1">
                <a:solidFill>
                  <a:srgbClr val="00B050"/>
                </a:solidFill>
              </a:rPr>
              <a:t>bd_tag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en-US" altLang="ko-KR" sz="600" dirty="0" err="1">
                <a:solidFill>
                  <a:srgbClr val="00B050"/>
                </a:solidFill>
              </a:rPr>
              <a:t>calc_tag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en-US" altLang="ko-KR" sz="600" dirty="0" err="1">
                <a:solidFill>
                  <a:srgbClr val="00B050"/>
                </a:solidFill>
              </a:rPr>
              <a:t>stdType_tag</a:t>
            </a:r>
            <a:r>
              <a:rPr lang="ko-KR" altLang="en-US" sz="600" dirty="0">
                <a:solidFill>
                  <a:srgbClr val="00B050"/>
                </a:solidFill>
              </a:rPr>
              <a:t>의 </a:t>
            </a:r>
            <a:r>
              <a:rPr lang="ko-KR" altLang="en-US" sz="600" dirty="0" err="1">
                <a:solidFill>
                  <a:srgbClr val="00B050"/>
                </a:solidFill>
              </a:rPr>
              <a:t>키값을</a:t>
            </a:r>
            <a:r>
              <a:rPr lang="ko-KR" altLang="en-US" sz="600" dirty="0">
                <a:solidFill>
                  <a:srgbClr val="00B050"/>
                </a:solidFill>
              </a:rPr>
              <a:t> 변경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3FC06B-1F67-59B5-A67D-896D8F9F1DCD}"/>
              </a:ext>
            </a:extLst>
          </p:cNvPr>
          <p:cNvSpPr txBox="1"/>
          <p:nvPr/>
        </p:nvSpPr>
        <p:spPr>
          <a:xfrm>
            <a:off x="597811" y="5383014"/>
            <a:ext cx="35541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항목 삭제 시 </a:t>
            </a:r>
            <a:r>
              <a:rPr lang="en-US" altLang="ko-KR" sz="600" dirty="0">
                <a:solidFill>
                  <a:srgbClr val="00B050"/>
                </a:solidFill>
              </a:rPr>
              <a:t>applied </a:t>
            </a:r>
            <a:r>
              <a:rPr lang="en-US" altLang="ko-KR" sz="600" dirty="0" err="1">
                <a:solidFill>
                  <a:srgbClr val="00B050"/>
                </a:solidFill>
              </a:rPr>
              <a:t>revit</a:t>
            </a:r>
            <a:r>
              <a:rPr lang="en-US" altLang="ko-KR" sz="600" dirty="0">
                <a:solidFill>
                  <a:srgbClr val="00B050"/>
                </a:solidFill>
              </a:rPr>
              <a:t> type </a:t>
            </a:r>
            <a:r>
              <a:rPr lang="ko-KR" altLang="en-US" sz="600" dirty="0">
                <a:solidFill>
                  <a:srgbClr val="00B050"/>
                </a:solidFill>
              </a:rPr>
              <a:t>들 중 해당 </a:t>
            </a:r>
            <a:r>
              <a:rPr lang="en-US" altLang="ko-KR" sz="600" dirty="0" err="1">
                <a:solidFill>
                  <a:srgbClr val="00B050"/>
                </a:solidFill>
              </a:rPr>
              <a:t>stdType_tag</a:t>
            </a:r>
            <a:r>
              <a:rPr lang="ko-KR" altLang="en-US" sz="600" dirty="0">
                <a:solidFill>
                  <a:srgbClr val="00B050"/>
                </a:solidFill>
              </a:rPr>
              <a:t>를 가진 항목들을 공란으로 바꿔줘야 한다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EDC5F-9838-31A0-13F6-9774D608FB3C}"/>
              </a:ext>
            </a:extLst>
          </p:cNvPr>
          <p:cNvSpPr txBox="1"/>
          <p:nvPr/>
        </p:nvSpPr>
        <p:spPr>
          <a:xfrm>
            <a:off x="660256" y="4346849"/>
            <a:ext cx="8547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이름수정 기능 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03436-9A83-F42A-F5E0-680D83F1761B}"/>
              </a:ext>
            </a:extLst>
          </p:cNvPr>
          <p:cNvSpPr txBox="1"/>
          <p:nvPr/>
        </p:nvSpPr>
        <p:spPr>
          <a:xfrm>
            <a:off x="6235291" y="-953460"/>
            <a:ext cx="8819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타입 복사 기능 추가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15BA713D-BC67-2C4C-9CC5-ADAB21C5DD48}"/>
              </a:ext>
            </a:extLst>
          </p:cNvPr>
          <p:cNvSpPr/>
          <p:nvPr/>
        </p:nvSpPr>
        <p:spPr>
          <a:xfrm>
            <a:off x="6802120" y="-768794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CCB332-9C5B-5B43-B897-317238B84285}"/>
              </a:ext>
            </a:extLst>
          </p:cNvPr>
          <p:cNvSpPr txBox="1"/>
          <p:nvPr/>
        </p:nvSpPr>
        <p:spPr>
          <a:xfrm>
            <a:off x="1379337" y="1043244"/>
            <a:ext cx="10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빌딩 선택 </a:t>
            </a:r>
            <a:r>
              <a:rPr lang="ko-KR" altLang="en-US" sz="600" dirty="0" err="1">
                <a:solidFill>
                  <a:srgbClr val="FF00FF"/>
                </a:solidFill>
              </a:rPr>
              <a:t>전환시</a:t>
            </a:r>
            <a:endParaRPr lang="en-US" altLang="ko-KR" sz="600" dirty="0">
              <a:solidFill>
                <a:srgbClr val="FF00FF"/>
              </a:solidFill>
            </a:endParaRPr>
          </a:p>
          <a:p>
            <a:r>
              <a:rPr lang="ko-KR" altLang="en-US" sz="600" dirty="0">
                <a:solidFill>
                  <a:srgbClr val="FF00FF"/>
                </a:solidFill>
              </a:rPr>
              <a:t>스탠다드 타입 선택 유지  </a:t>
            </a: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78252BF8-E1E5-236B-F2DD-B15D47F561D8}"/>
              </a:ext>
            </a:extLst>
          </p:cNvPr>
          <p:cNvSpPr/>
          <p:nvPr/>
        </p:nvSpPr>
        <p:spPr>
          <a:xfrm>
            <a:off x="2337847" y="973484"/>
            <a:ext cx="716438" cy="254524"/>
          </a:xfrm>
          <a:custGeom>
            <a:avLst/>
            <a:gdLst>
              <a:gd name="connsiteX0" fmla="*/ 0 w 716438"/>
              <a:gd name="connsiteY0" fmla="*/ 254524 h 254524"/>
              <a:gd name="connsiteX1" fmla="*/ 716438 w 716438"/>
              <a:gd name="connsiteY1" fmla="*/ 254524 h 254524"/>
              <a:gd name="connsiteX2" fmla="*/ 716438 w 716438"/>
              <a:gd name="connsiteY2" fmla="*/ 0 h 254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438" h="254524">
                <a:moveTo>
                  <a:pt x="0" y="254524"/>
                </a:moveTo>
                <a:lnTo>
                  <a:pt x="716438" y="254524"/>
                </a:lnTo>
                <a:lnTo>
                  <a:pt x="716438" y="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none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F3AFDA85-BD86-5E67-06E0-FC8DE72AA64E}"/>
              </a:ext>
            </a:extLst>
          </p:cNvPr>
          <p:cNvSpPr/>
          <p:nvPr/>
        </p:nvSpPr>
        <p:spPr>
          <a:xfrm>
            <a:off x="1470660" y="1226820"/>
            <a:ext cx="1127760" cy="3543300"/>
          </a:xfrm>
          <a:custGeom>
            <a:avLst/>
            <a:gdLst>
              <a:gd name="connsiteX0" fmla="*/ 861060 w 1127760"/>
              <a:gd name="connsiteY0" fmla="*/ 0 h 3543300"/>
              <a:gd name="connsiteX1" fmla="*/ 1127760 w 1127760"/>
              <a:gd name="connsiteY1" fmla="*/ 0 h 3543300"/>
              <a:gd name="connsiteX2" fmla="*/ 1127760 w 1127760"/>
              <a:gd name="connsiteY2" fmla="*/ 3543300 h 3543300"/>
              <a:gd name="connsiteX3" fmla="*/ 0 w 1127760"/>
              <a:gd name="connsiteY3" fmla="*/ 354330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" h="3543300">
                <a:moveTo>
                  <a:pt x="861060" y="0"/>
                </a:moveTo>
                <a:lnTo>
                  <a:pt x="1127760" y="0"/>
                </a:lnTo>
                <a:lnTo>
                  <a:pt x="1127760" y="3543300"/>
                </a:lnTo>
                <a:lnTo>
                  <a:pt x="0" y="354330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none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626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04DBD9-B730-EE42-1270-5CD4789A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0D42A5-DA8A-DA3E-2DA9-6D0A80B554A7}"/>
              </a:ext>
            </a:extLst>
          </p:cNvPr>
          <p:cNvSpPr txBox="1"/>
          <p:nvPr/>
        </p:nvSpPr>
        <p:spPr>
          <a:xfrm>
            <a:off x="6858000" y="-80682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카테고리 </a:t>
            </a:r>
            <a:r>
              <a:rPr lang="ko-KR" altLang="en-US" dirty="0" err="1"/>
              <a:t>작업시</a:t>
            </a:r>
            <a:r>
              <a:rPr lang="ko-KR" altLang="en-US" dirty="0"/>
              <a:t> 수정 사항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955AD8-5266-01D7-BDD0-6231491182BD}"/>
              </a:ext>
            </a:extLst>
          </p:cNvPr>
          <p:cNvSpPr/>
          <p:nvPr/>
        </p:nvSpPr>
        <p:spPr>
          <a:xfrm>
            <a:off x="26896" y="1296146"/>
            <a:ext cx="1721224" cy="4728135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8566CF5-FD05-3F60-D8A7-7D04688F6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2353" b="64051"/>
          <a:stretch/>
        </p:blipFill>
        <p:spPr>
          <a:xfrm>
            <a:off x="1775016" y="3126696"/>
            <a:ext cx="7691713" cy="4410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7E7C82-1D11-D309-0691-E8EB25D2B2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4338" b="66633"/>
          <a:stretch/>
        </p:blipFill>
        <p:spPr>
          <a:xfrm>
            <a:off x="1775016" y="2250141"/>
            <a:ext cx="7691713" cy="11788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34DBB4-1792-576A-0A87-2EB6055820B4}"/>
              </a:ext>
            </a:extLst>
          </p:cNvPr>
          <p:cNvSpPr txBox="1"/>
          <p:nvPr/>
        </p:nvSpPr>
        <p:spPr>
          <a:xfrm>
            <a:off x="7082602" y="3254877"/>
            <a:ext cx="11031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WM</a:t>
            </a:r>
            <a:r>
              <a:rPr lang="ko-KR" altLang="en-US" sz="600" dirty="0">
                <a:solidFill>
                  <a:srgbClr val="FF00FF"/>
                </a:solidFill>
              </a:rPr>
              <a:t>시트 영역 하나만 두기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60BDCA6-DA91-00BE-719C-EAA0ED2F5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014" y="3564839"/>
            <a:ext cx="7691713" cy="165238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D0265C-3279-BFE9-BCB1-7066DEAEEF04}"/>
              </a:ext>
            </a:extLst>
          </p:cNvPr>
          <p:cNvSpPr/>
          <p:nvPr/>
        </p:nvSpPr>
        <p:spPr>
          <a:xfrm>
            <a:off x="1775015" y="1296146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334D3C1-9053-264E-8E4D-ABC423E06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012" y="4382995"/>
            <a:ext cx="7691713" cy="9359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20FA1B8-F7C2-1B15-3096-4047616B260C}"/>
              </a:ext>
            </a:extLst>
          </p:cNvPr>
          <p:cNvSpPr txBox="1"/>
          <p:nvPr/>
        </p:nvSpPr>
        <p:spPr>
          <a:xfrm>
            <a:off x="1775012" y="4032180"/>
            <a:ext cx="22637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Only for Selected Revit Family Type</a:t>
            </a:r>
            <a:endParaRPr lang="ko-KR" altLang="en-US" sz="10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81EEFC7-BDAB-A850-9C2D-9D9953C10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2373" y="3369471"/>
            <a:ext cx="1084767" cy="13956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56409A-05CE-B9E5-0B5C-14FC2C47453F}"/>
              </a:ext>
            </a:extLst>
          </p:cNvPr>
          <p:cNvSpPr/>
          <p:nvPr/>
        </p:nvSpPr>
        <p:spPr>
          <a:xfrm>
            <a:off x="1775015" y="3600965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976C3B-A71E-3E90-7657-70696808CDB5}"/>
              </a:ext>
            </a:extLst>
          </p:cNvPr>
          <p:cNvSpPr txBox="1"/>
          <p:nvPr/>
        </p:nvSpPr>
        <p:spPr>
          <a:xfrm>
            <a:off x="7082602" y="3970624"/>
            <a:ext cx="13131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Only for WM</a:t>
            </a:r>
            <a:r>
              <a:rPr lang="ko-KR" altLang="en-US" sz="600" dirty="0">
                <a:solidFill>
                  <a:srgbClr val="FF00FF"/>
                </a:solidFill>
              </a:rPr>
              <a:t>시트 영역 추가하기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E88A932-1331-2D89-26A9-0BF594EE48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1" y="1719262"/>
            <a:ext cx="1395412" cy="3760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7E4C76-B12E-35F3-6028-4BC9CEF9455E}"/>
              </a:ext>
            </a:extLst>
          </p:cNvPr>
          <p:cNvSpPr txBox="1"/>
          <p:nvPr/>
        </p:nvSpPr>
        <p:spPr>
          <a:xfrm>
            <a:off x="581879" y="2214015"/>
            <a:ext cx="21178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팀스탠다드</a:t>
            </a:r>
            <a:r>
              <a:rPr lang="ko-KR" altLang="en-US" sz="600" dirty="0">
                <a:solidFill>
                  <a:srgbClr val="FF00FF"/>
                </a:solidFill>
              </a:rPr>
              <a:t> </a:t>
            </a:r>
            <a:r>
              <a:rPr lang="ko-KR" altLang="en-US" sz="600" dirty="0" err="1">
                <a:solidFill>
                  <a:srgbClr val="FF00FF"/>
                </a:solidFill>
              </a:rPr>
              <a:t>트리뷰</a:t>
            </a:r>
            <a:r>
              <a:rPr lang="ko-KR" altLang="en-US" sz="600" dirty="0">
                <a:solidFill>
                  <a:srgbClr val="FF00FF"/>
                </a:solidFill>
              </a:rPr>
              <a:t> 로 </a:t>
            </a:r>
            <a:r>
              <a:rPr lang="ko-KR" altLang="en-US" sz="600" dirty="0" err="1">
                <a:solidFill>
                  <a:srgbClr val="FF00FF"/>
                </a:solidFill>
              </a:rPr>
              <a:t>해당카테고리만</a:t>
            </a:r>
            <a:r>
              <a:rPr lang="ko-KR" altLang="en-US" sz="600" dirty="0">
                <a:solidFill>
                  <a:srgbClr val="FF00FF"/>
                </a:solidFill>
              </a:rPr>
              <a:t> 보이도록 수정 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AD91D5-B380-9921-049C-EE05983B37C2}"/>
              </a:ext>
            </a:extLst>
          </p:cNvPr>
          <p:cNvSpPr/>
          <p:nvPr/>
        </p:nvSpPr>
        <p:spPr>
          <a:xfrm>
            <a:off x="233082" y="5710518"/>
            <a:ext cx="1246094" cy="192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Edit Standard Type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79513ED-D1C0-6C34-371F-FE6169520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0845" y="4975412"/>
            <a:ext cx="2247531" cy="89424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8BB6B805-D5FC-A356-885F-BD5094BDA78F}"/>
              </a:ext>
            </a:extLst>
          </p:cNvPr>
          <p:cNvSpPr/>
          <p:nvPr/>
        </p:nvSpPr>
        <p:spPr>
          <a:xfrm>
            <a:off x="9690845" y="4885765"/>
            <a:ext cx="2247531" cy="1088329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ED0609-6FDF-9CF0-6E4F-BA48CCD77AE9}"/>
              </a:ext>
            </a:extLst>
          </p:cNvPr>
          <p:cNvSpPr txBox="1"/>
          <p:nvPr/>
        </p:nvSpPr>
        <p:spPr>
          <a:xfrm>
            <a:off x="9814097" y="5604557"/>
            <a:ext cx="11128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>
                <a:solidFill>
                  <a:srgbClr val="FF00FF"/>
                </a:solidFill>
              </a:rPr>
              <a:t>텍스트 인풋 위젯으로 교체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8E3226-D0E5-0650-D597-55DF3CB05238}"/>
              </a:ext>
            </a:extLst>
          </p:cNvPr>
          <p:cNvSpPr/>
          <p:nvPr/>
        </p:nvSpPr>
        <p:spPr>
          <a:xfrm>
            <a:off x="9879105" y="3220181"/>
            <a:ext cx="183267" cy="518102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43777A-052F-7C61-D689-07B0D2A7F5E7}"/>
              </a:ext>
            </a:extLst>
          </p:cNvPr>
          <p:cNvSpPr txBox="1"/>
          <p:nvPr/>
        </p:nvSpPr>
        <p:spPr>
          <a:xfrm>
            <a:off x="10014380" y="3096839"/>
            <a:ext cx="6527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No</a:t>
            </a:r>
            <a:r>
              <a:rPr lang="ko-KR" altLang="en-US" sz="600" dirty="0">
                <a:solidFill>
                  <a:srgbClr val="FF00FF"/>
                </a:solidFill>
              </a:rPr>
              <a:t> 칼럼 삭제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5496D1E-2265-97A9-E7A1-720A400E2F68}"/>
              </a:ext>
            </a:extLst>
          </p:cNvPr>
          <p:cNvSpPr/>
          <p:nvPr/>
        </p:nvSpPr>
        <p:spPr>
          <a:xfrm>
            <a:off x="9504644" y="4676260"/>
            <a:ext cx="1511015" cy="192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Input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Revit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Family Types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57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981BA2-8386-D187-AB99-185EBFF63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50C27B-CEED-31E9-9FF9-97E120D6B4E7}"/>
              </a:ext>
            </a:extLst>
          </p:cNvPr>
          <p:cNvSpPr txBox="1"/>
          <p:nvPr/>
        </p:nvSpPr>
        <p:spPr>
          <a:xfrm>
            <a:off x="1742016" y="688536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</a:t>
            </a:r>
            <a:r>
              <a:rPr lang="ko-KR" altLang="en-US" sz="600" dirty="0">
                <a:solidFill>
                  <a:srgbClr val="FF00FF"/>
                </a:solidFill>
              </a:rPr>
              <a:t>공통 </a:t>
            </a:r>
            <a:r>
              <a:rPr lang="en-US" altLang="ko-KR" sz="600" dirty="0">
                <a:solidFill>
                  <a:srgbClr val="FF00FF"/>
                </a:solidFill>
              </a:rPr>
              <a:t>WM </a:t>
            </a:r>
            <a:r>
              <a:rPr lang="ko-KR" altLang="en-US" sz="600" dirty="0">
                <a:solidFill>
                  <a:srgbClr val="FF00FF"/>
                </a:solidFill>
              </a:rPr>
              <a:t>입력</a:t>
            </a:r>
            <a:r>
              <a:rPr lang="en-US" altLang="ko-KR" sz="600" dirty="0">
                <a:solidFill>
                  <a:srgbClr val="FF00FF"/>
                </a:solidFill>
              </a:rPr>
              <a:t>“ </a:t>
            </a:r>
            <a:r>
              <a:rPr lang="ko-KR" altLang="en-US" sz="600" dirty="0">
                <a:solidFill>
                  <a:srgbClr val="FF00FF"/>
                </a:solidFill>
              </a:rPr>
              <a:t>탭 추가</a:t>
            </a:r>
          </a:p>
        </p:txBody>
      </p:sp>
    </p:spTree>
    <p:extLst>
      <p:ext uri="{BB962C8B-B14F-4D97-AF65-F5344CB8AC3E}">
        <p14:creationId xmlns:p14="http://schemas.microsoft.com/office/powerpoint/2010/main" val="3041141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2E5A7D0-648C-C212-1706-C7297143A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A3E96A-7103-FE42-F8C7-704D8C0ADD4A}"/>
              </a:ext>
            </a:extLst>
          </p:cNvPr>
          <p:cNvSpPr txBox="1"/>
          <p:nvPr/>
        </p:nvSpPr>
        <p:spPr>
          <a:xfrm>
            <a:off x="2210064" y="1165203"/>
            <a:ext cx="1796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“[</a:t>
            </a:r>
            <a:r>
              <a:rPr lang="ko-KR" altLang="en-US" sz="600" dirty="0" err="1">
                <a:solidFill>
                  <a:srgbClr val="FF00FF"/>
                </a:solidFill>
              </a:rPr>
              <a:t>팀스탠다드</a:t>
            </a:r>
            <a:r>
              <a:rPr lang="en-US" altLang="ko-KR" sz="600" dirty="0">
                <a:solidFill>
                  <a:srgbClr val="FF00FF"/>
                </a:solidFill>
              </a:rPr>
              <a:t>]</a:t>
            </a:r>
            <a:r>
              <a:rPr lang="ko-KR" altLang="en-US" sz="600" dirty="0">
                <a:solidFill>
                  <a:srgbClr val="FF00FF"/>
                </a:solidFill>
              </a:rPr>
              <a:t>탭 업데이트 반영</a:t>
            </a:r>
            <a:r>
              <a:rPr lang="en-US" altLang="ko-KR" sz="600" dirty="0">
                <a:solidFill>
                  <a:srgbClr val="FF00FF"/>
                </a:solidFill>
              </a:rPr>
              <a:t>” </a:t>
            </a:r>
            <a:r>
              <a:rPr lang="ko-KR" altLang="en-US" sz="600" dirty="0">
                <a:solidFill>
                  <a:srgbClr val="FF00FF"/>
                </a:solidFill>
              </a:rPr>
              <a:t>버튼 추가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E237FE-E3F5-15D1-DC90-F3CF8517CAD9}"/>
              </a:ext>
            </a:extLst>
          </p:cNvPr>
          <p:cNvSpPr txBox="1"/>
          <p:nvPr/>
        </p:nvSpPr>
        <p:spPr>
          <a:xfrm>
            <a:off x="4006850" y="1165203"/>
            <a:ext cx="17967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“[</a:t>
            </a:r>
            <a:r>
              <a:rPr lang="ko-KR" altLang="en-US" sz="600" dirty="0">
                <a:solidFill>
                  <a:srgbClr val="FF00FF"/>
                </a:solidFill>
              </a:rPr>
              <a:t>공통 정보 입력</a:t>
            </a:r>
            <a:r>
              <a:rPr lang="en-US" altLang="ko-KR" sz="600" dirty="0">
                <a:solidFill>
                  <a:srgbClr val="FF00FF"/>
                </a:solidFill>
              </a:rPr>
              <a:t>]</a:t>
            </a:r>
            <a:r>
              <a:rPr lang="ko-KR" altLang="en-US" sz="600" dirty="0">
                <a:solidFill>
                  <a:srgbClr val="FF00FF"/>
                </a:solidFill>
              </a:rPr>
              <a:t>탭 업데이트 반영</a:t>
            </a:r>
            <a:r>
              <a:rPr lang="en-US" altLang="ko-KR" sz="600" dirty="0">
                <a:solidFill>
                  <a:srgbClr val="FF00FF"/>
                </a:solidFill>
              </a:rPr>
              <a:t>” </a:t>
            </a:r>
            <a:r>
              <a:rPr lang="ko-KR" altLang="en-US" sz="600" dirty="0">
                <a:solidFill>
                  <a:srgbClr val="FF00FF"/>
                </a:solidFill>
              </a:rPr>
              <a:t>버튼 추가</a:t>
            </a:r>
          </a:p>
        </p:txBody>
      </p:sp>
    </p:spTree>
    <p:extLst>
      <p:ext uri="{BB962C8B-B14F-4D97-AF65-F5344CB8AC3E}">
        <p14:creationId xmlns:p14="http://schemas.microsoft.com/office/powerpoint/2010/main" val="2955652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3B8575-938C-F093-2BF8-217A26A9E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6C0706-7CD9-E673-AAEE-E853A206EF48}"/>
              </a:ext>
            </a:extLst>
          </p:cNvPr>
          <p:cNvSpPr txBox="1"/>
          <p:nvPr/>
        </p:nvSpPr>
        <p:spPr>
          <a:xfrm>
            <a:off x="7225554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Floor</a:t>
            </a:r>
            <a:endParaRPr lang="ko-KR" alt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86269-44DC-FB0E-4A7D-3C626C6D90C6}"/>
              </a:ext>
            </a:extLst>
          </p:cNvPr>
          <p:cNvSpPr txBox="1"/>
          <p:nvPr/>
        </p:nvSpPr>
        <p:spPr>
          <a:xfrm>
            <a:off x="7906871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F34E19-0086-E228-D265-D5FBDCA76711}"/>
              </a:ext>
            </a:extLst>
          </p:cNvPr>
          <p:cNvSpPr txBox="1"/>
          <p:nvPr/>
        </p:nvSpPr>
        <p:spPr>
          <a:xfrm>
            <a:off x="9000565" y="150607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A</a:t>
            </a:r>
            <a:endParaRPr lang="ko-KR" altLang="en-US" sz="8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C18583E-953D-6A8E-3948-58CBD1D0C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4157" y="3650346"/>
            <a:ext cx="1459706" cy="209893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386A4E1-1205-29F0-0067-DCEBB433ADA2}"/>
              </a:ext>
            </a:extLst>
          </p:cNvPr>
          <p:cNvCxnSpPr/>
          <p:nvPr/>
        </p:nvCxnSpPr>
        <p:spPr>
          <a:xfrm>
            <a:off x="7082118" y="3612776"/>
            <a:ext cx="4984376" cy="0"/>
          </a:xfrm>
          <a:prstGeom prst="line">
            <a:avLst/>
          </a:prstGeom>
          <a:ln>
            <a:solidFill>
              <a:srgbClr val="EB95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3F7B69-D5CC-B4F6-B781-2F0D3A3D299A}"/>
              </a:ext>
            </a:extLst>
          </p:cNvPr>
          <p:cNvSpPr txBox="1"/>
          <p:nvPr/>
        </p:nvSpPr>
        <p:spPr>
          <a:xfrm>
            <a:off x="7225554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Skirt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E79A9F-BB93-0A56-C2C8-A4BEB9A17359}"/>
              </a:ext>
            </a:extLst>
          </p:cNvPr>
          <p:cNvSpPr txBox="1"/>
          <p:nvPr/>
        </p:nvSpPr>
        <p:spPr>
          <a:xfrm>
            <a:off x="7906871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26A400-B7BA-CAA2-2041-57E3D312BB5B}"/>
              </a:ext>
            </a:extLst>
          </p:cNvPr>
          <p:cNvSpPr txBox="1"/>
          <p:nvPr/>
        </p:nvSpPr>
        <p:spPr>
          <a:xfrm>
            <a:off x="9000565" y="1746291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P</a:t>
            </a:r>
            <a:endParaRPr lang="ko-KR" altLang="en-US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1B2E23-7218-4D2A-224A-8316419B6BB0}"/>
              </a:ext>
            </a:extLst>
          </p:cNvPr>
          <p:cNvSpPr txBox="1"/>
          <p:nvPr/>
        </p:nvSpPr>
        <p:spPr>
          <a:xfrm>
            <a:off x="7225554" y="1961735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Wall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47C8D6-54D9-B05B-0D99-AE70FC602B48}"/>
              </a:ext>
            </a:extLst>
          </p:cNvPr>
          <p:cNvSpPr txBox="1"/>
          <p:nvPr/>
        </p:nvSpPr>
        <p:spPr>
          <a:xfrm>
            <a:off x="7906871" y="1961735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A72AB2-B693-E88F-ADE9-0056005B7D8E}"/>
              </a:ext>
            </a:extLst>
          </p:cNvPr>
          <p:cNvSpPr txBox="1"/>
          <p:nvPr/>
        </p:nvSpPr>
        <p:spPr>
          <a:xfrm>
            <a:off x="9000565" y="1961735"/>
            <a:ext cx="558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P*H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E0A00-B58A-D0EE-0166-107F42F4127D}"/>
              </a:ext>
            </a:extLst>
          </p:cNvPr>
          <p:cNvSpPr txBox="1"/>
          <p:nvPr/>
        </p:nvSpPr>
        <p:spPr>
          <a:xfrm>
            <a:off x="7225553" y="2177179"/>
            <a:ext cx="5044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Ceiling</a:t>
            </a:r>
            <a:endParaRPr lang="ko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9B0D9D-95C8-100F-A810-3ACAB34661B8}"/>
              </a:ext>
            </a:extLst>
          </p:cNvPr>
          <p:cNvSpPr txBox="1"/>
          <p:nvPr/>
        </p:nvSpPr>
        <p:spPr>
          <a:xfrm>
            <a:off x="7906871" y="2177179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Q0.1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996836-91F8-DFFB-703B-08AA81F4C06B}"/>
              </a:ext>
            </a:extLst>
          </p:cNvPr>
          <p:cNvSpPr txBox="1"/>
          <p:nvPr/>
        </p:nvSpPr>
        <p:spPr>
          <a:xfrm>
            <a:off x="9000565" y="2177179"/>
            <a:ext cx="430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= A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940528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5BD465-01B0-72BE-B80D-C0411EC87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08" y="878541"/>
            <a:ext cx="4876266" cy="51009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6DD89C7-675D-2208-646D-46ADC6D82618}"/>
              </a:ext>
            </a:extLst>
          </p:cNvPr>
          <p:cNvSpPr/>
          <p:nvPr/>
        </p:nvSpPr>
        <p:spPr>
          <a:xfrm>
            <a:off x="304805" y="1120588"/>
            <a:ext cx="3612772" cy="965965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BA7C3B-0F3E-1DB1-452C-072BE59A283C}"/>
              </a:ext>
            </a:extLst>
          </p:cNvPr>
          <p:cNvSpPr txBox="1"/>
          <p:nvPr/>
        </p:nvSpPr>
        <p:spPr>
          <a:xfrm>
            <a:off x="5405718" y="1717221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이게 맞는 듯 하다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802DAA7-4897-B379-9A86-3018D6C2355C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917577" y="1694329"/>
            <a:ext cx="1488141" cy="207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47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02F0E6-B161-461F-2D20-B22240FF5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569" y="115533"/>
            <a:ext cx="12191999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8C1D6F-8842-AF61-A0C7-197CF47112DF}"/>
              </a:ext>
            </a:extLst>
          </p:cNvPr>
          <p:cNvSpPr txBox="1"/>
          <p:nvPr/>
        </p:nvSpPr>
        <p:spPr>
          <a:xfrm>
            <a:off x="4205289" y="4356378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레빗</a:t>
            </a:r>
            <a:r>
              <a:rPr lang="ko-KR" altLang="en-US" sz="600" dirty="0">
                <a:solidFill>
                  <a:srgbClr val="FF00FF"/>
                </a:solidFill>
              </a:rPr>
              <a:t> 패밀리 선택 시 연동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B37909F-50C3-D2F8-778E-4DDB23A41113}"/>
              </a:ext>
            </a:extLst>
          </p:cNvPr>
          <p:cNvSpPr/>
          <p:nvPr/>
        </p:nvSpPr>
        <p:spPr>
          <a:xfrm>
            <a:off x="3762377" y="4414838"/>
            <a:ext cx="442912" cy="252412"/>
          </a:xfrm>
          <a:prstGeom prst="roundRect">
            <a:avLst/>
          </a:pr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58C6393-9220-749F-8665-AC5274416026}"/>
              </a:ext>
            </a:extLst>
          </p:cNvPr>
          <p:cNvSpPr/>
          <p:nvPr/>
        </p:nvSpPr>
        <p:spPr>
          <a:xfrm>
            <a:off x="4205289" y="3361765"/>
            <a:ext cx="5395911" cy="1183341"/>
          </a:xfrm>
          <a:custGeom>
            <a:avLst/>
            <a:gdLst>
              <a:gd name="connsiteX0" fmla="*/ 0 w 4096871"/>
              <a:gd name="connsiteY0" fmla="*/ 1183341 h 1183341"/>
              <a:gd name="connsiteX1" fmla="*/ 2268071 w 4096871"/>
              <a:gd name="connsiteY1" fmla="*/ 1183341 h 1183341"/>
              <a:gd name="connsiteX2" fmla="*/ 2268071 w 4096871"/>
              <a:gd name="connsiteY2" fmla="*/ 0 h 1183341"/>
              <a:gd name="connsiteX3" fmla="*/ 4096871 w 4096871"/>
              <a:gd name="connsiteY3" fmla="*/ 0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6871" h="1183341">
                <a:moveTo>
                  <a:pt x="0" y="1183341"/>
                </a:moveTo>
                <a:lnTo>
                  <a:pt x="2268071" y="1183341"/>
                </a:lnTo>
                <a:lnTo>
                  <a:pt x="2268071" y="0"/>
                </a:lnTo>
                <a:lnTo>
                  <a:pt x="4096871" y="0"/>
                </a:lnTo>
              </a:path>
            </a:pathLst>
          </a:cu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06E0CD7-D26D-9E91-B7F6-7AD70591E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607" y="91188"/>
            <a:ext cx="7535327" cy="1762371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244DFA3-23D4-2054-2B96-D97C9051B983}"/>
              </a:ext>
            </a:extLst>
          </p:cNvPr>
          <p:cNvCxnSpPr>
            <a:cxnSpLocks/>
          </p:cNvCxnSpPr>
          <p:nvPr/>
        </p:nvCxnSpPr>
        <p:spPr>
          <a:xfrm flipV="1">
            <a:off x="4110087" y="156322"/>
            <a:ext cx="546585" cy="987799"/>
          </a:xfrm>
          <a:prstGeom prst="line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E056547-54B4-4A60-A9F1-364006AAEFC7}"/>
              </a:ext>
            </a:extLst>
          </p:cNvPr>
          <p:cNvCxnSpPr>
            <a:cxnSpLocks/>
          </p:cNvCxnSpPr>
          <p:nvPr/>
        </p:nvCxnSpPr>
        <p:spPr>
          <a:xfrm>
            <a:off x="4110087" y="1266265"/>
            <a:ext cx="546585" cy="584386"/>
          </a:xfrm>
          <a:prstGeom prst="line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7DDABF-A409-F6EE-8486-9E8F6BF324BD}"/>
              </a:ext>
            </a:extLst>
          </p:cNvPr>
          <p:cNvSpPr txBox="1"/>
          <p:nvPr/>
        </p:nvSpPr>
        <p:spPr>
          <a:xfrm>
            <a:off x="8487106" y="207967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(</a:t>
            </a:r>
            <a:r>
              <a:rPr lang="ko-KR" altLang="en-US" sz="600" dirty="0">
                <a:solidFill>
                  <a:srgbClr val="FF00FF"/>
                </a:solidFill>
              </a:rPr>
              <a:t>더블클릭 새 창</a:t>
            </a:r>
            <a:r>
              <a:rPr lang="en-US" altLang="ko-KR" sz="600" dirty="0">
                <a:solidFill>
                  <a:srgbClr val="FF00FF"/>
                </a:solidFill>
              </a:rPr>
              <a:t>)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E5E0EF-C3B3-9B8C-2F1B-2A5DBE7CEC5C}"/>
              </a:ext>
            </a:extLst>
          </p:cNvPr>
          <p:cNvSpPr/>
          <p:nvPr/>
        </p:nvSpPr>
        <p:spPr>
          <a:xfrm>
            <a:off x="4919662" y="704850"/>
            <a:ext cx="785813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공통</a:t>
            </a:r>
            <a:r>
              <a:rPr lang="en-US" altLang="ko-KR" sz="500" dirty="0">
                <a:solidFill>
                  <a:schemeClr val="tx1"/>
                </a:solidFill>
              </a:rPr>
              <a:t>_</a:t>
            </a:r>
            <a:r>
              <a:rPr lang="ko-KR" altLang="en-US" sz="500" dirty="0">
                <a:solidFill>
                  <a:schemeClr val="tx1"/>
                </a:solidFill>
              </a:rPr>
              <a:t>콘크리트</a:t>
            </a:r>
            <a:r>
              <a:rPr lang="en-US" altLang="ko-KR" sz="500" dirty="0">
                <a:solidFill>
                  <a:schemeClr val="tx1"/>
                </a:solidFill>
              </a:rPr>
              <a:t>-</a:t>
            </a:r>
            <a:r>
              <a:rPr lang="ko-KR" altLang="en-US" sz="500" dirty="0">
                <a:solidFill>
                  <a:schemeClr val="tx1"/>
                </a:solidFill>
              </a:rPr>
              <a:t>지상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DF2783-4985-C870-7614-E2806695D4DE}"/>
              </a:ext>
            </a:extLst>
          </p:cNvPr>
          <p:cNvSpPr/>
          <p:nvPr/>
        </p:nvSpPr>
        <p:spPr>
          <a:xfrm>
            <a:off x="2001052" y="1736351"/>
            <a:ext cx="751674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공통</a:t>
            </a:r>
            <a:r>
              <a:rPr lang="en-US" altLang="ko-KR" sz="500" dirty="0">
                <a:solidFill>
                  <a:schemeClr val="tx1"/>
                </a:solidFill>
              </a:rPr>
              <a:t>_</a:t>
            </a:r>
            <a:r>
              <a:rPr lang="ko-KR" altLang="en-US" sz="500" dirty="0">
                <a:solidFill>
                  <a:schemeClr val="tx1"/>
                </a:solidFill>
              </a:rPr>
              <a:t>콘크리트</a:t>
            </a:r>
            <a:r>
              <a:rPr lang="en-US" altLang="ko-KR" sz="500" dirty="0">
                <a:solidFill>
                  <a:schemeClr val="tx1"/>
                </a:solidFill>
              </a:rPr>
              <a:t>-</a:t>
            </a:r>
            <a:r>
              <a:rPr lang="ko-KR" altLang="en-US" sz="500" dirty="0">
                <a:solidFill>
                  <a:schemeClr val="tx1"/>
                </a:solidFill>
              </a:rPr>
              <a:t>지상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C10381FB-D601-42E2-7F97-E686E6B9A469}"/>
              </a:ext>
            </a:extLst>
          </p:cNvPr>
          <p:cNvSpPr/>
          <p:nvPr/>
        </p:nvSpPr>
        <p:spPr>
          <a:xfrm>
            <a:off x="2688910" y="788781"/>
            <a:ext cx="2217248" cy="987799"/>
          </a:xfrm>
          <a:custGeom>
            <a:avLst/>
            <a:gdLst>
              <a:gd name="connsiteX0" fmla="*/ 0 w 4096871"/>
              <a:gd name="connsiteY0" fmla="*/ 1183341 h 1183341"/>
              <a:gd name="connsiteX1" fmla="*/ 2268071 w 4096871"/>
              <a:gd name="connsiteY1" fmla="*/ 1183341 h 1183341"/>
              <a:gd name="connsiteX2" fmla="*/ 2268071 w 4096871"/>
              <a:gd name="connsiteY2" fmla="*/ 0 h 1183341"/>
              <a:gd name="connsiteX3" fmla="*/ 4096871 w 4096871"/>
              <a:gd name="connsiteY3" fmla="*/ 0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6871" h="1183341">
                <a:moveTo>
                  <a:pt x="0" y="1183341"/>
                </a:moveTo>
                <a:lnTo>
                  <a:pt x="2268071" y="1183341"/>
                </a:lnTo>
                <a:lnTo>
                  <a:pt x="2268071" y="0"/>
                </a:lnTo>
                <a:lnTo>
                  <a:pt x="4096871" y="0"/>
                </a:lnTo>
              </a:path>
            </a:pathLst>
          </a:cu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A7C47E-402D-668E-E518-B494AC6D6F84}"/>
              </a:ext>
            </a:extLst>
          </p:cNvPr>
          <p:cNvSpPr txBox="1"/>
          <p:nvPr/>
        </p:nvSpPr>
        <p:spPr>
          <a:xfrm>
            <a:off x="3111764" y="600053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자동 </a:t>
            </a:r>
            <a:r>
              <a:rPr lang="ko-KR" altLang="en-US" sz="600" dirty="0" err="1">
                <a:solidFill>
                  <a:srgbClr val="FF00FF"/>
                </a:solidFill>
              </a:rPr>
              <a:t>값변경</a:t>
            </a:r>
            <a:r>
              <a:rPr lang="ko-KR" altLang="en-US" sz="600" dirty="0">
                <a:solidFill>
                  <a:srgbClr val="FF00FF"/>
                </a:solidFill>
              </a:rPr>
              <a:t> 업데이트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B833975-159D-9D11-D35B-020CD92F3E4B}"/>
              </a:ext>
            </a:extLst>
          </p:cNvPr>
          <p:cNvSpPr/>
          <p:nvPr/>
        </p:nvSpPr>
        <p:spPr>
          <a:xfrm>
            <a:off x="9465076" y="300401"/>
            <a:ext cx="1300334" cy="18466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전역 업데이트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BD5641-F498-0E6F-0D53-32537B3AC3A3}"/>
              </a:ext>
            </a:extLst>
          </p:cNvPr>
          <p:cNvSpPr txBox="1"/>
          <p:nvPr/>
        </p:nvSpPr>
        <p:spPr>
          <a:xfrm>
            <a:off x="3264164" y="752453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자동 </a:t>
            </a:r>
            <a:r>
              <a:rPr lang="ko-KR" altLang="en-US" sz="600" dirty="0" err="1">
                <a:solidFill>
                  <a:srgbClr val="FF00FF"/>
                </a:solidFill>
              </a:rPr>
              <a:t>값변경</a:t>
            </a:r>
            <a:r>
              <a:rPr lang="ko-KR" altLang="en-US" sz="600" dirty="0">
                <a:solidFill>
                  <a:srgbClr val="FF00FF"/>
                </a:solidFill>
              </a:rPr>
              <a:t> 업데이트</a:t>
            </a:r>
          </a:p>
        </p:txBody>
      </p:sp>
    </p:spTree>
    <p:extLst>
      <p:ext uri="{BB962C8B-B14F-4D97-AF65-F5344CB8AC3E}">
        <p14:creationId xmlns:p14="http://schemas.microsoft.com/office/powerpoint/2010/main" val="3688447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A74512-1962-1626-6CE7-294FC3F3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7DFC2B4-2417-72F3-4B9F-48CA4245914B}"/>
              </a:ext>
            </a:extLst>
          </p:cNvPr>
          <p:cNvSpPr/>
          <p:nvPr/>
        </p:nvSpPr>
        <p:spPr>
          <a:xfrm>
            <a:off x="89652" y="1389529"/>
            <a:ext cx="1622607" cy="190948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ABC216-2316-AC08-75BF-67AE05DF3017}"/>
              </a:ext>
            </a:extLst>
          </p:cNvPr>
          <p:cNvSpPr/>
          <p:nvPr/>
        </p:nvSpPr>
        <p:spPr>
          <a:xfrm>
            <a:off x="89652" y="3429000"/>
            <a:ext cx="1622607" cy="190948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103419-913C-3F7B-3ACB-13367B450197}"/>
              </a:ext>
            </a:extLst>
          </p:cNvPr>
          <p:cNvSpPr txBox="1"/>
          <p:nvPr/>
        </p:nvSpPr>
        <p:spPr>
          <a:xfrm>
            <a:off x="1712259" y="2779231"/>
            <a:ext cx="36127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FF"/>
                </a:solidFill>
              </a:rPr>
              <a:t>Used</a:t>
            </a:r>
            <a:r>
              <a:rPr lang="ko-KR" altLang="en-US" sz="1400" dirty="0">
                <a:solidFill>
                  <a:srgbClr val="FF00FF"/>
                </a:solidFill>
              </a:rPr>
              <a:t> </a:t>
            </a:r>
            <a:r>
              <a:rPr lang="en-US" altLang="ko-KR" sz="1400" dirty="0">
                <a:solidFill>
                  <a:srgbClr val="FF00FF"/>
                </a:solidFill>
              </a:rPr>
              <a:t>/</a:t>
            </a:r>
            <a:r>
              <a:rPr lang="ko-KR" altLang="en-US" sz="1400" dirty="0">
                <a:solidFill>
                  <a:srgbClr val="FF00FF"/>
                </a:solidFill>
              </a:rPr>
              <a:t> </a:t>
            </a:r>
            <a:r>
              <a:rPr lang="en-US" altLang="ko-KR" sz="1400" dirty="0">
                <a:solidFill>
                  <a:srgbClr val="FF00FF"/>
                </a:solidFill>
              </a:rPr>
              <a:t>Unused</a:t>
            </a:r>
            <a:r>
              <a:rPr lang="ko-KR" altLang="en-US" sz="1400" dirty="0">
                <a:solidFill>
                  <a:srgbClr val="FF00FF"/>
                </a:solidFill>
              </a:rPr>
              <a:t>로 영역 분리</a:t>
            </a:r>
            <a:endParaRPr lang="en-US" altLang="ko-KR" sz="1400" dirty="0">
              <a:solidFill>
                <a:srgbClr val="FF00FF"/>
              </a:solidFill>
            </a:endParaRPr>
          </a:p>
          <a:p>
            <a:endParaRPr lang="en-US" altLang="ko-KR" sz="1400" dirty="0">
              <a:solidFill>
                <a:srgbClr val="FF00FF"/>
              </a:solidFill>
            </a:endParaRPr>
          </a:p>
          <a:p>
            <a:r>
              <a:rPr lang="ko-KR" altLang="en-US" sz="1400" dirty="0">
                <a:solidFill>
                  <a:srgbClr val="FF00FF"/>
                </a:solidFill>
              </a:rPr>
              <a:t>혹은</a:t>
            </a:r>
            <a:endParaRPr lang="en-US" altLang="ko-KR" sz="1400" dirty="0">
              <a:solidFill>
                <a:srgbClr val="FF00FF"/>
              </a:solidFill>
            </a:endParaRPr>
          </a:p>
          <a:p>
            <a:endParaRPr lang="en-US" altLang="ko-KR" sz="1400" dirty="0">
              <a:solidFill>
                <a:srgbClr val="FF00FF"/>
              </a:solidFill>
            </a:endParaRPr>
          </a:p>
          <a:p>
            <a:r>
              <a:rPr lang="en-US" altLang="ko-KR" sz="1400" dirty="0" err="1">
                <a:solidFill>
                  <a:srgbClr val="FF00FF"/>
                </a:solidFill>
              </a:rPr>
              <a:t>Bg</a:t>
            </a:r>
            <a:r>
              <a:rPr lang="ko-KR" altLang="en-US" sz="1400" dirty="0">
                <a:solidFill>
                  <a:srgbClr val="FF00FF"/>
                </a:solidFill>
              </a:rPr>
              <a:t> 하이라이트 및 자동 순서 조정으로 반영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E1E870-FA9E-4B9C-BE27-EFA483F87D40}"/>
              </a:ext>
            </a:extLst>
          </p:cNvPr>
          <p:cNvSpPr/>
          <p:nvPr/>
        </p:nvSpPr>
        <p:spPr>
          <a:xfrm>
            <a:off x="2711831" y="1658471"/>
            <a:ext cx="712687" cy="528918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10FCE0-A3DD-A6EB-5826-7B6B7A0C963F}"/>
              </a:ext>
            </a:extLst>
          </p:cNvPr>
          <p:cNvSpPr txBox="1"/>
          <p:nvPr/>
        </p:nvSpPr>
        <p:spPr>
          <a:xfrm>
            <a:off x="3195584" y="2206311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ko-KR" altLang="en-US" sz="600" dirty="0">
                <a:solidFill>
                  <a:srgbClr val="FF00FF"/>
                </a:solidFill>
              </a:rPr>
              <a:t> 자동 기입</a:t>
            </a:r>
          </a:p>
        </p:txBody>
      </p:sp>
    </p:spTree>
    <p:extLst>
      <p:ext uri="{BB962C8B-B14F-4D97-AF65-F5344CB8AC3E}">
        <p14:creationId xmlns:p14="http://schemas.microsoft.com/office/powerpoint/2010/main" val="208778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19330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224045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F91  /  B35  /  W01B  /  C95A</a:t>
            </a:r>
          </a:p>
          <a:p>
            <a:endParaRPr lang="en-US" altLang="ko-KR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Finish Type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982890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178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3245943" y="174786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7B1030-F927-1B0C-B808-5DCD7D33B404}"/>
              </a:ext>
            </a:extLst>
          </p:cNvPr>
          <p:cNvSpPr txBox="1"/>
          <p:nvPr/>
        </p:nvSpPr>
        <p:spPr>
          <a:xfrm>
            <a:off x="6009242" y="3856415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5A93A0-3A65-9CE5-9CD9-D18761F28EC7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4402A91-A11A-1FCC-5A1C-EC6B89B1062F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30C432B-A2A9-120F-B647-DDDE1BCE0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8259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A74512-1962-1626-6CE7-294FC3F3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8A37D4-DCF8-E641-6177-D0706E6A2CD9}"/>
              </a:ext>
            </a:extLst>
          </p:cNvPr>
          <p:cNvSpPr txBox="1"/>
          <p:nvPr/>
        </p:nvSpPr>
        <p:spPr>
          <a:xfrm>
            <a:off x="1806804" y="1318089"/>
            <a:ext cx="1471878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Master-1:</a:t>
            </a:r>
            <a:endParaRPr lang="ko-KR" altLang="en-US" sz="9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0527A2-1E1F-6F2F-981A-8347109CCD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4488507"/>
            <a:ext cx="7456602" cy="5728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6844BF-A3D5-9E24-4C9C-274128370641}"/>
              </a:ext>
            </a:extLst>
          </p:cNvPr>
          <p:cNvSpPr txBox="1"/>
          <p:nvPr/>
        </p:nvSpPr>
        <p:spPr>
          <a:xfrm>
            <a:off x="1806804" y="4257675"/>
            <a:ext cx="130997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Single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Master:</a:t>
            </a:r>
            <a:endParaRPr lang="ko-KR" altLang="en-US" sz="9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4BBB444-2637-FDB0-CAAE-3C283DF9A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0" t="65000" r="24922" b="23341"/>
          <a:stretch/>
        </p:blipFill>
        <p:spPr>
          <a:xfrm>
            <a:off x="1806804" y="5170255"/>
            <a:ext cx="7346721" cy="7774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8DCB3E7-7BB6-3D35-D037-6AC6463A0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2369493"/>
            <a:ext cx="7456602" cy="5728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5454EA-5C70-B20E-54E5-A4EC7AB5FC8B}"/>
              </a:ext>
            </a:extLst>
          </p:cNvPr>
          <p:cNvSpPr txBox="1"/>
          <p:nvPr/>
        </p:nvSpPr>
        <p:spPr>
          <a:xfrm>
            <a:off x="1806804" y="2145163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Master-2:</a:t>
            </a:r>
            <a:endParaRPr lang="ko-KR" altLang="en-US" sz="9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999388C-2996-709C-84D3-3D8DA416B4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24" t="21593" r="24317" b="69815"/>
          <a:stretch/>
        </p:blipFill>
        <p:spPr>
          <a:xfrm>
            <a:off x="1769096" y="3245431"/>
            <a:ext cx="7456602" cy="5728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9A48E9-F6D6-8DA4-D210-B2784D896B97}"/>
              </a:ext>
            </a:extLst>
          </p:cNvPr>
          <p:cNvSpPr txBox="1"/>
          <p:nvPr/>
        </p:nvSpPr>
        <p:spPr>
          <a:xfrm>
            <a:off x="1806804" y="3021101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Master-3:</a:t>
            </a:r>
            <a:endParaRPr lang="ko-KR" altLang="en-US" sz="9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935820-4F63-CE6F-2B4F-6FFC36D54051}"/>
              </a:ext>
            </a:extLst>
          </p:cNvPr>
          <p:cNvSpPr txBox="1"/>
          <p:nvPr/>
        </p:nvSpPr>
        <p:spPr>
          <a:xfrm>
            <a:off x="1806804" y="3871586"/>
            <a:ext cx="1431802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Group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Work Master-4:</a:t>
            </a:r>
            <a:endParaRPr lang="ko-KR" altLang="en-US" sz="9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8038DE-F5D1-4638-24E2-BA5BA2506751}"/>
              </a:ext>
            </a:extLst>
          </p:cNvPr>
          <p:cNvSpPr/>
          <p:nvPr/>
        </p:nvSpPr>
        <p:spPr>
          <a:xfrm>
            <a:off x="1806804" y="1296976"/>
            <a:ext cx="7418893" cy="89041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FF0DB6-B35E-A27C-E09E-ABA4AED8C834}"/>
              </a:ext>
            </a:extLst>
          </p:cNvPr>
          <p:cNvSpPr txBox="1"/>
          <p:nvPr/>
        </p:nvSpPr>
        <p:spPr>
          <a:xfrm>
            <a:off x="5206825" y="979535"/>
            <a:ext cx="2613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FF"/>
                </a:solidFill>
              </a:rPr>
              <a:t>Collapsing Frame</a:t>
            </a:r>
            <a:r>
              <a:rPr lang="ko-KR" altLang="en-US" sz="800" dirty="0">
                <a:solidFill>
                  <a:srgbClr val="FF00FF"/>
                </a:solidFill>
              </a:rPr>
              <a:t>으로 구현</a:t>
            </a:r>
            <a:endParaRPr lang="en-US" altLang="ko-KR" sz="800" dirty="0">
              <a:solidFill>
                <a:srgbClr val="FF00FF"/>
              </a:solidFill>
            </a:endParaRPr>
          </a:p>
          <a:p>
            <a:r>
              <a:rPr lang="en-US" altLang="ko-KR" sz="800" dirty="0">
                <a:solidFill>
                  <a:srgbClr val="FF00FF"/>
                </a:solidFill>
              </a:rPr>
              <a:t>(</a:t>
            </a:r>
            <a:r>
              <a:rPr lang="ko-KR" altLang="en-US" sz="800" dirty="0">
                <a:solidFill>
                  <a:srgbClr val="FF00FF"/>
                </a:solidFill>
              </a:rPr>
              <a:t>접었다 펴지도록</a:t>
            </a:r>
            <a:r>
              <a:rPr lang="en-US" altLang="ko-KR" sz="800" dirty="0">
                <a:solidFill>
                  <a:srgbClr val="FF00FF"/>
                </a:solidFill>
              </a:rPr>
              <a:t>- </a:t>
            </a:r>
            <a:r>
              <a:rPr lang="ko-KR" altLang="en-US" sz="800" dirty="0">
                <a:solidFill>
                  <a:srgbClr val="FF00FF"/>
                </a:solidFill>
              </a:rPr>
              <a:t>없는 항목 자동 접힘</a:t>
            </a:r>
            <a:r>
              <a:rPr lang="en-US" altLang="ko-KR" sz="800" dirty="0">
                <a:solidFill>
                  <a:srgbClr val="FF00FF"/>
                </a:solidFill>
              </a:rPr>
              <a:t>)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BE1FD083-9CD0-71F7-230A-7A23B9795397}"/>
              </a:ext>
            </a:extLst>
          </p:cNvPr>
          <p:cNvSpPr/>
          <p:nvPr/>
        </p:nvSpPr>
        <p:spPr>
          <a:xfrm rot="19392881">
            <a:off x="8699499" y="1356203"/>
            <a:ext cx="247650" cy="361950"/>
          </a:xfrm>
          <a:custGeom>
            <a:avLst/>
            <a:gdLst>
              <a:gd name="connsiteX0" fmla="*/ 0 w 247650"/>
              <a:gd name="connsiteY0" fmla="*/ 114300 h 361950"/>
              <a:gd name="connsiteX1" fmla="*/ 247650 w 247650"/>
              <a:gd name="connsiteY1" fmla="*/ 361950 h 361950"/>
              <a:gd name="connsiteX2" fmla="*/ 247650 w 247650"/>
              <a:gd name="connsiteY2" fmla="*/ 0 h 36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650" h="361950">
                <a:moveTo>
                  <a:pt x="0" y="114300"/>
                </a:moveTo>
                <a:lnTo>
                  <a:pt x="247650" y="361950"/>
                </a:lnTo>
                <a:lnTo>
                  <a:pt x="247650" y="0"/>
                </a:lnTo>
              </a:path>
            </a:pathLst>
          </a:cu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17D730-0030-DE1F-3F94-DCBB76263796}"/>
              </a:ext>
            </a:extLst>
          </p:cNvPr>
          <p:cNvSpPr txBox="1"/>
          <p:nvPr/>
        </p:nvSpPr>
        <p:spPr>
          <a:xfrm>
            <a:off x="7256478" y="1341172"/>
            <a:ext cx="15668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헤더에 표준 </a:t>
            </a:r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en-US" altLang="ko-KR" sz="600" dirty="0">
                <a:solidFill>
                  <a:srgbClr val="FF00FF"/>
                </a:solidFill>
              </a:rPr>
              <a:t>, </a:t>
            </a:r>
            <a:r>
              <a:rPr lang="ko-KR" altLang="en-US" sz="600" dirty="0">
                <a:solidFill>
                  <a:srgbClr val="FF00FF"/>
                </a:solidFill>
              </a:rPr>
              <a:t>변경 </a:t>
            </a:r>
            <a:r>
              <a:rPr lang="ko-KR" altLang="en-US" sz="600" dirty="0" err="1">
                <a:solidFill>
                  <a:srgbClr val="FF00FF"/>
                </a:solidFill>
              </a:rPr>
              <a:t>산출식</a:t>
            </a:r>
            <a:r>
              <a:rPr lang="ko-KR" altLang="en-US" sz="600" dirty="0">
                <a:solidFill>
                  <a:srgbClr val="FF00FF"/>
                </a:solidFill>
              </a:rPr>
              <a:t> 추가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1D98727-0A03-0EDE-8B34-65E7F497B286}"/>
              </a:ext>
            </a:extLst>
          </p:cNvPr>
          <p:cNvCxnSpPr/>
          <p:nvPr/>
        </p:nvCxnSpPr>
        <p:spPr>
          <a:xfrm>
            <a:off x="9525000" y="807720"/>
            <a:ext cx="2369820" cy="1337443"/>
          </a:xfrm>
          <a:prstGeom prst="lin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C6356F6-78AE-8849-B2E1-4FC5EEF67D28}"/>
              </a:ext>
            </a:extLst>
          </p:cNvPr>
          <p:cNvCxnSpPr/>
          <p:nvPr/>
        </p:nvCxnSpPr>
        <p:spPr>
          <a:xfrm flipV="1">
            <a:off x="9426522" y="754380"/>
            <a:ext cx="2441830" cy="1390783"/>
          </a:xfrm>
          <a:prstGeom prst="lin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C27E638-244A-7F26-0269-DFACE33FD8B1}"/>
              </a:ext>
            </a:extLst>
          </p:cNvPr>
          <p:cNvSpPr txBox="1"/>
          <p:nvPr/>
        </p:nvSpPr>
        <p:spPr>
          <a:xfrm>
            <a:off x="3238606" y="1318089"/>
            <a:ext cx="899605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RC-UG_user1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B1DA4D-AEC0-31D4-8706-3E5499A6D6F8}"/>
              </a:ext>
            </a:extLst>
          </p:cNvPr>
          <p:cNvSpPr txBox="1"/>
          <p:nvPr/>
        </p:nvSpPr>
        <p:spPr>
          <a:xfrm>
            <a:off x="3238606" y="2145163"/>
            <a:ext cx="538930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UG-PT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571E60-D167-7AA5-DF14-3B8233122662}"/>
              </a:ext>
            </a:extLst>
          </p:cNvPr>
          <p:cNvSpPr txBox="1"/>
          <p:nvPr/>
        </p:nvSpPr>
        <p:spPr>
          <a:xfrm>
            <a:off x="3238606" y="3014599"/>
            <a:ext cx="559769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EARTH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D6C3DE-41D9-B7C8-7ABF-453D79111093}"/>
              </a:ext>
            </a:extLst>
          </p:cNvPr>
          <p:cNvSpPr txBox="1"/>
          <p:nvPr/>
        </p:nvSpPr>
        <p:spPr>
          <a:xfrm>
            <a:off x="3238606" y="3871805"/>
            <a:ext cx="468398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BASE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ED28A2-0E9C-B404-BAB1-6D389B654F8B}"/>
              </a:ext>
            </a:extLst>
          </p:cNvPr>
          <p:cNvSpPr txBox="1"/>
          <p:nvPr/>
        </p:nvSpPr>
        <p:spPr>
          <a:xfrm>
            <a:off x="3238606" y="4242366"/>
            <a:ext cx="667170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PE</a:t>
            </a:r>
            <a:r>
              <a:rPr lang="ko-KR" altLang="en-US" sz="900" b="1" dirty="0">
                <a:solidFill>
                  <a:srgbClr val="0000FF"/>
                </a:solidFill>
              </a:rPr>
              <a:t> </a:t>
            </a:r>
            <a:r>
              <a:rPr lang="en-US" altLang="ko-KR" sz="900" b="1" dirty="0">
                <a:solidFill>
                  <a:srgbClr val="0000FF"/>
                </a:solidFill>
              </a:rPr>
              <a:t>Sheet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1026" name="Picture 2" descr="체크 박스 디자인의 중요성과 설계 원칙">
            <a:extLst>
              <a:ext uri="{FF2B5EF4-FFF2-40B4-BE49-F238E27FC236}">
                <a16:creationId xmlns:a16="http://schemas.microsoft.com/office/drawing/2014/main" id="{298670A5-217A-A321-9866-0C26ACFDCA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37" t="37374" r="68548" b="41399"/>
          <a:stretch/>
        </p:blipFill>
        <p:spPr bwMode="auto">
          <a:xfrm>
            <a:off x="4778076" y="1355535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DE2FA2F-E2C0-9EF8-F320-55917029DDFC}"/>
              </a:ext>
            </a:extLst>
          </p:cNvPr>
          <p:cNvSpPr txBox="1"/>
          <p:nvPr/>
        </p:nvSpPr>
        <p:spPr>
          <a:xfrm>
            <a:off x="4082388" y="1318089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1" name="Picture 2" descr="체크 박스 디자인의 중요성과 설계 원칙">
            <a:extLst>
              <a:ext uri="{FF2B5EF4-FFF2-40B4-BE49-F238E27FC236}">
                <a16:creationId xmlns:a16="http://schemas.microsoft.com/office/drawing/2014/main" id="{086283B5-7FF4-6CD3-D048-AC3E25FE0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2200471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17ADF83-563F-680A-F317-B6DB217CE0A6}"/>
              </a:ext>
            </a:extLst>
          </p:cNvPr>
          <p:cNvSpPr txBox="1"/>
          <p:nvPr/>
        </p:nvSpPr>
        <p:spPr>
          <a:xfrm>
            <a:off x="4082388" y="2163025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3" name="Picture 2" descr="체크 박스 디자인의 중요성과 설계 원칙">
            <a:extLst>
              <a:ext uri="{FF2B5EF4-FFF2-40B4-BE49-F238E27FC236}">
                <a16:creationId xmlns:a16="http://schemas.microsoft.com/office/drawing/2014/main" id="{679F1659-A0DF-1B1B-ACF4-FC6026D794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3064099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6251EAF-A5E3-CEB7-7EC2-38A62B5EDDD4}"/>
              </a:ext>
            </a:extLst>
          </p:cNvPr>
          <p:cNvSpPr txBox="1"/>
          <p:nvPr/>
        </p:nvSpPr>
        <p:spPr>
          <a:xfrm>
            <a:off x="4082388" y="3026653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5" name="Picture 2" descr="체크 박스 디자인의 중요성과 설계 원칙">
            <a:extLst>
              <a:ext uri="{FF2B5EF4-FFF2-40B4-BE49-F238E27FC236}">
                <a16:creationId xmlns:a16="http://schemas.microsoft.com/office/drawing/2014/main" id="{8DCC496D-BE74-D6A3-E707-A18463F2B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3915457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568DD36-D529-7753-6A2E-F6936F26CA11}"/>
              </a:ext>
            </a:extLst>
          </p:cNvPr>
          <p:cNvSpPr txBox="1"/>
          <p:nvPr/>
        </p:nvSpPr>
        <p:spPr>
          <a:xfrm>
            <a:off x="4082388" y="3878011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pic>
        <p:nvPicPr>
          <p:cNvPr id="37" name="Picture 2" descr="체크 박스 디자인의 중요성과 설계 원칙">
            <a:extLst>
              <a:ext uri="{FF2B5EF4-FFF2-40B4-BE49-F238E27FC236}">
                <a16:creationId xmlns:a16="http://schemas.microsoft.com/office/drawing/2014/main" id="{041DE14E-CCB0-C6FD-89A4-67D2451942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1" t="37374" r="20444" b="41399"/>
          <a:stretch/>
        </p:blipFill>
        <p:spPr bwMode="auto">
          <a:xfrm>
            <a:off x="4778076" y="4277201"/>
            <a:ext cx="157447" cy="1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F3908B9-D71A-43B6-9C10-8797B3FF8C90}"/>
              </a:ext>
            </a:extLst>
          </p:cNvPr>
          <p:cNvSpPr txBox="1"/>
          <p:nvPr/>
        </p:nvSpPr>
        <p:spPr>
          <a:xfrm>
            <a:off x="4082388" y="4239755"/>
            <a:ext cx="663964" cy="230832"/>
          </a:xfrm>
          <a:prstGeom prst="rect">
            <a:avLst/>
          </a:prstGeom>
          <a:solidFill>
            <a:srgbClr val="F0F0F0"/>
          </a:solidFill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rgbClr val="0000FF"/>
                </a:solidFill>
              </a:rPr>
              <a:t>Derived?</a:t>
            </a:r>
            <a:endParaRPr lang="ko-KR" altLang="en-US" sz="900" b="1" dirty="0">
              <a:solidFill>
                <a:srgbClr val="0000F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EDADCF-2AF0-187D-1C5D-BF4B5664B7F3}"/>
              </a:ext>
            </a:extLst>
          </p:cNvPr>
          <p:cNvSpPr txBox="1"/>
          <p:nvPr/>
        </p:nvSpPr>
        <p:spPr>
          <a:xfrm>
            <a:off x="2966303" y="1086064"/>
            <a:ext cx="1736220" cy="20005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en-US" sz="700" dirty="0"/>
              <a:t>H_SF_AR S17_SOG</a:t>
            </a:r>
            <a:r>
              <a:rPr lang="en-US" altLang="ko-KR" sz="700" dirty="0"/>
              <a:t>_user1</a:t>
            </a:r>
            <a:endParaRPr lang="ko-KR" altLang="en-US" sz="7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F9AE18-D86F-CAA5-DB18-E6270C4EA9EA}"/>
              </a:ext>
            </a:extLst>
          </p:cNvPr>
          <p:cNvSpPr txBox="1"/>
          <p:nvPr/>
        </p:nvSpPr>
        <p:spPr>
          <a:xfrm>
            <a:off x="5710655" y="410552"/>
            <a:ext cx="1909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rgbClr val="FF00FF"/>
                </a:solidFill>
              </a:rPr>
              <a:t>프레임을 </a:t>
            </a:r>
            <a:r>
              <a:rPr lang="en-US" altLang="ko-KR" sz="800" dirty="0">
                <a:solidFill>
                  <a:srgbClr val="FF00FF"/>
                </a:solidFill>
              </a:rPr>
              <a:t>1,2,3,4 </a:t>
            </a:r>
            <a:r>
              <a:rPr lang="ko-KR" altLang="en-US" sz="800" dirty="0">
                <a:solidFill>
                  <a:srgbClr val="FF00FF"/>
                </a:solidFill>
              </a:rPr>
              <a:t>를</a:t>
            </a:r>
            <a:r>
              <a:rPr lang="en-US" altLang="ko-KR" sz="800" dirty="0">
                <a:solidFill>
                  <a:srgbClr val="FF00FF"/>
                </a:solidFill>
              </a:rPr>
              <a:t> </a:t>
            </a:r>
            <a:r>
              <a:rPr lang="ko-KR" altLang="en-US" sz="800" dirty="0">
                <a:solidFill>
                  <a:srgbClr val="FF00FF"/>
                </a:solidFill>
              </a:rPr>
              <a:t>꼭 나눠야 하는가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</a:p>
          <a:p>
            <a:pPr algn="r"/>
            <a:r>
              <a:rPr lang="ko-KR" altLang="en-US" sz="800" dirty="0">
                <a:solidFill>
                  <a:srgbClr val="FF00FF"/>
                </a:solidFill>
              </a:rPr>
              <a:t>만약 아니라면</a:t>
            </a:r>
            <a:r>
              <a:rPr lang="en-US" altLang="ko-KR" sz="800" dirty="0">
                <a:solidFill>
                  <a:srgbClr val="FF00FF"/>
                </a:solidFill>
              </a:rPr>
              <a:t>,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25FC8804-3A32-85FA-815B-6842CA9A24BE}"/>
              </a:ext>
            </a:extLst>
          </p:cNvPr>
          <p:cNvSpPr/>
          <p:nvPr/>
        </p:nvSpPr>
        <p:spPr>
          <a:xfrm>
            <a:off x="7598004" y="377072"/>
            <a:ext cx="480767" cy="452487"/>
          </a:xfrm>
          <a:custGeom>
            <a:avLst/>
            <a:gdLst>
              <a:gd name="connsiteX0" fmla="*/ 461914 w 480767"/>
              <a:gd name="connsiteY0" fmla="*/ 0 h 452487"/>
              <a:gd name="connsiteX1" fmla="*/ 0 w 480767"/>
              <a:gd name="connsiteY1" fmla="*/ 245097 h 452487"/>
              <a:gd name="connsiteX2" fmla="*/ 480767 w 480767"/>
              <a:gd name="connsiteY2" fmla="*/ 452487 h 45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0767" h="452487">
                <a:moveTo>
                  <a:pt x="461914" y="0"/>
                </a:moveTo>
                <a:lnTo>
                  <a:pt x="0" y="245097"/>
                </a:lnTo>
                <a:lnTo>
                  <a:pt x="480767" y="452487"/>
                </a:lnTo>
              </a:path>
            </a:pathLst>
          </a:cu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6E5B7A-6957-F9A9-97A0-7CE42FE9769C}"/>
              </a:ext>
            </a:extLst>
          </p:cNvPr>
          <p:cNvSpPr txBox="1"/>
          <p:nvPr/>
        </p:nvSpPr>
        <p:spPr>
          <a:xfrm>
            <a:off x="8119923" y="250846"/>
            <a:ext cx="807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FF"/>
                </a:solidFill>
              </a:rPr>
              <a:t>통짜 </a:t>
            </a:r>
            <a:r>
              <a:rPr lang="ko-KR" altLang="en-US" sz="800" dirty="0" err="1">
                <a:solidFill>
                  <a:srgbClr val="FF00FF"/>
                </a:solidFill>
              </a:rPr>
              <a:t>트리뷰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FE6C9C-F370-6B2E-7380-3F548E7F119F}"/>
              </a:ext>
            </a:extLst>
          </p:cNvPr>
          <p:cNvSpPr txBox="1"/>
          <p:nvPr/>
        </p:nvSpPr>
        <p:spPr>
          <a:xfrm>
            <a:off x="8119923" y="702270"/>
            <a:ext cx="807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FF"/>
                </a:solidFill>
              </a:rPr>
              <a:t>통짜 </a:t>
            </a:r>
            <a:r>
              <a:rPr lang="en-US" altLang="ko-KR" sz="800" dirty="0" err="1">
                <a:solidFill>
                  <a:srgbClr val="FF00FF"/>
                </a:solidFill>
              </a:rPr>
              <a:t>tksheet</a:t>
            </a:r>
            <a:r>
              <a:rPr lang="en-US" altLang="ko-KR" sz="800" dirty="0">
                <a:solidFill>
                  <a:srgbClr val="FF00FF"/>
                </a:solidFill>
              </a:rPr>
              <a:t>?</a:t>
            </a:r>
            <a:endParaRPr lang="ko-KR" altLang="en-US" sz="8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364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CBE6E12-8EDE-DAC3-5D01-AB65C31E9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8C43B4-FB26-6F58-3E7A-6560D2549E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924" b="48833"/>
          <a:stretch/>
        </p:blipFill>
        <p:spPr>
          <a:xfrm>
            <a:off x="112690" y="4304128"/>
            <a:ext cx="2809035" cy="7307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1A90EC-2A9E-1697-96F2-821EFD4A6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3185" y="874268"/>
            <a:ext cx="8738509" cy="51299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9F21953-7B16-7BE1-1DF2-17E9E2C2F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2" y="1110004"/>
            <a:ext cx="1067882" cy="2761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AA32A5-D76E-C1D6-9F4A-30E16C8CA141}"/>
              </a:ext>
            </a:extLst>
          </p:cNvPr>
          <p:cNvSpPr txBox="1"/>
          <p:nvPr/>
        </p:nvSpPr>
        <p:spPr>
          <a:xfrm>
            <a:off x="61671" y="1110004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solidFill>
                  <a:srgbClr val="0000FF"/>
                </a:solidFill>
              </a:rPr>
              <a:t>Str_Fdn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B942572-93B4-F3AD-9328-0AED2847C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72" y="785656"/>
            <a:ext cx="1067882" cy="2761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28BB32-32D0-4814-E6DC-D6916D6D3FB0}"/>
              </a:ext>
            </a:extLst>
          </p:cNvPr>
          <p:cNvSpPr txBox="1"/>
          <p:nvPr/>
        </p:nvSpPr>
        <p:spPr>
          <a:xfrm>
            <a:off x="61671" y="792951"/>
            <a:ext cx="16866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Steam Turbine Building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05B6FB9-AFBF-6966-FCFD-11071A5BF1A1}"/>
              </a:ext>
            </a:extLst>
          </p:cNvPr>
          <p:cNvSpPr/>
          <p:nvPr/>
        </p:nvSpPr>
        <p:spPr>
          <a:xfrm>
            <a:off x="3129699" y="5449870"/>
            <a:ext cx="8407877" cy="197964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BF3B30A-FBE0-9532-2F0F-BFAD4E11AB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860" b="30018"/>
          <a:stretch/>
        </p:blipFill>
        <p:spPr>
          <a:xfrm>
            <a:off x="112690" y="2069825"/>
            <a:ext cx="2809035" cy="82709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D47AC7E-936D-014F-E06D-0317A68E43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827" y="3344817"/>
            <a:ext cx="1836941" cy="32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49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CBE6E12-8EDE-DAC3-5D01-AB65C31E9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1A90EC-2A9E-1697-96F2-821EFD4A69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51"/>
          <a:stretch/>
        </p:blipFill>
        <p:spPr>
          <a:xfrm>
            <a:off x="79494" y="874268"/>
            <a:ext cx="2033241" cy="512997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B942572-93B4-F3AD-9328-0AED2847C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1" y="785656"/>
            <a:ext cx="1807609" cy="2761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28BB32-32D0-4814-E6DC-D6916D6D3FB0}"/>
              </a:ext>
            </a:extLst>
          </p:cNvPr>
          <p:cNvSpPr txBox="1"/>
          <p:nvPr/>
        </p:nvSpPr>
        <p:spPr>
          <a:xfrm>
            <a:off x="61671" y="785656"/>
            <a:ext cx="16866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Steam Turbine Building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05B6FB9-AFBF-6966-FCFD-11071A5BF1A1}"/>
              </a:ext>
            </a:extLst>
          </p:cNvPr>
          <p:cNvSpPr/>
          <p:nvPr/>
        </p:nvSpPr>
        <p:spPr>
          <a:xfrm>
            <a:off x="79494" y="5460641"/>
            <a:ext cx="2033242" cy="207001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2E8091-E515-D8AE-B61F-5DCBD0485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979" y="1371614"/>
            <a:ext cx="1067882" cy="2761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232791-9B78-54AA-A609-83F77AFA11C1}"/>
              </a:ext>
            </a:extLst>
          </p:cNvPr>
          <p:cNvSpPr txBox="1"/>
          <p:nvPr/>
        </p:nvSpPr>
        <p:spPr>
          <a:xfrm>
            <a:off x="6899406" y="1371614"/>
            <a:ext cx="5629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RC-EF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D165A4-C72B-A977-B328-E192AD8442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5006" y="1695601"/>
            <a:ext cx="5649934" cy="12285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656F89-1AD7-316A-1484-9AB68AD0F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979" y="3083207"/>
            <a:ext cx="1067882" cy="2761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89FB123-E9E5-6F94-6DA9-442473359F25}"/>
              </a:ext>
            </a:extLst>
          </p:cNvPr>
          <p:cNvSpPr txBox="1"/>
          <p:nvPr/>
        </p:nvSpPr>
        <p:spPr>
          <a:xfrm>
            <a:off x="6919278" y="3097796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PE Sheet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46A43D-E23D-A915-A5AB-A71A3D5B6638}"/>
              </a:ext>
            </a:extLst>
          </p:cNvPr>
          <p:cNvSpPr txBox="1"/>
          <p:nvPr/>
        </p:nvSpPr>
        <p:spPr>
          <a:xfrm>
            <a:off x="5993373" y="1386203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GWM</a:t>
            </a:r>
            <a:endParaRPr lang="ko-KR" altLang="en-US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75EF3A-DB4E-C348-1AF4-EB0CC925E994}"/>
              </a:ext>
            </a:extLst>
          </p:cNvPr>
          <p:cNvSpPr txBox="1"/>
          <p:nvPr/>
        </p:nvSpPr>
        <p:spPr>
          <a:xfrm>
            <a:off x="5993373" y="3083207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SWM</a:t>
            </a:r>
            <a:endParaRPr lang="ko-KR" altLang="en-US" sz="1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DD81C9-1CEB-457C-751C-F51412F25CCD}"/>
              </a:ext>
            </a:extLst>
          </p:cNvPr>
          <p:cNvSpPr txBox="1"/>
          <p:nvPr/>
        </p:nvSpPr>
        <p:spPr>
          <a:xfrm>
            <a:off x="5993373" y="4201242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Custom</a:t>
            </a:r>
            <a:endParaRPr lang="ko-KR" altLang="en-US" sz="11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AEE39AB-687D-CA61-904B-122C3594D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979" y="4179789"/>
            <a:ext cx="1067882" cy="27619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30B4BB0-02CB-87BA-5C59-F6588E0A6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4453" y="3083207"/>
            <a:ext cx="1067882" cy="2761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9497450-5ED5-7CB3-7363-24880DFB8E1F}"/>
              </a:ext>
            </a:extLst>
          </p:cNvPr>
          <p:cNvSpPr txBox="1"/>
          <p:nvPr/>
        </p:nvSpPr>
        <p:spPr>
          <a:xfrm>
            <a:off x="8712808" y="3097796"/>
            <a:ext cx="7457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PE Sheet</a:t>
            </a:r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84B6A9B-162A-F249-6D11-1666A8D24C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3373" y="3486049"/>
            <a:ext cx="5641567" cy="34845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17E33764-FDDD-B920-5FD3-3887E93266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5006" y="4769698"/>
            <a:ext cx="5751648" cy="324254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AC792F0-341F-24EA-129A-684D4C1134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5006" y="5088171"/>
            <a:ext cx="5751648" cy="32425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89369A3-B8B1-6C42-E066-7C5DB81233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5006" y="5401881"/>
            <a:ext cx="5751648" cy="324254"/>
          </a:xfrm>
          <a:prstGeom prst="rect">
            <a:avLst/>
          </a:prstGeom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id="{859DD625-2F52-4AE6-740D-CD4F952028C5}"/>
              </a:ext>
            </a:extLst>
          </p:cNvPr>
          <p:cNvGrpSpPr/>
          <p:nvPr/>
        </p:nvGrpSpPr>
        <p:grpSpPr>
          <a:xfrm>
            <a:off x="2707056" y="785656"/>
            <a:ext cx="2860055" cy="4433320"/>
            <a:chOff x="61671" y="1110004"/>
            <a:chExt cx="2860055" cy="443332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08C43B4-FB26-6F58-3E7A-6560D2549E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36924" b="48833"/>
            <a:stretch/>
          </p:blipFill>
          <p:spPr>
            <a:xfrm>
              <a:off x="112690" y="4304128"/>
              <a:ext cx="2809035" cy="730727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9F21953-7B16-7BE1-1DF2-17E9E2C2F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72" y="1110004"/>
              <a:ext cx="1067882" cy="27619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EAA32A5-D76E-C1D6-9F4A-30E16C8CA141}"/>
                </a:ext>
              </a:extLst>
            </p:cNvPr>
            <p:cNvSpPr txBox="1"/>
            <p:nvPr/>
          </p:nvSpPr>
          <p:spPr>
            <a:xfrm>
              <a:off x="61671" y="1110004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>
                  <a:solidFill>
                    <a:srgbClr val="0000FF"/>
                  </a:solidFill>
                </a:rPr>
                <a:t>Str_Fdn</a:t>
              </a:r>
              <a:endParaRPr lang="ko-KR" altLang="en-US" sz="1100" dirty="0">
                <a:solidFill>
                  <a:srgbClr val="0000FF"/>
                </a:solidFill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BF3B30A-FBE0-9532-2F0F-BFAD4E11AB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53860" b="30018"/>
            <a:stretch/>
          </p:blipFill>
          <p:spPr>
            <a:xfrm>
              <a:off x="112690" y="2069825"/>
              <a:ext cx="2809035" cy="827097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BD47AC7E-936D-014F-E06D-0317A68E4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8827" y="3344817"/>
              <a:ext cx="1836941" cy="323905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1FCF597-39B3-B210-35DE-AAF0AFFD8496}"/>
                </a:ext>
              </a:extLst>
            </p:cNvPr>
            <p:cNvSpPr/>
            <p:nvPr/>
          </p:nvSpPr>
          <p:spPr>
            <a:xfrm>
              <a:off x="61672" y="1738183"/>
              <a:ext cx="2860054" cy="1345024"/>
            </a:xfrm>
            <a:prstGeom prst="rect">
              <a:avLst/>
            </a:prstGeom>
            <a:noFill/>
            <a:ln w="19050"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84FDDA5-04E3-68AB-35BA-EB2D37A98CDD}"/>
                </a:ext>
              </a:extLst>
            </p:cNvPr>
            <p:cNvSpPr txBox="1"/>
            <p:nvPr/>
          </p:nvSpPr>
          <p:spPr>
            <a:xfrm>
              <a:off x="61671" y="1444434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/>
                <a:t>할당 목록</a:t>
              </a:r>
              <a:endParaRPr lang="ko-KR" altLang="en-US" sz="1100" b="1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B541D4B-7946-CEFC-0EFE-00A1F930BB43}"/>
                </a:ext>
              </a:extLst>
            </p:cNvPr>
            <p:cNvSpPr txBox="1"/>
            <p:nvPr/>
          </p:nvSpPr>
          <p:spPr>
            <a:xfrm>
              <a:off x="61671" y="4042532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/>
                <a:t>대기 목록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098AEF0-1D92-0B9E-0288-1206818BCC1C}"/>
                </a:ext>
              </a:extLst>
            </p:cNvPr>
            <p:cNvSpPr txBox="1"/>
            <p:nvPr/>
          </p:nvSpPr>
          <p:spPr>
            <a:xfrm>
              <a:off x="336859" y="5281714"/>
              <a:ext cx="22092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i="1" dirty="0">
                  <a:solidFill>
                    <a:srgbClr val="C00000"/>
                  </a:solidFill>
                </a:rPr>
                <a:t>Summary</a:t>
              </a:r>
              <a:r>
                <a:rPr lang="ko-KR" altLang="en-US" sz="1100" i="1" dirty="0">
                  <a:solidFill>
                    <a:srgbClr val="C00000"/>
                  </a:solidFill>
                </a:rPr>
                <a:t> 파일 </a:t>
              </a:r>
              <a:r>
                <a:rPr lang="en-US" altLang="ko-KR" sz="1100" i="1" dirty="0">
                  <a:solidFill>
                    <a:srgbClr val="C00000"/>
                  </a:solidFill>
                </a:rPr>
                <a:t>+ </a:t>
              </a:r>
              <a:r>
                <a:rPr lang="ko-KR" altLang="en-US" sz="1100" i="1" dirty="0">
                  <a:solidFill>
                    <a:srgbClr val="C00000"/>
                  </a:solidFill>
                </a:rPr>
                <a:t>수동입력 가능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6658D7C-47B6-3126-1CA1-B2B484C06D5A}"/>
              </a:ext>
            </a:extLst>
          </p:cNvPr>
          <p:cNvSpPr txBox="1"/>
          <p:nvPr/>
        </p:nvSpPr>
        <p:spPr>
          <a:xfrm>
            <a:off x="6027185" y="4793465"/>
            <a:ext cx="2840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CF1735-EFBA-9C20-ECB3-78ACF46EAE65}"/>
              </a:ext>
            </a:extLst>
          </p:cNvPr>
          <p:cNvSpPr txBox="1"/>
          <p:nvPr/>
        </p:nvSpPr>
        <p:spPr>
          <a:xfrm>
            <a:off x="6056103" y="5429064"/>
            <a:ext cx="2423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4DF719-8962-543A-EBC9-4705ED1F8E45}"/>
              </a:ext>
            </a:extLst>
          </p:cNvPr>
          <p:cNvSpPr txBox="1"/>
          <p:nvPr/>
        </p:nvSpPr>
        <p:spPr>
          <a:xfrm>
            <a:off x="11277365" y="4793465"/>
            <a:ext cx="37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=A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282ED3-0B72-5D14-7F7B-58A1C89077E2}"/>
              </a:ext>
            </a:extLst>
          </p:cNvPr>
          <p:cNvSpPr txBox="1"/>
          <p:nvPr/>
        </p:nvSpPr>
        <p:spPr>
          <a:xfrm>
            <a:off x="6000237" y="4552744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ko-KR" altLang="en-US" sz="600"/>
              <a:t>적용구분</a:t>
            </a:r>
            <a:endParaRPr lang="ko-KR" altLang="en-US" sz="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217BF4-0B49-63F6-BE27-178F9FE599BF}"/>
              </a:ext>
            </a:extLst>
          </p:cNvPr>
          <p:cNvSpPr txBox="1"/>
          <p:nvPr/>
        </p:nvSpPr>
        <p:spPr>
          <a:xfrm>
            <a:off x="6702959" y="4552744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sz="600" dirty="0"/>
              <a:t>Spec</a:t>
            </a:r>
            <a:endParaRPr lang="ko-KR" altLang="en-US" sz="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25B615-A638-8013-2EFB-07814D4FFB8E}"/>
              </a:ext>
            </a:extLst>
          </p:cNvPr>
          <p:cNvSpPr txBox="1"/>
          <p:nvPr/>
        </p:nvSpPr>
        <p:spPr>
          <a:xfrm>
            <a:off x="8676371" y="4552744"/>
            <a:ext cx="63831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sz="600" dirty="0"/>
              <a:t>Work Master</a:t>
            </a:r>
            <a:endParaRPr lang="ko-KR" altLang="en-US" sz="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093269-0552-04E5-5D1F-AEAF2A58E015}"/>
              </a:ext>
            </a:extLst>
          </p:cNvPr>
          <p:cNvSpPr txBox="1"/>
          <p:nvPr/>
        </p:nvSpPr>
        <p:spPr>
          <a:xfrm>
            <a:off x="11277365" y="4552744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ko-KR" altLang="en-US" sz="600" dirty="0"/>
              <a:t>수식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53F9D533-DD47-C017-E422-6DF29EF403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67575" y="5436698"/>
            <a:ext cx="3819524" cy="235911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962AF7A5-F9E6-5DB7-26C5-9AD5A919A5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33617" y="5429063"/>
            <a:ext cx="727098" cy="238579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14D029CC-EEC1-8989-2092-CD85AE52D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512" y="4179789"/>
            <a:ext cx="1067882" cy="27619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7619556-6739-DF72-CF49-4E2B3D2663D2}"/>
              </a:ext>
            </a:extLst>
          </p:cNvPr>
          <p:cNvSpPr txBox="1"/>
          <p:nvPr/>
        </p:nvSpPr>
        <p:spPr>
          <a:xfrm>
            <a:off x="6959726" y="4190679"/>
            <a:ext cx="548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</a:rPr>
              <a:t>GWM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395812-40F4-1980-6D43-506C180C16BA}"/>
              </a:ext>
            </a:extLst>
          </p:cNvPr>
          <p:cNvSpPr txBox="1"/>
          <p:nvPr/>
        </p:nvSpPr>
        <p:spPr>
          <a:xfrm>
            <a:off x="8260643" y="4190679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</a:rPr>
              <a:t>분류</a:t>
            </a:r>
            <a:r>
              <a:rPr lang="en-US" altLang="ko-KR" sz="1100" dirty="0">
                <a:solidFill>
                  <a:srgbClr val="0000FF"/>
                </a:solidFill>
              </a:rPr>
              <a:t>1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91771DF6-2BB3-9407-94A8-316695AEB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1267" y="4179789"/>
            <a:ext cx="1067882" cy="27619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8D72985-96CF-6CE6-C924-77BCD82C8CB5}"/>
              </a:ext>
            </a:extLst>
          </p:cNvPr>
          <p:cNvSpPr txBox="1"/>
          <p:nvPr/>
        </p:nvSpPr>
        <p:spPr>
          <a:xfrm>
            <a:off x="9451398" y="4190679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</a:rPr>
              <a:t>분류</a:t>
            </a:r>
            <a:r>
              <a:rPr lang="en-US" altLang="ko-KR" sz="1100" dirty="0">
                <a:solidFill>
                  <a:srgbClr val="0000FF"/>
                </a:solidFill>
              </a:rPr>
              <a:t>2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B47E48EA-0759-344D-B0AA-DAAA57DEA9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677"/>
          <a:stretch/>
        </p:blipFill>
        <p:spPr>
          <a:xfrm>
            <a:off x="6298477" y="4790842"/>
            <a:ext cx="131594" cy="276199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1BCE84DA-7817-6275-B0E6-23E0B79889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677"/>
          <a:stretch/>
        </p:blipFill>
        <p:spPr>
          <a:xfrm>
            <a:off x="6298477" y="5414475"/>
            <a:ext cx="131594" cy="27619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3616DEE6-57C8-8A2B-283A-0257E64BB9F6}"/>
              </a:ext>
            </a:extLst>
          </p:cNvPr>
          <p:cNvSpPr txBox="1"/>
          <p:nvPr/>
        </p:nvSpPr>
        <p:spPr>
          <a:xfrm>
            <a:off x="6027185" y="5127222"/>
            <a:ext cx="316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+’</a:t>
            </a:r>
            <a:endParaRPr lang="ko-KR" altLang="en-US" dirty="0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FA27A90B-4259-7036-D6BC-7F25C788D1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677"/>
          <a:stretch/>
        </p:blipFill>
        <p:spPr>
          <a:xfrm>
            <a:off x="6298477" y="5124599"/>
            <a:ext cx="131594" cy="276199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87A1786-24B8-A151-2011-3A0B2F86ADB9}"/>
              </a:ext>
            </a:extLst>
          </p:cNvPr>
          <p:cNvSpPr txBox="1"/>
          <p:nvPr/>
        </p:nvSpPr>
        <p:spPr>
          <a:xfrm>
            <a:off x="7462381" y="4793465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Earth Work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63E8C5-F39A-1F29-39D1-FA9FEA44511E}"/>
              </a:ext>
            </a:extLst>
          </p:cNvPr>
          <p:cNvSpPr txBox="1"/>
          <p:nvPr/>
        </p:nvSpPr>
        <p:spPr>
          <a:xfrm>
            <a:off x="8407336" y="4793465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EARTH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71C1DF5-79C8-29A6-00EE-5ECB0EB1D890}"/>
              </a:ext>
            </a:extLst>
          </p:cNvPr>
          <p:cNvSpPr txBox="1"/>
          <p:nvPr/>
        </p:nvSpPr>
        <p:spPr>
          <a:xfrm>
            <a:off x="9209970" y="4793465"/>
            <a:ext cx="857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0000FF"/>
                </a:solidFill>
              </a:defRPr>
            </a:lvl1pPr>
          </a:lstStyle>
          <a:p>
            <a:r>
              <a:rPr lang="en-US" altLang="ko-KR" dirty="0"/>
              <a:t>Excavation</a:t>
            </a:r>
            <a:endParaRPr lang="ko-KR" altLang="en-US" dirty="0"/>
          </a:p>
        </p:txBody>
      </p:sp>
      <p:sp>
        <p:nvSpPr>
          <p:cNvPr id="67" name="십자형 66">
            <a:extLst>
              <a:ext uri="{FF2B5EF4-FFF2-40B4-BE49-F238E27FC236}">
                <a16:creationId xmlns:a16="http://schemas.microsoft.com/office/drawing/2014/main" id="{7DCA5932-536A-2285-DE47-B02F9008BDFD}"/>
              </a:ext>
            </a:extLst>
          </p:cNvPr>
          <p:cNvSpPr/>
          <p:nvPr/>
        </p:nvSpPr>
        <p:spPr>
          <a:xfrm>
            <a:off x="8115248" y="3068617"/>
            <a:ext cx="290790" cy="290790"/>
          </a:xfrm>
          <a:prstGeom prst="plus">
            <a:avLst>
              <a:gd name="adj" fmla="val 4675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245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F56E2C-FCB9-DE08-542C-6B6FE0AD0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67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7C42FB-5B3B-9155-9419-F60E998C0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887" y="892576"/>
            <a:ext cx="1935917" cy="2616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41291C-B048-4B75-7FF8-67FB11E55529}"/>
              </a:ext>
            </a:extLst>
          </p:cNvPr>
          <p:cNvSpPr txBox="1"/>
          <p:nvPr/>
        </p:nvSpPr>
        <p:spPr>
          <a:xfrm>
            <a:off x="2735170" y="1244610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GWM / SWM</a:t>
            </a:r>
            <a:endParaRPr lang="ko-KR" altLang="en-US" sz="11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243619-1E08-C929-AEDD-4F53DB59FD1F}"/>
              </a:ext>
            </a:extLst>
          </p:cNvPr>
          <p:cNvSpPr/>
          <p:nvPr/>
        </p:nvSpPr>
        <p:spPr>
          <a:xfrm>
            <a:off x="1" y="3592978"/>
            <a:ext cx="2638886" cy="2535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D93E37-AC30-3B95-DFF1-AD5263248F36}"/>
              </a:ext>
            </a:extLst>
          </p:cNvPr>
          <p:cNvSpPr txBox="1"/>
          <p:nvPr/>
        </p:nvSpPr>
        <p:spPr>
          <a:xfrm>
            <a:off x="0" y="3592978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Revit Type</a:t>
            </a:r>
            <a:endParaRPr lang="ko-KR" altLang="en-US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17B733-C840-F1A3-82B3-450B131BE2E0}"/>
              </a:ext>
            </a:extLst>
          </p:cNvPr>
          <p:cNvSpPr txBox="1"/>
          <p:nvPr/>
        </p:nvSpPr>
        <p:spPr>
          <a:xfrm>
            <a:off x="2696027" y="478099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CWM</a:t>
            </a:r>
            <a:endParaRPr lang="ko-KR" altLang="en-US" sz="1100" b="1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9DCF4A4-D38C-44C6-6BF2-CBBD269A9AD7}"/>
              </a:ext>
            </a:extLst>
          </p:cNvPr>
          <p:cNvGrpSpPr/>
          <p:nvPr/>
        </p:nvGrpSpPr>
        <p:grpSpPr>
          <a:xfrm>
            <a:off x="4245584" y="5042604"/>
            <a:ext cx="658439" cy="1026730"/>
            <a:chOff x="3461076" y="1647813"/>
            <a:chExt cx="658439" cy="1026730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866BFC76-794E-164E-5518-5C312484F6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99C59063-0D59-7283-AB90-8B2362CD4B03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41FCA8B6-8980-55E7-9B71-021CD16AFA5D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35101543-F8AB-E58E-8A47-D7CD67512678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D6A6B18-45CA-6C37-8722-47BB415469F3}"/>
              </a:ext>
            </a:extLst>
          </p:cNvPr>
          <p:cNvGrpSpPr/>
          <p:nvPr/>
        </p:nvGrpSpPr>
        <p:grpSpPr>
          <a:xfrm>
            <a:off x="3477563" y="5042604"/>
            <a:ext cx="658439" cy="1026730"/>
            <a:chOff x="3461076" y="1647813"/>
            <a:chExt cx="658439" cy="1026730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458E1827-1381-267D-BCE3-9E3D03DC11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CFCE7F94-2AD9-0583-1429-24BAC4830A0A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82EFDBC7-16CA-DEA7-F9DA-2192A86FFE17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C43F490C-34D4-581C-D3D9-1F5417E797E5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F9E0E48-3B29-597B-0DEE-BC79DA1D9954}"/>
              </a:ext>
            </a:extLst>
          </p:cNvPr>
          <p:cNvSpPr txBox="1"/>
          <p:nvPr/>
        </p:nvSpPr>
        <p:spPr>
          <a:xfrm>
            <a:off x="2696027" y="3086397"/>
            <a:ext cx="2087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-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00920A-CBEC-0E73-D799-C44E13C58E63}"/>
              </a:ext>
            </a:extLst>
          </p:cNvPr>
          <p:cNvSpPr txBox="1"/>
          <p:nvPr/>
        </p:nvSpPr>
        <p:spPr>
          <a:xfrm>
            <a:off x="3431054" y="3086397"/>
            <a:ext cx="2087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-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9AB5BC97-B683-9713-05C1-7F10144B69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0578"/>
          <a:stretch/>
        </p:blipFill>
        <p:spPr>
          <a:xfrm>
            <a:off x="4136002" y="1632377"/>
            <a:ext cx="7862579" cy="537314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0FB624B-11B8-D23A-5BBC-6561745971F6}"/>
              </a:ext>
            </a:extLst>
          </p:cNvPr>
          <p:cNvCxnSpPr/>
          <p:nvPr/>
        </p:nvCxnSpPr>
        <p:spPr>
          <a:xfrm>
            <a:off x="2800382" y="4506012"/>
            <a:ext cx="8832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4BA391C-376B-3D02-2F90-A57679688364}"/>
              </a:ext>
            </a:extLst>
          </p:cNvPr>
          <p:cNvGrpSpPr/>
          <p:nvPr/>
        </p:nvGrpSpPr>
        <p:grpSpPr>
          <a:xfrm>
            <a:off x="2664892" y="5042604"/>
            <a:ext cx="658439" cy="1026730"/>
            <a:chOff x="3461076" y="1647813"/>
            <a:chExt cx="658439" cy="1026730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37596C62-0A90-CDC2-B740-A7A468EE37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58" name="이등변 삼각형 57">
              <a:extLst>
                <a:ext uri="{FF2B5EF4-FFF2-40B4-BE49-F238E27FC236}">
                  <a16:creationId xmlns:a16="http://schemas.microsoft.com/office/drawing/2014/main" id="{764D4940-E76D-72FC-DE8B-84B7685F0A79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7ADA2F4A-2CD0-CF1B-A7DB-1DD20ACB5136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70931D86-3A39-0E7D-D85A-822C70D05846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AFE09717-1567-3644-537E-A9EB2FA20CB7}"/>
              </a:ext>
            </a:extLst>
          </p:cNvPr>
          <p:cNvSpPr txBox="1"/>
          <p:nvPr/>
        </p:nvSpPr>
        <p:spPr>
          <a:xfrm>
            <a:off x="2818436" y="4948292"/>
            <a:ext cx="258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+mj-lt"/>
              </a:rPr>
              <a:t>-</a:t>
            </a:r>
            <a:endParaRPr lang="ko-KR" altLang="en-US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C458DD-DE79-E4A9-13B4-6A81924633BC}"/>
              </a:ext>
            </a:extLst>
          </p:cNvPr>
          <p:cNvSpPr txBox="1"/>
          <p:nvPr/>
        </p:nvSpPr>
        <p:spPr>
          <a:xfrm>
            <a:off x="2789361" y="510791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00FF"/>
                </a:solidFill>
                <a:latin typeface="+mj-lt"/>
              </a:rPr>
              <a:t>+</a:t>
            </a:r>
            <a:endParaRPr lang="ko-KR" altLang="en-US" sz="1400" b="1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00D5D9-8A61-E73B-9BF5-3A891611B443}"/>
              </a:ext>
            </a:extLst>
          </p:cNvPr>
          <p:cNvSpPr txBox="1"/>
          <p:nvPr/>
        </p:nvSpPr>
        <p:spPr>
          <a:xfrm>
            <a:off x="3411591" y="5019627"/>
            <a:ext cx="7104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Concrete Work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F481FC2-1AD7-B86E-A844-8D15C1835117}"/>
              </a:ext>
            </a:extLst>
          </p:cNvPr>
          <p:cNvSpPr txBox="1"/>
          <p:nvPr/>
        </p:nvSpPr>
        <p:spPr>
          <a:xfrm>
            <a:off x="4297438" y="5019627"/>
            <a:ext cx="4251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RC-AG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E1D09ED-82BF-7A5D-1263-9DBFB9DF082A}"/>
              </a:ext>
            </a:extLst>
          </p:cNvPr>
          <p:cNvGrpSpPr/>
          <p:nvPr/>
        </p:nvGrpSpPr>
        <p:grpSpPr>
          <a:xfrm>
            <a:off x="5056289" y="5042604"/>
            <a:ext cx="658439" cy="1026730"/>
            <a:chOff x="3461076" y="1647813"/>
            <a:chExt cx="658439" cy="1026730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E833F213-0ACA-8C9F-55E0-4344525C22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38E1A0E6-F740-E11C-DC9F-C6F2E0E25EDE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B5786266-E81F-795A-5AC1-3D9F6CE2A0EB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054E41E6-86A5-6B75-4A10-FFA7354840CB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20A9A1E-6FE6-E7DF-D7E8-CDE862E91FBE}"/>
              </a:ext>
            </a:extLst>
          </p:cNvPr>
          <p:cNvSpPr txBox="1"/>
          <p:nvPr/>
        </p:nvSpPr>
        <p:spPr>
          <a:xfrm>
            <a:off x="5108143" y="501962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A03AF037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0DC91E-924A-DC2C-3E57-B674BB6B6C9D}"/>
              </a:ext>
            </a:extLst>
          </p:cNvPr>
          <p:cNvSpPr txBox="1"/>
          <p:nvPr/>
        </p:nvSpPr>
        <p:spPr>
          <a:xfrm>
            <a:off x="92172" y="3924790"/>
            <a:ext cx="13933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H_FL_AR_S17_RC Slab_RS1 T150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222B5539-3E9A-4C8A-EB08-3015EE43741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000"/>
          <a:stretch/>
        </p:blipFill>
        <p:spPr>
          <a:xfrm>
            <a:off x="2746267" y="1458873"/>
            <a:ext cx="1081722" cy="727108"/>
          </a:xfrm>
          <a:prstGeom prst="rect">
            <a:avLst/>
          </a:prstGeom>
        </p:spPr>
      </p:pic>
      <p:cxnSp>
        <p:nvCxnSpPr>
          <p:cNvPr id="75" name="연결선: 구부러짐 74">
            <a:extLst>
              <a:ext uri="{FF2B5EF4-FFF2-40B4-BE49-F238E27FC236}">
                <a16:creationId xmlns:a16="http://schemas.microsoft.com/office/drawing/2014/main" id="{5EC62E29-55F8-7CFE-9DF2-DF7AE2BE278B}"/>
              </a:ext>
            </a:extLst>
          </p:cNvPr>
          <p:cNvCxnSpPr>
            <a:cxnSpLocks/>
          </p:cNvCxnSpPr>
          <p:nvPr/>
        </p:nvCxnSpPr>
        <p:spPr>
          <a:xfrm rot="5400000">
            <a:off x="10451487" y="1035650"/>
            <a:ext cx="608996" cy="5844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3C9C84F-4BC0-BB8C-A89B-9B8AC7B118A0}"/>
              </a:ext>
            </a:extLst>
          </p:cNvPr>
          <p:cNvSpPr txBox="1"/>
          <p:nvPr/>
        </p:nvSpPr>
        <p:spPr>
          <a:xfrm>
            <a:off x="9292200" y="688780"/>
            <a:ext cx="2525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WM info :</a:t>
            </a:r>
          </a:p>
          <a:p>
            <a:r>
              <a:rPr lang="en-US" altLang="ko-KR" sz="1200" dirty="0"/>
              <a:t>From project-GWM, project-SWM</a:t>
            </a:r>
            <a:endParaRPr lang="ko-KR" altLang="en-US" sz="1200" dirty="0"/>
          </a:p>
        </p:txBody>
      </p:sp>
      <p:cxnSp>
        <p:nvCxnSpPr>
          <p:cNvPr id="78" name="연결선: 구부러짐 77">
            <a:extLst>
              <a:ext uri="{FF2B5EF4-FFF2-40B4-BE49-F238E27FC236}">
                <a16:creationId xmlns:a16="http://schemas.microsoft.com/office/drawing/2014/main" id="{646104EF-A951-0917-01E1-32A1502FE6D0}"/>
              </a:ext>
            </a:extLst>
          </p:cNvPr>
          <p:cNvCxnSpPr>
            <a:cxnSpLocks/>
          </p:cNvCxnSpPr>
          <p:nvPr/>
        </p:nvCxnSpPr>
        <p:spPr>
          <a:xfrm rot="5400000">
            <a:off x="5210183" y="1035652"/>
            <a:ext cx="608996" cy="5844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5473E62-24FA-FF87-E2ED-487AC0DA7A40}"/>
              </a:ext>
            </a:extLst>
          </p:cNvPr>
          <p:cNvSpPr txBox="1"/>
          <p:nvPr/>
        </p:nvSpPr>
        <p:spPr>
          <a:xfrm>
            <a:off x="5108143" y="688780"/>
            <a:ext cx="152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Formula : </a:t>
            </a:r>
          </a:p>
          <a:p>
            <a:r>
              <a:rPr lang="en-US" altLang="ko-KR" sz="1200" dirty="0"/>
              <a:t>From std-</a:t>
            </a:r>
            <a:r>
              <a:rPr lang="en-US" altLang="ko-KR" sz="1200" dirty="0" err="1"/>
              <a:t>famillylist</a:t>
            </a:r>
            <a:endParaRPr lang="ko-KR" altLang="en-US" sz="12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C0659F2-A5F1-BB77-A41B-DDE6DC2CB507}"/>
              </a:ext>
            </a:extLst>
          </p:cNvPr>
          <p:cNvSpPr/>
          <p:nvPr/>
        </p:nvSpPr>
        <p:spPr>
          <a:xfrm>
            <a:off x="4099799" y="1506220"/>
            <a:ext cx="197639" cy="72710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연결선: 구부러짐 80">
            <a:extLst>
              <a:ext uri="{FF2B5EF4-FFF2-40B4-BE49-F238E27FC236}">
                <a16:creationId xmlns:a16="http://schemas.microsoft.com/office/drawing/2014/main" id="{3B4399DD-5EA5-388E-5379-A2CBD46C8310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37575" y="2397674"/>
            <a:ext cx="599586" cy="3835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3871530-8B81-D128-7682-EB074D229C24}"/>
              </a:ext>
            </a:extLst>
          </p:cNvPr>
          <p:cNvSpPr txBox="1"/>
          <p:nvPr/>
        </p:nvSpPr>
        <p:spPr>
          <a:xfrm>
            <a:off x="4437368" y="3033925"/>
            <a:ext cx="5382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Std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type</a:t>
            </a:r>
            <a:r>
              <a:rPr lang="ko-KR" altLang="en-US" sz="1200" dirty="0">
                <a:solidFill>
                  <a:srgbClr val="FF0000"/>
                </a:solidFill>
              </a:rPr>
              <a:t> 만 선택했을 시에는 전체 자동 체크 </a:t>
            </a:r>
            <a:r>
              <a:rPr lang="en-US" altLang="ko-KR" sz="1200" dirty="0">
                <a:solidFill>
                  <a:srgbClr val="FF0000"/>
                </a:solidFill>
              </a:rPr>
              <a:t>or</a:t>
            </a:r>
            <a:r>
              <a:rPr lang="ko-KR" altLang="en-US" sz="1200" dirty="0">
                <a:solidFill>
                  <a:srgbClr val="FF0000"/>
                </a:solidFill>
              </a:rPr>
              <a:t> 비활성화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Revit Type</a:t>
            </a:r>
            <a:r>
              <a:rPr lang="ko-KR" altLang="en-US" sz="1200" dirty="0">
                <a:solidFill>
                  <a:srgbClr val="FF0000"/>
                </a:solidFill>
              </a:rPr>
              <a:t>까지 선택했을 때에는 </a:t>
            </a:r>
            <a:r>
              <a:rPr lang="en-US" altLang="ko-KR" sz="1200" dirty="0">
                <a:solidFill>
                  <a:srgbClr val="FF0000"/>
                </a:solidFill>
              </a:rPr>
              <a:t>Revit Type </a:t>
            </a:r>
            <a:r>
              <a:rPr lang="ko-KR" altLang="en-US" sz="1200" dirty="0">
                <a:solidFill>
                  <a:srgbClr val="FF0000"/>
                </a:solidFill>
              </a:rPr>
              <a:t>별 사용여부 체크박스 보여주기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From </a:t>
            </a:r>
            <a:r>
              <a:rPr lang="en-US" altLang="ko-KR" sz="1200" dirty="0" err="1"/>
              <a:t>pjt</a:t>
            </a:r>
            <a:r>
              <a:rPr lang="en-US" altLang="ko-KR" sz="1200" dirty="0"/>
              <a:t>-apply-status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ko-KR" altLang="en-US" sz="1200" dirty="0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7D915AD-594D-8F8C-0F81-5B671C3F0F65}"/>
              </a:ext>
            </a:extLst>
          </p:cNvPr>
          <p:cNvSpPr/>
          <p:nvPr/>
        </p:nvSpPr>
        <p:spPr>
          <a:xfrm>
            <a:off x="41646" y="3913431"/>
            <a:ext cx="2428178" cy="211414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765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F56E2C-FCB9-DE08-542C-6B6FE0AD0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6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41291C-B048-4B75-7FF8-67FB11E55529}"/>
              </a:ext>
            </a:extLst>
          </p:cNvPr>
          <p:cNvSpPr txBox="1"/>
          <p:nvPr/>
        </p:nvSpPr>
        <p:spPr>
          <a:xfrm>
            <a:off x="2735170" y="2604592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GWM / SWM</a:t>
            </a:r>
            <a:endParaRPr lang="ko-KR" altLang="en-US" sz="11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243619-1E08-C929-AEDD-4F53DB59FD1F}"/>
              </a:ext>
            </a:extLst>
          </p:cNvPr>
          <p:cNvSpPr/>
          <p:nvPr/>
        </p:nvSpPr>
        <p:spPr>
          <a:xfrm>
            <a:off x="2623139" y="858653"/>
            <a:ext cx="2740713" cy="1393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D93E37-AC30-3B95-DFF1-AD5263248F36}"/>
              </a:ext>
            </a:extLst>
          </p:cNvPr>
          <p:cNvSpPr txBox="1"/>
          <p:nvPr/>
        </p:nvSpPr>
        <p:spPr>
          <a:xfrm>
            <a:off x="2623139" y="848803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Revit Type</a:t>
            </a:r>
            <a:endParaRPr lang="ko-KR" altLang="en-US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17B733-C840-F1A3-82B3-450B131BE2E0}"/>
              </a:ext>
            </a:extLst>
          </p:cNvPr>
          <p:cNvSpPr txBox="1"/>
          <p:nvPr/>
        </p:nvSpPr>
        <p:spPr>
          <a:xfrm>
            <a:off x="2696027" y="478099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CWM</a:t>
            </a:r>
            <a:endParaRPr lang="ko-KR" altLang="en-US" sz="1100" b="1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9DCF4A4-D38C-44C6-6BF2-CBBD269A9AD7}"/>
              </a:ext>
            </a:extLst>
          </p:cNvPr>
          <p:cNvGrpSpPr/>
          <p:nvPr/>
        </p:nvGrpSpPr>
        <p:grpSpPr>
          <a:xfrm>
            <a:off x="3532219" y="5042604"/>
            <a:ext cx="658439" cy="1026730"/>
            <a:chOff x="3461076" y="1647813"/>
            <a:chExt cx="658439" cy="1026730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866BFC76-794E-164E-5518-5C312484F6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36" name="이등변 삼각형 35">
              <a:extLst>
                <a:ext uri="{FF2B5EF4-FFF2-40B4-BE49-F238E27FC236}">
                  <a16:creationId xmlns:a16="http://schemas.microsoft.com/office/drawing/2014/main" id="{99C59063-0D59-7283-AB90-8B2362CD4B03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41FCA8B6-8980-55E7-9B71-021CD16AFA5D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35101543-F8AB-E58E-8A47-D7CD67512678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D6A6B18-45CA-6C37-8722-47BB415469F3}"/>
              </a:ext>
            </a:extLst>
          </p:cNvPr>
          <p:cNvGrpSpPr/>
          <p:nvPr/>
        </p:nvGrpSpPr>
        <p:grpSpPr>
          <a:xfrm>
            <a:off x="2764198" y="5042604"/>
            <a:ext cx="658439" cy="1026730"/>
            <a:chOff x="3461076" y="1647813"/>
            <a:chExt cx="658439" cy="1026730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458E1827-1381-267D-BCE3-9E3D03DC11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CFCE7F94-2AD9-0583-1429-24BAC4830A0A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이등변 삼각형 41">
              <a:extLst>
                <a:ext uri="{FF2B5EF4-FFF2-40B4-BE49-F238E27FC236}">
                  <a16:creationId xmlns:a16="http://schemas.microsoft.com/office/drawing/2014/main" id="{82EFDBC7-16CA-DEA7-F9DA-2192A86FFE17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C43F490C-34D4-581C-D3D9-1F5417E797E5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F9E0E48-3B29-597B-0DEE-BC79DA1D9954}"/>
              </a:ext>
            </a:extLst>
          </p:cNvPr>
          <p:cNvSpPr txBox="1"/>
          <p:nvPr/>
        </p:nvSpPr>
        <p:spPr>
          <a:xfrm>
            <a:off x="2696027" y="3086397"/>
            <a:ext cx="2087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-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00920A-CBEC-0E73-D799-C44E13C58E63}"/>
              </a:ext>
            </a:extLst>
          </p:cNvPr>
          <p:cNvSpPr txBox="1"/>
          <p:nvPr/>
        </p:nvSpPr>
        <p:spPr>
          <a:xfrm>
            <a:off x="3431054" y="3086397"/>
            <a:ext cx="2087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-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9AB5BC97-B683-9713-05C1-7F10144B69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578"/>
          <a:stretch/>
        </p:blipFill>
        <p:spPr>
          <a:xfrm>
            <a:off x="4136002" y="2992359"/>
            <a:ext cx="7862579" cy="537314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0FB624B-11B8-D23A-5BBC-6561745971F6}"/>
              </a:ext>
            </a:extLst>
          </p:cNvPr>
          <p:cNvCxnSpPr/>
          <p:nvPr/>
        </p:nvCxnSpPr>
        <p:spPr>
          <a:xfrm>
            <a:off x="2800382" y="4506012"/>
            <a:ext cx="8832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F00D5D9-8A61-E73B-9BF5-3A891611B443}"/>
              </a:ext>
            </a:extLst>
          </p:cNvPr>
          <p:cNvSpPr txBox="1"/>
          <p:nvPr/>
        </p:nvSpPr>
        <p:spPr>
          <a:xfrm>
            <a:off x="2698226" y="5019627"/>
            <a:ext cx="7104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Concrete Work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F481FC2-1AD7-B86E-A844-8D15C1835117}"/>
              </a:ext>
            </a:extLst>
          </p:cNvPr>
          <p:cNvSpPr txBox="1"/>
          <p:nvPr/>
        </p:nvSpPr>
        <p:spPr>
          <a:xfrm>
            <a:off x="3584073" y="5019627"/>
            <a:ext cx="4251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RC-AG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0E1D09ED-82BF-7A5D-1263-9DBFB9DF082A}"/>
              </a:ext>
            </a:extLst>
          </p:cNvPr>
          <p:cNvGrpSpPr/>
          <p:nvPr/>
        </p:nvGrpSpPr>
        <p:grpSpPr>
          <a:xfrm>
            <a:off x="4342924" y="5042604"/>
            <a:ext cx="658439" cy="1026730"/>
            <a:chOff x="3461076" y="1647813"/>
            <a:chExt cx="658439" cy="1026730"/>
          </a:xfrm>
        </p:grpSpPr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E833F213-0ACA-8C9F-55E0-4344525C22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044"/>
            <a:stretch/>
          </p:blipFill>
          <p:spPr>
            <a:xfrm>
              <a:off x="3461076" y="1647813"/>
              <a:ext cx="658439" cy="10267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38E1A0E6-F740-E11C-DC9F-C6F2E0E25EDE}"/>
                </a:ext>
              </a:extLst>
            </p:cNvPr>
            <p:cNvSpPr/>
            <p:nvPr/>
          </p:nvSpPr>
          <p:spPr>
            <a:xfrm rot="10800000">
              <a:off x="4027257" y="171732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B5786266-E81F-795A-5AC1-3D9F6CE2A0EB}"/>
                </a:ext>
              </a:extLst>
            </p:cNvPr>
            <p:cNvSpPr/>
            <p:nvPr/>
          </p:nvSpPr>
          <p:spPr>
            <a:xfrm rot="10800000">
              <a:off x="4027257" y="1863704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이등변 삼각형 68">
              <a:extLst>
                <a:ext uri="{FF2B5EF4-FFF2-40B4-BE49-F238E27FC236}">
                  <a16:creationId xmlns:a16="http://schemas.microsoft.com/office/drawing/2014/main" id="{054E41E6-86A5-6B75-4A10-FFA7354840CB}"/>
                </a:ext>
              </a:extLst>
            </p:cNvPr>
            <p:cNvSpPr/>
            <p:nvPr/>
          </p:nvSpPr>
          <p:spPr>
            <a:xfrm rot="10800000">
              <a:off x="4027257" y="2029396"/>
              <a:ext cx="56055" cy="4571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20A9A1E-6FE6-E7DF-D7E8-CDE862E91FBE}"/>
              </a:ext>
            </a:extLst>
          </p:cNvPr>
          <p:cNvSpPr txBox="1"/>
          <p:nvPr/>
        </p:nvSpPr>
        <p:spPr>
          <a:xfrm>
            <a:off x="4394778" y="501962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solidFill>
                  <a:srgbClr val="FF0000"/>
                </a:solidFill>
                <a:latin typeface="Arial Narrow" panose="020B0606020202030204" pitchFamily="34" charset="0"/>
              </a:rPr>
              <a:t>A03AF037</a:t>
            </a:r>
            <a:endParaRPr lang="ko-KR" altLang="en-US" sz="7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0DC91E-924A-DC2C-3E57-B674BB6B6C9D}"/>
              </a:ext>
            </a:extLst>
          </p:cNvPr>
          <p:cNvSpPr txBox="1"/>
          <p:nvPr/>
        </p:nvSpPr>
        <p:spPr>
          <a:xfrm>
            <a:off x="2715311" y="1180615"/>
            <a:ext cx="13933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H_FL_AR_S17_RC Slab_RS1 T150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222B5539-3E9A-4C8A-EB08-3015EE4374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000"/>
          <a:stretch/>
        </p:blipFill>
        <p:spPr>
          <a:xfrm>
            <a:off x="2746267" y="2818855"/>
            <a:ext cx="1081722" cy="727108"/>
          </a:xfrm>
          <a:prstGeom prst="rect">
            <a:avLst/>
          </a:prstGeom>
        </p:spPr>
      </p:pic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C0659F2-A5F1-BB77-A41B-DDE6DC2CB507}"/>
              </a:ext>
            </a:extLst>
          </p:cNvPr>
          <p:cNvSpPr/>
          <p:nvPr/>
        </p:nvSpPr>
        <p:spPr>
          <a:xfrm>
            <a:off x="4099799" y="2866202"/>
            <a:ext cx="197639" cy="72710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7D915AD-594D-8F8C-0F81-5B671C3F0F65}"/>
              </a:ext>
            </a:extLst>
          </p:cNvPr>
          <p:cNvSpPr/>
          <p:nvPr/>
        </p:nvSpPr>
        <p:spPr>
          <a:xfrm>
            <a:off x="2664785" y="1169256"/>
            <a:ext cx="2428178" cy="211414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24C29D-FB91-1FF1-E092-F2349878EA45}"/>
              </a:ext>
            </a:extLst>
          </p:cNvPr>
          <p:cNvSpPr txBox="1"/>
          <p:nvPr/>
        </p:nvSpPr>
        <p:spPr>
          <a:xfrm>
            <a:off x="861626" y="648529"/>
            <a:ext cx="915635" cy="21544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Select Building</a:t>
            </a:r>
            <a:endParaRPr lang="ko-KR" altLang="en-US" sz="8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6679AB-C11B-CABD-ED94-43BE5CEBBD21}"/>
              </a:ext>
            </a:extLst>
          </p:cNvPr>
          <p:cNvSpPr/>
          <p:nvPr/>
        </p:nvSpPr>
        <p:spPr>
          <a:xfrm>
            <a:off x="6484611" y="858653"/>
            <a:ext cx="2740713" cy="1393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81F90-9593-F92C-2D98-560F28D9A0F9}"/>
              </a:ext>
            </a:extLst>
          </p:cNvPr>
          <p:cNvSpPr txBox="1"/>
          <p:nvPr/>
        </p:nvSpPr>
        <p:spPr>
          <a:xfrm>
            <a:off x="6515916" y="84880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/>
              <a:t>대기열</a:t>
            </a:r>
            <a:endParaRPr lang="ko-KR" altLang="en-US" sz="1100" b="1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7D5430D-4E01-6BC9-8825-25F8FCDA8A78}"/>
              </a:ext>
            </a:extLst>
          </p:cNvPr>
          <p:cNvSpPr/>
          <p:nvPr/>
        </p:nvSpPr>
        <p:spPr>
          <a:xfrm>
            <a:off x="5714728" y="1765605"/>
            <a:ext cx="280719" cy="200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7652865-7C56-7D13-7AE1-4A2484804185}"/>
              </a:ext>
            </a:extLst>
          </p:cNvPr>
          <p:cNvSpPr/>
          <p:nvPr/>
        </p:nvSpPr>
        <p:spPr>
          <a:xfrm rot="10800000">
            <a:off x="5714728" y="1185553"/>
            <a:ext cx="280719" cy="200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910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F56E2C-FCB9-DE08-542C-6B6FE0AD0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675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0243619-1E08-C929-AEDD-4F53DB59FD1F}"/>
              </a:ext>
            </a:extLst>
          </p:cNvPr>
          <p:cNvSpPr/>
          <p:nvPr/>
        </p:nvSpPr>
        <p:spPr>
          <a:xfrm>
            <a:off x="2623139" y="858653"/>
            <a:ext cx="1644061" cy="5332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D93E37-AC30-3B95-DFF1-AD5263248F36}"/>
              </a:ext>
            </a:extLst>
          </p:cNvPr>
          <p:cNvSpPr txBox="1"/>
          <p:nvPr/>
        </p:nvSpPr>
        <p:spPr>
          <a:xfrm>
            <a:off x="2623139" y="848803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Revit Type</a:t>
            </a:r>
            <a:endParaRPr lang="ko-KR" altLang="en-US" sz="11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10DC91E-924A-DC2C-3E57-B674BB6B6C9D}"/>
              </a:ext>
            </a:extLst>
          </p:cNvPr>
          <p:cNvSpPr txBox="1"/>
          <p:nvPr/>
        </p:nvSpPr>
        <p:spPr>
          <a:xfrm>
            <a:off x="2715311" y="1180615"/>
            <a:ext cx="13933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 sz="700" b="1" dirty="0">
                <a:solidFill>
                  <a:srgbClr val="0000FF"/>
                </a:solidFill>
                <a:latin typeface="Arial Narrow" panose="020B0606020202030204" pitchFamily="34" charset="0"/>
              </a:rPr>
              <a:t>H_FL_AR_S17_RC Slab_RS1 T150</a:t>
            </a:r>
            <a:endParaRPr lang="ko-KR" altLang="en-US" sz="700" b="1" dirty="0">
              <a:solidFill>
                <a:srgbClr val="0000FF"/>
              </a:solidFill>
              <a:latin typeface="Arial Narrow" panose="020B0606020202030204" pitchFamily="34" charset="0"/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57D915AD-594D-8F8C-0F81-5B671C3F0F65}"/>
              </a:ext>
            </a:extLst>
          </p:cNvPr>
          <p:cNvSpPr/>
          <p:nvPr/>
        </p:nvSpPr>
        <p:spPr>
          <a:xfrm>
            <a:off x="2664785" y="1169256"/>
            <a:ext cx="1602415" cy="200055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24C29D-FB91-1FF1-E092-F2349878EA45}"/>
              </a:ext>
            </a:extLst>
          </p:cNvPr>
          <p:cNvSpPr txBox="1"/>
          <p:nvPr/>
        </p:nvSpPr>
        <p:spPr>
          <a:xfrm>
            <a:off x="861626" y="648529"/>
            <a:ext cx="915635" cy="21544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Select Building</a:t>
            </a:r>
            <a:endParaRPr lang="ko-KR" altLang="en-US" sz="8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6679AB-C11B-CABD-ED94-43BE5CEBBD21}"/>
              </a:ext>
            </a:extLst>
          </p:cNvPr>
          <p:cNvSpPr/>
          <p:nvPr/>
        </p:nvSpPr>
        <p:spPr>
          <a:xfrm>
            <a:off x="4770718" y="848803"/>
            <a:ext cx="1370357" cy="53424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81F90-9593-F92C-2D98-560F28D9A0F9}"/>
              </a:ext>
            </a:extLst>
          </p:cNvPr>
          <p:cNvSpPr txBox="1"/>
          <p:nvPr/>
        </p:nvSpPr>
        <p:spPr>
          <a:xfrm>
            <a:off x="5113078" y="84880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/>
              <a:t>대기열</a:t>
            </a:r>
            <a:endParaRPr lang="ko-KR" altLang="en-US" sz="1100" b="1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7D5430D-4E01-6BC9-8825-25F8FCDA8A78}"/>
              </a:ext>
            </a:extLst>
          </p:cNvPr>
          <p:cNvSpPr/>
          <p:nvPr/>
        </p:nvSpPr>
        <p:spPr>
          <a:xfrm>
            <a:off x="4378599" y="1765605"/>
            <a:ext cx="280719" cy="200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7652865-7C56-7D13-7AE1-4A2484804185}"/>
              </a:ext>
            </a:extLst>
          </p:cNvPr>
          <p:cNvSpPr/>
          <p:nvPr/>
        </p:nvSpPr>
        <p:spPr>
          <a:xfrm rot="10800000">
            <a:off x="4378599" y="1180615"/>
            <a:ext cx="280719" cy="200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288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4C6735A-C29C-89C7-0A51-A7CCF26EB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36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485D39C-E94C-C5A0-541D-75140EC727E3}"/>
              </a:ext>
            </a:extLst>
          </p:cNvPr>
          <p:cNvSpPr/>
          <p:nvPr/>
        </p:nvSpPr>
        <p:spPr>
          <a:xfrm>
            <a:off x="304800" y="2634848"/>
            <a:ext cx="1308847" cy="2599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Bnote</a:t>
            </a:r>
            <a:r>
              <a:rPr lang="en-US" altLang="ko-KR" sz="1050" dirty="0">
                <a:solidFill>
                  <a:schemeClr val="tx1"/>
                </a:solidFill>
              </a:rPr>
              <a:t> </a:t>
            </a:r>
            <a:r>
              <a:rPr lang="ko-KR" altLang="en-US" sz="1050" dirty="0">
                <a:solidFill>
                  <a:schemeClr val="tx1"/>
                </a:solidFill>
              </a:rPr>
              <a:t>열기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ACFEB57-4A27-8DEF-ACA9-5B860F15CED2}"/>
              </a:ext>
            </a:extLst>
          </p:cNvPr>
          <p:cNvSpPr/>
          <p:nvPr/>
        </p:nvSpPr>
        <p:spPr>
          <a:xfrm>
            <a:off x="304800" y="3104162"/>
            <a:ext cx="1308847" cy="2599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팀표준으로 시작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185D418-7922-5786-6E6F-8C9AB27985C4}"/>
              </a:ext>
            </a:extLst>
          </p:cNvPr>
          <p:cNvCxnSpPr/>
          <p:nvPr/>
        </p:nvCxnSpPr>
        <p:spPr>
          <a:xfrm>
            <a:off x="1936376" y="259976"/>
            <a:ext cx="0" cy="6502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2BDD39-F0D5-E43A-FFB1-A7B2295B227D}"/>
              </a:ext>
            </a:extLst>
          </p:cNvPr>
          <p:cNvSpPr txBox="1"/>
          <p:nvPr/>
        </p:nvSpPr>
        <p:spPr>
          <a:xfrm>
            <a:off x="2151529" y="438599"/>
            <a:ext cx="11015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Recent</a:t>
            </a:r>
            <a:r>
              <a:rPr lang="ko-KR" altLang="en-US" sz="1100" dirty="0"/>
              <a:t> </a:t>
            </a:r>
            <a:r>
              <a:rPr lang="en-US" altLang="ko-KR" sz="1100" dirty="0" err="1"/>
              <a:t>Bnotes</a:t>
            </a:r>
            <a:endParaRPr lang="ko-KR" altLang="en-US" sz="11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C4A3FB2-D740-CF54-A9E3-417C7EC88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167" y="1063748"/>
            <a:ext cx="962159" cy="9526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E3F2C3D-6A86-644A-F9F1-D24162F06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612" y="1063748"/>
            <a:ext cx="990738" cy="10002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677EF9-5772-8B10-DD10-CBDED315A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576" y="1044695"/>
            <a:ext cx="1019317" cy="103837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B40219A-7F01-2E67-1954-3D2C6789209A}"/>
              </a:ext>
            </a:extLst>
          </p:cNvPr>
          <p:cNvSpPr txBox="1"/>
          <p:nvPr/>
        </p:nvSpPr>
        <p:spPr>
          <a:xfrm>
            <a:off x="304800" y="5971401"/>
            <a:ext cx="1176925" cy="602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900" dirty="0">
                <a:solidFill>
                  <a:srgbClr val="0070C0"/>
                </a:solidFill>
              </a:rPr>
              <a:t>What’s new</a:t>
            </a:r>
          </a:p>
          <a:p>
            <a:pPr>
              <a:lnSpc>
                <a:spcPct val="200000"/>
              </a:lnSpc>
            </a:pPr>
            <a:r>
              <a:rPr lang="en-US" altLang="ko-KR" sz="900" dirty="0" err="1">
                <a:solidFill>
                  <a:srgbClr val="0070C0"/>
                </a:solidFill>
              </a:rPr>
              <a:t>Bnote</a:t>
            </a:r>
            <a:r>
              <a:rPr lang="en-US" altLang="ko-KR" sz="900" dirty="0">
                <a:solidFill>
                  <a:srgbClr val="0070C0"/>
                </a:solidFill>
              </a:rPr>
              <a:t> FAQ (teams)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22CB733F-45B8-2026-C4D4-DB3A97C7C7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268" y="296711"/>
            <a:ext cx="1744354" cy="175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9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24E3F6-866E-8D4D-8BC6-6F1258DFC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1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453613-61B3-6190-9158-5290CBA39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DE4B47E-DB6A-D7FB-6CAF-D8EB416E46D1}"/>
              </a:ext>
            </a:extLst>
          </p:cNvPr>
          <p:cNvSpPr/>
          <p:nvPr/>
        </p:nvSpPr>
        <p:spPr>
          <a:xfrm>
            <a:off x="696141" y="846094"/>
            <a:ext cx="1019447" cy="1379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Select</a:t>
            </a:r>
            <a:r>
              <a:rPr lang="ko-KR" altLang="en-US" sz="900" dirty="0"/>
              <a:t> </a:t>
            </a:r>
            <a:r>
              <a:rPr lang="en-US" altLang="ko-KR" sz="900" dirty="0"/>
              <a:t>Building</a:t>
            </a:r>
            <a:endParaRPr lang="ko-KR" altLang="en-US" sz="9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E61457-3DE7-A062-C067-CF6BB7C7C6A4}"/>
              </a:ext>
            </a:extLst>
          </p:cNvPr>
          <p:cNvSpPr/>
          <p:nvPr/>
        </p:nvSpPr>
        <p:spPr>
          <a:xfrm>
            <a:off x="2710931" y="1480456"/>
            <a:ext cx="2488457" cy="2518984"/>
          </a:xfrm>
          <a:prstGeom prst="rect">
            <a:avLst/>
          </a:prstGeom>
          <a:noFill/>
          <a:ln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pt-BR" altLang="ko-KR" sz="900" b="0" i="0" u="none" strike="noStrike" dirty="0">
                <a:solidFill>
                  <a:schemeClr val="tx1"/>
                </a:solidFill>
                <a:effectLst/>
                <a:ea typeface="맑은 고딕" panose="020B0503020000020004" pitchFamily="50" charset="-127"/>
              </a:rPr>
              <a:t>H_FL_AR_S17_RC Slab_RS1 T150</a:t>
            </a:r>
            <a:r>
              <a:rPr lang="pt-BR" altLang="ko-KR" sz="9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pt-BR" altLang="ko-KR" sz="900" dirty="0">
                <a:solidFill>
                  <a:schemeClr val="tx1"/>
                </a:solidFill>
              </a:rPr>
              <a:t>H_FL_AR_S17_RC Slab_2S1 T150 30 MPa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E7578E-4130-76B5-0720-7A5165DA6B61}"/>
              </a:ext>
            </a:extLst>
          </p:cNvPr>
          <p:cNvSpPr/>
          <p:nvPr/>
        </p:nvSpPr>
        <p:spPr>
          <a:xfrm>
            <a:off x="2710932" y="4606732"/>
            <a:ext cx="2488456" cy="1491576"/>
          </a:xfrm>
          <a:prstGeom prst="rect">
            <a:avLst/>
          </a:prstGeom>
          <a:noFill/>
          <a:ln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97F6FDAC-A26F-0DE2-6AB2-59809CDD6269}"/>
              </a:ext>
            </a:extLst>
          </p:cNvPr>
          <p:cNvSpPr/>
          <p:nvPr/>
        </p:nvSpPr>
        <p:spPr>
          <a:xfrm>
            <a:off x="4084321" y="4077415"/>
            <a:ext cx="182880" cy="4093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40A26720-E1B2-45B4-BEAB-1952FC9A7E1E}"/>
              </a:ext>
            </a:extLst>
          </p:cNvPr>
          <p:cNvSpPr/>
          <p:nvPr/>
        </p:nvSpPr>
        <p:spPr>
          <a:xfrm rot="10800000">
            <a:off x="3326675" y="4077415"/>
            <a:ext cx="182880" cy="4093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F4A1E-BE43-A07A-5EE2-76D6F6B486E6}"/>
              </a:ext>
            </a:extLst>
          </p:cNvPr>
          <p:cNvSpPr txBox="1"/>
          <p:nvPr/>
        </p:nvSpPr>
        <p:spPr>
          <a:xfrm>
            <a:off x="2710932" y="4324103"/>
            <a:ext cx="5068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Entry</a:t>
            </a:r>
            <a:endParaRPr lang="ko-KR" altLang="en-US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853BAF-01BB-0607-160C-7FA3F10DC205}"/>
              </a:ext>
            </a:extLst>
          </p:cNvPr>
          <p:cNvSpPr txBox="1"/>
          <p:nvPr/>
        </p:nvSpPr>
        <p:spPr>
          <a:xfrm>
            <a:off x="2710932" y="1169349"/>
            <a:ext cx="10807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Assigned for : </a:t>
            </a:r>
            <a:endParaRPr lang="ko-KR" altLang="en-US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5558F-13B4-EB8D-9EC7-E14642FEFC0D}"/>
              </a:ext>
            </a:extLst>
          </p:cNvPr>
          <p:cNvSpPr txBox="1"/>
          <p:nvPr/>
        </p:nvSpPr>
        <p:spPr>
          <a:xfrm>
            <a:off x="3700261" y="1169349"/>
            <a:ext cx="14991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0000FF"/>
                </a:solidFill>
              </a:rPr>
              <a:t>H_FL_AR S17_RC Slab</a:t>
            </a:r>
            <a:endParaRPr lang="ko-KR" altLang="en-US" sz="1050" dirty="0">
              <a:solidFill>
                <a:srgbClr val="0000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EEC939-484E-31FD-520F-8F5708EE9A3F}"/>
              </a:ext>
            </a:extLst>
          </p:cNvPr>
          <p:cNvSpPr txBox="1"/>
          <p:nvPr/>
        </p:nvSpPr>
        <p:spPr>
          <a:xfrm>
            <a:off x="1827918" y="788124"/>
            <a:ext cx="4090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STB</a:t>
            </a:r>
            <a:endParaRPr lang="ko-KR" altLang="en-US" sz="105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55BBA7-9D1A-A471-CBD4-8DBE5823B238}"/>
              </a:ext>
            </a:extLst>
          </p:cNvPr>
          <p:cNvSpPr/>
          <p:nvPr/>
        </p:nvSpPr>
        <p:spPr>
          <a:xfrm>
            <a:off x="2710932" y="1733006"/>
            <a:ext cx="2488456" cy="248194"/>
          </a:xfrm>
          <a:prstGeom prst="rect">
            <a:avLst/>
          </a:prstGeom>
          <a:solidFill>
            <a:schemeClr val="accent4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33FD8F-4430-C917-7E6D-1BB0E32078BF}"/>
              </a:ext>
            </a:extLst>
          </p:cNvPr>
          <p:cNvSpPr/>
          <p:nvPr/>
        </p:nvSpPr>
        <p:spPr>
          <a:xfrm>
            <a:off x="45917" y="3180806"/>
            <a:ext cx="2488456" cy="248194"/>
          </a:xfrm>
          <a:prstGeom prst="rect">
            <a:avLst/>
          </a:prstGeom>
          <a:solidFill>
            <a:schemeClr val="accent4">
              <a:lumMod val="60000"/>
              <a:lumOff val="4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5E9E0A8-B906-37D8-AA51-AF340DA03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116643"/>
              </p:ext>
            </p:extLst>
          </p:nvPr>
        </p:nvGraphicFramePr>
        <p:xfrm>
          <a:off x="5343802" y="1480456"/>
          <a:ext cx="154017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06">
                  <a:extLst>
                    <a:ext uri="{9D8B030D-6E8A-4147-A177-3AD203B41FA5}">
                      <a16:colId xmlns:a16="http://schemas.microsoft.com/office/drawing/2014/main" val="2880091077"/>
                    </a:ext>
                  </a:extLst>
                </a:gridCol>
                <a:gridCol w="1251969">
                  <a:extLst>
                    <a:ext uri="{9D8B030D-6E8A-4147-A177-3AD203B41FA5}">
                      <a16:colId xmlns:a16="http://schemas.microsoft.com/office/drawing/2014/main" val="2851344051"/>
                    </a:ext>
                  </a:extLst>
                </a:gridCol>
              </a:tblGrid>
              <a:tr h="1926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RC-AG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83091"/>
                  </a:ext>
                </a:extLst>
              </a:tr>
              <a:tr h="1778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RC-AG::30MPa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97246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75522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595834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855405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B292B2-EF5A-9D3B-5212-0982F4E8B81F}"/>
              </a:ext>
            </a:extLst>
          </p:cNvPr>
          <p:cNvSpPr/>
          <p:nvPr/>
        </p:nvSpPr>
        <p:spPr>
          <a:xfrm>
            <a:off x="5343802" y="1285289"/>
            <a:ext cx="1152248" cy="1379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Select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All / None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8C64C2-5397-799D-81EB-BAAD62956ECE}"/>
              </a:ext>
            </a:extLst>
          </p:cNvPr>
          <p:cNvSpPr txBox="1"/>
          <p:nvPr/>
        </p:nvSpPr>
        <p:spPr>
          <a:xfrm>
            <a:off x="8400325" y="982760"/>
            <a:ext cx="3477490" cy="313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체크된 </a:t>
            </a:r>
            <a:r>
              <a:rPr lang="en-US" altLang="ko-KR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GWM/SWM</a:t>
            </a:r>
            <a:r>
              <a:rPr lang="ko-KR" altLang="en-US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에 해당하는 모든 </a:t>
            </a:r>
            <a:r>
              <a:rPr lang="en-US" altLang="ko-KR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WM </a:t>
            </a:r>
            <a:r>
              <a:rPr lang="ko-KR" altLang="en-US" sz="1100" dirty="0">
                <a:solidFill>
                  <a:schemeClr val="tx1"/>
                </a:solidFill>
                <a:ea typeface="맑은 고딕" panose="020B0503020000020004" pitchFamily="50" charset="-127"/>
              </a:rPr>
              <a:t>이 나열됨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9F4E8E5-2EFD-7C3F-B115-FA985358F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374757"/>
              </p:ext>
            </p:extLst>
          </p:nvPr>
        </p:nvGraphicFramePr>
        <p:xfrm>
          <a:off x="7181850" y="1480456"/>
          <a:ext cx="4695968" cy="298315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1891">
                  <a:extLst>
                    <a:ext uri="{9D8B030D-6E8A-4147-A177-3AD203B41FA5}">
                      <a16:colId xmlns:a16="http://schemas.microsoft.com/office/drawing/2014/main" val="2590470271"/>
                    </a:ext>
                  </a:extLst>
                </a:gridCol>
                <a:gridCol w="368649">
                  <a:extLst>
                    <a:ext uri="{9D8B030D-6E8A-4147-A177-3AD203B41FA5}">
                      <a16:colId xmlns:a16="http://schemas.microsoft.com/office/drawing/2014/main" val="1751783114"/>
                    </a:ext>
                  </a:extLst>
                </a:gridCol>
                <a:gridCol w="2818090">
                  <a:extLst>
                    <a:ext uri="{9D8B030D-6E8A-4147-A177-3AD203B41FA5}">
                      <a16:colId xmlns:a16="http://schemas.microsoft.com/office/drawing/2014/main" val="4004188966"/>
                    </a:ext>
                  </a:extLst>
                </a:gridCol>
                <a:gridCol w="280698">
                  <a:extLst>
                    <a:ext uri="{9D8B030D-6E8A-4147-A177-3AD203B41FA5}">
                      <a16:colId xmlns:a16="http://schemas.microsoft.com/office/drawing/2014/main" val="2929073054"/>
                    </a:ext>
                  </a:extLst>
                </a:gridCol>
                <a:gridCol w="239418">
                  <a:extLst>
                    <a:ext uri="{9D8B030D-6E8A-4147-A177-3AD203B41FA5}">
                      <a16:colId xmlns:a16="http://schemas.microsoft.com/office/drawing/2014/main" val="298705633"/>
                    </a:ext>
                  </a:extLst>
                </a:gridCol>
                <a:gridCol w="338611">
                  <a:extLst>
                    <a:ext uri="{9D8B030D-6E8A-4147-A177-3AD203B41FA5}">
                      <a16:colId xmlns:a16="http://schemas.microsoft.com/office/drawing/2014/main" val="2058580796"/>
                    </a:ext>
                  </a:extLst>
                </a:gridCol>
                <a:gridCol w="338611">
                  <a:extLst>
                    <a:ext uri="{9D8B030D-6E8A-4147-A177-3AD203B41FA5}">
                      <a16:colId xmlns:a16="http://schemas.microsoft.com/office/drawing/2014/main" val="4161844675"/>
                    </a:ext>
                  </a:extLst>
                </a:gridCol>
              </a:tblGrid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Concrete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A03AF032-00019 Concrete Work Superstructure Work Structural Concrete  Cement Type-1 30MPa ≤ </a:t>
                      </a:r>
                      <a:r>
                        <a:rPr lang="en-US" sz="700" u="none" strike="noStrike" dirty="0" err="1">
                          <a:effectLst/>
                        </a:rPr>
                        <a:t>F'c</a:t>
                      </a:r>
                      <a:r>
                        <a:rPr lang="en-US" sz="700" u="none" strike="noStrike" dirty="0">
                          <a:effectLst/>
                        </a:rPr>
                        <a:t> (Cylinder Strength) &lt; 35MPa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30MPa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=V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3837531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✓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Form1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A03AF036-00001 Concrete Work Superstructure Work Form Work (1 time in use) Flat Form     Dressed Lumber, Plywood or Steel Form(Wood Planks are not Allowed) incl. Chamfer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=A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698825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Rebar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A03AF037-00003 Concrete Work Superstructure Work Rebar Work Deformed Bar (Non-Coat.)  300MPa&lt;Fy≤400MPa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400MPa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TON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=V*RE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184368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6140156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55036587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05410679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8806887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77430634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E50C5D-9057-ADD0-6F77-DED6A6C6DE88}"/>
              </a:ext>
            </a:extLst>
          </p:cNvPr>
          <p:cNvSpPr/>
          <p:nvPr/>
        </p:nvSpPr>
        <p:spPr>
          <a:xfrm>
            <a:off x="7181850" y="1285289"/>
            <a:ext cx="1152248" cy="1379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Select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All / None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AE71498-31B6-650E-516A-C9F72A7C8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191552"/>
              </p:ext>
            </p:extLst>
          </p:nvPr>
        </p:nvGraphicFramePr>
        <p:xfrm>
          <a:off x="6992614" y="4617497"/>
          <a:ext cx="4885202" cy="149157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2397">
                  <a:extLst>
                    <a:ext uri="{9D8B030D-6E8A-4147-A177-3AD203B41FA5}">
                      <a16:colId xmlns:a16="http://schemas.microsoft.com/office/drawing/2014/main" val="2590470271"/>
                    </a:ext>
                  </a:extLst>
                </a:gridCol>
                <a:gridCol w="381067">
                  <a:extLst>
                    <a:ext uri="{9D8B030D-6E8A-4147-A177-3AD203B41FA5}">
                      <a16:colId xmlns:a16="http://schemas.microsoft.com/office/drawing/2014/main" val="1257336260"/>
                    </a:ext>
                  </a:extLst>
                </a:gridCol>
                <a:gridCol w="381067">
                  <a:extLst>
                    <a:ext uri="{9D8B030D-6E8A-4147-A177-3AD203B41FA5}">
                      <a16:colId xmlns:a16="http://schemas.microsoft.com/office/drawing/2014/main" val="1751783114"/>
                    </a:ext>
                  </a:extLst>
                </a:gridCol>
                <a:gridCol w="2913018">
                  <a:extLst>
                    <a:ext uri="{9D8B030D-6E8A-4147-A177-3AD203B41FA5}">
                      <a16:colId xmlns:a16="http://schemas.microsoft.com/office/drawing/2014/main" val="4004188966"/>
                    </a:ext>
                  </a:extLst>
                </a:gridCol>
                <a:gridCol w="290153">
                  <a:extLst>
                    <a:ext uri="{9D8B030D-6E8A-4147-A177-3AD203B41FA5}">
                      <a16:colId xmlns:a16="http://schemas.microsoft.com/office/drawing/2014/main" val="2929073054"/>
                    </a:ext>
                  </a:extLst>
                </a:gridCol>
                <a:gridCol w="247483">
                  <a:extLst>
                    <a:ext uri="{9D8B030D-6E8A-4147-A177-3AD203B41FA5}">
                      <a16:colId xmlns:a16="http://schemas.microsoft.com/office/drawing/2014/main" val="298705633"/>
                    </a:ext>
                  </a:extLst>
                </a:gridCol>
                <a:gridCol w="350017">
                  <a:extLst>
                    <a:ext uri="{9D8B030D-6E8A-4147-A177-3AD203B41FA5}">
                      <a16:colId xmlns:a16="http://schemas.microsoft.com/office/drawing/2014/main" val="2058580796"/>
                    </a:ext>
                  </a:extLst>
                </a:gridCol>
              </a:tblGrid>
              <a:tr h="3728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UG-PT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✓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Concrete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A03AF032-00019 Concrete Work Superstructure Work Structural Concrete  Cement Type-1 30MPa ≤ </a:t>
                      </a:r>
                      <a:r>
                        <a:rPr lang="en-US" sz="700" u="none" strike="noStrike" dirty="0" err="1">
                          <a:effectLst/>
                        </a:rPr>
                        <a:t>F'c</a:t>
                      </a:r>
                      <a:r>
                        <a:rPr lang="en-US" sz="700" u="none" strike="noStrike" dirty="0">
                          <a:effectLst/>
                        </a:rPr>
                        <a:t> (Cylinder Strength) &lt; 35MPa     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30MPa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03837531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Form1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u="none" strike="noStrike">
                          <a:effectLst/>
                        </a:rPr>
                        <a:t>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698825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</a:rPr>
                        <a:t>Rebar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400MPa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18184368"/>
                  </a:ext>
                </a:extLst>
              </a:tr>
              <a:tr h="372894"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 Narrow" panose="020B060602020203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6140156"/>
                  </a:ext>
                </a:extLst>
              </a:tr>
            </a:tbl>
          </a:graphicData>
        </a:graphic>
      </p:graphicFrame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CA03527-DF8F-C982-B792-118686CC8219}"/>
              </a:ext>
            </a:extLst>
          </p:cNvPr>
          <p:cNvCxnSpPr/>
          <p:nvPr/>
        </p:nvCxnSpPr>
        <p:spPr>
          <a:xfrm>
            <a:off x="5343802" y="4533303"/>
            <a:ext cx="6755433" cy="0"/>
          </a:xfrm>
          <a:prstGeom prst="line">
            <a:avLst/>
          </a:prstGeom>
          <a:ln w="127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F546E40-1009-0E07-F5A4-BD60301B0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696747"/>
              </p:ext>
            </p:extLst>
          </p:nvPr>
        </p:nvGraphicFramePr>
        <p:xfrm>
          <a:off x="5343802" y="4615190"/>
          <a:ext cx="154017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206">
                  <a:extLst>
                    <a:ext uri="{9D8B030D-6E8A-4147-A177-3AD203B41FA5}">
                      <a16:colId xmlns:a16="http://schemas.microsoft.com/office/drawing/2014/main" val="2880091077"/>
                    </a:ext>
                  </a:extLst>
                </a:gridCol>
                <a:gridCol w="1251969">
                  <a:extLst>
                    <a:ext uri="{9D8B030D-6E8A-4147-A177-3AD203B41FA5}">
                      <a16:colId xmlns:a16="http://schemas.microsoft.com/office/drawing/2014/main" val="2851344051"/>
                    </a:ext>
                  </a:extLst>
                </a:gridCol>
              </a:tblGrid>
              <a:tr h="19264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UG-PT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83091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75522"/>
                  </a:ext>
                </a:extLst>
              </a:tr>
              <a:tr h="31166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595834"/>
                  </a:ext>
                </a:extLst>
              </a:tr>
            </a:tbl>
          </a:graphicData>
        </a:graphic>
      </p:graphicFrame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17219921-6278-1485-51DF-5F1BC7BA553A}"/>
              </a:ext>
            </a:extLst>
          </p:cNvPr>
          <p:cNvSpPr/>
          <p:nvPr/>
        </p:nvSpPr>
        <p:spPr>
          <a:xfrm>
            <a:off x="3962400" y="644573"/>
            <a:ext cx="2754179" cy="803227"/>
          </a:xfrm>
          <a:custGeom>
            <a:avLst/>
            <a:gdLst>
              <a:gd name="connsiteX0" fmla="*/ 0 w 2754179"/>
              <a:gd name="connsiteY0" fmla="*/ 542877 h 803227"/>
              <a:gd name="connsiteX1" fmla="*/ 355600 w 2754179"/>
              <a:gd name="connsiteY1" fmla="*/ 22177 h 803227"/>
              <a:gd name="connsiteX2" fmla="*/ 1746250 w 2754179"/>
              <a:gd name="connsiteY2" fmla="*/ 130127 h 803227"/>
              <a:gd name="connsiteX3" fmla="*/ 2705100 w 2754179"/>
              <a:gd name="connsiteY3" fmla="*/ 441277 h 803227"/>
              <a:gd name="connsiteX4" fmla="*/ 2616200 w 2754179"/>
              <a:gd name="connsiteY4" fmla="*/ 676227 h 803227"/>
              <a:gd name="connsiteX5" fmla="*/ 2628900 w 2754179"/>
              <a:gd name="connsiteY5" fmla="*/ 803227 h 803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4179" h="803227">
                <a:moveTo>
                  <a:pt x="0" y="542877"/>
                </a:moveTo>
                <a:cubicBezTo>
                  <a:pt x="32279" y="316923"/>
                  <a:pt x="64558" y="90969"/>
                  <a:pt x="355600" y="22177"/>
                </a:cubicBezTo>
                <a:cubicBezTo>
                  <a:pt x="646642" y="-46615"/>
                  <a:pt x="1354667" y="60277"/>
                  <a:pt x="1746250" y="130127"/>
                </a:cubicBezTo>
                <a:cubicBezTo>
                  <a:pt x="2137833" y="199977"/>
                  <a:pt x="2560108" y="350260"/>
                  <a:pt x="2705100" y="441277"/>
                </a:cubicBezTo>
                <a:cubicBezTo>
                  <a:pt x="2850092" y="532294"/>
                  <a:pt x="2628900" y="615902"/>
                  <a:pt x="2616200" y="676227"/>
                </a:cubicBezTo>
                <a:cubicBezTo>
                  <a:pt x="2603500" y="736552"/>
                  <a:pt x="2616200" y="769889"/>
                  <a:pt x="2628900" y="803227"/>
                </a:cubicBezTo>
              </a:path>
            </a:pathLst>
          </a:custGeom>
          <a:noFill/>
          <a:ln>
            <a:solidFill>
              <a:srgbClr val="FF00FF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64170E-1BB1-33C6-7BDB-2BE404778B49}"/>
              </a:ext>
            </a:extLst>
          </p:cNvPr>
          <p:cNvSpPr txBox="1"/>
          <p:nvPr/>
        </p:nvSpPr>
        <p:spPr>
          <a:xfrm>
            <a:off x="5524500" y="517615"/>
            <a:ext cx="25699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>
                <a:solidFill>
                  <a:srgbClr val="FF00FF"/>
                </a:solidFill>
              </a:rPr>
              <a:t>state.team_std_info</a:t>
            </a:r>
            <a:r>
              <a:rPr lang="en-US" altLang="ko-KR" sz="1050" dirty="0">
                <a:solidFill>
                  <a:srgbClr val="FF00FF"/>
                </a:solidFill>
              </a:rPr>
              <a:t>[“project-</a:t>
            </a:r>
            <a:r>
              <a:rPr lang="en-US" altLang="ko-KR" sz="1050" dirty="0" err="1">
                <a:solidFill>
                  <a:srgbClr val="FF00FF"/>
                </a:solidFill>
              </a:rPr>
              <a:t>familylist</a:t>
            </a:r>
            <a:r>
              <a:rPr lang="en-US" altLang="ko-KR" sz="1050" dirty="0">
                <a:solidFill>
                  <a:srgbClr val="FF00FF"/>
                </a:solidFill>
              </a:rPr>
              <a:t>”]</a:t>
            </a:r>
            <a:endParaRPr lang="ko-KR" altLang="en-US" sz="1050" dirty="0">
              <a:solidFill>
                <a:srgbClr val="FF00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BF8C62-D173-42A6-5D0C-652A22756D4A}"/>
              </a:ext>
            </a:extLst>
          </p:cNvPr>
          <p:cNvSpPr txBox="1"/>
          <p:nvPr/>
        </p:nvSpPr>
        <p:spPr>
          <a:xfrm>
            <a:off x="6139426" y="5208297"/>
            <a:ext cx="43893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>
                <a:solidFill>
                  <a:srgbClr val="FF00FF"/>
                </a:solidFill>
              </a:rPr>
              <a:t>state.team_std_info</a:t>
            </a:r>
            <a:r>
              <a:rPr lang="en-US" altLang="ko-KR" sz="1050" dirty="0">
                <a:solidFill>
                  <a:srgbClr val="FF00FF"/>
                </a:solidFill>
              </a:rPr>
              <a:t>[“</a:t>
            </a:r>
            <a:r>
              <a:rPr lang="en-US" altLang="ko-KR" sz="1050" dirty="0" err="1">
                <a:solidFill>
                  <a:srgbClr val="FF00FF"/>
                </a:solidFill>
              </a:rPr>
              <a:t>building_apply</a:t>
            </a:r>
            <a:r>
              <a:rPr lang="en-US" altLang="ko-KR" sz="1050" dirty="0">
                <a:solidFill>
                  <a:srgbClr val="FF00FF"/>
                </a:solidFill>
              </a:rPr>
              <a:t>”][</a:t>
            </a:r>
            <a:r>
              <a:rPr lang="en-US" altLang="ko-KR" sz="1050" dirty="0" err="1">
                <a:solidFill>
                  <a:srgbClr val="FF00FF"/>
                </a:solidFill>
              </a:rPr>
              <a:t>building_name</a:t>
            </a:r>
            <a:r>
              <a:rPr lang="en-US" altLang="ko-KR" sz="1050" dirty="0">
                <a:solidFill>
                  <a:srgbClr val="FF00FF"/>
                </a:solidFill>
              </a:rPr>
              <a:t>][“</a:t>
            </a:r>
            <a:r>
              <a:rPr lang="en-US" altLang="ko-KR" sz="1050" dirty="0" err="1">
                <a:solidFill>
                  <a:srgbClr val="FF00FF"/>
                </a:solidFill>
              </a:rPr>
              <a:t>assign_family</a:t>
            </a:r>
            <a:r>
              <a:rPr lang="en-US" altLang="ko-KR" sz="1050" dirty="0">
                <a:solidFill>
                  <a:srgbClr val="FF00FF"/>
                </a:solidFill>
              </a:rPr>
              <a:t>”]</a:t>
            </a:r>
            <a:endParaRPr lang="ko-KR" altLang="en-US" sz="1050" dirty="0">
              <a:solidFill>
                <a:srgbClr val="FF00FF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9B0E68E-F5A3-8357-31DC-C2677E1241B2}"/>
              </a:ext>
            </a:extLst>
          </p:cNvPr>
          <p:cNvSpPr/>
          <p:nvPr/>
        </p:nvSpPr>
        <p:spPr>
          <a:xfrm>
            <a:off x="5277575" y="1409391"/>
            <a:ext cx="298910" cy="1948544"/>
          </a:xfrm>
          <a:prstGeom prst="roundRect">
            <a:avLst/>
          </a:prstGeom>
          <a:noFill/>
          <a:ln>
            <a:solidFill>
              <a:srgbClr val="FF00FF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C4369CB-C3F6-E07C-EA61-06AE2B1A025F}"/>
              </a:ext>
            </a:extLst>
          </p:cNvPr>
          <p:cNvSpPr/>
          <p:nvPr/>
        </p:nvSpPr>
        <p:spPr>
          <a:xfrm>
            <a:off x="5672918" y="1409391"/>
            <a:ext cx="1305800" cy="1948544"/>
          </a:xfrm>
          <a:prstGeom prst="roundRect">
            <a:avLst>
              <a:gd name="adj" fmla="val 5838"/>
            </a:avLst>
          </a:prstGeom>
          <a:noFill/>
          <a:ln>
            <a:solidFill>
              <a:srgbClr val="FF00FF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A495F597-8A1C-74E2-F1C6-678FF725DA7E}"/>
              </a:ext>
            </a:extLst>
          </p:cNvPr>
          <p:cNvSpPr/>
          <p:nvPr/>
        </p:nvSpPr>
        <p:spPr>
          <a:xfrm>
            <a:off x="1989939" y="942680"/>
            <a:ext cx="1978612" cy="2321976"/>
          </a:xfrm>
          <a:custGeom>
            <a:avLst/>
            <a:gdLst>
              <a:gd name="connsiteX0" fmla="*/ 159372 w 1978612"/>
              <a:gd name="connsiteY0" fmla="*/ 0 h 2321976"/>
              <a:gd name="connsiteX1" fmla="*/ 36824 w 1978612"/>
              <a:gd name="connsiteY1" fmla="*/ 1593130 h 2321976"/>
              <a:gd name="connsiteX2" fmla="*/ 734407 w 1978612"/>
              <a:gd name="connsiteY2" fmla="*/ 2318994 h 2321976"/>
              <a:gd name="connsiteX3" fmla="*/ 1893904 w 1978612"/>
              <a:gd name="connsiteY3" fmla="*/ 1819374 h 2321976"/>
              <a:gd name="connsiteX4" fmla="*/ 1799636 w 1978612"/>
              <a:gd name="connsiteY4" fmla="*/ 1065229 h 232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8612" h="2321976">
                <a:moveTo>
                  <a:pt x="159372" y="0"/>
                </a:moveTo>
                <a:cubicBezTo>
                  <a:pt x="50178" y="603315"/>
                  <a:pt x="-59015" y="1206631"/>
                  <a:pt x="36824" y="1593130"/>
                </a:cubicBezTo>
                <a:cubicBezTo>
                  <a:pt x="132663" y="1979629"/>
                  <a:pt x="424894" y="2281287"/>
                  <a:pt x="734407" y="2318994"/>
                </a:cubicBezTo>
                <a:cubicBezTo>
                  <a:pt x="1043920" y="2356701"/>
                  <a:pt x="1716366" y="2028335"/>
                  <a:pt x="1893904" y="1819374"/>
                </a:cubicBezTo>
                <a:cubicBezTo>
                  <a:pt x="2071442" y="1610413"/>
                  <a:pt x="1935539" y="1337821"/>
                  <a:pt x="1799636" y="1065229"/>
                </a:cubicBezTo>
              </a:path>
            </a:pathLst>
          </a:custGeom>
          <a:noFill/>
          <a:ln>
            <a:solidFill>
              <a:srgbClr val="FF00FF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768E9A71-A704-9CA1-EAB1-5067D8EBFDA3}"/>
              </a:ext>
            </a:extLst>
          </p:cNvPr>
          <p:cNvSpPr/>
          <p:nvPr/>
        </p:nvSpPr>
        <p:spPr>
          <a:xfrm>
            <a:off x="2360769" y="749159"/>
            <a:ext cx="1628404" cy="2092515"/>
          </a:xfrm>
          <a:custGeom>
            <a:avLst/>
            <a:gdLst>
              <a:gd name="connsiteX0" fmla="*/ 1598490 w 1659545"/>
              <a:gd name="connsiteY0" fmla="*/ 448045 h 2092515"/>
              <a:gd name="connsiteX1" fmla="*/ 1579636 w 1659545"/>
              <a:gd name="connsiteY1" fmla="*/ 212375 h 2092515"/>
              <a:gd name="connsiteX2" fmla="*/ 816065 w 1659545"/>
              <a:gd name="connsiteY2" fmla="*/ 4985 h 2092515"/>
              <a:gd name="connsiteX3" fmla="*/ 109055 w 1659545"/>
              <a:gd name="connsiteY3" fmla="*/ 429192 h 2092515"/>
              <a:gd name="connsiteX4" fmla="*/ 61921 w 1659545"/>
              <a:gd name="connsiteY4" fmla="*/ 1447286 h 2092515"/>
              <a:gd name="connsiteX5" fmla="*/ 693517 w 1659545"/>
              <a:gd name="connsiteY5" fmla="*/ 2078882 h 2092515"/>
              <a:gd name="connsiteX6" fmla="*/ 1570209 w 1659545"/>
              <a:gd name="connsiteY6" fmla="*/ 1871493 h 209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9545" h="2092515">
                <a:moveTo>
                  <a:pt x="1598490" y="448045"/>
                </a:moveTo>
                <a:cubicBezTo>
                  <a:pt x="1654265" y="367131"/>
                  <a:pt x="1710040" y="286218"/>
                  <a:pt x="1579636" y="212375"/>
                </a:cubicBezTo>
                <a:cubicBezTo>
                  <a:pt x="1449232" y="138532"/>
                  <a:pt x="1061162" y="-31151"/>
                  <a:pt x="816065" y="4985"/>
                </a:cubicBezTo>
                <a:cubicBezTo>
                  <a:pt x="570968" y="41121"/>
                  <a:pt x="234746" y="188809"/>
                  <a:pt x="109055" y="429192"/>
                </a:cubicBezTo>
                <a:cubicBezTo>
                  <a:pt x="-16636" y="669575"/>
                  <a:pt x="-35489" y="1172338"/>
                  <a:pt x="61921" y="1447286"/>
                </a:cubicBezTo>
                <a:cubicBezTo>
                  <a:pt x="159331" y="1722234"/>
                  <a:pt x="442136" y="2008181"/>
                  <a:pt x="693517" y="2078882"/>
                </a:cubicBezTo>
                <a:cubicBezTo>
                  <a:pt x="944898" y="2149583"/>
                  <a:pt x="1419380" y="1924911"/>
                  <a:pt x="1570209" y="1871493"/>
                </a:cubicBezTo>
              </a:path>
            </a:pathLst>
          </a:custGeom>
          <a:noFill/>
          <a:ln>
            <a:solidFill>
              <a:srgbClr val="FF00FF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6B39FF-8C57-4D40-EC36-2CD22045F277}"/>
              </a:ext>
            </a:extLst>
          </p:cNvPr>
          <p:cNvSpPr txBox="1"/>
          <p:nvPr/>
        </p:nvSpPr>
        <p:spPr>
          <a:xfrm>
            <a:off x="4779390" y="0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팀타입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모델타입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A809F0-7901-B800-5AA5-E217DD327464}"/>
              </a:ext>
            </a:extLst>
          </p:cNvPr>
          <p:cNvSpPr txBox="1"/>
          <p:nvPr/>
        </p:nvSpPr>
        <p:spPr>
          <a:xfrm>
            <a:off x="2600600" y="3155802"/>
            <a:ext cx="29017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strike="sngStrike" dirty="0">
                <a:solidFill>
                  <a:srgbClr val="FF00FF"/>
                </a:solidFill>
              </a:rPr>
              <a:t>STB </a:t>
            </a:r>
            <a:r>
              <a:rPr lang="ko-KR" altLang="en-US" sz="1050" strike="sngStrike" dirty="0">
                <a:solidFill>
                  <a:srgbClr val="FF00FF"/>
                </a:solidFill>
              </a:rPr>
              <a:t>건물의 </a:t>
            </a:r>
            <a:r>
              <a:rPr lang="en-US" altLang="ko-KR" sz="1050" strike="sngStrike" dirty="0">
                <a:solidFill>
                  <a:srgbClr val="FF00FF"/>
                </a:solidFill>
              </a:rPr>
              <a:t>“A”</a:t>
            </a:r>
            <a:r>
              <a:rPr lang="ko-KR" altLang="en-US" sz="1050" strike="sngStrike" dirty="0">
                <a:solidFill>
                  <a:srgbClr val="FF00FF"/>
                </a:solidFill>
              </a:rPr>
              <a:t>팀타입에 할당된 </a:t>
            </a:r>
            <a:r>
              <a:rPr lang="en-US" altLang="ko-KR" sz="1050" strike="sngStrike" dirty="0">
                <a:solidFill>
                  <a:srgbClr val="FF00FF"/>
                </a:solidFill>
              </a:rPr>
              <a:t>1,2 </a:t>
            </a:r>
            <a:r>
              <a:rPr lang="ko-KR" altLang="en-US" sz="1050" strike="sngStrike" dirty="0">
                <a:solidFill>
                  <a:srgbClr val="FF00FF"/>
                </a:solidFill>
              </a:rPr>
              <a:t>모델타입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011F15-F433-A68C-6A1A-4D22DFE5C9C6}"/>
              </a:ext>
            </a:extLst>
          </p:cNvPr>
          <p:cNvSpPr txBox="1"/>
          <p:nvPr/>
        </p:nvSpPr>
        <p:spPr>
          <a:xfrm>
            <a:off x="7186801" y="3257131"/>
            <a:ext cx="40414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rgbClr val="FF00FF"/>
                </a:solidFill>
              </a:rPr>
              <a:t>그 모델 타입에 </a:t>
            </a:r>
            <a:r>
              <a:rPr lang="en-US" altLang="ko-KR" sz="1050" dirty="0">
                <a:solidFill>
                  <a:srgbClr val="FF00FF"/>
                </a:solidFill>
              </a:rPr>
              <a:t>GWM </a:t>
            </a:r>
            <a:r>
              <a:rPr lang="ko-KR" altLang="en-US" sz="1050" dirty="0">
                <a:solidFill>
                  <a:srgbClr val="FF00FF"/>
                </a:solidFill>
              </a:rPr>
              <a:t>별 사용여부 표시</a:t>
            </a:r>
            <a:endParaRPr lang="en-US" altLang="ko-KR" sz="1050" dirty="0">
              <a:solidFill>
                <a:srgbClr val="FF00FF"/>
              </a:solidFill>
            </a:endParaRPr>
          </a:p>
          <a:p>
            <a:r>
              <a:rPr lang="ko-KR" altLang="en-US" sz="1050" dirty="0" err="1">
                <a:solidFill>
                  <a:srgbClr val="FF00FF"/>
                </a:solidFill>
              </a:rPr>
              <a:t>를</a:t>
            </a:r>
            <a:r>
              <a:rPr lang="ko-KR" altLang="en-US" sz="1050" dirty="0">
                <a:solidFill>
                  <a:srgbClr val="FF00FF"/>
                </a:solidFill>
              </a:rPr>
              <a:t> 가지고 오른쪽 등장 </a:t>
            </a:r>
            <a:r>
              <a:rPr lang="en-US" altLang="ko-KR" sz="1050" dirty="0">
                <a:solidFill>
                  <a:srgbClr val="FF00FF"/>
                </a:solidFill>
              </a:rPr>
              <a:t>WM</a:t>
            </a:r>
            <a:r>
              <a:rPr lang="ko-KR" altLang="en-US" sz="1050" dirty="0">
                <a:solidFill>
                  <a:srgbClr val="FF00FF"/>
                </a:solidFill>
              </a:rPr>
              <a:t>을 결정하게 할지</a:t>
            </a:r>
            <a:r>
              <a:rPr lang="en-US" altLang="ko-KR" sz="1050" dirty="0">
                <a:solidFill>
                  <a:srgbClr val="FF00FF"/>
                </a:solidFill>
              </a:rPr>
              <a:t>? </a:t>
            </a:r>
          </a:p>
          <a:p>
            <a:r>
              <a:rPr lang="ko-KR" altLang="en-US" sz="1050" dirty="0">
                <a:solidFill>
                  <a:srgbClr val="FF00FF"/>
                </a:solidFill>
              </a:rPr>
              <a:t>아니면 일단 패밀리리스트 기준으로 있는 </a:t>
            </a:r>
            <a:r>
              <a:rPr lang="en-US" altLang="ko-KR" sz="1050" dirty="0">
                <a:solidFill>
                  <a:srgbClr val="FF00FF"/>
                </a:solidFill>
              </a:rPr>
              <a:t>GWM </a:t>
            </a:r>
            <a:r>
              <a:rPr lang="ko-KR" altLang="en-US" sz="1050" dirty="0">
                <a:solidFill>
                  <a:srgbClr val="FF00FF"/>
                </a:solidFill>
              </a:rPr>
              <a:t>별 다 </a:t>
            </a:r>
            <a:r>
              <a:rPr lang="ko-KR" altLang="en-US" sz="1050" dirty="0" err="1">
                <a:solidFill>
                  <a:srgbClr val="FF00FF"/>
                </a:solidFill>
              </a:rPr>
              <a:t>꺼내놓고</a:t>
            </a:r>
            <a:r>
              <a:rPr lang="en-US" altLang="ko-KR" sz="1050" dirty="0">
                <a:solidFill>
                  <a:srgbClr val="FF00FF"/>
                </a:solidFill>
              </a:rPr>
              <a:t>,</a:t>
            </a:r>
          </a:p>
          <a:p>
            <a:r>
              <a:rPr lang="ko-KR" altLang="en-US" sz="1050" dirty="0">
                <a:solidFill>
                  <a:srgbClr val="FF00FF"/>
                </a:solidFill>
              </a:rPr>
              <a:t>우측 테이블에서의 체크박스로만 컨트롤 할지</a:t>
            </a:r>
            <a:r>
              <a:rPr lang="en-US" altLang="ko-KR" sz="1050" dirty="0">
                <a:solidFill>
                  <a:srgbClr val="FF00FF"/>
                </a:solidFill>
              </a:rPr>
              <a:t>?</a:t>
            </a:r>
            <a:endParaRPr lang="ko-KR" altLang="en-US" sz="1050" dirty="0">
              <a:solidFill>
                <a:srgbClr val="FF00FF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0206C5-B51C-8F13-B9CD-D067864FA186}"/>
              </a:ext>
            </a:extLst>
          </p:cNvPr>
          <p:cNvSpPr txBox="1"/>
          <p:nvPr/>
        </p:nvSpPr>
        <p:spPr>
          <a:xfrm>
            <a:off x="7965379" y="-342012"/>
            <a:ext cx="4137671" cy="1708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rgbClr val="FF00FF"/>
                </a:solidFill>
              </a:rPr>
              <a:t>STB </a:t>
            </a:r>
            <a:r>
              <a:rPr lang="ko-KR" altLang="en-US" sz="1050" dirty="0">
                <a:solidFill>
                  <a:srgbClr val="FF00FF"/>
                </a:solidFill>
              </a:rPr>
              <a:t>건물의 </a:t>
            </a:r>
            <a:r>
              <a:rPr lang="en-US" altLang="ko-KR" sz="1050" dirty="0">
                <a:solidFill>
                  <a:srgbClr val="FF00FF"/>
                </a:solidFill>
              </a:rPr>
              <a:t>1,2 </a:t>
            </a:r>
            <a:r>
              <a:rPr lang="ko-KR" altLang="en-US" sz="1050" dirty="0">
                <a:solidFill>
                  <a:srgbClr val="FF00FF"/>
                </a:solidFill>
              </a:rPr>
              <a:t>모델타입은 태그로 </a:t>
            </a:r>
            <a:r>
              <a:rPr lang="en-US" altLang="ko-KR" sz="1050" dirty="0">
                <a:solidFill>
                  <a:srgbClr val="FF00FF"/>
                </a:solidFill>
              </a:rPr>
              <a:t>“A” </a:t>
            </a:r>
            <a:r>
              <a:rPr lang="ko-KR" altLang="en-US" sz="1050" dirty="0">
                <a:solidFill>
                  <a:srgbClr val="FF00FF"/>
                </a:solidFill>
              </a:rPr>
              <a:t>팀타입이</a:t>
            </a:r>
            <a:endParaRPr lang="en-US" altLang="ko-KR" sz="1050" dirty="0">
              <a:solidFill>
                <a:srgbClr val="FF00FF"/>
              </a:solidFill>
            </a:endParaRPr>
          </a:p>
          <a:p>
            <a:r>
              <a:rPr lang="ko-KR" altLang="en-US" sz="1050" dirty="0" err="1">
                <a:solidFill>
                  <a:srgbClr val="FF00FF"/>
                </a:solidFill>
              </a:rPr>
              <a:t>박혀있음</a:t>
            </a:r>
            <a:endParaRPr lang="en-US" altLang="ko-KR" sz="1050" dirty="0">
              <a:solidFill>
                <a:srgbClr val="FF00FF"/>
              </a:solidFill>
            </a:endParaRPr>
          </a:p>
          <a:p>
            <a:endParaRPr lang="en-US" altLang="ko-KR" sz="1050" dirty="0">
              <a:solidFill>
                <a:srgbClr val="FF00FF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sz="1050" dirty="0" err="1">
                <a:solidFill>
                  <a:srgbClr val="FF00FF"/>
                </a:solidFill>
              </a:rPr>
              <a:t>팀타입</a:t>
            </a:r>
            <a:r>
              <a:rPr lang="ko-KR" altLang="en-US" sz="1050" dirty="0">
                <a:solidFill>
                  <a:srgbClr val="FF00FF"/>
                </a:solidFill>
              </a:rPr>
              <a:t> 정보로 </a:t>
            </a:r>
            <a:r>
              <a:rPr lang="en-US" altLang="ko-KR" sz="1050" dirty="0">
                <a:solidFill>
                  <a:srgbClr val="FF00FF"/>
                </a:solidFill>
              </a:rPr>
              <a:t>GWM/SWM </a:t>
            </a:r>
            <a:r>
              <a:rPr lang="ko-KR" altLang="en-US" sz="1050" dirty="0">
                <a:solidFill>
                  <a:srgbClr val="FF00FF"/>
                </a:solidFill>
              </a:rPr>
              <a:t>가져오고</a:t>
            </a:r>
            <a:endParaRPr lang="en-US" altLang="ko-KR" sz="1050" dirty="0">
              <a:solidFill>
                <a:srgbClr val="FF00FF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sz="1050" dirty="0">
                <a:solidFill>
                  <a:srgbClr val="FF00FF"/>
                </a:solidFill>
              </a:rPr>
              <a:t>모델타입이 패밀리리스트상 </a:t>
            </a:r>
            <a:r>
              <a:rPr lang="ko-KR" altLang="en-US" sz="1050" dirty="0" err="1">
                <a:solidFill>
                  <a:srgbClr val="FF00FF"/>
                </a:solidFill>
              </a:rPr>
              <a:t>팀타입</a:t>
            </a:r>
            <a:r>
              <a:rPr lang="ko-KR" altLang="en-US" sz="1050" dirty="0">
                <a:solidFill>
                  <a:srgbClr val="FF00FF"/>
                </a:solidFill>
              </a:rPr>
              <a:t> 중 어떤 </a:t>
            </a:r>
            <a:r>
              <a:rPr lang="en-US" altLang="ko-KR" sz="1050" dirty="0">
                <a:solidFill>
                  <a:srgbClr val="FF00FF"/>
                </a:solidFill>
              </a:rPr>
              <a:t>GWM</a:t>
            </a:r>
            <a:r>
              <a:rPr lang="ko-KR" altLang="en-US" sz="1050" dirty="0">
                <a:solidFill>
                  <a:srgbClr val="FF00FF"/>
                </a:solidFill>
              </a:rPr>
              <a:t>을 쓰는 지는</a:t>
            </a:r>
            <a:endParaRPr lang="en-US" altLang="ko-KR" sz="1050" dirty="0">
              <a:solidFill>
                <a:srgbClr val="FF00FF"/>
              </a:solidFill>
            </a:endParaRPr>
          </a:p>
          <a:p>
            <a:r>
              <a:rPr lang="en-US" altLang="ko-KR" sz="1050" dirty="0">
                <a:solidFill>
                  <a:srgbClr val="FF00FF"/>
                </a:solidFill>
              </a:rPr>
              <a:t>Db</a:t>
            </a:r>
            <a:r>
              <a:rPr lang="ko-KR" altLang="en-US" sz="1050" dirty="0">
                <a:solidFill>
                  <a:srgbClr val="FF00FF"/>
                </a:solidFill>
              </a:rPr>
              <a:t>의 빌딩 내 모델타입 </a:t>
            </a:r>
            <a:r>
              <a:rPr lang="ko-KR" altLang="en-US" sz="1050" dirty="0" err="1">
                <a:solidFill>
                  <a:srgbClr val="FF00FF"/>
                </a:solidFill>
              </a:rPr>
              <a:t>딕셔너리</a:t>
            </a:r>
            <a:r>
              <a:rPr lang="ko-KR" altLang="en-US" sz="1050" dirty="0">
                <a:solidFill>
                  <a:srgbClr val="FF00FF"/>
                </a:solidFill>
              </a:rPr>
              <a:t> 중 </a:t>
            </a:r>
            <a:r>
              <a:rPr lang="en-US" altLang="ko-KR" sz="1050" dirty="0">
                <a:solidFill>
                  <a:srgbClr val="FF00FF"/>
                </a:solidFill>
              </a:rPr>
              <a:t>GWM</a:t>
            </a:r>
            <a:r>
              <a:rPr lang="ko-KR" altLang="en-US" sz="1050" dirty="0">
                <a:solidFill>
                  <a:srgbClr val="FF00FF"/>
                </a:solidFill>
              </a:rPr>
              <a:t>항목에 저장해두고</a:t>
            </a:r>
            <a:endParaRPr lang="en-US" altLang="ko-KR" sz="1050" dirty="0">
              <a:solidFill>
                <a:srgbClr val="FF00FF"/>
              </a:solidFill>
            </a:endParaRPr>
          </a:p>
          <a:p>
            <a:r>
              <a:rPr lang="ko-KR" altLang="en-US" sz="1050" dirty="0">
                <a:solidFill>
                  <a:srgbClr val="FF00FF"/>
                </a:solidFill>
              </a:rPr>
              <a:t>체크박스로 반영</a:t>
            </a:r>
            <a:endParaRPr lang="en-US" altLang="ko-KR" sz="1050" dirty="0">
              <a:solidFill>
                <a:srgbClr val="FF00FF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sz="1050" dirty="0">
              <a:solidFill>
                <a:srgbClr val="FF00FF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sz="1050" dirty="0">
              <a:solidFill>
                <a:srgbClr val="FF00FF"/>
              </a:solidFill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endParaRPr lang="ko-KR" altLang="en-US" sz="1050" dirty="0">
              <a:solidFill>
                <a:srgbClr val="FF00FF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3C2C0D-2D31-63E0-7F4F-2A65683630DD}"/>
              </a:ext>
            </a:extLst>
          </p:cNvPr>
          <p:cNvSpPr txBox="1"/>
          <p:nvPr/>
        </p:nvSpPr>
        <p:spPr>
          <a:xfrm>
            <a:off x="661353" y="3406433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이걸 클릭하면</a:t>
            </a:r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66B6FF0A-2F8A-4623-05E5-24CF5CAB295B}"/>
              </a:ext>
            </a:extLst>
          </p:cNvPr>
          <p:cNvSpPr/>
          <p:nvPr/>
        </p:nvSpPr>
        <p:spPr>
          <a:xfrm>
            <a:off x="1404594" y="3365369"/>
            <a:ext cx="6014241" cy="939318"/>
          </a:xfrm>
          <a:custGeom>
            <a:avLst/>
            <a:gdLst>
              <a:gd name="connsiteX0" fmla="*/ 0 w 6014241"/>
              <a:gd name="connsiteY0" fmla="*/ 329938 h 2123292"/>
              <a:gd name="connsiteX1" fmla="*/ 2846895 w 6014241"/>
              <a:gd name="connsiteY1" fmla="*/ 2121031 h 2123292"/>
              <a:gd name="connsiteX2" fmla="*/ 5825765 w 6014241"/>
              <a:gd name="connsiteY2" fmla="*/ 688157 h 2123292"/>
              <a:gd name="connsiteX3" fmla="*/ 5458119 w 6014241"/>
              <a:gd name="connsiteY3" fmla="*/ 0 h 2123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4241" h="2123292">
                <a:moveTo>
                  <a:pt x="0" y="329938"/>
                </a:moveTo>
                <a:cubicBezTo>
                  <a:pt x="937967" y="1195633"/>
                  <a:pt x="1875934" y="2061328"/>
                  <a:pt x="2846895" y="2121031"/>
                </a:cubicBezTo>
                <a:cubicBezTo>
                  <a:pt x="3817856" y="2180734"/>
                  <a:pt x="5390561" y="1041662"/>
                  <a:pt x="5825765" y="688157"/>
                </a:cubicBezTo>
                <a:cubicBezTo>
                  <a:pt x="6260969" y="334652"/>
                  <a:pt x="5859544" y="167326"/>
                  <a:pt x="5458119" y="0"/>
                </a:cubicBez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37FACA-E4AC-CE50-8E55-DE972DE65678}"/>
              </a:ext>
            </a:extLst>
          </p:cNvPr>
          <p:cNvSpPr txBox="1"/>
          <p:nvPr/>
        </p:nvSpPr>
        <p:spPr>
          <a:xfrm>
            <a:off x="6201704" y="3059471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accent2">
                    <a:lumMod val="75000"/>
                  </a:schemeClr>
                </a:solidFill>
              </a:rPr>
              <a:t>여기가 뜨고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AEE2C0-BBA5-2844-8DC1-112D4EDDF5C4}"/>
              </a:ext>
            </a:extLst>
          </p:cNvPr>
          <p:cNvSpPr txBox="1"/>
          <p:nvPr/>
        </p:nvSpPr>
        <p:spPr>
          <a:xfrm>
            <a:off x="2938192" y="1974256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이걸 클릭하면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D2F125-0E87-9AAB-118E-ABC93F3640FA}"/>
              </a:ext>
            </a:extLst>
          </p:cNvPr>
          <p:cNvSpPr txBox="1"/>
          <p:nvPr/>
        </p:nvSpPr>
        <p:spPr>
          <a:xfrm>
            <a:off x="4125737" y="2495444"/>
            <a:ext cx="14927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>
                <a:solidFill>
                  <a:schemeClr val="accent6">
                    <a:lumMod val="75000"/>
                  </a:schemeClr>
                </a:solidFill>
              </a:rPr>
              <a:t>여기 체크박스가 뜨게</a:t>
            </a:r>
            <a:endParaRPr lang="ko-KR" altLang="en-US" sz="10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23A1BE53-BFFE-E436-CA53-8238CA7EF67D}"/>
              </a:ext>
            </a:extLst>
          </p:cNvPr>
          <p:cNvSpPr/>
          <p:nvPr/>
        </p:nvSpPr>
        <p:spPr>
          <a:xfrm>
            <a:off x="3638746" y="2073897"/>
            <a:ext cx="1743959" cy="454115"/>
          </a:xfrm>
          <a:custGeom>
            <a:avLst/>
            <a:gdLst>
              <a:gd name="connsiteX0" fmla="*/ 0 w 1743959"/>
              <a:gd name="connsiteY0" fmla="*/ 122548 h 454115"/>
              <a:gd name="connsiteX1" fmla="*/ 1018095 w 1743959"/>
              <a:gd name="connsiteY1" fmla="*/ 452487 h 454115"/>
              <a:gd name="connsiteX2" fmla="*/ 1743959 w 1743959"/>
              <a:gd name="connsiteY2" fmla="*/ 0 h 4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3959" h="454115">
                <a:moveTo>
                  <a:pt x="0" y="122548"/>
                </a:moveTo>
                <a:cubicBezTo>
                  <a:pt x="363717" y="297730"/>
                  <a:pt x="727435" y="472912"/>
                  <a:pt x="1018095" y="452487"/>
                </a:cubicBezTo>
                <a:cubicBezTo>
                  <a:pt x="1308755" y="432062"/>
                  <a:pt x="1526357" y="216031"/>
                  <a:pt x="1743959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6BEB99-0D1D-54EE-19FB-1273815E28F3}"/>
              </a:ext>
            </a:extLst>
          </p:cNvPr>
          <p:cNvSpPr txBox="1"/>
          <p:nvPr/>
        </p:nvSpPr>
        <p:spPr>
          <a:xfrm>
            <a:off x="3182491" y="4954381"/>
            <a:ext cx="296427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>
                <a:solidFill>
                  <a:schemeClr val="accent6">
                    <a:lumMod val="75000"/>
                  </a:schemeClr>
                </a:solidFill>
              </a:rPr>
              <a:t>드롭다운으로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 임의의 </a:t>
            </a:r>
            <a:r>
              <a:rPr lang="en-US" altLang="ko-KR" sz="1050" dirty="0">
                <a:solidFill>
                  <a:schemeClr val="accent6">
                    <a:lumMod val="75000"/>
                  </a:schemeClr>
                </a:solidFill>
              </a:rPr>
              <a:t>GWM/SWM 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선택</a:t>
            </a:r>
            <a:endParaRPr lang="en-US" altLang="ko-KR" sz="105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드롭다운 항목은 </a:t>
            </a:r>
            <a:r>
              <a:rPr lang="ko-KR" altLang="en-US" sz="1050" dirty="0" err="1">
                <a:solidFill>
                  <a:schemeClr val="accent6">
                    <a:lumMod val="75000"/>
                  </a:schemeClr>
                </a:solidFill>
              </a:rPr>
              <a:t>추가가능하고</a:t>
            </a:r>
            <a:r>
              <a:rPr lang="en-US" altLang="ko-KR" sz="105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z="1050" dirty="0" err="1">
                <a:solidFill>
                  <a:schemeClr val="accent6">
                    <a:lumMod val="75000"/>
                  </a:schemeClr>
                </a:solidFill>
              </a:rPr>
              <a:t>추가할때마다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altLang="ko-KR" sz="105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소속 </a:t>
            </a:r>
            <a:r>
              <a:rPr lang="en-US" altLang="ko-KR" sz="1050" dirty="0">
                <a:solidFill>
                  <a:schemeClr val="accent6">
                    <a:lumMod val="75000"/>
                  </a:schemeClr>
                </a:solidFill>
              </a:rPr>
              <a:t>WM 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들은 우측박스에 누적</a:t>
            </a:r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9A6D257B-4BBC-1D54-122F-69529D672181}"/>
              </a:ext>
            </a:extLst>
          </p:cNvPr>
          <p:cNvSpPr/>
          <p:nvPr/>
        </p:nvSpPr>
        <p:spPr>
          <a:xfrm rot="10800000">
            <a:off x="6589335" y="4732256"/>
            <a:ext cx="127243" cy="8891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511943-4FBA-5809-6579-18783EAD5027}"/>
              </a:ext>
            </a:extLst>
          </p:cNvPr>
          <p:cNvSpPr txBox="1"/>
          <p:nvPr/>
        </p:nvSpPr>
        <p:spPr>
          <a:xfrm>
            <a:off x="7107721" y="5849336"/>
            <a:ext cx="2531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등장한 </a:t>
            </a:r>
            <a:r>
              <a:rPr lang="ko-KR" altLang="en-US" sz="1050" dirty="0" err="1">
                <a:solidFill>
                  <a:schemeClr val="accent6">
                    <a:lumMod val="75000"/>
                  </a:schemeClr>
                </a:solidFill>
              </a:rPr>
              <a:t>것들중</a:t>
            </a:r>
            <a:r>
              <a:rPr lang="ko-KR" altLang="en-US" sz="1050" dirty="0">
                <a:solidFill>
                  <a:schemeClr val="accent6">
                    <a:lumMod val="75000"/>
                  </a:schemeClr>
                </a:solidFill>
              </a:rPr>
              <a:t> 최종 선택은 체크박스로</a:t>
            </a:r>
          </a:p>
        </p:txBody>
      </p:sp>
    </p:spTree>
    <p:extLst>
      <p:ext uri="{BB962C8B-B14F-4D97-AF65-F5344CB8AC3E}">
        <p14:creationId xmlns:p14="http://schemas.microsoft.com/office/powerpoint/2010/main" val="360013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104154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30315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82637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226009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1041540"/>
            <a:ext cx="2501714" cy="449248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45491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635035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302174" y="1564760"/>
            <a:ext cx="2793826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F91 / B35 / W02A / C95A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101	CENTRAL CONTROL ROOM	</a:t>
            </a:r>
          </a:p>
          <a:p>
            <a:r>
              <a:rPr lang="en-US" altLang="ko-KR" sz="1050" dirty="0"/>
              <a:t>102	MEETING ROOM	</a:t>
            </a:r>
          </a:p>
          <a:p>
            <a:r>
              <a:rPr lang="en-US" altLang="ko-KR" sz="1050" dirty="0"/>
              <a:t>103	ENGINEERING ROOM	</a:t>
            </a:r>
          </a:p>
          <a:p>
            <a:r>
              <a:rPr lang="en-US" altLang="ko-KR" sz="1050" dirty="0"/>
              <a:t>127	NONE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88982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714813" y="1564760"/>
            <a:ext cx="247769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    room1</a:t>
            </a:r>
          </a:p>
          <a:p>
            <a:r>
              <a:rPr lang="en-US" altLang="ko-KR" sz="1050" dirty="0"/>
              <a:t>    room2</a:t>
            </a:r>
          </a:p>
          <a:p>
            <a:r>
              <a:rPr lang="en-US" altLang="ko-KR" sz="1050" dirty="0"/>
              <a:t>    room3</a:t>
            </a:r>
          </a:p>
          <a:p>
            <a:r>
              <a:rPr lang="en-US" altLang="ko-KR" sz="1050" dirty="0"/>
              <a:t>    room4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    room5</a:t>
            </a:r>
          </a:p>
          <a:p>
            <a:r>
              <a:rPr lang="en-US" altLang="ko-KR" sz="1050" dirty="0"/>
              <a:t>    room6</a:t>
            </a:r>
          </a:p>
          <a:p>
            <a:r>
              <a:rPr lang="en-US" altLang="ko-KR" sz="1050" dirty="0"/>
              <a:t>    room7</a:t>
            </a:r>
          </a:p>
          <a:p>
            <a:r>
              <a:rPr lang="en-US" altLang="ko-KR" sz="1050" dirty="0"/>
              <a:t>    room8</a:t>
            </a:r>
          </a:p>
          <a:p>
            <a:r>
              <a:rPr lang="en-US" altLang="ko-KR" sz="1050" dirty="0"/>
              <a:t>F91  /  B35  /  W01B  /  C95A</a:t>
            </a:r>
          </a:p>
          <a:p>
            <a:r>
              <a:rPr lang="en-US" altLang="ko-KR" sz="1050" dirty="0"/>
              <a:t>    room9</a:t>
            </a:r>
          </a:p>
          <a:p>
            <a:r>
              <a:rPr lang="en-US" altLang="ko-KR" sz="1050" dirty="0"/>
              <a:t>    room10</a:t>
            </a:r>
          </a:p>
          <a:p>
            <a:r>
              <a:rPr lang="en-US" altLang="ko-KR" sz="1050" dirty="0"/>
              <a:t>    room11</a:t>
            </a:r>
          </a:p>
          <a:p>
            <a:r>
              <a:rPr lang="en-US" altLang="ko-KR" sz="1050" dirty="0"/>
              <a:t>    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3317966" y="1146888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</a:t>
            </a:r>
            <a:r>
              <a:rPr lang="ko-KR" altLang="en-US" sz="1100" dirty="0" err="1"/>
              <a:t>트리뷰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204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C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6714812" y="321449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76828-A373-34D5-BDA3-FAC9160E6382}"/>
              </a:ext>
            </a:extLst>
          </p:cNvPr>
          <p:cNvSpPr txBox="1"/>
          <p:nvPr/>
        </p:nvSpPr>
        <p:spPr>
          <a:xfrm>
            <a:off x="3302174" y="3293000"/>
            <a:ext cx="78258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Item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E1ECB-C2D3-20EB-0F2A-8012B85807D9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F1C5E1-AB65-73DB-A85F-22CA09141D9A}"/>
              </a:ext>
            </a:extLst>
          </p:cNvPr>
          <p:cNvSpPr txBox="1"/>
          <p:nvPr/>
        </p:nvSpPr>
        <p:spPr>
          <a:xfrm>
            <a:off x="4163083" y="3293000"/>
            <a:ext cx="193674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rooms with finish type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0869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3314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Earth Work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0" y="1053314"/>
            <a:ext cx="535921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0262B02-5FB1-BE35-F3B0-6B0AC4BD3CD8}"/>
              </a:ext>
            </a:extLst>
          </p:cNvPr>
          <p:cNvCxnSpPr/>
          <p:nvPr/>
        </p:nvCxnSpPr>
        <p:spPr>
          <a:xfrm>
            <a:off x="219075" y="6086475"/>
            <a:ext cx="438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D7FD09-F7EF-99C5-419B-56B56DDBA28A}"/>
              </a:ext>
            </a:extLst>
          </p:cNvPr>
          <p:cNvSpPr txBox="1"/>
          <p:nvPr/>
        </p:nvSpPr>
        <p:spPr>
          <a:xfrm>
            <a:off x="5667374" y="1051952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Steel Work</a:t>
            </a:r>
            <a:endParaRPr lang="ko-KR" altLang="en-US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954258-B37B-5706-DA25-CCAFA465FB08}"/>
              </a:ext>
            </a:extLst>
          </p:cNvPr>
          <p:cNvSpPr/>
          <p:nvPr/>
        </p:nvSpPr>
        <p:spPr>
          <a:xfrm>
            <a:off x="5667374" y="1051952"/>
            <a:ext cx="614362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F4D50B2-9A14-6EB8-C087-20E2C53C9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CFDBE91-FA0C-8E18-B4A1-451538F76F8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25432B8-1E03-DE9B-B480-28B21C24A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12128"/>
              </p:ext>
            </p:extLst>
          </p:nvPr>
        </p:nvGraphicFramePr>
        <p:xfrm>
          <a:off x="219075" y="1746326"/>
          <a:ext cx="495055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978755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ExtraExcavation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토량환산계수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돌출길이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607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터파기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여유폭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3687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지하수위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(GL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을 기준으로 음수로 작성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2922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50264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7A10E35-E4D8-17C7-9AC0-DDA3FA9F3881}"/>
              </a:ext>
            </a:extLst>
          </p:cNvPr>
          <p:cNvSpPr txBox="1"/>
          <p:nvPr/>
        </p:nvSpPr>
        <p:spPr>
          <a:xfrm>
            <a:off x="256161" y="1425969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76C1B-4828-15CC-8F74-006A3086DBD4}"/>
              </a:ext>
            </a:extLst>
          </p:cNvPr>
          <p:cNvSpPr txBox="1"/>
          <p:nvPr/>
        </p:nvSpPr>
        <p:spPr>
          <a:xfrm>
            <a:off x="842879" y="1425969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F828252-AA18-E856-BDB1-77BBEB14E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91072"/>
              </p:ext>
            </p:extLst>
          </p:nvPr>
        </p:nvGraphicFramePr>
        <p:xfrm>
          <a:off x="5891818" y="1744964"/>
          <a:ext cx="4870450" cy="1710690"/>
        </p:xfrm>
        <a:graphic>
          <a:graphicData uri="http://schemas.openxmlformats.org/drawingml/2006/table">
            <a:tbl>
              <a:tblPr/>
              <a:tblGrid>
                <a:gridCol w="712911">
                  <a:extLst>
                    <a:ext uri="{9D8B030D-6E8A-4147-A177-3AD203B41FA5}">
                      <a16:colId xmlns:a16="http://schemas.microsoft.com/office/drawing/2014/main" val="2435756049"/>
                    </a:ext>
                  </a:extLst>
                </a:gridCol>
                <a:gridCol w="1755643">
                  <a:extLst>
                    <a:ext uri="{9D8B030D-6E8A-4147-A177-3AD203B41FA5}">
                      <a16:colId xmlns:a16="http://schemas.microsoft.com/office/drawing/2014/main" val="2684752932"/>
                    </a:ext>
                  </a:extLst>
                </a:gridCol>
                <a:gridCol w="453272">
                  <a:extLst>
                    <a:ext uri="{9D8B030D-6E8A-4147-A177-3AD203B41FA5}">
                      <a16:colId xmlns:a16="http://schemas.microsoft.com/office/drawing/2014/main" val="121018508"/>
                    </a:ext>
                  </a:extLst>
                </a:gridCol>
                <a:gridCol w="1948624">
                  <a:extLst>
                    <a:ext uri="{9D8B030D-6E8A-4147-A177-3AD203B41FA5}">
                      <a16:colId xmlns:a16="http://schemas.microsoft.com/office/drawing/2014/main" val="211323803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01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단위중량 기준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(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KG/M 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2415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219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9739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Medium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674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464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454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28575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7320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7340837-73E2-B386-89CA-D0C0D0EA926A}"/>
              </a:ext>
            </a:extLst>
          </p:cNvPr>
          <p:cNvSpPr txBox="1"/>
          <p:nvPr/>
        </p:nvSpPr>
        <p:spPr>
          <a:xfrm>
            <a:off x="5967437" y="14246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14C182-57DA-0A6B-F5C9-D160E69BACC6}"/>
              </a:ext>
            </a:extLst>
          </p:cNvPr>
          <p:cNvSpPr txBox="1"/>
          <p:nvPr/>
        </p:nvSpPr>
        <p:spPr>
          <a:xfrm>
            <a:off x="6554155" y="14246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12978-0306-465D-DB2F-88B178BEFD99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4D21B-EF1D-E294-6AD2-DD7F6126FEE8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607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59E480E6-8FE2-C7B8-F932-87BBC1CDC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0B81A30-F7FB-DF9F-2ED8-5B7FD28F09A1}"/>
              </a:ext>
            </a:extLst>
          </p:cNvPr>
          <p:cNvSpPr txBox="1"/>
          <p:nvPr/>
        </p:nvSpPr>
        <p:spPr>
          <a:xfrm>
            <a:off x="7479306" y="3402105"/>
            <a:ext cx="161454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공통 입력 값 항목 업데이트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3662DF-8076-7DC0-F436-79DB8AD285C3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</p:spTree>
    <p:extLst>
      <p:ext uri="{BB962C8B-B14F-4D97-AF65-F5344CB8AC3E}">
        <p14:creationId xmlns:p14="http://schemas.microsoft.com/office/powerpoint/2010/main" val="100836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33E507-D5A5-3EE3-CF81-EDE2899FA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22A0A-92F6-3ED9-7AF0-46F8F2069067}"/>
              </a:ext>
            </a:extLst>
          </p:cNvPr>
          <p:cNvSpPr txBox="1"/>
          <p:nvPr/>
        </p:nvSpPr>
        <p:spPr>
          <a:xfrm>
            <a:off x="2067493" y="4427467"/>
            <a:ext cx="10358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산출타입 복제 기능 추가</a:t>
            </a:r>
          </a:p>
        </p:txBody>
      </p:sp>
    </p:spTree>
    <p:extLst>
      <p:ext uri="{BB962C8B-B14F-4D97-AF65-F5344CB8AC3E}">
        <p14:creationId xmlns:p14="http://schemas.microsoft.com/office/powerpoint/2010/main" val="368817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1952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Category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BD2E7A-D817-782E-A299-A8A91D42B8A5}"/>
              </a:ext>
            </a:extLst>
          </p:cNvPr>
          <p:cNvSpPr/>
          <p:nvPr/>
        </p:nvSpPr>
        <p:spPr>
          <a:xfrm>
            <a:off x="240013" y="1584703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</a:t>
            </a:r>
          </a:p>
          <a:p>
            <a:r>
              <a:rPr lang="en-US" altLang="ko-KR" sz="1050" dirty="0"/>
              <a:t>Floors</a:t>
            </a:r>
          </a:p>
          <a:p>
            <a:r>
              <a:rPr lang="en-US" altLang="ko-KR" sz="1050" dirty="0"/>
              <a:t>Roofs</a:t>
            </a:r>
          </a:p>
          <a:p>
            <a:r>
              <a:rPr lang="en-US" altLang="ko-KR" sz="1050" dirty="0"/>
              <a:t>Walls</a:t>
            </a:r>
          </a:p>
          <a:p>
            <a:r>
              <a:rPr lang="en-US" altLang="ko-KR" sz="1050" dirty="0" err="1"/>
              <a:t>St_Fdn</a:t>
            </a:r>
            <a:endParaRPr lang="en-US" altLang="ko-KR" sz="1050" dirty="0"/>
          </a:p>
          <a:p>
            <a:r>
              <a:rPr lang="en-US" altLang="ko-KR" sz="1050" dirty="0" err="1"/>
              <a:t>St_col</a:t>
            </a:r>
            <a:endParaRPr lang="en-US" altLang="ko-KR" sz="1050" dirty="0"/>
          </a:p>
          <a:p>
            <a:r>
              <a:rPr lang="en-US" altLang="ko-KR" sz="1050" dirty="0" err="1"/>
              <a:t>St_Framing</a:t>
            </a:r>
            <a:endParaRPr lang="en-US" altLang="ko-KR" sz="1050" dirty="0"/>
          </a:p>
          <a:p>
            <a:r>
              <a:rPr lang="en-US" altLang="ko-KR" sz="1050" dirty="0"/>
              <a:t>Ceilings</a:t>
            </a:r>
          </a:p>
          <a:p>
            <a:r>
              <a:rPr lang="en-US" altLang="ko-KR" sz="1050" dirty="0"/>
              <a:t>Doors</a:t>
            </a:r>
          </a:p>
          <a:p>
            <a:r>
              <a:rPr lang="en-US" altLang="ko-KR" sz="1050" dirty="0"/>
              <a:t>Windows</a:t>
            </a:r>
          </a:p>
          <a:p>
            <a:r>
              <a:rPr lang="en-US" altLang="ko-KR" sz="1050" dirty="0"/>
              <a:t>Stairs</a:t>
            </a:r>
          </a:p>
          <a:p>
            <a:r>
              <a:rPr lang="en-US" altLang="ko-KR" sz="1050" dirty="0"/>
              <a:t>Railings</a:t>
            </a:r>
          </a:p>
          <a:p>
            <a:r>
              <a:rPr lang="en-US" altLang="ko-KR" sz="1050" dirty="0"/>
              <a:t>Generic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1" y="1051952"/>
            <a:ext cx="191116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9209AD-98B4-A52A-1E7E-1A618FBBEF54}"/>
              </a:ext>
            </a:extLst>
          </p:cNvPr>
          <p:cNvSpPr/>
          <p:nvPr/>
        </p:nvSpPr>
        <p:spPr>
          <a:xfrm>
            <a:off x="240013" y="226741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E44BC-7770-1D6D-F39B-520C2E3B3D1F}"/>
              </a:ext>
            </a:extLst>
          </p:cNvPr>
          <p:cNvSpPr txBox="1"/>
          <p:nvPr/>
        </p:nvSpPr>
        <p:spPr>
          <a:xfrm>
            <a:off x="2108385" y="1079970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 err="1"/>
              <a:t>St_Fdn</a:t>
            </a:r>
            <a:endParaRPr lang="ko-KR" altLang="en-US" sz="11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BF49BC-7AE0-06B1-E97C-8FA3BFDF64FF}"/>
              </a:ext>
            </a:extLst>
          </p:cNvPr>
          <p:cNvSpPr/>
          <p:nvPr/>
        </p:nvSpPr>
        <p:spPr>
          <a:xfrm>
            <a:off x="2317936" y="1584703"/>
            <a:ext cx="1434670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SF-Q0</a:t>
            </a:r>
          </a:p>
          <a:p>
            <a:r>
              <a:rPr lang="en-US" altLang="ko-KR" sz="1050" dirty="0"/>
              <a:t>SF-Q1</a:t>
            </a:r>
          </a:p>
          <a:p>
            <a:r>
              <a:rPr lang="en-US" altLang="ko-KR" sz="1050" dirty="0"/>
              <a:t>SF-Q2</a:t>
            </a:r>
          </a:p>
          <a:p>
            <a:r>
              <a:rPr lang="en-US" altLang="ko-KR" sz="1050" dirty="0"/>
              <a:t>SF-Q2A</a:t>
            </a:r>
          </a:p>
          <a:p>
            <a:r>
              <a:rPr lang="en-US" altLang="ko-KR" sz="1050" dirty="0"/>
              <a:t>SF-Q3</a:t>
            </a:r>
          </a:p>
          <a:p>
            <a:r>
              <a:rPr lang="en-US" altLang="ko-KR" sz="1050" dirty="0"/>
              <a:t>SF-Q4</a:t>
            </a:r>
          </a:p>
          <a:p>
            <a:r>
              <a:rPr lang="en-US" altLang="ko-KR" sz="1050" dirty="0"/>
              <a:t>SF-Q5</a:t>
            </a:r>
          </a:p>
          <a:p>
            <a:r>
              <a:rPr lang="en-US" altLang="ko-KR" sz="1050" dirty="0"/>
              <a:t>SF-Q6</a:t>
            </a:r>
          </a:p>
          <a:p>
            <a:endParaRPr lang="en-US" altLang="ko-KR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4B73F-1E06-BDBD-6701-045ABD3F164D}"/>
              </a:ext>
            </a:extLst>
          </p:cNvPr>
          <p:cNvSpPr txBox="1"/>
          <p:nvPr/>
        </p:nvSpPr>
        <p:spPr>
          <a:xfrm>
            <a:off x="2317936" y="1353871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Qty Calc Type Tag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6AD246-FA7D-26A3-E40C-413E060B39ED}"/>
              </a:ext>
            </a:extLst>
          </p:cNvPr>
          <p:cNvSpPr/>
          <p:nvPr/>
        </p:nvSpPr>
        <p:spPr>
          <a:xfrm>
            <a:off x="2317936" y="162444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AA8E9E-7B4F-81F6-9B97-CD008E368CC1}"/>
              </a:ext>
            </a:extLst>
          </p:cNvPr>
          <p:cNvSpPr txBox="1"/>
          <p:nvPr/>
        </p:nvSpPr>
        <p:spPr>
          <a:xfrm>
            <a:off x="2317936" y="32313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20F7DC-9D97-B01A-9E70-C12705E03239}"/>
              </a:ext>
            </a:extLst>
          </p:cNvPr>
          <p:cNvSpPr txBox="1"/>
          <p:nvPr/>
        </p:nvSpPr>
        <p:spPr>
          <a:xfrm>
            <a:off x="2904654" y="32313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B9F9B5-32AB-842C-CEF1-A4AF9547351B}"/>
              </a:ext>
            </a:extLst>
          </p:cNvPr>
          <p:cNvSpPr/>
          <p:nvPr/>
        </p:nvSpPr>
        <p:spPr>
          <a:xfrm>
            <a:off x="2108385" y="1051952"/>
            <a:ext cx="9293040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EF407D-76E3-6A4A-05FE-BF459EDAA04D}"/>
              </a:ext>
            </a:extLst>
          </p:cNvPr>
          <p:cNvSpPr txBox="1"/>
          <p:nvPr/>
        </p:nvSpPr>
        <p:spPr>
          <a:xfrm>
            <a:off x="3911388" y="1079970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/>
              <a:t>SF-Q0</a:t>
            </a:r>
            <a:endParaRPr lang="ko-KR" altLang="en-US" sz="1100" b="1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37DC281-1C6C-050E-7954-041C3A9DFE20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3468575"/>
          <a:ext cx="6348463" cy="1896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4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1033270">
                  <a:extLst>
                    <a:ext uri="{9D8B030D-6E8A-4147-A177-3AD203B41FA5}">
                      <a16:colId xmlns:a16="http://schemas.microsoft.com/office/drawing/2014/main" val="919839917"/>
                    </a:ext>
                  </a:extLst>
                </a:gridCol>
              </a:tblGrid>
              <a:tr h="270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수동입력값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공통입력사용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2779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기초철근비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5147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074778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E5644EC-7693-E975-3B2A-612AD29AC533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1592457"/>
          <a:ext cx="56212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79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163273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기초판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체적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깊이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6EF873A-CCF1-6F3F-48D2-E08CB5E6B014}"/>
              </a:ext>
            </a:extLst>
          </p:cNvPr>
          <p:cNvSpPr txBox="1"/>
          <p:nvPr/>
        </p:nvSpPr>
        <p:spPr>
          <a:xfrm>
            <a:off x="4243102" y="135141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모델 </a:t>
            </a:r>
            <a:r>
              <a:rPr lang="en-US" altLang="ko-KR" sz="900" dirty="0"/>
              <a:t>Parameter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0CBAEB-BA53-F1D5-041B-1D856A5F14F8}"/>
              </a:ext>
            </a:extLst>
          </p:cNvPr>
          <p:cNvSpPr txBox="1"/>
          <p:nvPr/>
        </p:nvSpPr>
        <p:spPr>
          <a:xfrm>
            <a:off x="4243102" y="321893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수동</a:t>
            </a:r>
            <a:r>
              <a:rPr lang="en-US" altLang="ko-KR" sz="900" dirty="0"/>
              <a:t> </a:t>
            </a:r>
            <a:r>
              <a:rPr lang="ko-KR" altLang="en-US" sz="900" dirty="0" err="1"/>
              <a:t>입력값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90383-840E-44A2-C982-470B31B75632}"/>
              </a:ext>
            </a:extLst>
          </p:cNvPr>
          <p:cNvSpPr txBox="1"/>
          <p:nvPr/>
        </p:nvSpPr>
        <p:spPr>
          <a:xfrm>
            <a:off x="5229269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1E6F81-B4F8-A150-B415-7235DA894A5F}"/>
              </a:ext>
            </a:extLst>
          </p:cNvPr>
          <p:cNvSpPr txBox="1"/>
          <p:nvPr/>
        </p:nvSpPr>
        <p:spPr>
          <a:xfrm>
            <a:off x="5837766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17EED0-1267-6E1E-63D7-C5328365EC26}"/>
              </a:ext>
            </a:extLst>
          </p:cNvPr>
          <p:cNvSpPr txBox="1"/>
          <p:nvPr/>
        </p:nvSpPr>
        <p:spPr>
          <a:xfrm>
            <a:off x="5229269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77850E-A546-8782-8275-C37DF3F922C4}"/>
              </a:ext>
            </a:extLst>
          </p:cNvPr>
          <p:cNvSpPr txBox="1"/>
          <p:nvPr/>
        </p:nvSpPr>
        <p:spPr>
          <a:xfrm>
            <a:off x="5837766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BBF3FED-F8B8-35DF-44B8-881728FBA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455" y="3449770"/>
            <a:ext cx="177135" cy="19157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656434F-BB38-584B-890B-6E7CA852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C510E-D255-7D82-3EC8-3F408481FB0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alpha val="34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8747CA-8A2F-7510-22A7-91BF129E6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605886"/>
            <a:ext cx="152421" cy="1524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47A143C-3299-BE03-5761-334BDBC7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875564"/>
            <a:ext cx="152421" cy="15242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E1AC33C-700E-B14B-9D78-F36CCEA89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5152999"/>
            <a:ext cx="152421" cy="1524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69DF9E3-8732-2029-3CFE-53B303BBE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3782740"/>
            <a:ext cx="142895" cy="16194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6142BEC-90D6-BD1A-C3CA-7C8C2A89C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069702"/>
            <a:ext cx="142895" cy="16194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FBB2896-54B6-A564-EA24-EB3138C6A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326681"/>
            <a:ext cx="142895" cy="1619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693DA0-12C4-03F7-61E1-1E391E58D11E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8E43E5-86AD-D0C4-6DCF-23B5B7EDDB1F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B2548-8754-318B-4E9E-0054E506B00D}"/>
              </a:ext>
            </a:extLst>
          </p:cNvPr>
          <p:cNvSpPr txBox="1"/>
          <p:nvPr/>
        </p:nvSpPr>
        <p:spPr>
          <a:xfrm>
            <a:off x="2317936" y="4095849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표준수식 예시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D60096-BFE5-62C6-E36D-0E4AE37B5C41}"/>
              </a:ext>
            </a:extLst>
          </p:cNvPr>
          <p:cNvSpPr txBox="1"/>
          <p:nvPr/>
        </p:nvSpPr>
        <p:spPr>
          <a:xfrm>
            <a:off x="8287335" y="212436"/>
            <a:ext cx="3621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  <a:r>
              <a:rPr lang="en-US" altLang="ko-KR" sz="4000" dirty="0">
                <a:solidFill>
                  <a:srgbClr val="FF0000"/>
                </a:solidFill>
              </a:rPr>
              <a:t>-</a:t>
            </a:r>
            <a:r>
              <a:rPr lang="ko-KR" altLang="en-US" sz="4000" dirty="0">
                <a:solidFill>
                  <a:srgbClr val="FF0000"/>
                </a:solidFill>
              </a:rPr>
              <a:t>구현 난해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2FAE867-08F8-0B06-99D0-A62EEB1D3776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6F1732C-24C4-03A5-08D3-F1DE3A905F14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CC5B321-BBF7-783B-A5C9-28F581B68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73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2B248996-ADF4-33F7-32A6-625165F57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82"/>
            <a:ext cx="12192000" cy="65532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53670"/>
              </p:ext>
            </p:extLst>
          </p:nvPr>
        </p:nvGraphicFramePr>
        <p:xfrm>
          <a:off x="2873215" y="1307556"/>
          <a:ext cx="5634745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16170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83703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3225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2010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Revit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Family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Types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772696" y="937937"/>
            <a:ext cx="2667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</a:t>
            </a:r>
            <a:r>
              <a:rPr lang="pt-BR" altLang="ko-KR" sz="1100" b="1" dirty="0"/>
              <a:t>H_FL_AR_S17_RC Slab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FL-Q1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FL-Q1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873215" y="1828298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838415" y="1828298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874594" y="2031305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304781" y="1694433"/>
            <a:ext cx="2424784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50" b="1" dirty="0"/>
              <a:t>H_FL_AR_S17_RC Slab</a:t>
            </a:r>
          </a:p>
          <a:p>
            <a:r>
              <a:rPr lang="pt-BR" altLang="ko-KR" sz="1050" dirty="0"/>
              <a:t>H_FL_AR_S17_RC Slab_S Trowel</a:t>
            </a:r>
          </a:p>
          <a:p>
            <a:r>
              <a:rPr lang="pt-BR" altLang="ko-KR" sz="1050" dirty="0"/>
              <a:t>H_FL_AR_S17_Roof RC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H_FL_AR_S17_STG Top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Slab_S Trowel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H_RF_AR_S17_Roof 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H_FL_AR_S05_Grating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H_FL_AR_S06_Removable Grating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00" dirty="0"/>
              <a:t>H_FL_AR_S17_RC Slab_T150</a:t>
            </a:r>
          </a:p>
          <a:p>
            <a:r>
              <a:rPr lang="pt-BR" altLang="ko-KR" sz="1000" dirty="0"/>
              <a:t>H_FL_AR_S17_RC Slab_T200</a:t>
            </a:r>
          </a:p>
          <a:p>
            <a:endParaRPr lang="pt-BR" altLang="ko-KR" sz="1000" dirty="0"/>
          </a:p>
          <a:p>
            <a:endParaRPr lang="en-US" altLang="ko-KR" sz="10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89"/>
            <a:ext cx="169050" cy="225731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11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FL-Q1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357262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357262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70CBCE-BFD2-F409-2F23-C0612A8CAC67}"/>
              </a:ext>
            </a:extLst>
          </p:cNvPr>
          <p:cNvSpPr txBox="1"/>
          <p:nvPr/>
        </p:nvSpPr>
        <p:spPr>
          <a:xfrm>
            <a:off x="2878616" y="335407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2A6ABD-0626-EECD-CBE7-66EE268AFB2E}"/>
              </a:ext>
            </a:extLst>
          </p:cNvPr>
          <p:cNvSpPr txBox="1"/>
          <p:nvPr/>
        </p:nvSpPr>
        <p:spPr>
          <a:xfrm>
            <a:off x="3465334" y="3354076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58FC43-DDE8-89C2-FA6D-DF0A7C124007}"/>
              </a:ext>
            </a:extLst>
          </p:cNvPr>
          <p:cNvSpPr txBox="1"/>
          <p:nvPr/>
        </p:nvSpPr>
        <p:spPr>
          <a:xfrm>
            <a:off x="2772696" y="3733207"/>
            <a:ext cx="3055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Only for        : </a:t>
            </a:r>
            <a:r>
              <a:rPr lang="pt-BR" altLang="ko-KR" sz="1100" b="1" dirty="0">
                <a:solidFill>
                  <a:srgbClr val="FF00FF"/>
                </a:solidFill>
              </a:rPr>
              <a:t>H_FL_AR_S17_RC Slab_T150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B5C7F6-9539-3086-B43F-86D2132A8332}"/>
              </a:ext>
            </a:extLst>
          </p:cNvPr>
          <p:cNvSpPr/>
          <p:nvPr/>
        </p:nvSpPr>
        <p:spPr>
          <a:xfrm>
            <a:off x="312957" y="1694433"/>
            <a:ext cx="2416608" cy="22899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6430C90C-BF47-B429-C5A7-3BA9EBCAA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670520"/>
              </p:ext>
            </p:extLst>
          </p:nvPr>
        </p:nvGraphicFramePr>
        <p:xfrm>
          <a:off x="2873215" y="4108183"/>
          <a:ext cx="5634745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30B2D757-28D0-D9AB-1C2F-E5B91DEABA52}"/>
              </a:ext>
            </a:extLst>
          </p:cNvPr>
          <p:cNvSpPr/>
          <p:nvPr/>
        </p:nvSpPr>
        <p:spPr>
          <a:xfrm>
            <a:off x="8947998" y="3580746"/>
            <a:ext cx="2748701" cy="19773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042DD00-0485-CE8F-EEA9-AC7E09449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1741015"/>
            <a:ext cx="152421" cy="15242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8022954-849C-C527-49A4-74FEE4900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1911854"/>
            <a:ext cx="142895" cy="16194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8CCA7700-FC75-43AD-7852-9858D065FB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223154"/>
            <a:ext cx="142895" cy="161948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FCC971FB-C4EC-1029-B989-3206B3A38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380887"/>
            <a:ext cx="142895" cy="16194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2F41EC32-4B94-4EDB-8083-CA28ECEEFC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548362"/>
            <a:ext cx="142895" cy="16194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E64ECB0-9123-0568-EFB5-812078F60F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708999"/>
            <a:ext cx="142895" cy="16194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DD9371FE-027E-8C87-04E3-39ACFD63D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872055"/>
            <a:ext cx="142895" cy="16194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3876470-AE6F-DDC8-9F5D-185198E264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3029706"/>
            <a:ext cx="142895" cy="161948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29A53283-0D82-996B-246C-96760DC99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2065206"/>
            <a:ext cx="152421" cy="152421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22FB1FB1-BAA8-6425-0428-0E1B3D040D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" t="18786" r="38113" b="30828"/>
          <a:stretch/>
        </p:blipFill>
        <p:spPr>
          <a:xfrm>
            <a:off x="8976020" y="1490917"/>
            <a:ext cx="2548307" cy="701019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D33172B6-59C4-8B24-4BBB-3E223277736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6676" b="-1226"/>
          <a:stretch/>
        </p:blipFill>
        <p:spPr>
          <a:xfrm>
            <a:off x="9029977" y="2280603"/>
            <a:ext cx="2499960" cy="35003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259B3770-5255-DD5F-5E73-F7BF8FFFC110}"/>
              </a:ext>
            </a:extLst>
          </p:cNvPr>
          <p:cNvSpPr/>
          <p:nvPr/>
        </p:nvSpPr>
        <p:spPr>
          <a:xfrm>
            <a:off x="2956283" y="696359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49A92DE-70D6-AB0B-A7E7-5A0CE5E1E4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721284"/>
            <a:ext cx="230856" cy="22899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F9A561AD-F953-1385-A5CC-231F63F996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368" y="689252"/>
            <a:ext cx="2561547" cy="31030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E7724F7-5E00-20DE-9202-138A00B83C5F}"/>
              </a:ext>
            </a:extLst>
          </p:cNvPr>
          <p:cNvSpPr/>
          <p:nvPr/>
        </p:nvSpPr>
        <p:spPr>
          <a:xfrm>
            <a:off x="7122195" y="909808"/>
            <a:ext cx="129792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Update common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40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2A3C94-CDBC-F969-6F8F-EE4E02680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128"/>
            <a:ext cx="12192000" cy="65257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8EEA736-4E5E-BEC1-7621-3F37EDEA2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201" y="1100698"/>
            <a:ext cx="6913974" cy="36046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3B1E28C-0645-1683-1255-82708E104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621" y="1604927"/>
            <a:ext cx="5430008" cy="50489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87FFA5B-2978-E164-E9B9-F6A3EB74DC61}"/>
              </a:ext>
            </a:extLst>
          </p:cNvPr>
          <p:cNvSpPr/>
          <p:nvPr/>
        </p:nvSpPr>
        <p:spPr>
          <a:xfrm>
            <a:off x="1981201" y="2344426"/>
            <a:ext cx="2152650" cy="1338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altLang="ko-KR" sz="900" b="1" dirty="0"/>
              <a:t>H_FL_AR_S17_RC Slab</a:t>
            </a:r>
          </a:p>
          <a:p>
            <a:r>
              <a:rPr lang="pt-BR" altLang="ko-KR" sz="900" dirty="0"/>
              <a:t>H_FL_AR_S17_RC Slab_S Trowel</a:t>
            </a:r>
          </a:p>
          <a:p>
            <a:r>
              <a:rPr lang="pt-BR" altLang="ko-KR" sz="900" dirty="0"/>
              <a:t>H_FL_AR_S17_Roof RC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H_FL_AR_S17_STG Top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Slab_S Trowel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H_RF_AR_S17_Roof 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H_FL_AR_S05_Grating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H_FL_AR_S06_Removable Grating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0F43B0-76CB-32E6-5EE0-E75F3CCFF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871" y="2214597"/>
            <a:ext cx="3161779" cy="2076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2B152-61F0-FEFE-EAD4-54942375A292}"/>
              </a:ext>
            </a:extLst>
          </p:cNvPr>
          <p:cNvSpPr txBox="1"/>
          <p:nvPr/>
        </p:nvSpPr>
        <p:spPr>
          <a:xfrm>
            <a:off x="4216921" y="237464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780C8-05D5-FC27-87B3-499DB77EDE5D}"/>
              </a:ext>
            </a:extLst>
          </p:cNvPr>
          <p:cNvSpPr txBox="1"/>
          <p:nvPr/>
        </p:nvSpPr>
        <p:spPr>
          <a:xfrm>
            <a:off x="4238561" y="2856863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8208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194076140</TotalTime>
  <Words>1772</Words>
  <Application>Microsoft Office PowerPoint</Application>
  <PresentationFormat>와이드스크린</PresentationFormat>
  <Paragraphs>602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Arial Unicode MS</vt:lpstr>
      <vt:lpstr>맑은 고딕</vt:lpstr>
      <vt:lpstr>Arial</vt:lpstr>
      <vt:lpstr>Arial Narrow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 책임매니저</dc:creator>
  <cp:lastModifiedBy>장만규(JANG MAN KYU) 책임매니저</cp:lastModifiedBy>
  <cp:revision>275</cp:revision>
  <dcterms:created xsi:type="dcterms:W3CDTF">2024-09-10T03:41:37Z</dcterms:created>
  <dcterms:modified xsi:type="dcterms:W3CDTF">2025-01-09T09:06:45Z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Text">
    <vt:lpwstr>대외비(Restricted)</vt:lpwstr>
  </property>
  <property fmtid="{D5CDD505-2E9C-101B-9397-08002B2CF9AE}" pid="3" name="MSIP_Label_cdcaf456-5176-400c-b0e6-6301b2c47597_SiteId">
    <vt:lpwstr>a27ddcc1-bea5-4183-aa29-fd96d7612a1d</vt:lpwstr>
  </property>
  <property fmtid="{D5CDD505-2E9C-101B-9397-08002B2CF9AE}" pid="4" name="MSIP_Label_cdcaf456-5176-400c-b0e6-6301b2c47597_SetDate">
    <vt:lpwstr>2025-01-03T04:35:45Z</vt:lpwstr>
  </property>
  <property fmtid="{D5CDD505-2E9C-101B-9397-08002B2CF9AE}" pid="5" name="MSIP_Label_cdcaf456-5176-400c-b0e6-6301b2c47597_Name">
    <vt:lpwstr>대외비(Restricted)</vt:lpwstr>
  </property>
  <property fmtid="{D5CDD505-2E9C-101B-9397-08002B2CF9AE}" pid="6" name="MSIP_Label_cdcaf456-5176-400c-b0e6-6301b2c47597_Method">
    <vt:lpwstr>Privileged</vt:lpwstr>
  </property>
  <property fmtid="{D5CDD505-2E9C-101B-9397-08002B2CF9AE}" pid="7" name="MSIP_Label_cdcaf456-5176-400c-b0e6-6301b2c47597_Enabled">
    <vt:lpwstr>true</vt:lpwstr>
  </property>
  <property fmtid="{D5CDD505-2E9C-101B-9397-08002B2CF9AE}" pid="8" name="MSIP_Label_cdcaf456-5176-400c-b0e6-6301b2c47597_ContentBits">
    <vt:lpwstr>8</vt:lpwstr>
  </property>
</Properties>
</file>