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BA5D6-AA8C-43A0-A61F-4B204016B59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31723-AA5E-4FF3-A987-EF6D6A6E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2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6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74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68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95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14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67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97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9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86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19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95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54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5688" y="1279525"/>
            <a:ext cx="4987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96784" y="5314537"/>
            <a:ext cx="5579196" cy="434793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30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15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3613" y="1233488"/>
            <a:ext cx="480853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2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F64B-9085-4638-968D-7FA283571C6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8263-F0A9-48D5-BA0D-C975FBE0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6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F64B-9085-4638-968D-7FA283571C6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8263-F0A9-48D5-BA0D-C975FBE0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48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F64B-9085-4638-968D-7FA283571C6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8263-F0A9-48D5-BA0D-C975FBE0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2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 userDrawn="1"/>
        </p:nvCxnSpPr>
        <p:spPr bwMode="auto">
          <a:xfrm>
            <a:off x="306759" y="6453336"/>
            <a:ext cx="115726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 descr="bar02(가로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" y="627274"/>
            <a:ext cx="11554226" cy="65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1252742" y="6525344"/>
            <a:ext cx="620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205" eaLnBrk="0" latinLnBrk="0" hangingPunct="0"/>
            <a:r>
              <a:rPr lang="en-US" altLang="ko-KR" sz="1000" b="0" i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fld id="{67D94B4B-4F20-4897-9BB1-6B5E9D00507D}" type="slidenum">
              <a:rPr lang="en-US" altLang="ko-KR" sz="10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pPr algn="r" defTabSz="914205" eaLnBrk="0" latinLnBrk="0" hangingPunct="0"/>
              <a:t>‹#›</a:t>
            </a:fld>
            <a:r>
              <a:rPr lang="en-US" altLang="ko-KR" sz="1000" b="0" i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 -</a:t>
            </a:r>
            <a:endParaRPr lang="ko-KR" altLang="en-US" sz="1000" b="0" i="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32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F64B-9085-4638-968D-7FA283571C6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8263-F0A9-48D5-BA0D-C975FBE0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0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F64B-9085-4638-968D-7FA283571C6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8263-F0A9-48D5-BA0D-C975FBE0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6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F64B-9085-4638-968D-7FA283571C6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8263-F0A9-48D5-BA0D-C975FBE0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64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F64B-9085-4638-968D-7FA283571C6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8263-F0A9-48D5-BA0D-C975FBE0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1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F64B-9085-4638-968D-7FA283571C6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8263-F0A9-48D5-BA0D-C975FBE0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2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F64B-9085-4638-968D-7FA283571C6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8263-F0A9-48D5-BA0D-C975FBE0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5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F64B-9085-4638-968D-7FA283571C6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8263-F0A9-48D5-BA0D-C975FBE0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4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F64B-9085-4638-968D-7FA283571C6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98263-F0A9-48D5-BA0D-C975FBE0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4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F64B-9085-4638-968D-7FA283571C6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98263-F0A9-48D5-BA0D-C975FBE06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sE3RE5hvNIifE9dy9k4AZzED5pE8dj6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youtube.com/playlist?list=PLsE3RE5hvNIiLKnPwUG9i0OjcJI62F9R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BIM Master Group</a:t>
            </a:r>
            <a:endParaRPr lang="ko-KR" altLang="en-US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80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Revit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7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1527245" cy="371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1100" dirty="0">
                <a:solidFill>
                  <a:schemeClr val="tx1"/>
                </a:solidFill>
              </a:rPr>
              <a:t>Revit </a:t>
            </a:r>
            <a:r>
              <a:rPr lang="ko-KR" altLang="en-US" sz="1100" dirty="0">
                <a:solidFill>
                  <a:schemeClr val="tx1"/>
                </a:solidFill>
              </a:rPr>
              <a:t>영문버전 설치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1926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Revit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1. Revit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설치 및 참고 파일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87490" y="1932105"/>
            <a:ext cx="8256060" cy="10156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000" dirty="0"/>
              <a:t>1.</a:t>
            </a:r>
            <a:r>
              <a:rPr lang="ko-KR" altLang="en-US" sz="1000" dirty="0"/>
              <a:t>     </a:t>
            </a:r>
            <a:r>
              <a:rPr lang="en-US" altLang="ko-KR" sz="1000" dirty="0"/>
              <a:t>REVIT 2022 </a:t>
            </a:r>
            <a:r>
              <a:rPr lang="ko-KR" altLang="en-US" sz="1000" dirty="0"/>
              <a:t>프로그램 설치 완료 후</a:t>
            </a:r>
            <a:r>
              <a:rPr lang="en-US" altLang="ko-KR" sz="1000" dirty="0"/>
              <a:t>, </a:t>
            </a:r>
            <a:r>
              <a:rPr lang="ko-KR" altLang="en-US" sz="1000" dirty="0"/>
              <a:t>바탕화면에 생성된 </a:t>
            </a:r>
            <a:r>
              <a:rPr lang="ko-KR" altLang="en-US" sz="1000" dirty="0" err="1"/>
              <a:t>바로가기</a:t>
            </a:r>
            <a:r>
              <a:rPr lang="ko-KR" altLang="en-US" sz="1000" dirty="0"/>
              <a:t> 아이콘을 확인한다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>
              <a:lnSpc>
                <a:spcPct val="120000"/>
              </a:lnSpc>
            </a:pPr>
            <a:r>
              <a:rPr lang="en-US" altLang="ko-KR" sz="1000" dirty="0"/>
              <a:t>2.</a:t>
            </a:r>
            <a:r>
              <a:rPr lang="ko-KR" altLang="en-US" sz="1000" dirty="0"/>
              <a:t>     마우스 오른쪽 버튼을 클릭한 후 속성을 클릭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>
              <a:lnSpc>
                <a:spcPct val="120000"/>
              </a:lnSpc>
            </a:pPr>
            <a:r>
              <a:rPr lang="en-US" altLang="ko-KR" sz="1000" dirty="0"/>
              <a:t>3.</a:t>
            </a:r>
            <a:r>
              <a:rPr lang="ko-KR" altLang="en-US" sz="1000" dirty="0"/>
              <a:t>     </a:t>
            </a:r>
            <a:r>
              <a:rPr lang="ko-KR" altLang="en-US" sz="1000" dirty="0" err="1"/>
              <a:t>바로가기</a:t>
            </a:r>
            <a:r>
              <a:rPr lang="ko-KR" altLang="en-US" sz="1000" dirty="0"/>
              <a:t> 탭에서 대상</a:t>
            </a:r>
            <a:r>
              <a:rPr lang="en-US" altLang="ko-KR" sz="1000" dirty="0"/>
              <a:t>(T): </a:t>
            </a:r>
            <a:r>
              <a:rPr lang="ko-KR" altLang="en-US" sz="1000" dirty="0"/>
              <a:t>라는 항목에 보면 프로그램 파일의 경로가 적혀있고</a:t>
            </a:r>
            <a:r>
              <a:rPr lang="en-US" altLang="ko-KR" sz="1000" dirty="0"/>
              <a:t>, </a:t>
            </a:r>
            <a:r>
              <a:rPr lang="ko-KR" altLang="en-US" sz="1000" dirty="0"/>
              <a:t>마지만 부분에 ‘</a:t>
            </a:r>
            <a:r>
              <a:rPr lang="en-US" altLang="ko-KR" sz="1000" dirty="0"/>
              <a:t>/language KOR’ </a:t>
            </a:r>
            <a:r>
              <a:rPr lang="ko-KR" altLang="en-US" sz="1000" dirty="0"/>
              <a:t>라고 적혀있는 것 확인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>
              <a:lnSpc>
                <a:spcPct val="120000"/>
              </a:lnSpc>
            </a:pPr>
            <a:r>
              <a:rPr lang="en-US" altLang="ko-KR" sz="1000" dirty="0"/>
              <a:t>4.</a:t>
            </a:r>
            <a:r>
              <a:rPr lang="ko-KR" altLang="en-US" sz="1000" dirty="0"/>
              <a:t>     해당 부분을 ‘</a:t>
            </a:r>
            <a:r>
              <a:rPr lang="en-US" altLang="ko-KR" sz="1000" dirty="0"/>
              <a:t>/</a:t>
            </a:r>
            <a:r>
              <a:rPr lang="en-US" altLang="ko-KR" sz="1000" b="1" dirty="0">
                <a:solidFill>
                  <a:srgbClr val="0070C0"/>
                </a:solidFill>
              </a:rPr>
              <a:t>language ENU</a:t>
            </a:r>
            <a:r>
              <a:rPr lang="en-US" altLang="ko-KR" sz="1000" dirty="0"/>
              <a:t>’</a:t>
            </a:r>
            <a:r>
              <a:rPr lang="ko-KR" altLang="en-US" sz="1000" dirty="0"/>
              <a:t>로 수정한 후 </a:t>
            </a:r>
            <a:r>
              <a:rPr lang="en-US" altLang="ko-KR" sz="1000" dirty="0"/>
              <a:t>REVIT </a:t>
            </a:r>
            <a:r>
              <a:rPr lang="ko-KR" altLang="en-US" sz="1000" dirty="0"/>
              <a:t>프로그램 실행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>
              <a:lnSpc>
                <a:spcPct val="120000"/>
              </a:lnSpc>
            </a:pPr>
            <a:r>
              <a:rPr lang="en-US" altLang="ko-KR" sz="1000" dirty="0"/>
              <a:t>5.</a:t>
            </a:r>
            <a:r>
              <a:rPr lang="ko-KR" altLang="en-US" sz="1000" dirty="0"/>
              <a:t>     </a:t>
            </a:r>
            <a:r>
              <a:rPr lang="en-US" altLang="ko-KR" sz="1000" dirty="0"/>
              <a:t>REVIT </a:t>
            </a:r>
            <a:r>
              <a:rPr lang="ko-KR" altLang="en-US" sz="1000" dirty="0"/>
              <a:t>아이콘 더블클릭하여 영문버전으로 실행 되는 지 여부 확인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487491" y="3017746"/>
            <a:ext cx="1527245" cy="371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dirty="0">
                <a:solidFill>
                  <a:schemeClr val="tx1"/>
                </a:solidFill>
              </a:rPr>
              <a:t>표준 </a:t>
            </a:r>
            <a:r>
              <a:rPr lang="en-US" altLang="ko-KR" sz="1100" dirty="0">
                <a:solidFill>
                  <a:schemeClr val="tx1"/>
                </a:solidFill>
              </a:rPr>
              <a:t>Template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7490" y="3567249"/>
            <a:ext cx="8256060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0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  </a:t>
            </a:r>
            <a:r>
              <a:rPr lang="en-US" altLang="ko-KR" dirty="0" err="1"/>
              <a:t>Webdisk</a:t>
            </a:r>
            <a:r>
              <a:rPr lang="en-US" altLang="ko-KR" dirty="0"/>
              <a:t>/</a:t>
            </a:r>
            <a:r>
              <a:rPr lang="ko-KR" altLang="en-US" dirty="0"/>
              <a:t>그룹 폴더</a:t>
            </a:r>
            <a:r>
              <a:rPr lang="en-US" altLang="ko-KR" dirty="0"/>
              <a:t>/</a:t>
            </a:r>
            <a:r>
              <a:rPr lang="ko-KR" altLang="en-US" dirty="0"/>
              <a:t>엔지니어링사업부</a:t>
            </a:r>
            <a:r>
              <a:rPr lang="en-US" altLang="ko-KR" dirty="0"/>
              <a:t>/</a:t>
            </a:r>
            <a:r>
              <a:rPr lang="ko-KR" altLang="en-US" dirty="0"/>
              <a:t>엔지니어링사업부</a:t>
            </a:r>
            <a:r>
              <a:rPr lang="en-US" altLang="ko-KR" dirty="0"/>
              <a:t>/03.</a:t>
            </a:r>
            <a:r>
              <a:rPr lang="ko-KR" altLang="en-US" dirty="0"/>
              <a:t>엔지니어링센터</a:t>
            </a:r>
            <a:r>
              <a:rPr lang="en-US" altLang="ko-KR" dirty="0"/>
              <a:t>/04.</a:t>
            </a:r>
            <a:r>
              <a:rPr lang="ko-KR" altLang="en-US" dirty="0"/>
              <a:t>플랜트토건설계실</a:t>
            </a:r>
            <a:r>
              <a:rPr lang="en-US" altLang="ko-KR" dirty="0"/>
              <a:t>/02.</a:t>
            </a:r>
            <a:r>
              <a:rPr lang="ko-KR" altLang="en-US" dirty="0"/>
              <a:t>플랜트건축설계팀</a:t>
            </a:r>
            <a:r>
              <a:rPr lang="en-US" altLang="ko-KR" dirty="0"/>
              <a:t>/005. Smart Engineering(</a:t>
            </a:r>
            <a:r>
              <a:rPr lang="ko-KR" altLang="en-US" dirty="0"/>
              <a:t>건축</a:t>
            </a:r>
            <a:r>
              <a:rPr lang="en-US" altLang="ko-KR" dirty="0"/>
              <a:t>)/02_Template </a:t>
            </a:r>
            <a:r>
              <a:rPr lang="ko-KR" altLang="en-US" dirty="0"/>
              <a:t>내의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1" dirty="0"/>
              <a:t>HEC Template_PA1_Rev.B_</a:t>
            </a:r>
            <a:r>
              <a:rPr lang="ko-KR" altLang="en-US" b="1" dirty="0" err="1"/>
              <a:t>강한호</a:t>
            </a:r>
            <a:r>
              <a:rPr lang="en-US" altLang="ko-KR" b="1" dirty="0"/>
              <a:t>.</a:t>
            </a:r>
            <a:r>
              <a:rPr lang="en-US" altLang="ko-KR" b="1" dirty="0" err="1"/>
              <a:t>rvt</a:t>
            </a:r>
            <a:r>
              <a:rPr lang="en-US" altLang="ko-KR" b="1" dirty="0"/>
              <a:t> </a:t>
            </a:r>
            <a:r>
              <a:rPr lang="ko-KR" altLang="en-US" dirty="0"/>
              <a:t>파일 사용</a:t>
            </a:r>
            <a:r>
              <a:rPr lang="en-US" altLang="ko-KR" dirty="0"/>
              <a:t>,  </a:t>
            </a:r>
            <a:r>
              <a:rPr lang="ko-KR" altLang="en-US" dirty="0"/>
              <a:t>예</a:t>
            </a:r>
            <a:r>
              <a:rPr lang="en-US" altLang="ko-KR" dirty="0"/>
              <a:t>) Pilot</a:t>
            </a:r>
            <a:r>
              <a:rPr lang="ko-KR" altLang="en-US" dirty="0"/>
              <a:t>모델 작성시 프로젝트 파일명 </a:t>
            </a:r>
            <a:r>
              <a:rPr lang="en-US" altLang="ko-KR" dirty="0"/>
              <a:t>HEC Template_PA1_Rev.B</a:t>
            </a:r>
            <a:r>
              <a:rPr lang="en-US" altLang="ko-KR" dirty="0">
                <a:solidFill>
                  <a:srgbClr val="FF0000"/>
                </a:solidFill>
              </a:rPr>
              <a:t>_CCB</a:t>
            </a:r>
            <a:r>
              <a:rPr lang="en-US" altLang="ko-KR" dirty="0"/>
              <a:t>.rvt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7490" y="4339308"/>
            <a:ext cx="8256060" cy="14773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[</a:t>
            </a:r>
            <a:r>
              <a:rPr lang="ko-KR" altLang="en-US" dirty="0"/>
              <a:t>템플릿 포함 사항</a:t>
            </a:r>
            <a:r>
              <a:rPr lang="en-US" altLang="ko-KR" dirty="0"/>
              <a:t>]</a:t>
            </a:r>
            <a:endParaRPr lang="ko-KR" altLang="en-US" dirty="0"/>
          </a:p>
          <a:p>
            <a:r>
              <a:rPr lang="ko-KR" altLang="en-US" dirty="0"/>
              <a:t>기본 템플릿에서는 다음의 내용들을 미리 정의할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프로젝트 정보</a:t>
            </a:r>
            <a:r>
              <a:rPr lang="en-US" altLang="ko-KR" dirty="0"/>
              <a:t>(</a:t>
            </a:r>
            <a:r>
              <a:rPr lang="ko-KR" altLang="en-US" dirty="0"/>
              <a:t>프로젝트의 이름</a:t>
            </a:r>
            <a:r>
              <a:rPr lang="en-US" altLang="ko-KR" dirty="0"/>
              <a:t>, </a:t>
            </a:r>
            <a:r>
              <a:rPr lang="ko-KR" altLang="en-US" dirty="0"/>
              <a:t>프로젝트의 번호</a:t>
            </a:r>
            <a:r>
              <a:rPr lang="en-US" altLang="ko-KR" dirty="0"/>
              <a:t>, </a:t>
            </a:r>
            <a:r>
              <a:rPr lang="ko-KR" altLang="en-US" dirty="0"/>
              <a:t>클라이언트 이름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프로젝트 설정</a:t>
            </a:r>
            <a:r>
              <a:rPr lang="en-US" altLang="ko-KR" dirty="0"/>
              <a:t>(</a:t>
            </a:r>
            <a:r>
              <a:rPr lang="ko-KR" altLang="en-US" dirty="0"/>
              <a:t>구성요소 및 선의 선 스타일</a:t>
            </a:r>
            <a:r>
              <a:rPr lang="en-US" altLang="ko-KR" dirty="0"/>
              <a:t>, </a:t>
            </a:r>
            <a:r>
              <a:rPr lang="ko-KR" altLang="en-US" dirty="0"/>
              <a:t>재료의 채우기 패턴</a:t>
            </a:r>
            <a:r>
              <a:rPr lang="en-US" altLang="ko-KR" dirty="0"/>
              <a:t>, </a:t>
            </a:r>
            <a:r>
              <a:rPr lang="ko-KR" altLang="en-US" dirty="0"/>
              <a:t>프로젝트 단위</a:t>
            </a:r>
            <a:r>
              <a:rPr lang="en-US" altLang="ko-KR" dirty="0"/>
              <a:t>, </a:t>
            </a:r>
            <a:r>
              <a:rPr lang="ko-KR" altLang="en-US" dirty="0"/>
              <a:t>모델 뷰의 스냅 </a:t>
            </a:r>
            <a:r>
              <a:rPr lang="ko-KR" altLang="en-US" dirty="0" err="1"/>
              <a:t>증분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패밀리</a:t>
            </a:r>
            <a:r>
              <a:rPr lang="en-US" altLang="ko-KR" dirty="0"/>
              <a:t>(</a:t>
            </a:r>
            <a:r>
              <a:rPr lang="ko-KR" altLang="en-US" dirty="0"/>
              <a:t>시스템 패밀리</a:t>
            </a:r>
            <a:r>
              <a:rPr lang="en-US" altLang="ko-KR" dirty="0"/>
              <a:t>, </a:t>
            </a:r>
            <a:r>
              <a:rPr lang="ko-KR" altLang="en-US" dirty="0"/>
              <a:t>로드 패밀리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4) </a:t>
            </a:r>
            <a:r>
              <a:rPr lang="ko-KR" altLang="en-US" dirty="0" err="1"/>
              <a:t>프로젝트뷰</a:t>
            </a:r>
            <a:r>
              <a:rPr lang="en-US" altLang="ko-KR" dirty="0"/>
              <a:t>, </a:t>
            </a:r>
            <a:r>
              <a:rPr lang="ko-KR" altLang="en-US" dirty="0" err="1"/>
              <a:t>평면뷰</a:t>
            </a:r>
            <a:r>
              <a:rPr lang="en-US" altLang="ko-KR" dirty="0"/>
              <a:t>, </a:t>
            </a:r>
            <a:r>
              <a:rPr lang="ko-KR" altLang="en-US" dirty="0"/>
              <a:t>레벨</a:t>
            </a:r>
            <a:r>
              <a:rPr lang="en-US" altLang="ko-KR" dirty="0"/>
              <a:t>, </a:t>
            </a:r>
            <a:r>
              <a:rPr lang="ko-KR" altLang="en-US" dirty="0"/>
              <a:t>일람표</a:t>
            </a:r>
            <a:r>
              <a:rPr lang="en-US" altLang="ko-KR" dirty="0"/>
              <a:t>, </a:t>
            </a:r>
            <a:r>
              <a:rPr lang="ko-KR" altLang="en-US" dirty="0"/>
              <a:t>범례</a:t>
            </a:r>
            <a:r>
              <a:rPr lang="en-US" altLang="ko-KR" dirty="0"/>
              <a:t>, </a:t>
            </a:r>
            <a:r>
              <a:rPr lang="ko-KR" altLang="en-US" dirty="0"/>
              <a:t>시트 등을 미리 정의한다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가시성</a:t>
            </a:r>
            <a:r>
              <a:rPr lang="en-US" altLang="ko-KR" dirty="0"/>
              <a:t>/</a:t>
            </a:r>
            <a:r>
              <a:rPr lang="ko-KR" altLang="en-US" dirty="0"/>
              <a:t>그래픽 설정</a:t>
            </a:r>
          </a:p>
          <a:p>
            <a:r>
              <a:rPr lang="en-US" altLang="ko-KR" dirty="0"/>
              <a:t>6) </a:t>
            </a:r>
            <a:r>
              <a:rPr lang="ko-KR" altLang="en-US" dirty="0"/>
              <a:t>인쇄 설정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프로젝트 매개변수 설정</a:t>
            </a:r>
            <a:r>
              <a:rPr lang="en-US" altLang="ko-KR" dirty="0"/>
              <a:t>, </a:t>
            </a:r>
            <a:r>
              <a:rPr lang="ko-KR" altLang="en-US" dirty="0"/>
              <a:t>공유매개변수 파일 생성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487490" y="5924337"/>
            <a:ext cx="825606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0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[</a:t>
            </a:r>
            <a:r>
              <a:rPr lang="ko-KR" altLang="en-US" dirty="0"/>
              <a:t>표준 </a:t>
            </a:r>
            <a:r>
              <a:rPr lang="en-US" altLang="ko-KR" dirty="0"/>
              <a:t>Template </a:t>
            </a:r>
            <a:r>
              <a:rPr lang="ko-KR" altLang="en-US" dirty="0"/>
              <a:t>내 </a:t>
            </a:r>
            <a:r>
              <a:rPr lang="en-US" altLang="ko-KR" dirty="0"/>
              <a:t>Project Browser </a:t>
            </a:r>
            <a:r>
              <a:rPr lang="ko-KR" altLang="en-US" dirty="0"/>
              <a:t>구성도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※ </a:t>
            </a:r>
            <a:r>
              <a:rPr lang="ko-KR" altLang="en-US" dirty="0"/>
              <a:t>표준 </a:t>
            </a:r>
            <a:r>
              <a:rPr lang="en-US" altLang="ko-KR" dirty="0"/>
              <a:t>Template </a:t>
            </a:r>
            <a:r>
              <a:rPr lang="ko-KR" altLang="en-US" dirty="0"/>
              <a:t>내 </a:t>
            </a:r>
            <a:r>
              <a:rPr lang="en-US" altLang="ko-KR" dirty="0"/>
              <a:t>Project Browser </a:t>
            </a:r>
            <a:r>
              <a:rPr lang="ko-KR" altLang="en-US" dirty="0"/>
              <a:t>구성도</a:t>
            </a:r>
            <a:r>
              <a:rPr lang="en-US" altLang="ko-KR" dirty="0"/>
              <a:t>_Rev.A_20210906 </a:t>
            </a:r>
            <a:r>
              <a:rPr lang="ko-KR" altLang="en-US" dirty="0"/>
              <a:t>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482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89" y="1412780"/>
            <a:ext cx="3680370" cy="371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dirty="0">
                <a:solidFill>
                  <a:schemeClr val="tx1"/>
                </a:solidFill>
              </a:rPr>
              <a:t>동영상 </a:t>
            </a:r>
            <a:r>
              <a:rPr lang="en-US" altLang="ko-KR" sz="1100" dirty="0">
                <a:solidFill>
                  <a:schemeClr val="tx1"/>
                </a:solidFill>
              </a:rPr>
              <a:t>: Part.2 </a:t>
            </a:r>
            <a:r>
              <a:rPr lang="ko-KR" altLang="en-US" sz="1100" dirty="0" err="1">
                <a:solidFill>
                  <a:schemeClr val="tx1"/>
                </a:solidFill>
              </a:rPr>
              <a:t>파일세팅</a:t>
            </a:r>
            <a:r>
              <a:rPr lang="ko-KR" altLang="en-US" sz="1100" dirty="0">
                <a:solidFill>
                  <a:schemeClr val="tx1"/>
                </a:solidFill>
              </a:rPr>
              <a:t> 및 조작법</a:t>
            </a:r>
            <a:r>
              <a:rPr lang="en-US" altLang="ko-KR" sz="1100" dirty="0">
                <a:solidFill>
                  <a:schemeClr val="tx1"/>
                </a:solidFill>
              </a:rPr>
              <a:t>_Ch.2 Revit </a:t>
            </a:r>
            <a:r>
              <a:rPr lang="ko-KR" altLang="en-US" sz="1100" dirty="0">
                <a:solidFill>
                  <a:schemeClr val="tx1"/>
                </a:solidFill>
              </a:rPr>
              <a:t>사용법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1926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Revit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en-US" altLang="ko-KR" sz="1400" dirty="0" err="1"/>
              <a:t>Autoway</a:t>
            </a:r>
            <a:r>
              <a:rPr lang="en-US" altLang="ko-KR" sz="1400" dirty="0"/>
              <a:t> / e-campus / Knowledge+ / BI Tube / BIM / </a:t>
            </a:r>
            <a:r>
              <a:rPr lang="ko-KR" altLang="en-US" sz="1400" dirty="0"/>
              <a:t>초기 </a:t>
            </a:r>
            <a:r>
              <a:rPr lang="en-US" altLang="ko-KR" sz="1400" dirty="0"/>
              <a:t>BIM </a:t>
            </a:r>
            <a:r>
              <a:rPr lang="ko-KR" altLang="en-US" sz="1400" dirty="0"/>
              <a:t>모델링 </a:t>
            </a:r>
            <a:r>
              <a:rPr lang="en-US" altLang="ko-KR" sz="1400" dirty="0"/>
              <a:t>/ 19</a:t>
            </a:r>
            <a:r>
              <a:rPr lang="ko-KR" altLang="en-US" sz="1400" dirty="0"/>
              <a:t>개 동영상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87490" y="1932105"/>
            <a:ext cx="8256060" cy="10156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0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  </a:t>
            </a:r>
            <a:r>
              <a:rPr lang="en-US" altLang="ko-KR" dirty="0"/>
              <a:t>Template (*.</a:t>
            </a:r>
            <a:r>
              <a:rPr lang="en-US" altLang="ko-KR" dirty="0" err="1"/>
              <a:t>rte</a:t>
            </a:r>
            <a:r>
              <a:rPr lang="en-US" altLang="ko-KR" dirty="0"/>
              <a:t>) </a:t>
            </a:r>
            <a:r>
              <a:rPr lang="ko-KR" altLang="en-US" dirty="0"/>
              <a:t>파일 </a:t>
            </a:r>
            <a:r>
              <a:rPr lang="en-US" altLang="ko-KR" dirty="0"/>
              <a:t>⇒ Project (*.</a:t>
            </a:r>
            <a:r>
              <a:rPr lang="en-US" altLang="ko-KR" dirty="0" err="1"/>
              <a:t>rvt</a:t>
            </a:r>
            <a:r>
              <a:rPr lang="en-US" altLang="ko-KR" dirty="0"/>
              <a:t>)</a:t>
            </a:r>
            <a:r>
              <a:rPr lang="ko-KR" altLang="en-US" dirty="0"/>
              <a:t> 파일 생성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  명령 </a:t>
            </a:r>
            <a:r>
              <a:rPr lang="en-US" altLang="ko-KR" dirty="0"/>
              <a:t>Tap </a:t>
            </a:r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예시 모델링 </a:t>
            </a:r>
            <a:r>
              <a:rPr lang="en-US" altLang="ko-KR" dirty="0"/>
              <a:t>: Floor, Column  / </a:t>
            </a:r>
            <a:r>
              <a:rPr lang="ko-KR" altLang="en-US" dirty="0"/>
              <a:t>마우스 조작법</a:t>
            </a:r>
            <a:r>
              <a:rPr lang="en-US" altLang="ko-KR" dirty="0"/>
              <a:t>, </a:t>
            </a:r>
            <a:r>
              <a:rPr lang="ko-KR" altLang="en-US" dirty="0"/>
              <a:t>객체 선택법</a:t>
            </a:r>
            <a:r>
              <a:rPr lang="en-US" altLang="ko-KR" dirty="0"/>
              <a:t>, </a:t>
            </a:r>
            <a:r>
              <a:rPr lang="ko-KR" altLang="en-US" dirty="0"/>
              <a:t>단축키</a:t>
            </a:r>
            <a:endParaRPr lang="en-US" altLang="ko-KR" dirty="0"/>
          </a:p>
          <a:p>
            <a:r>
              <a:rPr lang="en-US" altLang="ko-KR" dirty="0"/>
              <a:t>4. Properties </a:t>
            </a:r>
            <a:r>
              <a:rPr lang="ko-KR" altLang="en-US" dirty="0"/>
              <a:t>창</a:t>
            </a:r>
            <a:r>
              <a:rPr lang="en-US" altLang="ko-KR" dirty="0"/>
              <a:t>, Family </a:t>
            </a:r>
            <a:r>
              <a:rPr lang="ko-KR" altLang="en-US" dirty="0"/>
              <a:t>입력 설명</a:t>
            </a:r>
            <a:endParaRPr lang="en-US" altLang="ko-KR" dirty="0"/>
          </a:p>
          <a:p>
            <a:r>
              <a:rPr lang="en-US" altLang="ko-KR" dirty="0"/>
              <a:t>5. Project Browser </a:t>
            </a:r>
            <a:r>
              <a:rPr lang="ko-KR" altLang="en-US" dirty="0"/>
              <a:t>설명</a:t>
            </a:r>
            <a:r>
              <a:rPr lang="en-US" altLang="ko-KR" dirty="0"/>
              <a:t> 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51" y="3018192"/>
            <a:ext cx="3995674" cy="21435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1547451" y="3082180"/>
            <a:ext cx="3995674" cy="403033"/>
          </a:xfrm>
          <a:prstGeom prst="round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3526161" y="3681095"/>
            <a:ext cx="1161352" cy="209836"/>
          </a:xfrm>
          <a:prstGeom prst="wedgeRoundRectCallout">
            <a:avLst>
              <a:gd name="adj1" fmla="val -42111"/>
              <a:gd name="adj2" fmla="val -1622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명령 </a:t>
            </a:r>
            <a: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Tap</a:t>
            </a:r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4671" t="9827" r="15705"/>
          <a:stretch/>
        </p:blipFill>
        <p:spPr>
          <a:xfrm>
            <a:off x="6243683" y="1784109"/>
            <a:ext cx="3752192" cy="28806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모서리가 둥근 사각형 설명선 12"/>
          <p:cNvSpPr/>
          <p:nvPr/>
        </p:nvSpPr>
        <p:spPr>
          <a:xfrm>
            <a:off x="7852043" y="4034407"/>
            <a:ext cx="1127236" cy="256608"/>
          </a:xfrm>
          <a:prstGeom prst="wedgeRoundRectCallout">
            <a:avLst>
              <a:gd name="adj1" fmla="val -42111"/>
              <a:gd name="adj2" fmla="val -1622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예시 모델링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87489" y="5032745"/>
            <a:ext cx="3680370" cy="371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dirty="0">
                <a:solidFill>
                  <a:schemeClr val="tx1"/>
                </a:solidFill>
              </a:rPr>
              <a:t>동영상 </a:t>
            </a:r>
            <a:r>
              <a:rPr lang="en-US" altLang="ko-KR" sz="1100" dirty="0">
                <a:solidFill>
                  <a:schemeClr val="tx1"/>
                </a:solidFill>
              </a:rPr>
              <a:t>: Part.2 </a:t>
            </a:r>
            <a:r>
              <a:rPr lang="ko-KR" altLang="en-US" sz="1100" dirty="0" err="1">
                <a:solidFill>
                  <a:schemeClr val="tx1"/>
                </a:solidFill>
              </a:rPr>
              <a:t>파일세팅</a:t>
            </a:r>
            <a:r>
              <a:rPr lang="ko-KR" altLang="en-US" sz="1100" dirty="0">
                <a:solidFill>
                  <a:schemeClr val="tx1"/>
                </a:solidFill>
              </a:rPr>
              <a:t> 및 조작법</a:t>
            </a:r>
            <a:r>
              <a:rPr lang="en-US" altLang="ko-KR" sz="1100" dirty="0">
                <a:solidFill>
                  <a:schemeClr val="tx1"/>
                </a:solidFill>
              </a:rPr>
              <a:t>_Ch.3 </a:t>
            </a:r>
            <a:r>
              <a:rPr lang="ko-KR" altLang="en-US" sz="1100" dirty="0" err="1">
                <a:solidFill>
                  <a:schemeClr val="tx1"/>
                </a:solidFill>
              </a:rPr>
              <a:t>파일세팅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87490" y="5545903"/>
            <a:ext cx="8256060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0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  </a:t>
            </a:r>
            <a:r>
              <a:rPr lang="en-US" altLang="ko-KR" dirty="0"/>
              <a:t>Level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설정된 </a:t>
            </a:r>
            <a:r>
              <a:rPr lang="en-US" altLang="ko-KR" dirty="0"/>
              <a:t>Level</a:t>
            </a:r>
            <a:r>
              <a:rPr lang="ko-KR" altLang="en-US" dirty="0"/>
              <a:t>에 따라 </a:t>
            </a:r>
            <a:r>
              <a:rPr lang="en-US" altLang="ko-KR" dirty="0"/>
              <a:t>Plan View </a:t>
            </a:r>
            <a:r>
              <a:rPr lang="ko-KR" altLang="en-US" dirty="0"/>
              <a:t>생성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 </a:t>
            </a:r>
            <a:r>
              <a:rPr lang="en-US" altLang="ko-KR" dirty="0"/>
              <a:t>CAD </a:t>
            </a:r>
            <a:r>
              <a:rPr lang="ko-KR" altLang="en-US" dirty="0"/>
              <a:t>평면 불러오기</a:t>
            </a:r>
            <a:endParaRPr lang="en-US" altLang="ko-KR" dirty="0"/>
          </a:p>
          <a:p>
            <a:r>
              <a:rPr lang="en-US" altLang="ko-KR" dirty="0"/>
              <a:t>4. Grid </a:t>
            </a: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408165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1926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Revit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ko-KR" altLang="en-US" sz="1400" dirty="0" err="1"/>
              <a:t>상상진화</a:t>
            </a:r>
            <a:r>
              <a:rPr lang="ko-KR" altLang="en-US" sz="1400" dirty="0"/>
              <a:t> 유튜브 동영상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7489" y="1428172"/>
            <a:ext cx="2816496" cy="371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dirty="0" err="1">
                <a:solidFill>
                  <a:schemeClr val="tx1"/>
                </a:solidFill>
              </a:rPr>
              <a:t>상상진화</a:t>
            </a:r>
            <a:r>
              <a:rPr lang="ko-KR" altLang="en-US" sz="1100" dirty="0">
                <a:solidFill>
                  <a:schemeClr val="tx1"/>
                </a:solidFill>
              </a:rPr>
              <a:t> 유튜브 동영상 교육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7489" y="2095044"/>
            <a:ext cx="825606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0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 </a:t>
            </a:r>
            <a:r>
              <a:rPr lang="en-US" altLang="ko-KR" dirty="0"/>
              <a:t>Revit </a:t>
            </a:r>
            <a:r>
              <a:rPr lang="ko-KR" altLang="ko-KR" dirty="0"/>
              <a:t>기본</a:t>
            </a:r>
            <a:r>
              <a:rPr lang="en-US" altLang="ko-KR" dirty="0"/>
              <a:t> – </a:t>
            </a:r>
            <a:r>
              <a:rPr lang="ko-KR" altLang="en-US" dirty="0" err="1"/>
              <a:t>상상진화</a:t>
            </a:r>
            <a:r>
              <a:rPr lang="en-US" altLang="ko-KR" dirty="0"/>
              <a:t>, </a:t>
            </a:r>
            <a:r>
              <a:rPr lang="ko-KR" altLang="en-US" dirty="0"/>
              <a:t>유튜브 </a:t>
            </a:r>
            <a:r>
              <a:rPr lang="en-US" altLang="ko-KR" dirty="0"/>
              <a:t>:  </a:t>
            </a:r>
            <a:r>
              <a:rPr lang="en-US" altLang="ko-KR" u="sng" dirty="0">
                <a:hlinkClick r:id="rId3"/>
              </a:rPr>
              <a:t>https://youtube.com/playlist?list=PLsE3RE5hvNIifE9dy9k4AZzED5pE8dj6L</a:t>
            </a:r>
            <a:r>
              <a:rPr lang="en-US" altLang="ko-KR" u="sng" dirty="0"/>
              <a:t> </a:t>
            </a:r>
            <a:r>
              <a:rPr lang="en-US" altLang="ko-KR" dirty="0"/>
              <a:t> (1</a:t>
            </a:r>
            <a:r>
              <a:rPr lang="ko-KR" altLang="ko-KR" dirty="0"/>
              <a:t>장</a:t>
            </a:r>
            <a:r>
              <a:rPr lang="en-US" altLang="ko-KR" dirty="0"/>
              <a:t>~14</a:t>
            </a:r>
            <a:r>
              <a:rPr lang="ko-KR" altLang="ko-KR" dirty="0"/>
              <a:t>장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2. Dynamo </a:t>
            </a:r>
            <a:r>
              <a:rPr lang="ko-KR" altLang="ko-KR" dirty="0"/>
              <a:t>기본</a:t>
            </a:r>
            <a:r>
              <a:rPr lang="en-US" altLang="ko-KR" dirty="0"/>
              <a:t> - </a:t>
            </a:r>
            <a:r>
              <a:rPr lang="ko-KR" altLang="en-US" dirty="0" err="1"/>
              <a:t>상상진화</a:t>
            </a:r>
            <a:r>
              <a:rPr lang="en-US" altLang="ko-KR" dirty="0"/>
              <a:t>, </a:t>
            </a:r>
            <a:r>
              <a:rPr lang="ko-KR" altLang="en-US" dirty="0"/>
              <a:t>유튜브 </a:t>
            </a:r>
            <a:r>
              <a:rPr lang="en-US" altLang="ko-KR" dirty="0"/>
              <a:t>:  </a:t>
            </a:r>
            <a:r>
              <a:rPr lang="en-US" altLang="ko-KR" u="sng" dirty="0">
                <a:hlinkClick r:id="rId4"/>
              </a:rPr>
              <a:t>https://youtube.com/playlist?list=PLsE3RE5hvNIiLKnPwUG9i0OjcJI62F9Ra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42372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1926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Revit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10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14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Leading Group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김청산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매니저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76" y="1678786"/>
            <a:ext cx="2314484" cy="49880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896" t="1892" r="646"/>
          <a:stretch/>
        </p:blipFill>
        <p:spPr>
          <a:xfrm>
            <a:off x="4400983" y="2031408"/>
            <a:ext cx="5475146" cy="35939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98324" y="3648124"/>
            <a:ext cx="5013960" cy="196732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31504" y="1790011"/>
            <a:ext cx="1656184" cy="48577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15440" y="2437710"/>
            <a:ext cx="2204085" cy="4257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58775" y="1631709"/>
            <a:ext cx="3312368" cy="3713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atinLnBrk="0">
              <a:spcBef>
                <a:spcPts val="300"/>
              </a:spcBef>
            </a:pP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Family Type 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정보 </a:t>
            </a: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Type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일괄 적용시키는 값 적용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spcBef>
                <a:spcPts val="300"/>
              </a:spcBef>
            </a:pP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ex) </a:t>
            </a:r>
            <a:r>
              <a:rPr lang="ko-KR" altLang="en-US" sz="11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형강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정보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849997" y="1916921"/>
            <a:ext cx="505594" cy="297034"/>
          </a:xfrm>
          <a:prstGeom prst="straightConnector1">
            <a:avLst/>
          </a:prstGeom>
          <a:ln w="158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593952" y="6018040"/>
            <a:ext cx="51209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213379" y="5729467"/>
            <a:ext cx="1745240" cy="9121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atinLnBrk="0">
              <a:spcBef>
                <a:spcPts val="300"/>
              </a:spcBef>
            </a:pP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Element 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정보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spcBef>
                <a:spcPts val="300"/>
              </a:spcBef>
            </a:pP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개별 부재에 대한 정보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spcBef>
                <a:spcPts val="300"/>
              </a:spcBef>
              <a:buFontTx/>
              <a:buChar char="-"/>
            </a:pP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Level 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spcBef>
                <a:spcPts val="300"/>
              </a:spcBef>
            </a:pP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 Volume, Area, Length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65054" y="2228162"/>
            <a:ext cx="536386" cy="20192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7445" y="3100033"/>
            <a:ext cx="2859533" cy="28329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atinLnBrk="0">
              <a:spcBef>
                <a:spcPts val="300"/>
              </a:spcBef>
            </a:pP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사용자가 </a:t>
            </a: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Parameter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직접 생성하여 관리 가능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31505" y="4380811"/>
            <a:ext cx="2168971" cy="7065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0249" y="1264783"/>
            <a:ext cx="6025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Topic: Family Parameter </a:t>
            </a:r>
            <a:r>
              <a:rPr lang="ko-KR" altLang="en-US" sz="1600" b="1" dirty="0"/>
              <a:t>이해 </a:t>
            </a:r>
            <a:r>
              <a:rPr lang="en-US" altLang="ko-KR" sz="1600" b="1" dirty="0"/>
              <a:t>/ Family </a:t>
            </a:r>
            <a:r>
              <a:rPr lang="ko-KR" altLang="en-US" sz="1600" b="1" dirty="0"/>
              <a:t>편집 방법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575937" y="3220053"/>
            <a:ext cx="806555" cy="23933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40121" y="4015410"/>
            <a:ext cx="1489622" cy="28329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atinLnBrk="0">
              <a:spcBef>
                <a:spcPts val="300"/>
              </a:spcBef>
            </a:pP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Instance Parameters</a:t>
            </a:r>
          </a:p>
        </p:txBody>
      </p:sp>
    </p:spTree>
    <p:extLst>
      <p:ext uri="{BB962C8B-B14F-4D97-AF65-F5344CB8AC3E}">
        <p14:creationId xmlns:p14="http://schemas.microsoft.com/office/powerpoint/2010/main" val="21308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1926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Revit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10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28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Leading Group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강한호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매니저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487491" y="1362986"/>
            <a:ext cx="914936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 err="1"/>
              <a:t>도면화</a:t>
            </a:r>
            <a:r>
              <a:rPr lang="en-US" altLang="ko-KR" sz="2000" b="1" dirty="0"/>
              <a:t>-I&gt;</a:t>
            </a:r>
          </a:p>
          <a:p>
            <a:endParaRPr lang="en-US" altLang="ko-KR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도면</a:t>
            </a:r>
            <a:r>
              <a:rPr lang="en-US" altLang="ko-KR" b="1" dirty="0"/>
              <a:t>(Sheets)</a:t>
            </a:r>
            <a:r>
              <a:rPr lang="ko-KR" altLang="en-US" b="1" dirty="0"/>
              <a:t>의 구성</a:t>
            </a:r>
            <a:endParaRPr lang="en-US" altLang="ko-KR" b="1" dirty="0"/>
          </a:p>
          <a:p>
            <a:r>
              <a:rPr lang="en-US" altLang="ko-KR" sz="1600" dirty="0"/>
              <a:t>   - View + Schedule + Legend + Title block</a:t>
            </a:r>
          </a:p>
          <a:p>
            <a:endParaRPr lang="en-US" altLang="ko-KR" dirty="0"/>
          </a:p>
          <a:p>
            <a:r>
              <a:rPr lang="en-US" altLang="ko-KR" b="1" dirty="0"/>
              <a:t>2. Schedule</a:t>
            </a:r>
            <a:r>
              <a:rPr lang="ko-KR" altLang="en-US" b="1" dirty="0"/>
              <a:t>의 기능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3. Schedule</a:t>
            </a:r>
            <a:r>
              <a:rPr lang="ko-KR" altLang="en-US" b="1" dirty="0"/>
              <a:t>의 배치</a:t>
            </a:r>
            <a:endParaRPr lang="en-US" altLang="ko-KR" b="1" dirty="0"/>
          </a:p>
          <a:p>
            <a:r>
              <a:rPr lang="en-US" altLang="ko-KR" sz="1600" dirty="0"/>
              <a:t>   1) Schedule</a:t>
            </a:r>
            <a:r>
              <a:rPr lang="ko-KR" altLang="en-US" sz="1600" dirty="0"/>
              <a:t>의 자체 테두리 선을 그대로 활용하여 배치</a:t>
            </a:r>
            <a:endParaRPr lang="en-US" altLang="ko-KR" sz="1600" dirty="0"/>
          </a:p>
          <a:p>
            <a:r>
              <a:rPr lang="en-US" altLang="ko-KR" sz="1600" dirty="0"/>
              <a:t>   2) Schedule</a:t>
            </a:r>
            <a:r>
              <a:rPr lang="ko-KR" altLang="en-US" sz="1600" dirty="0"/>
              <a:t>의 내용만 사용 </a:t>
            </a:r>
            <a:r>
              <a:rPr lang="en-US" altLang="ko-KR" sz="1600" dirty="0"/>
              <a:t>+ </a:t>
            </a:r>
            <a:r>
              <a:rPr lang="ko-KR" altLang="en-US" sz="1600" dirty="0" err="1"/>
              <a:t>도면상에</a:t>
            </a:r>
            <a:r>
              <a:rPr lang="ko-KR" altLang="en-US" sz="1600" dirty="0"/>
              <a:t> </a:t>
            </a:r>
            <a:r>
              <a:rPr lang="en-US" altLang="ko-KR" sz="1600" dirty="0"/>
              <a:t>Table</a:t>
            </a:r>
            <a:r>
              <a:rPr lang="ko-KR" altLang="en-US" sz="1600" dirty="0"/>
              <a:t>을 별도로 만듦</a:t>
            </a:r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801453" y="3128847"/>
          <a:ext cx="77806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92">
                  <a:extLst>
                    <a:ext uri="{9D8B030D-6E8A-4147-A177-3AD203B41FA5}">
                      <a16:colId xmlns:a16="http://schemas.microsoft.com/office/drawing/2014/main" val="4012803203"/>
                    </a:ext>
                  </a:extLst>
                </a:gridCol>
                <a:gridCol w="1495460">
                  <a:extLst>
                    <a:ext uri="{9D8B030D-6E8A-4147-A177-3AD203B41FA5}">
                      <a16:colId xmlns:a16="http://schemas.microsoft.com/office/drawing/2014/main" val="4120934493"/>
                    </a:ext>
                  </a:extLst>
                </a:gridCol>
                <a:gridCol w="2425968">
                  <a:extLst>
                    <a:ext uri="{9D8B030D-6E8A-4147-A177-3AD203B41FA5}">
                      <a16:colId xmlns:a16="http://schemas.microsoft.com/office/drawing/2014/main" val="835083067"/>
                    </a:ext>
                  </a:extLst>
                </a:gridCol>
                <a:gridCol w="3396477">
                  <a:extLst>
                    <a:ext uri="{9D8B030D-6E8A-4147-A177-3AD203B41FA5}">
                      <a16:colId xmlns:a16="http://schemas.microsoft.com/office/drawing/2014/main" val="3710256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주요기능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Fields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사용 매개변수 선택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42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Filter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필터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값에 정보가 있는 것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</a:rPr>
                        <a:t>필터링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5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Sorting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Mark Number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필드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오름차순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20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4)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Formatting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단락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Room Name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필드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가운데 정렬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1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Appearance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글꼴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Header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표기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본문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Text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글꼴지정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Header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표기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42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4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1926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Revit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10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28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Leading Group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강한호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매니저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487490" y="1360126"/>
            <a:ext cx="6366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 err="1"/>
              <a:t>도면화</a:t>
            </a:r>
            <a:r>
              <a:rPr lang="en-US" altLang="ko-KR" sz="2000" b="1" dirty="0"/>
              <a:t>-II&gt;</a:t>
            </a:r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Title Block</a:t>
            </a:r>
          </a:p>
          <a:p>
            <a:r>
              <a:rPr lang="en-US" altLang="ko-KR" sz="1600" b="1" dirty="0"/>
              <a:t> </a:t>
            </a:r>
            <a:r>
              <a:rPr lang="en-US" altLang="ko-KR" sz="1600" dirty="0"/>
              <a:t>  1) Sheet Name / Sheet Number / Issue Date / Designed by</a:t>
            </a:r>
          </a:p>
          <a:p>
            <a:endParaRPr lang="en-US" altLang="ko-KR" b="1" dirty="0"/>
          </a:p>
          <a:p>
            <a:r>
              <a:rPr lang="en-US" altLang="ko-KR" b="1" dirty="0"/>
              <a:t>2. View</a:t>
            </a:r>
            <a:r>
              <a:rPr lang="ko-KR" altLang="en-US" b="1" dirty="0"/>
              <a:t>의 배치</a:t>
            </a:r>
            <a:endParaRPr lang="en-US" altLang="ko-KR" b="1" dirty="0"/>
          </a:p>
          <a:p>
            <a:r>
              <a:rPr lang="en-US" altLang="ko-KR" sz="1600" dirty="0"/>
              <a:t>   1) Extents </a:t>
            </a:r>
          </a:p>
          <a:p>
            <a:r>
              <a:rPr lang="en-US" altLang="ko-KR" sz="1600" dirty="0"/>
              <a:t>      - Crop View / Crop Region Visible / Annotation Crop</a:t>
            </a:r>
          </a:p>
          <a:p>
            <a:r>
              <a:rPr lang="en-US" altLang="ko-KR" sz="1600" dirty="0"/>
              <a:t>   2) View Title</a:t>
            </a:r>
          </a:p>
          <a:p>
            <a:r>
              <a:rPr lang="en-US" altLang="ko-KR" sz="1600" dirty="0"/>
              <a:t>      - </a:t>
            </a:r>
            <a:r>
              <a:rPr lang="ko-KR" altLang="en-US" sz="1600" dirty="0" err="1"/>
              <a:t>표준패밀리</a:t>
            </a:r>
            <a:r>
              <a:rPr lang="ko-KR" altLang="en-US" sz="1600" dirty="0"/>
              <a:t> </a:t>
            </a:r>
            <a:r>
              <a:rPr lang="en-US" altLang="ko-KR" sz="1600" dirty="0"/>
              <a:t>: HEA-ANNO-</a:t>
            </a:r>
            <a:r>
              <a:rPr lang="en-US" altLang="ko-KR" sz="1600" dirty="0" err="1"/>
              <a:t>View_View</a:t>
            </a:r>
            <a:r>
              <a:rPr lang="en-US" altLang="ko-KR" sz="1600" dirty="0"/>
              <a:t> Title</a:t>
            </a:r>
          </a:p>
          <a:p>
            <a:endParaRPr lang="en-US" altLang="ko-KR" sz="1600" dirty="0"/>
          </a:p>
          <a:p>
            <a:r>
              <a:rPr lang="en-US" altLang="ko-KR" b="1" dirty="0"/>
              <a:t>3. Revision</a:t>
            </a:r>
          </a:p>
          <a:p>
            <a:r>
              <a:rPr lang="en-US" altLang="ko-KR" sz="1600" dirty="0"/>
              <a:t>   1) Sheet Issues / Revisions </a:t>
            </a:r>
          </a:p>
          <a:p>
            <a:r>
              <a:rPr lang="en-US" altLang="ko-KR" sz="1600" dirty="0"/>
              <a:t>   2) Revisions on Sheet</a:t>
            </a:r>
          </a:p>
          <a:p>
            <a:r>
              <a:rPr lang="en-US" altLang="ko-KR" sz="1600" dirty="0"/>
              <a:t>   3) Cloud and Tag </a:t>
            </a:r>
          </a:p>
          <a:p>
            <a:r>
              <a:rPr lang="en-US" altLang="ko-KR" sz="1600" dirty="0"/>
              <a:t>   4) Revision Schedule</a:t>
            </a:r>
          </a:p>
        </p:txBody>
      </p:sp>
    </p:spTree>
    <p:extLst>
      <p:ext uri="{BB962C8B-B14F-4D97-AF65-F5344CB8AC3E}">
        <p14:creationId xmlns:p14="http://schemas.microsoft.com/office/powerpoint/2010/main" val="25465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6001" y="729676"/>
            <a:ext cx="9360111" cy="5813999"/>
            <a:chOff x="3728177" y="2559688"/>
            <a:chExt cx="6056619" cy="376204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2907" y="3185160"/>
              <a:ext cx="2404429" cy="248869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9600" y="2559688"/>
              <a:ext cx="5191168" cy="367969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b="25013"/>
            <a:stretch/>
          </p:blipFill>
          <p:spPr>
            <a:xfrm>
              <a:off x="4725768" y="3266961"/>
              <a:ext cx="2290121" cy="1777480"/>
            </a:xfrm>
            <a:prstGeom prst="rect">
              <a:avLst/>
            </a:prstGeom>
          </p:spPr>
        </p:pic>
        <p:sp>
          <p:nvSpPr>
            <p:cNvPr id="6" name="사각형 설명선 5"/>
            <p:cNvSpPr/>
            <p:nvPr/>
          </p:nvSpPr>
          <p:spPr>
            <a:xfrm>
              <a:off x="7968482" y="5408941"/>
              <a:ext cx="647700" cy="261275"/>
            </a:xfrm>
            <a:prstGeom prst="wedgeRectCallout">
              <a:avLst>
                <a:gd name="adj1" fmla="val 46814"/>
                <a:gd name="adj2" fmla="val -678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Revision Schedule</a:t>
              </a:r>
              <a:endParaRPr lang="ko-KR" altLang="en-US" dirty="0"/>
            </a:p>
          </p:txBody>
        </p:sp>
        <p:sp>
          <p:nvSpPr>
            <p:cNvPr id="7" name="사각형 설명선 6"/>
            <p:cNvSpPr/>
            <p:nvPr/>
          </p:nvSpPr>
          <p:spPr>
            <a:xfrm>
              <a:off x="9058224" y="5459236"/>
              <a:ext cx="726572" cy="260918"/>
            </a:xfrm>
            <a:prstGeom prst="wedgeRectCallout">
              <a:avLst>
                <a:gd name="adj1" fmla="val -39184"/>
                <a:gd name="adj2" fmla="val 684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Drawing</a:t>
              </a:r>
            </a:p>
            <a:p>
              <a:pPr algn="ctr"/>
              <a:r>
                <a:rPr lang="en-US" altLang="ko-KR" sz="800" dirty="0"/>
                <a:t>Information</a:t>
              </a:r>
              <a:endParaRPr lang="ko-KR" altLang="en-US" dirty="0"/>
            </a:p>
          </p:txBody>
        </p:sp>
        <p:sp>
          <p:nvSpPr>
            <p:cNvPr id="8" name="사각형 설명선 7"/>
            <p:cNvSpPr/>
            <p:nvPr/>
          </p:nvSpPr>
          <p:spPr>
            <a:xfrm>
              <a:off x="4472940" y="5049123"/>
              <a:ext cx="726572" cy="154238"/>
            </a:xfrm>
            <a:prstGeom prst="wedgeRectCallout">
              <a:avLst>
                <a:gd name="adj1" fmla="val 43668"/>
                <a:gd name="adj2" fmla="val -814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Extents</a:t>
              </a:r>
              <a:endParaRPr lang="ko-KR" altLang="en-US" dirty="0"/>
            </a:p>
          </p:txBody>
        </p:sp>
        <p:sp>
          <p:nvSpPr>
            <p:cNvPr id="9" name="사각형 설명선 8"/>
            <p:cNvSpPr/>
            <p:nvPr/>
          </p:nvSpPr>
          <p:spPr>
            <a:xfrm>
              <a:off x="7220223" y="5289903"/>
              <a:ext cx="726572" cy="164708"/>
            </a:xfrm>
            <a:prstGeom prst="wedgeRectCallout">
              <a:avLst>
                <a:gd name="adj1" fmla="val 36327"/>
                <a:gd name="adj2" fmla="val -999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View Title</a:t>
              </a:r>
              <a:endParaRPr lang="ko-KR" altLang="en-US" dirty="0"/>
            </a:p>
          </p:txBody>
        </p:sp>
        <p:sp>
          <p:nvSpPr>
            <p:cNvPr id="10" name="사각형 설명선 9"/>
            <p:cNvSpPr/>
            <p:nvPr/>
          </p:nvSpPr>
          <p:spPr>
            <a:xfrm>
              <a:off x="6050708" y="5587700"/>
              <a:ext cx="647700" cy="336158"/>
            </a:xfrm>
            <a:prstGeom prst="wedgeRectCallout">
              <a:avLst>
                <a:gd name="adj1" fmla="val 37402"/>
                <a:gd name="adj2" fmla="val -723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Cloud and Tag</a:t>
              </a:r>
              <a:endParaRPr lang="ko-KR" altLang="en-US" dirty="0"/>
            </a:p>
          </p:txBody>
        </p:sp>
        <p:sp>
          <p:nvSpPr>
            <p:cNvPr id="11" name="사각형 설명선 10"/>
            <p:cNvSpPr/>
            <p:nvPr/>
          </p:nvSpPr>
          <p:spPr>
            <a:xfrm>
              <a:off x="7985628" y="6157027"/>
              <a:ext cx="726572" cy="164708"/>
            </a:xfrm>
            <a:prstGeom prst="wedgeRectCallout">
              <a:avLst>
                <a:gd name="adj1" fmla="val 36327"/>
                <a:gd name="adj2" fmla="val -999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Scale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07336" y="5044441"/>
              <a:ext cx="839459" cy="158920"/>
            </a:xfrm>
            <a:prstGeom prst="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77000" y="5291510"/>
              <a:ext cx="463973" cy="183544"/>
            </a:xfrm>
            <a:prstGeom prst="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676746" y="2574918"/>
              <a:ext cx="609600" cy="215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NOTE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36979" y="3046521"/>
              <a:ext cx="609600" cy="215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VIEW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28177" y="3293039"/>
              <a:ext cx="1108050" cy="215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TITLE BLOCK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37290" y="2949406"/>
              <a:ext cx="1108050" cy="215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LEGEND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54900" y="3046521"/>
              <a:ext cx="609600" cy="215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VIEW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8372" y="3870948"/>
              <a:ext cx="879809" cy="860579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8580947" y="3792838"/>
              <a:ext cx="894506" cy="215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SCHEDULE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69411" y="5030188"/>
              <a:ext cx="906042" cy="369553"/>
            </a:xfrm>
            <a:prstGeom prst="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588372" y="6000751"/>
              <a:ext cx="194521" cy="73922"/>
            </a:xfrm>
            <a:prstGeom prst="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804366" y="5764938"/>
              <a:ext cx="663816" cy="326300"/>
            </a:xfrm>
            <a:prstGeom prst="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320132" y="233484"/>
            <a:ext cx="1926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Revit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10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28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Leading Group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강한호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매니저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1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098" t="577" r="3243" b="2916"/>
          <a:stretch/>
        </p:blipFill>
        <p:spPr>
          <a:xfrm>
            <a:off x="5488905" y="3395207"/>
            <a:ext cx="5410346" cy="2989690"/>
          </a:xfrm>
          <a:prstGeom prst="rect">
            <a:avLst/>
          </a:prstGeom>
        </p:spPr>
      </p:pic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1926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Revit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11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18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Leading Group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강한호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매니저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487490" y="1360126"/>
            <a:ext cx="636654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&lt;Project Setting&gt;</a:t>
            </a:r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Project Base Point / Survey Point </a:t>
            </a:r>
          </a:p>
          <a:p>
            <a:r>
              <a:rPr lang="en-US" altLang="ko-KR" sz="1400" b="1" dirty="0"/>
              <a:t>    </a:t>
            </a:r>
            <a:r>
              <a:rPr lang="en-US" altLang="ko-KR" sz="1400" dirty="0"/>
              <a:t>- Survey Point : </a:t>
            </a:r>
            <a:r>
              <a:rPr lang="ko-KR" altLang="en-US" sz="1400" dirty="0"/>
              <a:t>플랜트 </a:t>
            </a:r>
            <a:r>
              <a:rPr lang="ko-KR" altLang="en-US" sz="1400" dirty="0" err="1"/>
              <a:t>기준좌표</a:t>
            </a:r>
            <a:r>
              <a:rPr lang="ko-KR" altLang="en-US" sz="1400" dirty="0"/>
              <a:t> </a:t>
            </a:r>
            <a:r>
              <a:rPr lang="en-US" altLang="ko-KR" sz="1400" dirty="0"/>
              <a:t>(0, 0, 0)</a:t>
            </a:r>
          </a:p>
          <a:p>
            <a:r>
              <a:rPr lang="en-US" altLang="ko-KR" sz="1400" dirty="0"/>
              <a:t>    - Project Base Point : </a:t>
            </a:r>
            <a:r>
              <a:rPr lang="ko-KR" altLang="en-US" sz="1400" dirty="0"/>
              <a:t>건물 </a:t>
            </a:r>
            <a:r>
              <a:rPr lang="ko-KR" altLang="en-US" sz="1400" dirty="0" err="1"/>
              <a:t>기준좌표</a:t>
            </a:r>
            <a:r>
              <a:rPr lang="ko-KR" altLang="en-US" sz="1400" dirty="0"/>
              <a:t> 및 </a:t>
            </a:r>
            <a:r>
              <a:rPr lang="en-US" altLang="ko-KR" sz="1400" dirty="0"/>
              <a:t>Elevation </a:t>
            </a:r>
            <a:r>
              <a:rPr lang="ko-KR" altLang="en-US" sz="1400" dirty="0"/>
              <a:t>설정</a:t>
            </a:r>
            <a:endParaRPr lang="en-US" altLang="ko-KR" sz="1400" dirty="0"/>
          </a:p>
          <a:p>
            <a:r>
              <a:rPr lang="en-US" altLang="ko-KR" sz="1400" dirty="0"/>
              <a:t>      * FL±0.0 = GL+0.2~0.3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2.  Leveling / Grid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r>
              <a:rPr lang="en-US" altLang="ko-KR" sz="1400" dirty="0"/>
              <a:t>    - Leveling / Grid </a:t>
            </a:r>
            <a:r>
              <a:rPr lang="ko-KR" altLang="en-US" sz="1400" dirty="0"/>
              <a:t>추가 및 해당 </a:t>
            </a:r>
            <a:r>
              <a:rPr lang="en-US" altLang="ko-KR" sz="1400" dirty="0"/>
              <a:t>Plan </a:t>
            </a:r>
            <a:r>
              <a:rPr lang="ko-KR" altLang="en-US" sz="1400" dirty="0"/>
              <a:t>생성 </a:t>
            </a:r>
            <a:r>
              <a:rPr lang="en-US" altLang="ko-KR" sz="1400" dirty="0"/>
              <a:t>(+View Template</a:t>
            </a:r>
            <a:r>
              <a:rPr lang="ko-KR" altLang="en-US" sz="1400" dirty="0"/>
              <a:t>적용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3.  Collaborate (Sharing Project)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r>
              <a:rPr lang="en-US" altLang="ko-KR" sz="1400" dirty="0"/>
              <a:t>     - Central File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통합모델</a:t>
            </a:r>
            <a:r>
              <a:rPr lang="en-US" altLang="ko-KR" sz="1400" dirty="0"/>
              <a:t>(</a:t>
            </a:r>
            <a:r>
              <a:rPr lang="ko-KR" altLang="en-US" sz="1400" dirty="0"/>
              <a:t>건축</a:t>
            </a:r>
            <a:r>
              <a:rPr lang="en-US" altLang="ko-KR" sz="1400" dirty="0"/>
              <a:t>/</a:t>
            </a:r>
            <a:r>
              <a:rPr lang="ko-KR" altLang="en-US" sz="1400" dirty="0"/>
              <a:t>설비</a:t>
            </a:r>
            <a:r>
              <a:rPr lang="en-US" altLang="ko-KR" sz="1400" dirty="0"/>
              <a:t>/</a:t>
            </a:r>
            <a:r>
              <a:rPr lang="ko-KR" altLang="en-US" sz="1400" dirty="0"/>
              <a:t>소방</a:t>
            </a:r>
            <a:r>
              <a:rPr lang="en-US" altLang="ko-KR" sz="1400" dirty="0"/>
              <a:t>), </a:t>
            </a:r>
            <a:r>
              <a:rPr lang="ko-KR" altLang="en-US" sz="1400" dirty="0"/>
              <a:t>일종의 </a:t>
            </a:r>
            <a:r>
              <a:rPr lang="ko-KR" altLang="en-US" sz="1400" dirty="0" err="1"/>
              <a:t>서버역할</a:t>
            </a:r>
            <a:endParaRPr lang="en-US" altLang="ko-KR" sz="1400" dirty="0"/>
          </a:p>
          <a:p>
            <a:r>
              <a:rPr lang="en-US" altLang="ko-KR" sz="1400" dirty="0"/>
              <a:t>     - Local File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Workset</a:t>
            </a:r>
            <a:r>
              <a:rPr lang="ko-KR" altLang="en-US" sz="1400" dirty="0"/>
              <a:t>별 모델링</a:t>
            </a:r>
            <a:r>
              <a:rPr lang="en-US" altLang="ko-KR" sz="1400" dirty="0"/>
              <a:t>, </a:t>
            </a:r>
            <a:r>
              <a:rPr lang="ko-KR" altLang="en-US" sz="1400" dirty="0"/>
              <a:t>주기적 </a:t>
            </a:r>
            <a:r>
              <a:rPr lang="en-US" altLang="ko-KR" sz="1400" dirty="0"/>
              <a:t>Synchronize / Reload</a:t>
            </a:r>
          </a:p>
          <a:p>
            <a:r>
              <a:rPr lang="en-US" altLang="ko-KR" sz="1400" dirty="0"/>
              <a:t>     - </a:t>
            </a:r>
            <a:r>
              <a:rPr lang="en-US" altLang="ko-KR" sz="1400" dirty="0" err="1"/>
              <a:t>Workset</a:t>
            </a:r>
            <a:r>
              <a:rPr lang="ko-KR" altLang="en-US" sz="1400" dirty="0"/>
              <a:t>별 </a:t>
            </a:r>
            <a:r>
              <a:rPr lang="ko-KR" altLang="en-US" sz="1400" dirty="0" err="1"/>
              <a:t>권한설정</a:t>
            </a:r>
            <a:r>
              <a:rPr lang="ko-KR" altLang="en-US" sz="1400" dirty="0"/>
              <a:t> </a:t>
            </a:r>
            <a:r>
              <a:rPr lang="en-US" altLang="ko-KR" sz="1400" dirty="0"/>
              <a:t>: Owner / Borrowers</a:t>
            </a:r>
          </a:p>
          <a:p>
            <a:r>
              <a:rPr lang="en-US" altLang="ko-KR" sz="1400" dirty="0"/>
              <a:t>     - Editing Requests</a:t>
            </a:r>
          </a:p>
        </p:txBody>
      </p:sp>
    </p:spTree>
    <p:extLst>
      <p:ext uri="{BB962C8B-B14F-4D97-AF65-F5344CB8AC3E}">
        <p14:creationId xmlns:p14="http://schemas.microsoft.com/office/powerpoint/2010/main" val="416506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25849"/>
          <a:stretch/>
        </p:blipFill>
        <p:spPr>
          <a:xfrm>
            <a:off x="8252923" y="2397198"/>
            <a:ext cx="2517573" cy="3438046"/>
          </a:xfrm>
          <a:prstGeom prst="rect">
            <a:avLst/>
          </a:prstGeom>
        </p:spPr>
      </p:pic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1926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Revit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10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28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Leading Group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김청산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매니저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10249" y="1264783"/>
            <a:ext cx="8377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Topic: Family Parameter </a:t>
            </a:r>
            <a:r>
              <a:rPr lang="ko-KR" altLang="en-US" sz="1600" b="1" dirty="0"/>
              <a:t>이해</a:t>
            </a:r>
            <a:r>
              <a:rPr lang="en-US" altLang="ko-KR" sz="1600" b="1" dirty="0"/>
              <a:t>(2)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/ Material </a:t>
            </a:r>
            <a:r>
              <a:rPr lang="ko-KR" altLang="en-US" sz="1600" b="1" dirty="0"/>
              <a:t>생성 및 </a:t>
            </a:r>
            <a:r>
              <a:rPr lang="en-US" altLang="ko-KR" sz="1600" b="1" dirty="0" err="1"/>
              <a:t>WorkMaster</a:t>
            </a:r>
            <a:r>
              <a:rPr lang="en-US" altLang="ko-KR" sz="1600" b="1" dirty="0"/>
              <a:t> Code Mapping </a:t>
            </a:r>
            <a:r>
              <a:rPr lang="ko-KR" altLang="en-US" sz="1600" b="1" dirty="0"/>
              <a:t>방법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252923" y="5061187"/>
            <a:ext cx="2433089" cy="77405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876"/>
          <a:stretch/>
        </p:blipFill>
        <p:spPr>
          <a:xfrm>
            <a:off x="4653024" y="2452255"/>
            <a:ext cx="3110613" cy="340792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691369" y="3243500"/>
            <a:ext cx="2910621" cy="7299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362" y="2463700"/>
            <a:ext cx="2797721" cy="3438864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495804" y="4143649"/>
            <a:ext cx="1293116" cy="892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04361" y="1847855"/>
            <a:ext cx="2315584" cy="371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1100" dirty="0">
                <a:solidFill>
                  <a:schemeClr val="tx1"/>
                </a:solidFill>
              </a:rPr>
              <a:t>Family – Instance Parameter </a:t>
            </a:r>
            <a:r>
              <a:rPr lang="ko-KR" altLang="en-US" sz="1100" dirty="0">
                <a:solidFill>
                  <a:schemeClr val="tx1"/>
                </a:solidFill>
              </a:rPr>
              <a:t>생성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80364" y="4254486"/>
            <a:ext cx="482135" cy="151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2499" y="4089797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Check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946036" y="4143648"/>
            <a:ext cx="51209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601990" y="4117078"/>
            <a:ext cx="51209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2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601432" y="836712"/>
            <a:ext cx="2797147" cy="42807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7" defTabSz="914284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Master Group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목적 및 담당자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28056" y="211395"/>
            <a:ext cx="2321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00113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BIM Master Group</a:t>
            </a:r>
            <a:endParaRPr lang="ko-KR" altLang="en-US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9336773" y="266575"/>
            <a:ext cx="143629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113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631504" y="1307516"/>
            <a:ext cx="5037310" cy="27205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72000" algn="ctr" latinLnBrk="0">
              <a:spcBef>
                <a:spcPts val="300"/>
              </a:spcBef>
            </a:pPr>
            <a:r>
              <a:rPr lang="en-US" altLang="ko-KR" sz="14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Master</a:t>
            </a:r>
          </a:p>
          <a:p>
            <a:pPr marL="72000" latinLnBrk="0">
              <a:spcBef>
                <a:spcPts val="300"/>
              </a:spcBef>
            </a:pPr>
            <a:endParaRPr lang="en-US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43450" indent="-17145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목적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BIM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건축팀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실무 적용 기준 확립 및 관리</a:t>
            </a:r>
            <a:endParaRPr lang="en-US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2000" latinLnBrk="0">
              <a:spcBef>
                <a:spcPts val="300"/>
              </a:spcBef>
            </a:pPr>
            <a:endParaRPr lang="en-US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43450" indent="-17145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담당자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표 참조 </a:t>
            </a:r>
            <a:r>
              <a:rPr kumimoji="1"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(1</a:t>
            </a:r>
            <a:r>
              <a:rPr kumimoji="1"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 단위 재지정</a:t>
            </a:r>
            <a:r>
              <a:rPr kumimoji="1"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marL="243450" indent="-17145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43450" indent="-17145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내용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</a:p>
          <a:p>
            <a:pPr marL="72000" latinLnBrk="0">
              <a:spcBef>
                <a:spcPts val="300"/>
              </a:spcBef>
            </a:pPr>
            <a:r>
              <a:rPr kumimoji="1" lang="en-US" altLang="ko-KR" sz="11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 </a:t>
            </a:r>
            <a:r>
              <a:rPr kumimoji="1"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kumimoji="1"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실무 사용자 그룹의 초기 환경 구축</a:t>
            </a:r>
            <a:r>
              <a:rPr kumimoji="1"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1"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신규 생성된 데이터의 팀 기준 부합 여부 심사</a:t>
            </a:r>
            <a:endParaRPr kumimoji="1" lang="en-US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defTabSz="957263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- Dynamo, Family, Template </a:t>
            </a:r>
            <a:r>
              <a:rPr kumimoji="1"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파일의 정기적 </a:t>
            </a:r>
            <a:r>
              <a:rPr kumimoji="1"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Up-grade </a:t>
            </a:r>
            <a:r>
              <a:rPr kumimoji="1"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관리</a:t>
            </a:r>
            <a:endParaRPr kumimoji="1" lang="en-US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defTabSz="957263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- Family List, Family Specification </a:t>
            </a:r>
            <a:r>
              <a:rPr kumimoji="1"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정기적 </a:t>
            </a:r>
            <a:r>
              <a:rPr kumimoji="1"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Up-grade </a:t>
            </a:r>
            <a:r>
              <a:rPr kumimoji="1"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관리</a:t>
            </a:r>
            <a:endParaRPr kumimoji="1" lang="en-US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2000" latinLnBrk="0">
              <a:spcBef>
                <a:spcPts val="300"/>
              </a:spcBef>
            </a:pPr>
            <a:endParaRPr lang="ko-KR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6726710" y="1307516"/>
          <a:ext cx="4173006" cy="2213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68">
                  <a:extLst>
                    <a:ext uri="{9D8B030D-6E8A-4147-A177-3AD203B41FA5}">
                      <a16:colId xmlns:a16="http://schemas.microsoft.com/office/drawing/2014/main" val="40262435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7180784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965257189"/>
                    </a:ext>
                  </a:extLst>
                </a:gridCol>
                <a:gridCol w="1046590">
                  <a:extLst>
                    <a:ext uri="{9D8B030D-6E8A-4147-A177-3AD203B41FA5}">
                      <a16:colId xmlns:a16="http://schemas.microsoft.com/office/drawing/2014/main" val="4063515140"/>
                    </a:ext>
                  </a:extLst>
                </a:gridCol>
              </a:tblGrid>
              <a:tr h="291233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Group 1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Group 2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Group</a:t>
                      </a:r>
                      <a:r>
                        <a:rPr lang="en-US" altLang="ko-KR" sz="11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3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153629"/>
                  </a:ext>
                </a:extLst>
              </a:tr>
              <a:tr h="4030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BIM Master Group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박기범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470905"/>
                  </a:ext>
                </a:extLst>
              </a:tr>
              <a:tr h="5024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장만규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부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김지아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강한호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부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곽현준 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김청산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부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임수현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482119"/>
                  </a:ext>
                </a:extLst>
              </a:tr>
              <a:tr h="508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분야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Dynamo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RC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건물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Steel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건물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787509"/>
                  </a:ext>
                </a:extLst>
              </a:tr>
              <a:tr h="50838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6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8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1926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Revit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10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28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Leading Group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김청산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매니저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10249" y="1264783"/>
            <a:ext cx="8377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Topic: Family Parameter </a:t>
            </a:r>
            <a:r>
              <a:rPr lang="ko-KR" altLang="en-US" sz="1600" b="1" dirty="0"/>
              <a:t>이해</a:t>
            </a:r>
            <a:r>
              <a:rPr lang="en-US" altLang="ko-KR" sz="1600" b="1" dirty="0"/>
              <a:t>(2)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/ Material </a:t>
            </a:r>
            <a:r>
              <a:rPr lang="ko-KR" altLang="en-US" sz="1600" b="1" dirty="0"/>
              <a:t>생성 및 </a:t>
            </a:r>
            <a:r>
              <a:rPr lang="en-US" altLang="ko-KR" sz="1600" b="1" dirty="0" err="1"/>
              <a:t>WorkMaster</a:t>
            </a:r>
            <a:r>
              <a:rPr lang="en-US" altLang="ko-KR" sz="1600" b="1" dirty="0"/>
              <a:t> Code Mapping </a:t>
            </a:r>
            <a:r>
              <a:rPr lang="ko-KR" altLang="en-US" sz="1600" b="1" dirty="0"/>
              <a:t>방법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487490" y="1755344"/>
            <a:ext cx="2315584" cy="371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1100" dirty="0" err="1">
                <a:solidFill>
                  <a:schemeClr val="tx1"/>
                </a:solidFill>
              </a:rPr>
              <a:t>WorkMaster</a:t>
            </a:r>
            <a:r>
              <a:rPr lang="en-US" altLang="ko-KR" sz="1100" dirty="0">
                <a:solidFill>
                  <a:schemeClr val="tx1"/>
                </a:solidFill>
              </a:rPr>
              <a:t> Code Mapping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034" y="2265304"/>
            <a:ext cx="6352482" cy="407224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487490" y="2278679"/>
            <a:ext cx="1489622" cy="28329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atinLnBrk="0">
              <a:spcBef>
                <a:spcPts val="300"/>
              </a:spcBef>
            </a:pP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Family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6843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1926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Revit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10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28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Leading Group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김청산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매니저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10249" y="1264783"/>
            <a:ext cx="8377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Topic: Family Parameter </a:t>
            </a:r>
            <a:r>
              <a:rPr lang="ko-KR" altLang="en-US" sz="1600" b="1" dirty="0"/>
              <a:t>이해</a:t>
            </a:r>
            <a:r>
              <a:rPr lang="en-US" altLang="ko-KR" sz="1600" b="1" dirty="0"/>
              <a:t>(2)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/ Material </a:t>
            </a:r>
            <a:r>
              <a:rPr lang="ko-KR" altLang="en-US" sz="1600" b="1" dirty="0"/>
              <a:t>생성 및 </a:t>
            </a:r>
            <a:r>
              <a:rPr lang="en-US" altLang="ko-KR" sz="1600" b="1" dirty="0" err="1"/>
              <a:t>WorkMaster</a:t>
            </a:r>
            <a:r>
              <a:rPr lang="en-US" altLang="ko-KR" sz="1600" b="1" dirty="0"/>
              <a:t> Code Mapping </a:t>
            </a:r>
            <a:r>
              <a:rPr lang="ko-KR" altLang="en-US" sz="1600" b="1" dirty="0"/>
              <a:t>방법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487490" y="1755344"/>
            <a:ext cx="2315584" cy="371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1100" dirty="0" err="1">
                <a:solidFill>
                  <a:schemeClr val="tx1"/>
                </a:solidFill>
              </a:rPr>
              <a:t>WorkMaster</a:t>
            </a:r>
            <a:r>
              <a:rPr lang="en-US" altLang="ko-KR" sz="1100" dirty="0">
                <a:solidFill>
                  <a:schemeClr val="tx1"/>
                </a:solidFill>
              </a:rPr>
              <a:t> Code Mapping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91" y="2440752"/>
            <a:ext cx="3258005" cy="10288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395" y="1755344"/>
            <a:ext cx="5724672" cy="31280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03711" y="4726603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Create or Duplicate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34844" y="2784361"/>
            <a:ext cx="182877" cy="1583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750303" y="2863533"/>
            <a:ext cx="51209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513531" y="4491243"/>
            <a:ext cx="207199" cy="155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808975" y="4646816"/>
            <a:ext cx="523702" cy="15957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457435" y="4698313"/>
            <a:ext cx="207199" cy="155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745497" y="4806390"/>
            <a:ext cx="595431" cy="22904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89588" y="5002519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Edit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330654" y="3122523"/>
            <a:ext cx="3360303" cy="210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76105" y="3485409"/>
            <a:ext cx="1869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Rename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- Code number_L02_Lv03----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7635755" y="3420349"/>
            <a:ext cx="523702" cy="15957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467" y="3685465"/>
            <a:ext cx="3136208" cy="272779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611733" y="4697892"/>
            <a:ext cx="2905013" cy="672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99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IV. Dynamo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05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IV Dynamo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1. Dynamo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입문서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 Autodesk Dynamo Studio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87489" y="1428172"/>
            <a:ext cx="3186987" cy="371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1100" dirty="0">
                <a:solidFill>
                  <a:schemeClr val="tx1"/>
                </a:solidFill>
              </a:rPr>
              <a:t>Dynamo</a:t>
            </a:r>
            <a:r>
              <a:rPr lang="ko-KR" altLang="en-US" sz="1100" dirty="0">
                <a:solidFill>
                  <a:schemeClr val="tx1"/>
                </a:solidFill>
              </a:rPr>
              <a:t> 입문서 </a:t>
            </a:r>
            <a:r>
              <a:rPr lang="en-US" altLang="ko-KR" sz="1100" dirty="0">
                <a:solidFill>
                  <a:schemeClr val="tx1"/>
                </a:solidFill>
              </a:rPr>
              <a:t>- Autodesk Dynamo Studio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5963" y="2034832"/>
            <a:ext cx="8256060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0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 </a:t>
            </a:r>
            <a:r>
              <a:rPr lang="en-US" altLang="ko-KR" dirty="0"/>
              <a:t> Autodesk Dynamo Studio : </a:t>
            </a:r>
            <a:r>
              <a:rPr lang="en-US" altLang="ko-KR" u="sng" dirty="0">
                <a:solidFill>
                  <a:srgbClr val="0000C8"/>
                </a:solidFill>
              </a:rPr>
              <a:t>https://primer.dynamobim.org/ko/index.html</a:t>
            </a:r>
            <a:endParaRPr lang="ko-KR" altLang="ko-KR" u="sng" dirty="0">
              <a:solidFill>
                <a:srgbClr val="0000C8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80" y="2490848"/>
            <a:ext cx="4389662" cy="23823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583" y="1710560"/>
            <a:ext cx="4525310" cy="45813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08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IV Dynamo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10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14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Leading Group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장만규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매니저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845" t="17284" r="5156" b="31126"/>
          <a:stretch/>
        </p:blipFill>
        <p:spPr>
          <a:xfrm>
            <a:off x="1487490" y="3002465"/>
            <a:ext cx="7356965" cy="8983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0249" y="1264783"/>
            <a:ext cx="443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Topic: Managing the Data’s *[List </a:t>
            </a:r>
            <a:r>
              <a:rPr lang="en-US" altLang="ko-KR" sz="1600" b="1" dirty="0">
                <a:solidFill>
                  <a:srgbClr val="00B0F0"/>
                </a:solidFill>
              </a:rPr>
              <a:t>Level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87491" y="4138718"/>
            <a:ext cx="2898243" cy="1856900"/>
            <a:chOff x="344489" y="2750185"/>
            <a:chExt cx="4505151" cy="288644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489" y="2750185"/>
              <a:ext cx="1403324" cy="180199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1630" y="2771509"/>
              <a:ext cx="2998010" cy="286512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48306" y="4268646"/>
              <a:ext cx="538576" cy="175746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89955" y="5425755"/>
              <a:ext cx="597701" cy="196291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l="16420" t="10200" r="26867" b="17060"/>
          <a:stretch/>
        </p:blipFill>
        <p:spPr>
          <a:xfrm>
            <a:off x="8032405" y="4103425"/>
            <a:ext cx="2886554" cy="203433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/>
          <a:srcRect l="21403" t="17192" r="12701" b="8803"/>
          <a:stretch/>
        </p:blipFill>
        <p:spPr>
          <a:xfrm>
            <a:off x="4461232" y="4103425"/>
            <a:ext cx="3411008" cy="2104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0250" y="1687348"/>
            <a:ext cx="7754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세부목표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 err="1"/>
              <a:t>Circle.ByCenterPointRadius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Surface.ByPatch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Surface.Thicken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List.Flatten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List.Chop</a:t>
            </a:r>
            <a:r>
              <a:rPr lang="ko-KR" altLang="en-US" sz="1200" dirty="0"/>
              <a:t>의 </a:t>
            </a:r>
            <a:r>
              <a:rPr lang="en-US" altLang="ko-KR" sz="1200" dirty="0"/>
              <a:t>5</a:t>
            </a:r>
            <a:r>
              <a:rPr lang="ko-KR" altLang="en-US" sz="1200" dirty="0"/>
              <a:t>가지 노드를 사용하고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리스트구조를 활용하여 그리드포인트마다 높이가 상이한 기둥들을 배치하기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154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IV Dynamo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10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28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Leading Group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장만규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매니저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410249" y="1264783"/>
            <a:ext cx="443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Topic: Making the “Interference Alarm”</a:t>
            </a:r>
            <a:endParaRPr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10250" y="1687348"/>
            <a:ext cx="9191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세부목표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 err="1"/>
              <a:t>Cuboid.ByLengths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Vector.ByTwoPoints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Geometry.Translate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Element.Geometry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Geometry.DoesIntersect</a:t>
            </a:r>
            <a:r>
              <a:rPr lang="ko-KR" altLang="en-US" sz="1200" dirty="0"/>
              <a:t>의 </a:t>
            </a:r>
            <a:r>
              <a:rPr lang="en-US" altLang="ko-KR" sz="1200" dirty="0"/>
              <a:t>5</a:t>
            </a:r>
            <a:r>
              <a:rPr lang="ko-KR" altLang="en-US" sz="1200" dirty="0"/>
              <a:t>가지 노드를 활용하여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타 부서에서 접수한 기기의 </a:t>
            </a:r>
            <a:r>
              <a:rPr lang="ko-KR" altLang="en-US" sz="1200" dirty="0" err="1"/>
              <a:t>배치정보가</a:t>
            </a:r>
            <a:r>
              <a:rPr lang="ko-KR" altLang="en-US" sz="1200" dirty="0"/>
              <a:t> 건축 부재와 </a:t>
            </a:r>
            <a:r>
              <a:rPr lang="ko-KR" altLang="en-US" sz="1200" dirty="0" err="1"/>
              <a:t>간섭될</a:t>
            </a:r>
            <a:r>
              <a:rPr lang="ko-KR" altLang="en-US" sz="1200" dirty="0"/>
              <a:t> 때 알려주는 경보장치를 만들어보자</a:t>
            </a:r>
            <a:r>
              <a:rPr lang="en-US" altLang="ko-KR" sz="1200" dirty="0"/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32" y="2475190"/>
            <a:ext cx="8300358" cy="13806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1238" t="22391" r="22560" b="14437"/>
          <a:stretch/>
        </p:blipFill>
        <p:spPr>
          <a:xfrm>
            <a:off x="1853254" y="4294417"/>
            <a:ext cx="2286000" cy="19186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t="9151" b="5463"/>
          <a:stretch/>
        </p:blipFill>
        <p:spPr>
          <a:xfrm>
            <a:off x="4548830" y="3956503"/>
            <a:ext cx="5449660" cy="23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IV Dynamo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11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11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Leading Group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장만규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매니저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410249" y="1264783"/>
            <a:ext cx="443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Topic: Making the “</a:t>
            </a:r>
            <a:r>
              <a:rPr lang="ko-KR" altLang="en-US" sz="1600" b="1" dirty="0"/>
              <a:t>실시간 물량 표시기</a:t>
            </a:r>
            <a:r>
              <a:rPr lang="en-US" altLang="ko-KR" sz="1600" b="1" dirty="0"/>
              <a:t>”</a:t>
            </a:r>
            <a:endParaRPr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10250" y="1687348"/>
            <a:ext cx="8836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세부목표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“Revit</a:t>
            </a:r>
            <a:r>
              <a:rPr lang="ko-KR" altLang="en-US" sz="1200" dirty="0"/>
              <a:t>에 작성된 </a:t>
            </a:r>
            <a:r>
              <a:rPr lang="en-US" altLang="ko-KR" sz="1200" dirty="0"/>
              <a:t>elements </a:t>
            </a:r>
            <a:r>
              <a:rPr lang="ko-KR" altLang="en-US" sz="1200" dirty="0"/>
              <a:t>소환 </a:t>
            </a:r>
            <a:r>
              <a:rPr lang="en-US" altLang="ko-KR" sz="1200" dirty="0"/>
              <a:t>&gt; Data </a:t>
            </a:r>
            <a:r>
              <a:rPr lang="ko-KR" altLang="en-US" sz="1200" dirty="0"/>
              <a:t>추출 </a:t>
            </a:r>
            <a:r>
              <a:rPr lang="en-US" altLang="ko-KR" sz="1200" dirty="0"/>
              <a:t>&gt; Data </a:t>
            </a:r>
            <a:r>
              <a:rPr lang="ko-KR" altLang="en-US" sz="1200" dirty="0"/>
              <a:t>적용</a:t>
            </a:r>
            <a:r>
              <a:rPr lang="en-US" altLang="ko-KR" sz="1200" dirty="0"/>
              <a:t>” 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단계 흐름으로 이루어지는 </a:t>
            </a:r>
            <a:r>
              <a:rPr lang="en-US" altLang="ko-KR" sz="1200" dirty="0"/>
              <a:t>Dynamo </a:t>
            </a:r>
            <a:r>
              <a:rPr lang="ko-KR" altLang="en-US" sz="1200" dirty="0"/>
              <a:t>조작의 기본을 연습해보자</a:t>
            </a:r>
            <a:r>
              <a:rPr lang="en-US" altLang="ko-KR" sz="12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2186" t="9375" r="24944" b="7880"/>
          <a:stretch/>
        </p:blipFill>
        <p:spPr>
          <a:xfrm>
            <a:off x="1410249" y="3733801"/>
            <a:ext cx="2275446" cy="22078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431" y="3733800"/>
            <a:ext cx="2918782" cy="2375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23040"/>
          <a:stretch/>
        </p:blipFill>
        <p:spPr>
          <a:xfrm>
            <a:off x="7418025" y="3570128"/>
            <a:ext cx="2928525" cy="1331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025" y="5026525"/>
            <a:ext cx="2928525" cy="1319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rcRect t="46847"/>
          <a:stretch/>
        </p:blipFill>
        <p:spPr>
          <a:xfrm>
            <a:off x="2070022" y="2488255"/>
            <a:ext cx="7556578" cy="10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0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IV Dynamo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11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18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Leading Group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장만규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매니저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410249" y="1264783"/>
            <a:ext cx="443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Topic: Making the “Quick Grid Maker”</a:t>
            </a:r>
            <a:endParaRPr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10250" y="1687348"/>
            <a:ext cx="955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세부목표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1. BIM </a:t>
            </a:r>
            <a:r>
              <a:rPr lang="ko-KR" altLang="en-US" sz="1200" dirty="0"/>
              <a:t>모델링 자동화 과정의 첫 단계인 </a:t>
            </a:r>
            <a:r>
              <a:rPr lang="en-US" altLang="ko-KR" sz="1200" dirty="0"/>
              <a:t>Grid </a:t>
            </a:r>
            <a:r>
              <a:rPr lang="ko-KR" altLang="en-US" sz="1200" dirty="0"/>
              <a:t>자동 </a:t>
            </a:r>
            <a:r>
              <a:rPr lang="ko-KR" altLang="en-US" sz="1200" dirty="0" err="1"/>
              <a:t>생성기의</a:t>
            </a:r>
            <a:r>
              <a:rPr lang="ko-KR" altLang="en-US" sz="1200" dirty="0"/>
              <a:t> 내부구조를 간단히 이해하고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다이나모</a:t>
            </a:r>
            <a:r>
              <a:rPr lang="ko-KR" altLang="en-US" sz="1200" dirty="0"/>
              <a:t> 플레이어로 구동하는 법을 익혀보자</a:t>
            </a:r>
            <a:r>
              <a:rPr lang="en-US" altLang="ko-KR" sz="1200" dirty="0"/>
              <a:t>.</a:t>
            </a:r>
          </a:p>
          <a:p>
            <a:r>
              <a:rPr lang="en-US" altLang="ko-KR" sz="1200" strike="sngStrike" dirty="0"/>
              <a:t>2. </a:t>
            </a:r>
            <a:r>
              <a:rPr lang="ko-KR" altLang="en-US" sz="1200" strike="sngStrike" dirty="0"/>
              <a:t>생성한 그리드의 교점을 찾고 간단한 패밀리를 배치해보자</a:t>
            </a:r>
            <a:r>
              <a:rPr lang="en-US" altLang="ko-KR" sz="1200" dirty="0"/>
              <a:t>.(</a:t>
            </a:r>
            <a:r>
              <a:rPr lang="ko-KR" altLang="en-US" sz="1200" dirty="0"/>
              <a:t>다음 주차로 연기</a:t>
            </a:r>
            <a:r>
              <a:rPr lang="en-US" altLang="ko-KR" sz="1200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5673"/>
          <a:stretch/>
        </p:blipFill>
        <p:spPr>
          <a:xfrm>
            <a:off x="1529383" y="2333678"/>
            <a:ext cx="9133234" cy="17619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755" y="4247570"/>
            <a:ext cx="2044700" cy="19616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008" y="4183658"/>
            <a:ext cx="1591964" cy="20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IV Dynamo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11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25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Leading Group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장만규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매니저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410249" y="1264783"/>
            <a:ext cx="5815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Topic: Placing Family Instance Automatically</a:t>
            </a:r>
            <a:endParaRPr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10250" y="1687348"/>
            <a:ext cx="9194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세부목표</a:t>
            </a:r>
            <a:r>
              <a:rPr lang="en-US" altLang="ko-KR" sz="1200" dirty="0"/>
              <a:t>: 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생성한 그리드의 교점을 찾고 엑셀로 미리 정의한 </a:t>
            </a:r>
            <a:r>
              <a:rPr lang="en-US" altLang="ko-KR" sz="1200" dirty="0"/>
              <a:t>inform</a:t>
            </a:r>
            <a:r>
              <a:rPr lang="ko-KR" altLang="en-US" sz="1200" dirty="0"/>
              <a:t>에 의해 여러가지 타입의 </a:t>
            </a:r>
            <a:r>
              <a:rPr lang="en-US" altLang="ko-KR" sz="1200" dirty="0"/>
              <a:t>Foundation</a:t>
            </a:r>
            <a:r>
              <a:rPr lang="ko-KR" altLang="en-US" sz="1200" dirty="0"/>
              <a:t> </a:t>
            </a:r>
            <a:r>
              <a:rPr lang="en-US" altLang="ko-KR" sz="1200" dirty="0"/>
              <a:t>instance</a:t>
            </a:r>
            <a:r>
              <a:rPr lang="ko-KR" altLang="en-US" sz="1200" dirty="0"/>
              <a:t>를 자동으로 배치해보자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기초 이외의 다른 패밀리들도 배치해보자</a:t>
            </a:r>
            <a:r>
              <a:rPr lang="en-US" altLang="ko-KR" sz="1200" dirty="0"/>
              <a:t>.(</a:t>
            </a:r>
            <a:r>
              <a:rPr lang="ko-KR" altLang="en-US" sz="1200" dirty="0"/>
              <a:t>다음주</a:t>
            </a:r>
            <a:r>
              <a:rPr lang="en-US" altLang="ko-KR" sz="1200" dirty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870" y="4320692"/>
            <a:ext cx="3085551" cy="19499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914" y="2363751"/>
            <a:ext cx="6237586" cy="19268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128" y="4287277"/>
            <a:ext cx="3103512" cy="199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601432" y="836712"/>
            <a:ext cx="2118304" cy="42807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7" defTabSz="914284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</a:t>
            </a:r>
            <a:r>
              <a:rPr lang="en-US" altLang="ko-KR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Webdisk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관리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2181" y="203512"/>
            <a:ext cx="2385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00113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BIM Master Group</a:t>
            </a:r>
            <a:endParaRPr lang="ko-KR" altLang="en-US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9336773" y="266575"/>
            <a:ext cx="143629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113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801891" y="748282"/>
          <a:ext cx="6910779" cy="5654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2165">
                  <a:extLst>
                    <a:ext uri="{9D8B030D-6E8A-4147-A177-3AD203B41FA5}">
                      <a16:colId xmlns:a16="http://schemas.microsoft.com/office/drawing/2014/main" val="4006337818"/>
                    </a:ext>
                  </a:extLst>
                </a:gridCol>
                <a:gridCol w="520262">
                  <a:extLst>
                    <a:ext uri="{9D8B030D-6E8A-4147-A177-3AD203B41FA5}">
                      <a16:colId xmlns:a16="http://schemas.microsoft.com/office/drawing/2014/main" val="3712082239"/>
                    </a:ext>
                  </a:extLst>
                </a:gridCol>
                <a:gridCol w="2452200">
                  <a:extLst>
                    <a:ext uri="{9D8B030D-6E8A-4147-A177-3AD203B41FA5}">
                      <a16:colId xmlns:a16="http://schemas.microsoft.com/office/drawing/2014/main" val="756627449"/>
                    </a:ext>
                  </a:extLst>
                </a:gridCol>
                <a:gridCol w="2096152">
                  <a:extLst>
                    <a:ext uri="{9D8B030D-6E8A-4147-A177-3AD203B41FA5}">
                      <a16:colId xmlns:a16="http://schemas.microsoft.com/office/drawing/2014/main" val="1211684192"/>
                    </a:ext>
                  </a:extLst>
                </a:gridCol>
              </a:tblGrid>
              <a:tr h="15709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Webdisk</a:t>
                      </a:r>
                      <a:r>
                        <a:rPr 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02359"/>
                  </a:ext>
                </a:extLst>
              </a:tr>
              <a:tr h="34533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* 관리 담당자 </a:t>
                      </a:r>
                      <a:r>
                        <a:rPr lang="en-US" altLang="ko-KR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정</a:t>
                      </a:r>
                      <a:r>
                        <a:rPr lang="en-US" altLang="ko-KR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: Latest </a:t>
                      </a:r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취합 및 매주 등록</a:t>
                      </a:r>
                      <a:b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* </a:t>
                      </a:r>
                      <a:r>
                        <a:rPr lang="ko-KR" altLang="en-US" sz="1100" u="none" strike="noStrike" dirty="0" err="1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등록시</a:t>
                      </a:r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파일명에 날짜 및 등록자 이름 포함 </a:t>
                      </a:r>
                      <a:r>
                        <a:rPr lang="ko-KR" altLang="en-US" sz="1100" u="none" strike="noStrike" dirty="0" err="1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할것</a:t>
                      </a:r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예 ****</a:t>
                      </a:r>
                      <a:r>
                        <a:rPr lang="en-US" altLang="ko-KR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_2021_0809_</a:t>
                      </a:r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박기범</a:t>
                      </a:r>
                      <a:r>
                        <a:rPr lang="en-US" altLang="ko-KR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.*)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80852"/>
                  </a:ext>
                </a:extLst>
              </a:tr>
              <a:tr h="157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Webdisk</a:t>
                      </a:r>
                      <a:r>
                        <a:rPr 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비고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6974"/>
                  </a:ext>
                </a:extLst>
              </a:tr>
              <a:tr h="2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00_Report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박기범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장만규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매주 금요일 </a:t>
                      </a:r>
                      <a:r>
                        <a:rPr lang="en-US" altLang="ko-KR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15</a:t>
                      </a:r>
                      <a:r>
                        <a:rPr lang="ko-KR" altLang="en-US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 </a:t>
                      </a:r>
                      <a:r>
                        <a:rPr lang="en-US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Latest Up-date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295595"/>
                  </a:ext>
                </a:extLst>
              </a:tr>
              <a:tr h="270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01_BIM Solution Manual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강한호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김청산</a:t>
                      </a:r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/>
                      </a:r>
                      <a:b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김지아</a:t>
                      </a:r>
                      <a:r>
                        <a:rPr lang="en-US" altLang="ko-KR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곽현준</a:t>
                      </a:r>
                      <a:r>
                        <a:rPr lang="en-US" altLang="ko-KR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u="none" strike="noStrike" dirty="0" err="1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임수현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매주 금요일 </a:t>
                      </a:r>
                      <a:r>
                        <a:rPr lang="en-US" altLang="ko-KR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15</a:t>
                      </a:r>
                      <a:r>
                        <a:rPr lang="ko-KR" altLang="en-US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 </a:t>
                      </a:r>
                      <a:r>
                        <a:rPr lang="en-US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Latest Up-date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880907"/>
                  </a:ext>
                </a:extLst>
              </a:tr>
              <a:tr h="1570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02_Template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079824"/>
                  </a:ext>
                </a:extLst>
              </a:tr>
              <a:tr h="260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03_Family and Family Spec.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김청산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강한호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85666"/>
                  </a:ext>
                </a:extLst>
              </a:tr>
              <a:tr h="3399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04_Pilot Project 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각 건물 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매주 금요일 </a:t>
                      </a:r>
                      <a:r>
                        <a:rPr lang="en-US" altLang="ko-KR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15</a:t>
                      </a:r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 </a:t>
                      </a:r>
                      <a:r>
                        <a:rPr 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Latest Up-date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203526"/>
                  </a:ext>
                </a:extLst>
              </a:tr>
              <a:tr h="2704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05_3D</a:t>
                      </a:r>
                      <a:r>
                        <a:rPr lang="ko-KR" altLang="en-US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기반 물량산출 </a:t>
                      </a:r>
                      <a:r>
                        <a:rPr lang="en-US" altLang="ko-KR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Tool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장만규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강한호</a:t>
                      </a:r>
                      <a:r>
                        <a:rPr lang="en-US" altLang="ko-KR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김청산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매주 금요일 </a:t>
                      </a:r>
                      <a:r>
                        <a:rPr lang="en-US" altLang="ko-KR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15</a:t>
                      </a:r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 </a:t>
                      </a:r>
                      <a:r>
                        <a:rPr 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Latest Up-date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085922"/>
                  </a:ext>
                </a:extLst>
              </a:tr>
              <a:tr h="2704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06_</a:t>
                      </a:r>
                      <a:r>
                        <a:rPr lang="ko-KR" altLang="en-US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기본</a:t>
                      </a:r>
                      <a:r>
                        <a:rPr lang="en-US" altLang="ko-KR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입찰설계 </a:t>
                      </a:r>
                      <a:r>
                        <a:rPr lang="en-US" altLang="ko-KR" sz="1100" u="none" strike="noStrike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Tool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장만규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강한호</a:t>
                      </a:r>
                      <a:r>
                        <a:rPr lang="en-US" altLang="ko-KR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u="none" strike="noStrike" dirty="0" err="1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김청산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매주 금요일 </a:t>
                      </a:r>
                      <a:r>
                        <a:rPr lang="en-US" altLang="ko-KR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15</a:t>
                      </a:r>
                      <a:r>
                        <a:rPr lang="ko-KR" alt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 </a:t>
                      </a:r>
                      <a:r>
                        <a:rPr lang="en-US" sz="11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Latest Up-date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23192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479" t="21968" r="75086" b="18041"/>
          <a:stretch/>
        </p:blipFill>
        <p:spPr>
          <a:xfrm>
            <a:off x="6272862" y="2500960"/>
            <a:ext cx="1968835" cy="33153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422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BIM Leading Group</a:t>
            </a:r>
            <a:endParaRPr lang="ko-KR" altLang="en-US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91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601432" y="836712"/>
            <a:ext cx="2118304" cy="42807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7" defTabSz="914284" eaLnBrk="0" latinLnBrk="0" hangingPunct="0">
              <a:lnSpc>
                <a:spcPct val="120000"/>
              </a:lnSpc>
              <a:defRPr/>
            </a:pP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팀내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조기 정착 방안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71235" y="211395"/>
            <a:ext cx="2491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00113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BIM Leading Group</a:t>
            </a:r>
            <a:endParaRPr lang="ko-KR" altLang="en-US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9336773" y="266575"/>
            <a:ext cx="143629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113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631504" y="1307516"/>
            <a:ext cx="4896544" cy="37056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72000" algn="ctr" latinLnBrk="0">
              <a:spcBef>
                <a:spcPts val="300"/>
              </a:spcBef>
            </a:pPr>
            <a:r>
              <a:rPr lang="en-US" altLang="ko-KR" sz="14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Leading Group </a:t>
            </a:r>
            <a:r>
              <a:rPr lang="ko-KR" altLang="en-US" sz="14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양성</a:t>
            </a:r>
            <a:endParaRPr lang="en-US" altLang="ko-KR" sz="1400" b="1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2000" latinLnBrk="0">
              <a:spcBef>
                <a:spcPts val="300"/>
              </a:spcBef>
            </a:pPr>
            <a:endParaRPr lang="en-US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43450" indent="-17145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목적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BIM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건축팀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실무 적용 조기 정착을 위한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Group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내 선도자 육성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 marL="72000" latinLnBrk="0">
              <a:spcBef>
                <a:spcPts val="300"/>
              </a:spcBef>
            </a:pP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개발 내용 이해 및 소속 프로젝트 그룹에 전파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</a:t>
            </a:r>
            <a:endParaRPr lang="en-US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2000" latinLnBrk="0">
              <a:spcBef>
                <a:spcPts val="300"/>
              </a:spcBef>
            </a:pPr>
            <a:endParaRPr lang="en-US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43450" indent="-17145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대상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: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본사 </a:t>
            </a:r>
            <a:r>
              <a:rPr lang="ko-KR" altLang="en-US" sz="11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근무팀의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LE Project Group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각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명</a:t>
            </a:r>
            <a:endParaRPr lang="en-US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2000" latinLnBrk="0">
              <a:spcBef>
                <a:spcPts val="300"/>
              </a:spcBef>
            </a:pP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(4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개조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–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총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조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12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명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marL="72000" latinLnBrk="0">
              <a:spcBef>
                <a:spcPts val="300"/>
              </a:spcBef>
            </a:pP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*2020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년 교육 </a:t>
            </a:r>
            <a:r>
              <a:rPr lang="ko-KR" altLang="en-US" sz="11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완료자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우선</a:t>
            </a:r>
            <a:endParaRPr lang="en-US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43450" indent="-17145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내용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</a:p>
          <a:p>
            <a:pPr marL="72000" latinLnBrk="0">
              <a:spcBef>
                <a:spcPts val="300"/>
              </a:spcBef>
            </a:pP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1. BIM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실무 적용 이해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개발 내용 설명 및 질의 응답</a:t>
            </a:r>
            <a:endParaRPr lang="en-US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2000" latinLnBrk="0">
              <a:spcBef>
                <a:spcPts val="300"/>
              </a:spcBef>
            </a:pP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2. Dynamo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실무 적용 이해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개발 내용 설명 및 질의 응답</a:t>
            </a:r>
            <a:endParaRPr lang="en-US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2000" latinLnBrk="0">
              <a:spcBef>
                <a:spcPts val="300"/>
              </a:spcBef>
            </a:pP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3.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실습 과제 수행 후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Feedback</a:t>
            </a:r>
          </a:p>
          <a:p>
            <a:pPr marL="72000" latinLnBrk="0">
              <a:spcBef>
                <a:spcPts val="300"/>
              </a:spcBef>
            </a:pPr>
            <a:endParaRPr lang="en-US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43450" indent="-17145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제공 자료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개발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Pilot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개발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Family,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개발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Family Specification, </a:t>
            </a:r>
          </a:p>
          <a:p>
            <a:pPr marL="72000" latinLnBrk="0">
              <a:spcBef>
                <a:spcPts val="300"/>
              </a:spcBef>
            </a:pP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       개발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Dynamo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</a:t>
            </a:r>
            <a:endParaRPr lang="ko-KR" altLang="ko-KR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608465" y="1307517"/>
          <a:ext cx="4173006" cy="256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68">
                  <a:extLst>
                    <a:ext uri="{9D8B030D-6E8A-4147-A177-3AD203B41FA5}">
                      <a16:colId xmlns:a16="http://schemas.microsoft.com/office/drawing/2014/main" val="40262435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7180784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965257189"/>
                    </a:ext>
                  </a:extLst>
                </a:gridCol>
                <a:gridCol w="1046590">
                  <a:extLst>
                    <a:ext uri="{9D8B030D-6E8A-4147-A177-3AD203B41FA5}">
                      <a16:colId xmlns:a16="http://schemas.microsoft.com/office/drawing/2014/main" val="4063515140"/>
                    </a:ext>
                  </a:extLst>
                </a:gridCol>
              </a:tblGrid>
              <a:tr h="291233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Group 1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Group 2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Group</a:t>
                      </a:r>
                      <a:r>
                        <a:rPr lang="en-US" altLang="ko-KR" sz="11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3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153629"/>
                  </a:ext>
                </a:extLst>
              </a:tr>
              <a:tr h="1004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BIM Leading Group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황재승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김선준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송창훈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박진영 책임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*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김지아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김세환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조창석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강승민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*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곽현준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이문영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권준석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정원영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*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임수현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470905"/>
                  </a:ext>
                </a:extLst>
              </a:tr>
              <a:tr h="508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Group </a:t>
                      </a: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교육 담당자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김지아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부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장만규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곽현준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부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강한호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임수현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부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김청산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570017"/>
                  </a:ext>
                </a:extLst>
              </a:tr>
              <a:tr h="508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실습 대상 </a:t>
                      </a:r>
                      <a:endParaRPr lang="en-US" altLang="ko-KR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건물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2020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년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Pilot STG Building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2020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년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Pilot STG Foundation, Rebar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포함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2020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년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Pilot CCB Building 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78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51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601432" y="836712"/>
            <a:ext cx="2118304" cy="42807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7" defTabSz="914284" eaLnBrk="0" latinLnBrk="0" hangingPunct="0">
              <a:lnSpc>
                <a:spcPct val="120000"/>
              </a:lnSpc>
              <a:defRPr/>
            </a:pP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팀내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조기 정착 방안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9336773" y="266575"/>
            <a:ext cx="143629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113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601433" y="1412776"/>
          <a:ext cx="8959062" cy="438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199">
                  <a:extLst>
                    <a:ext uri="{9D8B030D-6E8A-4147-A177-3AD203B41FA5}">
                      <a16:colId xmlns:a16="http://schemas.microsoft.com/office/drawing/2014/main" val="4026243505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471807840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868005294"/>
                    </a:ext>
                  </a:extLst>
                </a:gridCol>
              </a:tblGrid>
              <a:tr h="420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 시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 용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비 고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153629"/>
                  </a:ext>
                </a:extLst>
              </a:tr>
              <a:tr h="39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월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05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목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□ 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차 전체 회의 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BIM 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개발현황 및 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Leading Group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운영 지침 전달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화상회의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781745"/>
                  </a:ext>
                </a:extLst>
              </a:tr>
              <a:tr h="3916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월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05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</a:t>
                      </a:r>
                      <a:endParaRPr lang="en-US" altLang="ko-KR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~8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월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31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□ 실습 과제 수행</a:t>
                      </a:r>
                      <a:endParaRPr lang="en-US" altLang="ko-KR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Leading Group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각 조 해당 과제 건물의 모델링 범위 협의 확정 후 실습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100" b="1" kern="1200" dirty="0" err="1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건축팀</a:t>
                      </a:r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BIM </a:t>
                      </a:r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기준 및 절차를 이해하는 것이 목적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이므로 목적에 맞는 최적 범위 선정 요망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kern="1200" dirty="0" smtClean="0">
                        <a:solidFill>
                          <a:schemeClr val="dk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477886"/>
                  </a:ext>
                </a:extLst>
              </a:tr>
              <a:tr h="3916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9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월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01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□ 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차 회의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(2Hrs) : 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실습 과제 점검 및 이후 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Leading Group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운영방안 의견 수렴</a:t>
                      </a:r>
                      <a:endParaRPr lang="en-US" altLang="ko-KR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주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회 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(2Hr) 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교육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실습 확보 요청</a:t>
                      </a:r>
                      <a:endParaRPr lang="en-US" altLang="ko-KR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실습 지침 지정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화상회의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684284"/>
                  </a:ext>
                </a:extLst>
              </a:tr>
              <a:tr h="3916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9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월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03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금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464218"/>
                  </a:ext>
                </a:extLst>
              </a:tr>
              <a:tr h="8341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09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월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13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월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□ 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E-mail 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공지</a:t>
                      </a:r>
                      <a:endParaRPr lang="en-US" altLang="ko-KR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Revit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영문버전 설치</a:t>
                      </a: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표준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Template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으로 교체하여 작업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HEC Template_PA1_Rev.B_</a:t>
                      </a: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강한호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.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rvt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1450" indent="-171450" algn="l" defTabSz="685800" rtl="0" eaLnBrk="1" latinLnBrk="1" hangingPunct="1">
                        <a:buFontTx/>
                        <a:buChar char="-"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기본 동영상 교육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 의무 수강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1450" marR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추석 이후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화상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회의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형식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1시간/주,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자체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실습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2시간/주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E-mail 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공지</a:t>
                      </a:r>
                      <a:endParaRPr lang="en-US" altLang="ko-KR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Page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10~11 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참조</a:t>
                      </a:r>
                      <a:endParaRPr lang="en-US" altLang="ko-KR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123889"/>
                  </a:ext>
                </a:extLst>
              </a:tr>
              <a:tr h="420812"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09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r>
                        <a:rPr lang="ko-KR" alt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* 업무상 불가 인원 없음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교체 인원 없음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*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팀전체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화상회의시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공지 완료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LE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협조 요청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*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황재승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치료완료까지 실습은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Hold</a:t>
                      </a:r>
                      <a:endParaRPr lang="ko-KR" altLang="en-US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051832"/>
                  </a:ext>
                </a:extLst>
              </a:tr>
              <a:tr h="4208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034892"/>
                  </a:ext>
                </a:extLst>
              </a:tr>
              <a:tr h="4208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97837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271235" y="211395"/>
            <a:ext cx="2491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00113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BIM Leading Group</a:t>
            </a:r>
            <a:endParaRPr lang="ko-KR" altLang="en-US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17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601432" y="836712"/>
            <a:ext cx="2118304" cy="42807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7" defTabSz="914284" eaLnBrk="0" latinLnBrk="0" hangingPunct="0">
              <a:lnSpc>
                <a:spcPct val="120000"/>
              </a:lnSpc>
              <a:defRPr/>
            </a:pP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 일정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9336773" y="266575"/>
            <a:ext cx="143629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113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601433" y="1357596"/>
          <a:ext cx="8959062" cy="499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199">
                  <a:extLst>
                    <a:ext uri="{9D8B030D-6E8A-4147-A177-3AD203B41FA5}">
                      <a16:colId xmlns:a16="http://schemas.microsoft.com/office/drawing/2014/main" val="4026243505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471807840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868005294"/>
                    </a:ext>
                  </a:extLst>
                </a:gridCol>
              </a:tblGrid>
              <a:tr h="174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 시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 용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비 고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153629"/>
                  </a:ext>
                </a:extLst>
              </a:tr>
              <a:tr h="174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09/30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목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□ 개인 실습 내용 공유 및 질의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동영상 교육 전원 완료 확인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실습 진도는 전원 미수행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□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장만규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교육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- Dynamo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를 이용한 모델링 자동화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Webdisk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/ 08_Leading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Group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교육자료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/20210930 </a:t>
                      </a:r>
                    </a:p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폴더내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실습파일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등록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화상회의 동영상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Webdisk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/ 08_Leading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Group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교육자료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/20210930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폴더내 등록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화상회의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참석자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황재승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김선준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송창훈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 김세환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조창석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이문영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권준석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박진영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휴가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강승민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정원영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불참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없음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*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차주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화상회의시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마이크 기능 활성화 할 것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781745"/>
                  </a:ext>
                </a:extLst>
              </a:tr>
              <a:tr h="174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10/07(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□ 교육 전 하기 내용 개인 실습 완료 요망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표준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Template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이용하여 해당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Pilot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건물의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Grid,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Level, Grid Number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최소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한개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Grid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의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구조부재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모델링 작성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사용한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Family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 정보 확인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- 09/30 Dynamo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모델 자동화 실습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algn="l" defTabSz="685800" rtl="0" eaLnBrk="1" latinLnBrk="1" hangingPunct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□ 교육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- Dynamo Node 5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 설명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장만규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    -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도면 산출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-1 </a:t>
                      </a: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         : Views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Sheets (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김청산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         :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도면화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Family 5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 선정 설명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김청산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         : Family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정보의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Schedule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작성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강한호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         : Schedule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의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도면작성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활용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강한호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화상회의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참석자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황재승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김선준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송창훈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김세환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조창석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강승민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이문영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권준석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박진영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  정원영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불참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없음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/>
                      <a:endParaRPr lang="ko-KR" altLang="en-US" sz="1100" kern="1200" dirty="0" smtClean="0"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477886"/>
                  </a:ext>
                </a:extLst>
              </a:tr>
              <a:tr h="11959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10/14(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□ 상기 실습 과제 계속 진행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algn="l" defTabSz="685800" rtl="0" eaLnBrk="1" latinLnBrk="1" hangingPunct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□ 교육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- Dynamo : Node 5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 설명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(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장만규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: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첨부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“IV Dynamo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기초 과정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”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참조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    -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도면 산출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-2 </a:t>
                      </a: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         : Family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생성과 정보 입력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김청산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: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첨부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“III Revit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기초 과정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”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참조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화상회의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참석자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황재승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김선준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송창훈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김세환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조창석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강승민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이문영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권준석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박진영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  정원영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불참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없음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12388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271235" y="211395"/>
            <a:ext cx="2491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00113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BIM Leading Group</a:t>
            </a:r>
            <a:endParaRPr lang="ko-KR" altLang="en-US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9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601432" y="836712"/>
            <a:ext cx="2118304" cy="42807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7" defTabSz="914284" eaLnBrk="0" latinLnBrk="0" hangingPunct="0">
              <a:lnSpc>
                <a:spcPct val="120000"/>
              </a:lnSpc>
              <a:defRPr/>
            </a:pP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 일정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9336773" y="266575"/>
            <a:ext cx="143629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113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601433" y="1357596"/>
          <a:ext cx="8959062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199">
                  <a:extLst>
                    <a:ext uri="{9D8B030D-6E8A-4147-A177-3AD203B41FA5}">
                      <a16:colId xmlns:a16="http://schemas.microsoft.com/office/drawing/2014/main" val="4026243505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471807840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868005294"/>
                    </a:ext>
                  </a:extLst>
                </a:gridCol>
              </a:tblGrid>
              <a:tr h="174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 시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 용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비 고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153629"/>
                  </a:ext>
                </a:extLst>
              </a:tr>
              <a:tr h="174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10/28(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□ 상기 실습 과제 계속 진행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algn="l" defTabSz="685800" rtl="0" eaLnBrk="1" latinLnBrk="1" hangingPunct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□ 교육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- Dynamo : Node 5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 설명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(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장만규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: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첨부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“IV Dynamo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기초 과정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”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에 추가 예정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    -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도면 산출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-2 </a:t>
                      </a: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         : Family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생성과 정보 입력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김청산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: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첨부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“III Revit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기초 과정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”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에 추가 예정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    :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도면화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Family 5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 설명 및 적용 시연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강한호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: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첨부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“III Revit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기초 과정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”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에 추가 예정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[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화상회의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참석자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김선준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송창훈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박진영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김세환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조창석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이문영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권준석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정원영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휴가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강승민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황재승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불참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없음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978372"/>
                  </a:ext>
                </a:extLst>
              </a:tr>
              <a:tr h="174821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11/04~05</a:t>
                      </a:r>
                    </a:p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15:00~17:00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□ 교육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Off-Line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전환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층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IT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강의실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지난 주까지의 온라인교육 내용에 대한 전체적인 복습 및 대면 실습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강한호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김청산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B2F IT 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강의실</a:t>
                      </a:r>
                      <a:endParaRPr lang="en-US" altLang="ko-KR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11/04(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목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: </a:t>
                      </a:r>
                      <a:r>
                        <a:rPr lang="ko-KR" altLang="en-US" sz="1100" dirty="0" err="1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황재승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김선준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조창석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강승민</a:t>
                      </a:r>
                      <a:endParaRPr lang="en-US" altLang="ko-KR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11/05(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금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: </a:t>
                      </a:r>
                      <a:r>
                        <a:rPr lang="ko-KR" altLang="en-US" sz="1100" dirty="0" err="1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송창훈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김세환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권준석</a:t>
                      </a:r>
                      <a:endParaRPr lang="en-US" altLang="ko-KR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이문영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업무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), 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정원영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휴가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123774"/>
                  </a:ext>
                </a:extLst>
              </a:tr>
              <a:tr h="174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11/18(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□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Leading Group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교육 강화 방안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▶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목표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연말까지 총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9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차 교육을 통해 각 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워킹그룹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교육 가능한 수준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▶2022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년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MBO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반영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대상자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9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명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+ 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모델러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명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+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강사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명 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▶ 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출석율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강화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총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9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차 교육 중 최소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7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회 이상 수료 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* 7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회 이상 불가시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인원 대체 예정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▶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주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회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매주 목요일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15:00~17:30, 2.5Hr)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대면 교육 강도 강화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60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분 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교육생 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9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명 실습 및 질의 응답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:  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매주 </a:t>
                      </a:r>
                      <a:r>
                        <a:rPr lang="ko-KR" altLang="en-US" sz="1100" dirty="0" err="1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모델러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명 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+ 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강사 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명 투입</a:t>
                      </a:r>
                      <a:endParaRPr lang="en-US" altLang="ko-KR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30</a:t>
                      </a:r>
                      <a:r>
                        <a:rPr lang="ko-KR" altLang="en-US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분 </a:t>
                      </a:r>
                      <a:r>
                        <a:rPr lang="en-US" altLang="ko-KR" sz="11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Revit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교육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: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강한호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김청산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30</a:t>
                      </a:r>
                      <a:r>
                        <a:rPr lang="ko-KR" altLang="en-US" sz="1100" u="none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분 </a:t>
                      </a:r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(Dynamo </a:t>
                      </a:r>
                      <a:r>
                        <a:rPr lang="ko-KR" altLang="en-US" sz="1100" u="none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교육</a:t>
                      </a:r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: </a:t>
                      </a:r>
                      <a:r>
                        <a:rPr lang="ko-KR" altLang="en-US" sz="1100" u="none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장만규</a:t>
                      </a:r>
                      <a:endParaRPr lang="ko-KR" altLang="ko-KR" sz="1100" u="none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30</a:t>
                      </a:r>
                      <a:r>
                        <a:rPr lang="ko-KR" altLang="en-US" sz="1100" u="none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분 </a:t>
                      </a:r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100" u="none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실무화</a:t>
                      </a:r>
                      <a:r>
                        <a:rPr lang="ko-KR" altLang="en-US" sz="1100" u="none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토론 및 </a:t>
                      </a:r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Test) : </a:t>
                      </a:r>
                      <a:r>
                        <a:rPr lang="ko-KR" altLang="en-US" sz="1100" u="none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박기범</a:t>
                      </a:r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▶Leading Group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이외 인원 교육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</a:t>
                      </a:r>
                      <a:r>
                        <a:rPr lang="ko-KR" altLang="en-US" sz="1100" b="0" u="none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상기의 주</a:t>
                      </a:r>
                      <a:r>
                        <a:rPr lang="en-US" altLang="ko-KR" sz="1100" b="0" u="none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r>
                        <a:rPr lang="ko-KR" altLang="en-US" sz="1100" b="0" u="none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회 교육 중</a:t>
                      </a:r>
                      <a:r>
                        <a:rPr lang="ko-KR" altLang="en-US" sz="1100" b="0" u="none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16</a:t>
                      </a:r>
                      <a:r>
                        <a:rPr lang="ko-KR" altLang="en-US" sz="1100" b="0" u="none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 부터 진행되는 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Revit/Dynamo </a:t>
                      </a:r>
                      <a:r>
                        <a:rPr lang="ko-KR" altLang="en-US" sz="1100" b="0" u="none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교육은 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</a:t>
                      </a:r>
                      <a:r>
                        <a:rPr lang="ko-KR" altLang="en-US" sz="1100" b="0" u="none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팀내 관심 있으신 분 누구나 참석 가능 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(</a:t>
                      </a:r>
                      <a:r>
                        <a:rPr lang="ko-KR" altLang="en-US" sz="1100" b="0" u="none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시간이 되는 </a:t>
                      </a:r>
                      <a:r>
                        <a:rPr lang="ko-KR" altLang="en-US" sz="1100" b="0" u="none" baseline="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매니저급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3~4</a:t>
                      </a:r>
                      <a:r>
                        <a:rPr lang="ko-KR" altLang="en-US" sz="1100" b="0" u="none" baseline="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년차</a:t>
                      </a:r>
                      <a:r>
                        <a:rPr lang="ko-KR" altLang="en-US" sz="1100" b="0" u="none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책임매니저의 많은 관심 바랍니다</a:t>
                      </a: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03078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271235" y="211395"/>
            <a:ext cx="2491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00113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BIM Leading Group</a:t>
            </a:r>
            <a:endParaRPr lang="ko-KR" altLang="en-US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01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601432" y="836712"/>
            <a:ext cx="2118304" cy="42807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7" defTabSz="914284" eaLnBrk="0" latinLnBrk="0" hangingPunct="0">
              <a:lnSpc>
                <a:spcPct val="120000"/>
              </a:lnSpc>
              <a:defRPr/>
            </a:pP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교육 일정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9336773" y="266575"/>
            <a:ext cx="143629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113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71235" y="211395"/>
            <a:ext cx="2491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00113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BIM Leading Group</a:t>
            </a:r>
            <a:endParaRPr lang="ko-KR" altLang="en-US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601430" y="2082936"/>
          <a:ext cx="9171636" cy="3843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030">
                  <a:extLst>
                    <a:ext uri="{9D8B030D-6E8A-4147-A177-3AD203B41FA5}">
                      <a16:colId xmlns:a16="http://schemas.microsoft.com/office/drawing/2014/main" val="2905604429"/>
                    </a:ext>
                  </a:extLst>
                </a:gridCol>
                <a:gridCol w="837366">
                  <a:extLst>
                    <a:ext uri="{9D8B030D-6E8A-4147-A177-3AD203B41FA5}">
                      <a16:colId xmlns:a16="http://schemas.microsoft.com/office/drawing/2014/main" val="3279691535"/>
                    </a:ext>
                  </a:extLst>
                </a:gridCol>
                <a:gridCol w="926030">
                  <a:extLst>
                    <a:ext uri="{9D8B030D-6E8A-4147-A177-3AD203B41FA5}">
                      <a16:colId xmlns:a16="http://schemas.microsoft.com/office/drawing/2014/main" val="2435958242"/>
                    </a:ext>
                  </a:extLst>
                </a:gridCol>
                <a:gridCol w="926030">
                  <a:extLst>
                    <a:ext uri="{9D8B030D-6E8A-4147-A177-3AD203B41FA5}">
                      <a16:colId xmlns:a16="http://schemas.microsoft.com/office/drawing/2014/main" val="2395952910"/>
                    </a:ext>
                  </a:extLst>
                </a:gridCol>
                <a:gridCol w="926030">
                  <a:extLst>
                    <a:ext uri="{9D8B030D-6E8A-4147-A177-3AD203B41FA5}">
                      <a16:colId xmlns:a16="http://schemas.microsoft.com/office/drawing/2014/main" val="20310500"/>
                    </a:ext>
                  </a:extLst>
                </a:gridCol>
                <a:gridCol w="926030">
                  <a:extLst>
                    <a:ext uri="{9D8B030D-6E8A-4147-A177-3AD203B41FA5}">
                      <a16:colId xmlns:a16="http://schemas.microsoft.com/office/drawing/2014/main" val="2100171253"/>
                    </a:ext>
                  </a:extLst>
                </a:gridCol>
                <a:gridCol w="926030">
                  <a:extLst>
                    <a:ext uri="{9D8B030D-6E8A-4147-A177-3AD203B41FA5}">
                      <a16:colId xmlns:a16="http://schemas.microsoft.com/office/drawing/2014/main" val="4202727896"/>
                    </a:ext>
                  </a:extLst>
                </a:gridCol>
                <a:gridCol w="926030">
                  <a:extLst>
                    <a:ext uri="{9D8B030D-6E8A-4147-A177-3AD203B41FA5}">
                      <a16:colId xmlns:a16="http://schemas.microsoft.com/office/drawing/2014/main" val="1572835693"/>
                    </a:ext>
                  </a:extLst>
                </a:gridCol>
                <a:gridCol w="926030">
                  <a:extLst>
                    <a:ext uri="{9D8B030D-6E8A-4147-A177-3AD203B41FA5}">
                      <a16:colId xmlns:a16="http://schemas.microsoft.com/office/drawing/2014/main" val="2062652928"/>
                    </a:ext>
                  </a:extLst>
                </a:gridCol>
                <a:gridCol w="926030">
                  <a:extLst>
                    <a:ext uri="{9D8B030D-6E8A-4147-A177-3AD203B41FA5}">
                      <a16:colId xmlns:a16="http://schemas.microsoft.com/office/drawing/2014/main" val="1440677137"/>
                    </a:ext>
                  </a:extLst>
                </a:gridCol>
              </a:tblGrid>
              <a:tr h="1830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</a:t>
                      </a:r>
                      <a:r>
                        <a:rPr lang="ko-KR" altLang="en-US" sz="800" u="none" strike="noStrike">
                          <a:effectLst/>
                        </a:rPr>
                        <a:t>월 </a:t>
                      </a: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</a:t>
                      </a:r>
                      <a:r>
                        <a:rPr lang="ko-KR" altLang="en-US" sz="800" u="none" strike="noStrike">
                          <a:effectLst/>
                        </a:rPr>
                        <a:t>월 </a:t>
                      </a: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</a:t>
                      </a:r>
                      <a:r>
                        <a:rPr lang="ko-KR" altLang="en-US" sz="800" u="none" strike="noStrike">
                          <a:effectLst/>
                        </a:rPr>
                        <a:t>월 </a:t>
                      </a:r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r>
                        <a:rPr lang="ko-KR" altLang="en-US" sz="800" u="none" strike="noStrike">
                          <a:effectLst/>
                        </a:rPr>
                        <a:t>월 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r>
                        <a:rPr lang="ko-KR" altLang="en-US" sz="800" u="none" strike="noStrike">
                          <a:effectLst/>
                        </a:rPr>
                        <a:t>월 </a:t>
                      </a: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r>
                        <a:rPr lang="ko-KR" altLang="en-US" sz="800" u="none" strike="noStrike">
                          <a:effectLst/>
                        </a:rPr>
                        <a:t>월 </a:t>
                      </a: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r>
                        <a:rPr lang="ko-KR" altLang="en-US" sz="800" u="none" strike="noStrike">
                          <a:effectLst/>
                        </a:rPr>
                        <a:t>월 </a:t>
                      </a:r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r>
                        <a:rPr lang="ko-KR" altLang="en-US" sz="800" u="none" strike="noStrike">
                          <a:effectLst/>
                        </a:rPr>
                        <a:t>월 </a:t>
                      </a:r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r>
                        <a:rPr lang="ko-KR" altLang="en-US" sz="800" u="none" strike="noStrike">
                          <a:effectLst/>
                        </a:rPr>
                        <a:t>주차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extLst>
                  <a:ext uri="{0D108BD9-81ED-4DB2-BD59-A6C34878D82A}">
                    <a16:rowId xmlns:a16="http://schemas.microsoft.com/office/drawing/2014/main" val="1795621615"/>
                  </a:ext>
                </a:extLst>
              </a:tr>
              <a:tr h="18301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Leading Group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재택조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2021-11-11(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목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2021-11-18(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목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2021-11-25(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목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2021-12-02(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목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2021-12-09(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목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2021-12-16(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목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2021-12-23(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목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</a:rPr>
                        <a:t>2021-12-29(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수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85174"/>
                  </a:ext>
                </a:extLst>
              </a:tr>
              <a:tr h="366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B2F IT</a:t>
                      </a:r>
                      <a:r>
                        <a:rPr lang="ko-KR" altLang="en-US" sz="800" u="none" strike="noStrike">
                          <a:effectLst/>
                        </a:rPr>
                        <a:t>강의실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15:00~17:00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B2F IT</a:t>
                      </a:r>
                      <a:r>
                        <a:rPr lang="ko-KR" altLang="en-US" sz="800" u="none" strike="noStrike">
                          <a:effectLst/>
                        </a:rPr>
                        <a:t>강의실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15:00~17:00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B2F IT</a:t>
                      </a:r>
                      <a:r>
                        <a:rPr lang="ko-KR" altLang="en-US" sz="800" u="none" strike="noStrike">
                          <a:effectLst/>
                        </a:rPr>
                        <a:t>강의실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15:00~17:00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B2F IT</a:t>
                      </a:r>
                      <a:r>
                        <a:rPr lang="ko-KR" altLang="en-US" sz="800" u="none" strike="noStrike">
                          <a:effectLst/>
                        </a:rPr>
                        <a:t>강의실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15:00~17:00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B2F IT</a:t>
                      </a:r>
                      <a:r>
                        <a:rPr lang="ko-KR" altLang="en-US" sz="800" u="none" strike="noStrike" dirty="0">
                          <a:effectLst/>
                        </a:rPr>
                        <a:t>강의실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15:00~17:00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B2F IT</a:t>
                      </a:r>
                      <a:r>
                        <a:rPr lang="ko-KR" altLang="en-US" sz="800" u="none" strike="noStrike">
                          <a:effectLst/>
                        </a:rPr>
                        <a:t>강의실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15:00~17:00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B2F IT</a:t>
                      </a:r>
                      <a:r>
                        <a:rPr lang="ko-KR" altLang="en-US" sz="800" u="none" strike="noStrike">
                          <a:effectLst/>
                        </a:rPr>
                        <a:t>강의실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15:00~17:00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B2F IT</a:t>
                      </a:r>
                      <a:r>
                        <a:rPr lang="ko-KR" altLang="en-US" sz="800" u="none" strike="noStrike">
                          <a:effectLst/>
                        </a:rPr>
                        <a:t>강의실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15:00~17:00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extLst>
                  <a:ext uri="{0D108BD9-81ED-4DB2-BD59-A6C34878D82A}">
                    <a16:rowId xmlns:a16="http://schemas.microsoft.com/office/drawing/2014/main" val="2886849796"/>
                  </a:ext>
                </a:extLst>
              </a:tr>
              <a:tr h="183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Dynamo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Revit/Dynamo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Revit/Dynamo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Revit/Dynamo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Revit/Dynamo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Revit/Dynamo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Revit/Dynamo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Revit/Dynamo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extLst>
                  <a:ext uri="{0D108BD9-81ED-4DB2-BD59-A6C34878D82A}">
                    <a16:rowId xmlns:a16="http://schemas.microsoft.com/office/drawing/2014/main" val="135682408"/>
                  </a:ext>
                </a:extLst>
              </a:tr>
              <a:tr h="183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황재승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276903"/>
                  </a:ext>
                </a:extLst>
              </a:tr>
              <a:tr h="183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김선준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28443"/>
                  </a:ext>
                </a:extLst>
              </a:tr>
              <a:tr h="183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송창훈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B 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재택조 변경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07838"/>
                  </a:ext>
                </a:extLst>
              </a:tr>
              <a:tr h="183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김세환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B 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재택조 변경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재택일 조정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938640"/>
                  </a:ext>
                </a:extLst>
              </a:tr>
              <a:tr h="183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조창석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917837"/>
                  </a:ext>
                </a:extLst>
              </a:tr>
              <a:tr h="183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강승민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739552"/>
                  </a:ext>
                </a:extLst>
              </a:tr>
              <a:tr h="183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이문영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해당없음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삼환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00240"/>
                  </a:ext>
                </a:extLst>
              </a:tr>
              <a:tr h="183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권준석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해당없음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보라매</a:t>
                      </a:r>
                      <a:r>
                        <a:rPr lang="en-US" altLang="ko-KR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062846"/>
                  </a:ext>
                </a:extLst>
              </a:tr>
              <a:tr h="183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정원영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374611"/>
                  </a:ext>
                </a:extLst>
              </a:tr>
              <a:tr h="183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김지아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 (</a:t>
                      </a:r>
                      <a:r>
                        <a:rPr lang="ko-KR" altLang="en-US" sz="800" u="none" strike="noStrike">
                          <a:effectLst/>
                        </a:rPr>
                        <a:t>재택조 변경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1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extLst>
                  <a:ext uri="{0D108BD9-81ED-4DB2-BD59-A6C34878D82A}">
                    <a16:rowId xmlns:a16="http://schemas.microsoft.com/office/drawing/2014/main" val="1474869097"/>
                  </a:ext>
                </a:extLst>
              </a:tr>
              <a:tr h="183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임수현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 (</a:t>
                      </a:r>
                      <a:r>
                        <a:rPr lang="ko-KR" altLang="en-US" sz="800" u="none" strike="noStrike">
                          <a:effectLst/>
                        </a:rPr>
                        <a:t>재택조 변경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1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강사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강사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extLst>
                  <a:ext uri="{0D108BD9-81ED-4DB2-BD59-A6C34878D82A}">
                    <a16:rowId xmlns:a16="http://schemas.microsoft.com/office/drawing/2014/main" val="3555341751"/>
                  </a:ext>
                </a:extLst>
              </a:tr>
              <a:tr h="183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곽현준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 (</a:t>
                      </a:r>
                      <a:r>
                        <a:rPr lang="ko-KR" altLang="en-US" sz="800" u="none" strike="noStrike">
                          <a:effectLst/>
                        </a:rPr>
                        <a:t>재택조 변경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1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강사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강사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extLst>
                  <a:ext uri="{0D108BD9-81ED-4DB2-BD59-A6C34878D82A}">
                    <a16:rowId xmlns:a16="http://schemas.microsoft.com/office/drawing/2014/main" val="4053881407"/>
                  </a:ext>
                </a:extLst>
              </a:tr>
              <a:tr h="183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장만규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재택조정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extLst>
                  <a:ext uri="{0D108BD9-81ED-4DB2-BD59-A6C34878D82A}">
                    <a16:rowId xmlns:a16="http://schemas.microsoft.com/office/drawing/2014/main" val="1759536436"/>
                  </a:ext>
                </a:extLst>
              </a:tr>
              <a:tr h="183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강한호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extLst>
                  <a:ext uri="{0D108BD9-81ED-4DB2-BD59-A6C34878D82A}">
                    <a16:rowId xmlns:a16="http://schemas.microsoft.com/office/drawing/2014/main" val="4265480701"/>
                  </a:ext>
                </a:extLst>
              </a:tr>
              <a:tr h="183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김청산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extLst>
                  <a:ext uri="{0D108BD9-81ED-4DB2-BD59-A6C34878D82A}">
                    <a16:rowId xmlns:a16="http://schemas.microsoft.com/office/drawing/2014/main" val="2558274661"/>
                  </a:ext>
                </a:extLst>
              </a:tr>
              <a:tr h="183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박기범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1" marR="5671" marT="5671" marB="0" anchor="ctr"/>
                </a:tc>
                <a:extLst>
                  <a:ext uri="{0D108BD9-81ED-4DB2-BD59-A6C34878D82A}">
                    <a16:rowId xmlns:a16="http://schemas.microsoft.com/office/drawing/2014/main" val="18232248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1430" y="1391437"/>
            <a:ext cx="825606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0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 </a:t>
            </a:r>
            <a:r>
              <a:rPr lang="en-US" altLang="ko-KR" dirty="0"/>
              <a:t> </a:t>
            </a:r>
            <a:r>
              <a:rPr lang="ko-KR" altLang="en-US" dirty="0"/>
              <a:t>대면 가능 이후 매주 목요일 </a:t>
            </a:r>
            <a:r>
              <a:rPr lang="en-US" altLang="ko-KR" dirty="0"/>
              <a:t>15:00 ~17:00</a:t>
            </a:r>
          </a:p>
          <a:p>
            <a:r>
              <a:rPr lang="en-US" altLang="ko-KR" dirty="0"/>
              <a:t>2.  </a:t>
            </a:r>
            <a:r>
              <a:rPr lang="ko-KR" altLang="en-US" dirty="0"/>
              <a:t>교육 </a:t>
            </a:r>
            <a:r>
              <a:rPr lang="en-US" altLang="ko-KR" dirty="0"/>
              <a:t>:   60</a:t>
            </a:r>
            <a:r>
              <a:rPr lang="ko-KR" altLang="en-US" dirty="0"/>
              <a:t>분 </a:t>
            </a:r>
            <a:r>
              <a:rPr lang="en-US" altLang="ko-KR" dirty="0"/>
              <a:t>(</a:t>
            </a:r>
            <a:r>
              <a:rPr lang="ko-KR" altLang="en-US" dirty="0"/>
              <a:t>교육생 실습 및 질의 응답</a:t>
            </a:r>
            <a:r>
              <a:rPr lang="en-US" altLang="ko-KR" dirty="0"/>
              <a:t>), 30</a:t>
            </a:r>
            <a:r>
              <a:rPr lang="ko-KR" altLang="en-US" dirty="0"/>
              <a:t>분 </a:t>
            </a:r>
            <a:r>
              <a:rPr lang="en-US" altLang="ko-KR" dirty="0"/>
              <a:t>(Revit </a:t>
            </a:r>
            <a:r>
              <a:rPr lang="ko-KR" altLang="en-US" dirty="0"/>
              <a:t>교육</a:t>
            </a:r>
            <a:r>
              <a:rPr lang="en-US" altLang="ko-KR" dirty="0"/>
              <a:t>), 30</a:t>
            </a:r>
            <a:r>
              <a:rPr lang="ko-KR" altLang="en-US" dirty="0"/>
              <a:t>분 </a:t>
            </a:r>
            <a:r>
              <a:rPr lang="en-US" altLang="ko-KR" dirty="0"/>
              <a:t>(Dynamo </a:t>
            </a:r>
            <a:r>
              <a:rPr lang="ko-KR" altLang="en-US" dirty="0"/>
              <a:t>교육</a:t>
            </a:r>
            <a:r>
              <a:rPr lang="en-US" altLang="ko-KR" dirty="0"/>
              <a:t>)</a:t>
            </a:r>
            <a:r>
              <a:rPr lang="en-US" altLang="ko-KR" u="sng" dirty="0">
                <a:solidFill>
                  <a:srgbClr val="0000C8"/>
                </a:solidFill>
              </a:rPr>
              <a:t>  </a:t>
            </a:r>
            <a:endParaRPr lang="ko-KR" altLang="ko-KR" u="sng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2608</Words>
  <Application>Microsoft Office PowerPoint</Application>
  <PresentationFormat>와이드스크린</PresentationFormat>
  <Paragraphs>671</Paragraphs>
  <Slides>28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1</cp:revision>
  <dcterms:created xsi:type="dcterms:W3CDTF">2021-11-26T08:08:48Z</dcterms:created>
  <dcterms:modified xsi:type="dcterms:W3CDTF">2021-11-26T08:08:48Z</dcterms:modified>
</cp:coreProperties>
</file>