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87" r:id="rId4"/>
    <p:sldId id="277" r:id="rId5"/>
    <p:sldId id="278" r:id="rId6"/>
    <p:sldId id="288" r:id="rId7"/>
    <p:sldId id="279" r:id="rId8"/>
    <p:sldId id="289" r:id="rId9"/>
    <p:sldId id="280" r:id="rId10"/>
    <p:sldId id="290" r:id="rId11"/>
    <p:sldId id="291" r:id="rId12"/>
    <p:sldId id="281" r:id="rId13"/>
    <p:sldId id="282" r:id="rId14"/>
    <p:sldId id="283" r:id="rId15"/>
    <p:sldId id="292" r:id="rId16"/>
    <p:sldId id="285" r:id="rId17"/>
    <p:sldId id="284" r:id="rId18"/>
    <p:sldId id="310" r:id="rId19"/>
    <p:sldId id="308" r:id="rId20"/>
    <p:sldId id="309" r:id="rId21"/>
    <p:sldId id="286" r:id="rId22"/>
    <p:sldId id="303" r:id="rId23"/>
    <p:sldId id="304" r:id="rId24"/>
    <p:sldId id="305" r:id="rId25"/>
    <p:sldId id="306" r:id="rId26"/>
    <p:sldId id="307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256" r:id="rId38"/>
    <p:sldId id="257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7" r:id="rId48"/>
    <p:sldId id="268" r:id="rId49"/>
    <p:sldId id="269" r:id="rId50"/>
    <p:sldId id="270" r:id="rId51"/>
    <p:sldId id="271" r:id="rId52"/>
    <p:sldId id="272" r:id="rId53"/>
    <p:sldId id="273" r:id="rId54"/>
    <p:sldId id="274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4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AB5F3-F6BF-B9EC-2BE6-4A09692727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5A044F-6A46-532C-1146-C4DCC27AF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A8159-609E-A4CE-6F42-272DB24C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116A-3EF0-4E25-ADB2-F34F9B9F9BB2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785DB-0959-98A8-6C4F-F88EA6D1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F3F01-C5C3-2152-393B-B1D7BA35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495F-4062-4F39-9C9D-E60BBBF17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72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9784-F629-AD96-369E-342E57DF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449DBD-2B4D-1358-0E6B-89DF7C170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25157-1334-9911-189A-BB32F6994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116A-3EF0-4E25-ADB2-F34F9B9F9BB2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0F91B-FB16-EB43-D522-FA04BFC6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40EC9-3FE4-B50F-BF9D-9215EBE2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495F-4062-4F39-9C9D-E60BBBF17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49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E65D5-10CC-7169-1C61-02C99ED9B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0E6914-4B01-14ED-AD6D-79A484D7C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B3FFB2-7097-2480-B4DF-6B89A27D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116A-3EF0-4E25-ADB2-F34F9B9F9BB2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A6D97-F355-5EE8-008E-50D66A17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75026-BD4A-B098-D470-CC7D0747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495F-4062-4F39-9C9D-E60BBBF17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1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082A2-54E6-C65E-B1A5-1F28DB42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DF436-04EF-961F-8D20-5FF437E5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1760E-1E47-2B07-1BA7-847775DE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116A-3EF0-4E25-ADB2-F34F9B9F9BB2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8DAF1-13FF-8F58-CCAB-50747516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7BEEE-8CCA-7E8D-3B5A-C58DCD87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495F-4062-4F39-9C9D-E60BBBF17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0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FFD3C-62E1-3EA2-55FE-56D0772B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9169C1-36A9-6AED-E636-BD47B3A64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1DFB53-BF1F-2972-4C2F-B15953AB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116A-3EF0-4E25-ADB2-F34F9B9F9BB2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68096-165E-A2F3-D42F-AA9CA903B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7DB21-30E3-C163-39D2-07BEC2D9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495F-4062-4F39-9C9D-E60BBBF17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6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58AE7-ED6E-4BA5-B32A-EE92652A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528CC6-943A-8643-F9A9-339F50828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DB0739-DBD6-46B1-F534-4A3DB1A7B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98D8E2-1FA2-427B-B26C-75B3078C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116A-3EF0-4E25-ADB2-F34F9B9F9BB2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F6672F-DC39-1585-9CE0-C4AB7966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A7F632-D2EF-CA2B-6FC6-294FDF1F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495F-4062-4F39-9C9D-E60BBBF17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07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92DC4-3B6B-34D6-68D1-AB5479EC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779971-8467-C25C-4FF0-075FF1F52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CB2170-5F94-A5BC-B844-43B1E593C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30B856-9055-5E80-CCF0-10DC8E8F2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762968-670F-A5CA-2434-39829FDED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817F0D-7849-C4B2-F7FD-A305742C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116A-3EF0-4E25-ADB2-F34F9B9F9BB2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6CFFB-06F9-2DDC-1F64-6EA9202E4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AA0874-AB34-5F8E-0DF4-C7BDEA33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495F-4062-4F39-9C9D-E60BBBF17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5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9E2B8-4DE9-7C7E-EF29-44E6DE5B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B68960-D26A-80BA-EA09-F6D61993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116A-3EF0-4E25-ADB2-F34F9B9F9BB2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3A30A4-AEBE-7F0E-FA16-999F06CC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203BF-AC1C-A674-1859-74967CBF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495F-4062-4F39-9C9D-E60BBBF17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42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71E78F-7896-149B-BC57-94DB6643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116A-3EF0-4E25-ADB2-F34F9B9F9BB2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1402C6-8720-3417-0DE7-51E58885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11E6FA-6977-816D-286A-B67E0127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495F-4062-4F39-9C9D-E60BBBF17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81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0DDEE-6FED-CCFF-F76B-E8AA0D84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B37C6-5B80-A080-1F1B-D9A20C83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2002C2-FA9F-413E-BF6D-238B32F7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7F6914-B557-89B4-5D92-64461CC3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116A-3EF0-4E25-ADB2-F34F9B9F9BB2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9BD83-138E-1E88-3FD1-01B3098E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98AEE-051E-EF8F-0A31-71C0367F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495F-4062-4F39-9C9D-E60BBBF17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45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B6E8E-24F0-6E0E-AF5A-CAD7DE57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980BBF-79B8-91A7-9AED-FCCD674BC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CE1DAC-F327-8E3D-105E-6371C4FB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027812-F9B0-8C97-2190-7409D08B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116A-3EF0-4E25-ADB2-F34F9B9F9BB2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9976D9-00B0-0843-8A16-03329F57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6424AB-4AE7-F3D2-2B16-D0C68C10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B495F-4062-4F39-9C9D-E60BBBF17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48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BF55F8-0182-8BD0-3EEC-5D6610ACE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D5A56-81B8-3B80-21B7-F0E4AB6BF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0A680-6F77-51BC-FC06-1B0A30879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C0116A-3EF0-4E25-ADB2-F34F9B9F9BB2}" type="datetimeFigureOut">
              <a:rPr lang="ko-KR" altLang="en-US" smtClean="0"/>
              <a:t>2024-03-11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D8B59-FD0A-C8B6-8396-56AAAC126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104759-F0C7-FCB0-5781-F9B720B3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B495F-4062-4F39-9C9D-E60BBBF17C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9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B47ED2-B949-0A45-C30C-2D4B72197A95}"/>
              </a:ext>
            </a:extLst>
          </p:cNvPr>
          <p:cNvSpPr txBox="1"/>
          <p:nvPr/>
        </p:nvSpPr>
        <p:spPr>
          <a:xfrm>
            <a:off x="4243574" y="1929883"/>
            <a:ext cx="37048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  <a:cs typeface="Aharoni" panose="02010803020104030203" pitchFamily="2" charset="-79"/>
              </a:rPr>
              <a:t>프로그래밍 언어</a:t>
            </a:r>
          </a:p>
        </p:txBody>
      </p:sp>
    </p:spTree>
    <p:extLst>
      <p:ext uri="{BB962C8B-B14F-4D97-AF65-F5344CB8AC3E}">
        <p14:creationId xmlns:p14="http://schemas.microsoft.com/office/powerpoint/2010/main" val="238402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6B87DA-2A5C-D478-3F71-7E2163BD9270}"/>
              </a:ext>
            </a:extLst>
          </p:cNvPr>
          <p:cNvSpPr txBox="1"/>
          <p:nvPr/>
        </p:nvSpPr>
        <p:spPr>
          <a:xfrm>
            <a:off x="876300" y="31058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왜 쉽다고 하냐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7A6BB-BC37-4238-73A7-788FD27C13EC}"/>
              </a:ext>
            </a:extLst>
          </p:cNvPr>
          <p:cNvSpPr txBox="1"/>
          <p:nvPr/>
        </p:nvSpPr>
        <p:spPr>
          <a:xfrm>
            <a:off x="1930400" y="3651934"/>
            <a:ext cx="986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↳ 다른 언어보다 입문이 쉬운 것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! 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프로그래밍 행위 자체는 어떤 언어로 해도 어려운 점이 있는 것은 분명한 사실입니다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49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3DB7E-B8C4-11E5-92EC-9618FB02C7FC}"/>
              </a:ext>
            </a:extLst>
          </p:cNvPr>
          <p:cNvSpPr txBox="1"/>
          <p:nvPr/>
        </p:nvSpPr>
        <p:spPr>
          <a:xfrm>
            <a:off x="4711700" y="41980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↳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+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실행 결과를 바로 확인하고 수정하면서 손쉽게 코드를 작성할 수 있습니다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37355A-607C-6D4C-EB91-BB2646703BBD}"/>
              </a:ext>
            </a:extLst>
          </p:cNvPr>
          <p:cNvSpPr/>
          <p:nvPr/>
        </p:nvSpPr>
        <p:spPr>
          <a:xfrm>
            <a:off x="4381500" y="4098924"/>
            <a:ext cx="6565900" cy="8445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웃긴짤모음(4) - 과몰입짤, 존맛짤, 망붕짤">
            <a:extLst>
              <a:ext uri="{FF2B5EF4-FFF2-40B4-BE49-F238E27FC236}">
                <a16:creationId xmlns:a16="http://schemas.microsoft.com/office/drawing/2014/main" id="{4FE997D4-22CE-B835-C4AD-026BD0875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4097090"/>
            <a:ext cx="3098800" cy="244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10D420-9740-5B63-EEDF-5F8086C1959F}"/>
              </a:ext>
            </a:extLst>
          </p:cNvPr>
          <p:cNvSpPr txBox="1"/>
          <p:nvPr/>
        </p:nvSpPr>
        <p:spPr>
          <a:xfrm>
            <a:off x="876300" y="31058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왜 쉽다고 하냐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AF7D3-5085-4689-F08E-F5E80A5B8A4A}"/>
              </a:ext>
            </a:extLst>
          </p:cNvPr>
          <p:cNvSpPr txBox="1"/>
          <p:nvPr/>
        </p:nvSpPr>
        <p:spPr>
          <a:xfrm>
            <a:off x="1930400" y="3651934"/>
            <a:ext cx="1014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↳ 다른 언어보다 입문이 쉬운 것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!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프로그래밍 행위 자체는 어떤 언어로 해도 어려운 점이 있는 것은 분명한 사실입니다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.)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12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BF364-6609-0829-AABC-55086F94C7B3}"/>
              </a:ext>
            </a:extLst>
          </p:cNvPr>
          <p:cNvSpPr txBox="1"/>
          <p:nvPr/>
        </p:nvSpPr>
        <p:spPr>
          <a:xfrm>
            <a:off x="4711700" y="5912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↳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+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실행 결과를 바로 확인하고 수정하면서 손쉽게 코드를 작성할 수 있습니다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99C742-6E6D-3D95-41B1-7DA9AF48825C}"/>
              </a:ext>
            </a:extLst>
          </p:cNvPr>
          <p:cNvSpPr/>
          <p:nvPr/>
        </p:nvSpPr>
        <p:spPr>
          <a:xfrm>
            <a:off x="4381500" y="492124"/>
            <a:ext cx="6565900" cy="84455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B38B8-9433-2824-9EC9-51CDBC42B2A1}"/>
              </a:ext>
            </a:extLst>
          </p:cNvPr>
          <p:cNvSpPr txBox="1"/>
          <p:nvPr/>
        </p:nvSpPr>
        <p:spPr>
          <a:xfrm>
            <a:off x="1104900" y="18612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바로 이 점 때문에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파이썬은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초보라도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일정수준까지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실력이 빠르게 성장할 수 있는 언어 중 하나입니다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000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BA47A-ACE9-7AE4-CE7E-62175FC275F0}"/>
              </a:ext>
            </a:extLst>
          </p:cNvPr>
          <p:cNvSpPr txBox="1"/>
          <p:nvPr/>
        </p:nvSpPr>
        <p:spPr>
          <a:xfrm>
            <a:off x="1104900" y="18612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근데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“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일정 수준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까지만 할 줄 알면 우리 한테는 충분하다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!</a:t>
            </a: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아니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차고 넘친다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EA6182-5267-F043-31D0-721FDA95A003}"/>
              </a:ext>
            </a:extLst>
          </p:cNvPr>
          <p:cNvSpPr txBox="1"/>
          <p:nvPr/>
        </p:nvSpPr>
        <p:spPr>
          <a:xfrm>
            <a:off x="5054600" y="34290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우리는 동시성을 고려한 프로그래밍을 할 필요도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대량 접속자를 분산시켜 트래픽을 해소하는 웹서비스를 개발하지도 않으니까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!</a:t>
            </a:r>
          </a:p>
        </p:txBody>
      </p:sp>
      <p:pic>
        <p:nvPicPr>
          <p:cNvPr id="3074" name="Picture 2" descr="가을이 온다... 초가을에 걷기좋은 여행길 추천 - 썰리">
            <a:extLst>
              <a:ext uri="{FF2B5EF4-FFF2-40B4-BE49-F238E27FC236}">
                <a16:creationId xmlns:a16="http://schemas.microsoft.com/office/drawing/2014/main" id="{EE3A3E9D-F59E-8802-BFB9-6028E5807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3187700"/>
            <a:ext cx="35814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1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04F36-7F0C-5703-1C31-63C7C0E318C5}"/>
              </a:ext>
            </a:extLst>
          </p:cNvPr>
          <p:cNvSpPr txBox="1"/>
          <p:nvPr/>
        </p:nvSpPr>
        <p:spPr>
          <a:xfrm>
            <a:off x="1104900" y="18612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난이도 측면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	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==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파이썬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04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04F36-7F0C-5703-1C31-63C7C0E318C5}"/>
              </a:ext>
            </a:extLst>
          </p:cNvPr>
          <p:cNvSpPr txBox="1"/>
          <p:nvPr/>
        </p:nvSpPr>
        <p:spPr>
          <a:xfrm>
            <a:off x="1104900" y="18612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5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난이도 측면</a:t>
            </a:r>
            <a:endParaRPr lang="en-US" altLang="ko-KR" dirty="0">
              <a:solidFill>
                <a:schemeClr val="accent5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	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==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파이썬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3DFC7-854C-FCB8-B0F2-72C77A823D16}"/>
              </a:ext>
            </a:extLst>
          </p:cNvPr>
          <p:cNvSpPr txBox="1"/>
          <p:nvPr/>
        </p:nvSpPr>
        <p:spPr>
          <a:xfrm>
            <a:off x="1104900" y="3611772"/>
            <a:ext cx="9639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익숙함 측면</a:t>
            </a:r>
            <a:endParaRPr lang="en-US" altLang="ko-KR" dirty="0">
              <a:solidFill>
                <a:schemeClr val="accent4">
                  <a:lumMod val="7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	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&gt;&gt;&gt;&gt;&gt;&gt;&gt;&gt;&gt;&gt;&gt;&gt;&gt;&gt;&gt;&gt;&gt;&gt;&gt;&gt;&gt;&gt;&gt;&gt;&gt;&gt;&gt;&gt;&gt;&gt;&gt;&gt;&gt;&gt;&gt;&gt;&gt;&gt;&gt;&gt;&gt;&gt;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파이썬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412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27C9E8-BF88-0114-C488-7F9C39C20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7000"/>
            <a:ext cx="3109310" cy="6604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90824C-1F3A-3FF5-E8F5-2BDEFE98F759}"/>
              </a:ext>
            </a:extLst>
          </p:cNvPr>
          <p:cNvSpPr txBox="1"/>
          <p:nvPr/>
        </p:nvSpPr>
        <p:spPr>
          <a:xfrm>
            <a:off x="643540" y="1619934"/>
            <a:ext cx="46863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파이썬 공부를 마음먹고 구글에 검색하자마자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직면하게 되는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1400" strike="sngStrike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개같이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어려워 보이는 목차</a:t>
            </a:r>
            <a:r>
              <a:rPr lang="en-US" altLang="ko-KR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..!</a:t>
            </a:r>
            <a:r>
              <a:rPr lang="ko-KR" altLang="en-US" sz="1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endParaRPr lang="en-US" altLang="ko-KR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900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70A2CF-40B6-54DB-50FE-5982A5B6E16A}"/>
              </a:ext>
            </a:extLst>
          </p:cNvPr>
          <p:cNvSpPr txBox="1"/>
          <p:nvPr/>
        </p:nvSpPr>
        <p:spPr>
          <a:xfrm>
            <a:off x="1104900" y="1861234"/>
            <a:ext cx="7912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</a:t>
            </a:r>
            <a:r>
              <a:rPr lang="en-US" altLang="ko-KR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변수 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만 알면 어찌 </a:t>
            </a: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저찌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시작할 수 있다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F2BEA-09E0-755B-6D40-66D18B5D3734}"/>
              </a:ext>
            </a:extLst>
          </p:cNvPr>
          <p:cNvSpPr txBox="1"/>
          <p:nvPr/>
        </p:nvSpPr>
        <p:spPr>
          <a:xfrm>
            <a:off x="1104900" y="831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다 거르고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979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70A2CF-40B6-54DB-50FE-5982A5B6E16A}"/>
              </a:ext>
            </a:extLst>
          </p:cNvPr>
          <p:cNvSpPr txBox="1"/>
          <p:nvPr/>
        </p:nvSpPr>
        <p:spPr>
          <a:xfrm>
            <a:off x="1104900" y="1861234"/>
            <a:ext cx="7912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자 설명 시작합니다</a:t>
            </a:r>
            <a:r>
              <a:rPr lang="en-US" altLang="ko-KR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r>
              <a:rPr lang="ko-KR" altLang="en-US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마음의 준비하시고</a:t>
            </a:r>
            <a:r>
              <a:rPr lang="en-US" altLang="ko-KR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,~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8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70A2CF-40B6-54DB-50FE-5982A5B6E16A}"/>
              </a:ext>
            </a:extLst>
          </p:cNvPr>
          <p:cNvSpPr txBox="1"/>
          <p:nvPr/>
        </p:nvSpPr>
        <p:spPr>
          <a:xfrm>
            <a:off x="1104900" y="1861234"/>
            <a:ext cx="7912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</a:t>
            </a:r>
            <a:r>
              <a:rPr lang="en-US" altLang="ko-KR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그냥 수열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90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F4FDBD-8951-E13D-CEDA-55D461888451}"/>
              </a:ext>
            </a:extLst>
          </p:cNvPr>
          <p:cNvSpPr txBox="1"/>
          <p:nvPr/>
        </p:nvSpPr>
        <p:spPr>
          <a:xfrm>
            <a:off x="2844800" y="2383135"/>
            <a:ext cx="629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그냥 배경지식 구간 </a:t>
            </a:r>
            <a:r>
              <a:rPr lang="en-US" altLang="ko-KR" dirty="0">
                <a:solidFill>
                  <a:srgbClr val="00B0F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  <a:endParaRPr lang="ko-KR" altLang="en-US" dirty="0">
              <a:solidFill>
                <a:srgbClr val="00B0F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8494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짤모음35탄* 무한도전짤/아는형님짤/예스아이캔짤/카톡짤/짤방 : 네이버 블로그">
            <a:extLst>
              <a:ext uri="{FF2B5EF4-FFF2-40B4-BE49-F238E27FC236}">
                <a16:creationId xmlns:a16="http://schemas.microsoft.com/office/drawing/2014/main" id="{30A068BB-2B3F-0B71-6DD1-C29F10AE7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0" y="4016555"/>
            <a:ext cx="3429000" cy="249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70A2CF-40B6-54DB-50FE-5982A5B6E16A}"/>
              </a:ext>
            </a:extLst>
          </p:cNvPr>
          <p:cNvSpPr txBox="1"/>
          <p:nvPr/>
        </p:nvSpPr>
        <p:spPr>
          <a:xfrm>
            <a:off x="1104900" y="1861234"/>
            <a:ext cx="9753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변수</a:t>
            </a:r>
            <a:r>
              <a:rPr lang="en-US" altLang="ko-KR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리스트를 저장한 이름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AD6D8-BC92-5E92-EE72-BD6975627B67}"/>
              </a:ext>
            </a:extLst>
          </p:cNvPr>
          <p:cNvSpPr txBox="1"/>
          <p:nvPr/>
        </p:nvSpPr>
        <p:spPr>
          <a:xfrm>
            <a:off x="1104900" y="3429000"/>
            <a:ext cx="9753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엑셀에서 셀 </a:t>
            </a:r>
            <a:r>
              <a:rPr lang="ko-KR" altLang="en-US" sz="2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주소랑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비슷한 건데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내가 정할 수 있다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!</a:t>
            </a:r>
            <a:endParaRPr lang="en-US" altLang="ko-KR" sz="9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122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48B44AA1-EAA8-DDDB-B939-CA854BED2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62" y="2144713"/>
            <a:ext cx="3990975" cy="4143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D358D8-0019-D85B-40DB-5CB7BC38EFBE}"/>
              </a:ext>
            </a:extLst>
          </p:cNvPr>
          <p:cNvSpPr txBox="1"/>
          <p:nvPr/>
        </p:nvSpPr>
        <p:spPr>
          <a:xfrm>
            <a:off x="852489" y="569912"/>
            <a:ext cx="79121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오잉</a:t>
            </a:r>
            <a:r>
              <a:rPr lang="ko-KR" altLang="en-US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 </a:t>
            </a:r>
            <a:r>
              <a:rPr lang="ko-KR" altLang="en-US" sz="5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다끝났네요</a:t>
            </a:r>
            <a:r>
              <a:rPr lang="en-US" altLang="ko-KR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endParaRPr lang="en-US" altLang="ko-KR" sz="5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이글을 보신 당신은 이제 </a:t>
            </a:r>
            <a:r>
              <a:rPr lang="ko-KR" altLang="en-US" sz="5400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파이썬을</a:t>
            </a:r>
            <a:r>
              <a:rPr lang="ko-KR" altLang="en-US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마스터 하셨습니다</a:t>
            </a:r>
            <a:r>
              <a:rPr lang="en-US" altLang="ko-KR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하산하십시오</a:t>
            </a:r>
            <a:r>
              <a:rPr lang="en-US" altLang="ko-KR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494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47F947-6B08-C71E-EE44-F3CB8CA3BA7D}"/>
              </a:ext>
            </a:extLst>
          </p:cNvPr>
          <p:cNvSpPr txBox="1"/>
          <p:nvPr/>
        </p:nvSpPr>
        <p:spPr>
          <a:xfrm>
            <a:off x="3100389" y="1852612"/>
            <a:ext cx="79121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라이브 코딩</a:t>
            </a:r>
            <a:endParaRPr lang="en-US" altLang="ko-KR" sz="5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sz="5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sz="5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예시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36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5024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328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726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036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B47ED2-B949-0A45-C30C-2D4B72197A95}"/>
              </a:ext>
            </a:extLst>
          </p:cNvPr>
          <p:cNvSpPr txBox="1"/>
          <p:nvPr/>
        </p:nvSpPr>
        <p:spPr>
          <a:xfrm>
            <a:off x="2140439" y="1929883"/>
            <a:ext cx="79111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  <a:cs typeface="Aharoni" panose="02010803020104030203" pitchFamily="2" charset="-79"/>
              </a:rPr>
              <a:t>파이썬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  <a:cs typeface="Aharoni" panose="02010803020104030203" pitchFamily="2" charset="-79"/>
              </a:rPr>
              <a:t>-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  <a:cs typeface="Aharoni" panose="02010803020104030203" pitchFamily="2" charset="-79"/>
              </a:rPr>
              <a:t>초급과 중급 사이 그 어딘가 </a:t>
            </a:r>
          </a:p>
        </p:txBody>
      </p:sp>
    </p:spTree>
    <p:extLst>
      <p:ext uri="{BB962C8B-B14F-4D97-AF65-F5344CB8AC3E}">
        <p14:creationId xmlns:p14="http://schemas.microsoft.com/office/powerpoint/2010/main" val="895405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877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60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F4FDBD-8951-E13D-CEDA-55D461888451}"/>
              </a:ext>
            </a:extLst>
          </p:cNvPr>
          <p:cNvSpPr txBox="1"/>
          <p:nvPr/>
        </p:nvSpPr>
        <p:spPr>
          <a:xfrm>
            <a:off x="2844800" y="2383135"/>
            <a:ext cx="6299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프로그래밍 언어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(programming language)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는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컴퓨터 시스템을 </a:t>
            </a:r>
            <a:r>
              <a:rPr lang="ko-KR" altLang="en-US" dirty="0" err="1">
                <a:latin typeface="리디바탕" panose="020B0600000101010101" pitchFamily="34" charset="-127"/>
                <a:ea typeface="리디바탕" panose="020B0600000101010101" pitchFamily="34" charset="-127"/>
              </a:rPr>
              <a:t>구동시키는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소프트웨어를 작성하기 위한</a:t>
            </a: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형식언어이다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고급 언어일수록 사람이 사용하는 언어에 가깝다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860ACE-22D8-AF3E-5C82-A4304E9C656E}"/>
              </a:ext>
            </a:extLst>
          </p:cNvPr>
          <p:cNvSpPr txBox="1"/>
          <p:nvPr/>
        </p:nvSpPr>
        <p:spPr>
          <a:xfrm>
            <a:off x="1447800" y="6028035"/>
            <a:ext cx="10655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https://ko.wikipedia.org/wiki/%ED%94%84%EB%A1%9C%EA%B7%B8%EB%9E%98%EB%B0%8D_%EC%96%B8%EC%96%B4</a:t>
            </a:r>
          </a:p>
        </p:txBody>
      </p:sp>
    </p:spTree>
    <p:extLst>
      <p:ext uri="{BB962C8B-B14F-4D97-AF65-F5344CB8AC3E}">
        <p14:creationId xmlns:p14="http://schemas.microsoft.com/office/powerpoint/2010/main" val="768213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991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52282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449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930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022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284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788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8782FC-852C-8A3C-36E4-5B39D06F8958}"/>
              </a:ext>
            </a:extLst>
          </p:cNvPr>
          <p:cNvSpPr txBox="1"/>
          <p:nvPr/>
        </p:nvSpPr>
        <p:spPr>
          <a:xfrm>
            <a:off x="4952098" y="1929883"/>
            <a:ext cx="2287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  <a:cs typeface="Aharoni" panose="02010803020104030203" pitchFamily="2" charset="-79"/>
              </a:rPr>
              <a:t>람다 대수</a:t>
            </a:r>
          </a:p>
        </p:txBody>
      </p:sp>
    </p:spTree>
    <p:extLst>
      <p:ext uri="{BB962C8B-B14F-4D97-AF65-F5344CB8AC3E}">
        <p14:creationId xmlns:p14="http://schemas.microsoft.com/office/powerpoint/2010/main" val="3241927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4CCC7D-336E-1B82-22D2-FB60DCE41872}"/>
              </a:ext>
            </a:extLst>
          </p:cNvPr>
          <p:cNvSpPr txBox="1"/>
          <p:nvPr/>
        </p:nvSpPr>
        <p:spPr>
          <a:xfrm>
            <a:off x="4952098" y="1929883"/>
            <a:ext cx="2287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리디바탕" panose="020B0600000101010101" pitchFamily="34" charset="-127"/>
                <a:ea typeface="리디바탕" panose="020B0600000101010101" pitchFamily="34" charset="-127"/>
                <a:cs typeface="Aharoni" panose="02010803020104030203" pitchFamily="2" charset="-79"/>
              </a:rPr>
              <a:t>람다 대수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91ED2-9251-1C21-F6AC-FB74F3C5872F}"/>
              </a:ext>
            </a:extLst>
          </p:cNvPr>
          <p:cNvSpPr txBox="1"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1930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년에 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Alonzo Church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가 발표한 효율적인 계산을 형식화하기 위한 대수 체계</a:t>
            </a:r>
          </a:p>
        </p:txBody>
      </p:sp>
    </p:spTree>
    <p:extLst>
      <p:ext uri="{BB962C8B-B14F-4D97-AF65-F5344CB8AC3E}">
        <p14:creationId xmlns:p14="http://schemas.microsoft.com/office/powerpoint/2010/main" val="4078012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6E64D8-BBE2-57C9-3132-0335109B518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람다 대수의 핵심개념은 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표현식</a:t>
            </a:r>
            <a:r>
              <a:rPr lang="en-US" altLang="ko-KR" b="0" i="0" baseline="3000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expression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97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4D9D65-ACA0-5859-0F5E-873EC745FD01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프로그래머는 상위 레벨의 지시문으로 프로그램을 작성하면 컴파일러가 이 지시문을 컴퓨터가 이해할 수 있는 기계어로 번역한다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5652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EE2B15-FD89-2CDF-BD56-0CD867915F50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함수의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몸체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"</a:t>
            </a:r>
            <a:r>
              <a:rPr lang="en-US" altLang="ko-KR" b="0" i="0" baseline="3000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body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는 인자들을 어떻게 재배열하는지를 명시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7440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45A57-C014-2274-4E92-28BC9A90968A}"/>
              </a:ext>
            </a:extLst>
          </p:cNvPr>
          <p:cNvSpPr txBox="1"/>
          <p:nvPr/>
        </p:nvSpPr>
        <p:spPr>
          <a:xfrm>
            <a:off x="3048000" y="2767280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항등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 함수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(f(x)=x)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를 람다 대수로 표현하면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endParaRPr lang="en-US" altLang="ko-KR" dirty="0">
              <a:solidFill>
                <a:srgbClr val="333333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4400" b="0" i="0" dirty="0">
                <a:solidFill>
                  <a:srgbClr val="333333"/>
                </a:solidFill>
                <a:effectLst/>
                <a:latin typeface="리디바탕" panose="020B0600000101010101" pitchFamily="34" charset="-127"/>
                <a:ea typeface="리디바탕" panose="020B0600000101010101" pitchFamily="34" charset="-127"/>
              </a:rPr>
              <a:t>(λx.x)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3972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500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7987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471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1976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8177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9997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883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54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AF989816-0707-0B68-9D6E-6A470625C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516" y="673100"/>
            <a:ext cx="3158384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413F75-C39C-5160-238E-EB0FBF8A9C54}"/>
              </a:ext>
            </a:extLst>
          </p:cNvPr>
          <p:cNvSpPr txBox="1"/>
          <p:nvPr/>
        </p:nvSpPr>
        <p:spPr>
          <a:xfrm>
            <a:off x="711200" y="6193135"/>
            <a:ext cx="102997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https://fascination-euna.tistory.com/entry/Dreamhack-Reversing-Engineering-3-putshello-worldn-%E2%86%92-x8664-asm</a:t>
            </a:r>
            <a:endParaRPr lang="ko-KR" altLang="en-US" sz="11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3EF9ED-DA07-D4F4-BD39-0BD121D19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955888"/>
            <a:ext cx="6778084" cy="17464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C57079-4F4E-4EA4-370F-5ADC68108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0" y="1064358"/>
            <a:ext cx="3219899" cy="166710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644279C-6F96-4729-C7FA-0D8595E64E6A}"/>
              </a:ext>
            </a:extLst>
          </p:cNvPr>
          <p:cNvCxnSpPr/>
          <p:nvPr/>
        </p:nvCxnSpPr>
        <p:spPr>
          <a:xfrm>
            <a:off x="2321149" y="2902688"/>
            <a:ext cx="0" cy="754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534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0574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7358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997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3876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9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F4FDBD-8951-E13D-CEDA-55D461888451}"/>
              </a:ext>
            </a:extLst>
          </p:cNvPr>
          <p:cNvSpPr txBox="1"/>
          <p:nvPr/>
        </p:nvSpPr>
        <p:spPr>
          <a:xfrm>
            <a:off x="2844800" y="2383135"/>
            <a:ext cx="629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F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 //</a:t>
            </a:r>
            <a:r>
              <a:rPr lang="ko-KR" altLang="en-US" dirty="0">
                <a:solidFill>
                  <a:srgbClr val="00B0F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여기까지는 걍 보시면 됩니다</a:t>
            </a:r>
            <a:r>
              <a:rPr lang="en-US" altLang="ko-KR" dirty="0">
                <a:solidFill>
                  <a:srgbClr val="00B0F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solidFill>
                <a:srgbClr val="00B0F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134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56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B47ED2-B949-0A45-C30C-2D4B72197A95}"/>
              </a:ext>
            </a:extLst>
          </p:cNvPr>
          <p:cNvSpPr txBox="1"/>
          <p:nvPr/>
        </p:nvSpPr>
        <p:spPr>
          <a:xfrm>
            <a:off x="4437539" y="1929883"/>
            <a:ext cx="3316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  <a:cs typeface="Aharoni" panose="02010803020104030203" pitchFamily="2" charset="-79"/>
              </a:rPr>
              <a:t>파이썬</a:t>
            </a:r>
            <a:r>
              <a:rPr lang="en-US" altLang="ko-K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  <a:cs typeface="Aharoni" panose="02010803020104030203" pitchFamily="2" charset="-79"/>
              </a:rPr>
              <a:t>-</a:t>
            </a:r>
            <a:r>
              <a:rPr lang="ko-KR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34" charset="-127"/>
                <a:ea typeface="리디바탕" panose="020B0600000101010101" pitchFamily="34" charset="-127"/>
                <a:cs typeface="Aharoni" panose="02010803020104030203" pitchFamily="2" charset="-79"/>
              </a:rPr>
              <a:t>입문편</a:t>
            </a:r>
          </a:p>
        </p:txBody>
      </p:sp>
    </p:spTree>
    <p:extLst>
      <p:ext uri="{BB962C8B-B14F-4D97-AF65-F5344CB8AC3E}">
        <p14:creationId xmlns:p14="http://schemas.microsoft.com/office/powerpoint/2010/main" val="136222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10D1DC-AD75-8BC7-0172-996FA4B9F821}"/>
              </a:ext>
            </a:extLst>
          </p:cNvPr>
          <p:cNvSpPr txBox="1"/>
          <p:nvPr/>
        </p:nvSpPr>
        <p:spPr>
          <a:xfrm>
            <a:off x="876300" y="31058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왜 쉽다고 하냐</a:t>
            </a:r>
            <a:r>
              <a:rPr lang="en-US" altLang="ko-KR" dirty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850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393</Words>
  <Application>Microsoft Office PowerPoint</Application>
  <PresentationFormat>와이드스크린</PresentationFormat>
  <Paragraphs>60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만규 장</dc:creator>
  <cp:lastModifiedBy>만규 장</cp:lastModifiedBy>
  <cp:revision>23</cp:revision>
  <dcterms:created xsi:type="dcterms:W3CDTF">2024-03-11T14:14:35Z</dcterms:created>
  <dcterms:modified xsi:type="dcterms:W3CDTF">2024-03-11T15:34:50Z</dcterms:modified>
</cp:coreProperties>
</file>