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9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6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80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직선 연결선 50"/>
          <p:cNvCxnSpPr/>
          <p:nvPr userDrawn="1"/>
        </p:nvCxnSpPr>
        <p:spPr bwMode="auto">
          <a:xfrm>
            <a:off x="306759" y="6453336"/>
            <a:ext cx="1157263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그림 4" descr="bar02(가로)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91" y="627274"/>
            <a:ext cx="11554226" cy="65422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1252742" y="6525344"/>
            <a:ext cx="62037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914205" eaLnBrk="0" latinLnBrk="0" hangingPunct="0"/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- </a:t>
            </a:r>
            <a:fld id="{67D94B4B-4F20-4897-9BB1-6B5E9D00507D}" type="slidenum">
              <a:rPr lang="en-US" altLang="ko-KR" sz="1000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pPr algn="r" defTabSz="914205" eaLnBrk="0" latinLnBrk="0" hangingPunct="0"/>
              <a:t>‹#›</a:t>
            </a:fld>
            <a:r>
              <a:rPr lang="en-US" altLang="ko-KR" sz="1000" b="0" i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현대하모니 L" pitchFamily="18" charset="-127"/>
                <a:ea typeface="현대하모니 L" pitchFamily="18" charset="-127"/>
              </a:rPr>
              <a:t> -</a:t>
            </a:r>
            <a:endParaRPr lang="ko-KR" altLang="en-US" sz="1000" b="0" i="0" kern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현대하모니 L" pitchFamily="18" charset="-127"/>
              <a:ea typeface="현대하모니 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604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7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5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4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5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2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3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0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A07A-DDEA-49CD-A6B5-BB77772FD6B7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6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984383C-9B3E-4AE4-9F9A-9721147E3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1" y="787983"/>
            <a:ext cx="11075169" cy="5459833"/>
          </a:xfrm>
          <a:prstGeom prst="rect">
            <a:avLst/>
          </a:prstGeom>
          <a:ln w="76200">
            <a:solidFill>
              <a:srgbClr val="FF0000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169BACD-2A17-474F-A5D1-EF11F1E0BBB6}"/>
              </a:ext>
            </a:extLst>
          </p:cNvPr>
          <p:cNvSpPr/>
          <p:nvPr/>
        </p:nvSpPr>
        <p:spPr>
          <a:xfrm>
            <a:off x="6977449" y="2454876"/>
            <a:ext cx="947351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7D7542-3B6F-4F5C-A839-F1F34822BC8A}"/>
              </a:ext>
            </a:extLst>
          </p:cNvPr>
          <p:cNvSpPr/>
          <p:nvPr/>
        </p:nvSpPr>
        <p:spPr>
          <a:xfrm>
            <a:off x="6977449" y="3270764"/>
            <a:ext cx="947351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070AD3-2444-4DD6-A383-4025243B91EA}"/>
              </a:ext>
            </a:extLst>
          </p:cNvPr>
          <p:cNvSpPr/>
          <p:nvPr/>
        </p:nvSpPr>
        <p:spPr>
          <a:xfrm>
            <a:off x="6977448" y="4035623"/>
            <a:ext cx="947351" cy="4942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D53BAB-D825-45D0-965F-506C71323D01}"/>
              </a:ext>
            </a:extLst>
          </p:cNvPr>
          <p:cNvSpPr/>
          <p:nvPr/>
        </p:nvSpPr>
        <p:spPr>
          <a:xfrm>
            <a:off x="1968280" y="4105752"/>
            <a:ext cx="1636082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Item Consulting</a:t>
            </a:r>
          </a:p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최종 전 완료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C6D731-9B21-4CC3-92FE-84BEDD3BCC7D}"/>
              </a:ext>
            </a:extLst>
          </p:cNvPr>
          <p:cNvGrpSpPr/>
          <p:nvPr/>
        </p:nvGrpSpPr>
        <p:grpSpPr>
          <a:xfrm>
            <a:off x="3768782" y="4231982"/>
            <a:ext cx="5406111" cy="1548885"/>
            <a:chOff x="3730696" y="4105752"/>
            <a:chExt cx="5406111" cy="154888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311DD52-ECC0-431F-84AF-B0203D3BC4B8}"/>
                </a:ext>
              </a:extLst>
            </p:cNvPr>
            <p:cNvGrpSpPr/>
            <p:nvPr/>
          </p:nvGrpSpPr>
          <p:grpSpPr>
            <a:xfrm>
              <a:off x="3730696" y="4105752"/>
              <a:ext cx="5406111" cy="1273555"/>
              <a:chOff x="2625780" y="4392869"/>
              <a:chExt cx="5406111" cy="1273555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E63FFB8C-0D1E-426D-962E-582E8ABB8092}"/>
                  </a:ext>
                </a:extLst>
              </p:cNvPr>
              <p:cNvGrpSpPr/>
              <p:nvPr/>
            </p:nvGrpSpPr>
            <p:grpSpPr>
              <a:xfrm>
                <a:off x="5726016" y="4623357"/>
                <a:ext cx="2305875" cy="1043067"/>
                <a:chOff x="5726016" y="4623357"/>
                <a:chExt cx="2305875" cy="1043067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7836634-DAD3-468E-A45E-EDA8BB4B4A13}"/>
                    </a:ext>
                  </a:extLst>
                </p:cNvPr>
                <p:cNvSpPr/>
                <p:nvPr/>
              </p:nvSpPr>
              <p:spPr>
                <a:xfrm>
                  <a:off x="5726016" y="4623357"/>
                  <a:ext cx="1263789" cy="10430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300" b="1" dirty="0">
                      <a:solidFill>
                        <a:srgbClr val="FF0000"/>
                      </a:solidFill>
                    </a:rPr>
                    <a:t>최종</a:t>
                  </a:r>
                  <a:endParaRPr lang="en-US" altLang="ko-KR" sz="1300" b="1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ko-KR" altLang="en-US" sz="1300" b="1" dirty="0">
                      <a:solidFill>
                        <a:srgbClr val="FF0000"/>
                      </a:solidFill>
                    </a:rPr>
                    <a:t>서류</a:t>
                  </a:r>
                  <a:r>
                    <a:rPr lang="en-US" altLang="ko-KR" sz="1300" b="1" dirty="0">
                      <a:solidFill>
                        <a:srgbClr val="FF0000"/>
                      </a:solidFill>
                    </a:rPr>
                    <a:t>(</a:t>
                  </a:r>
                  <a:r>
                    <a:rPr lang="ko-KR" altLang="en-US" sz="1300" b="1" dirty="0">
                      <a:solidFill>
                        <a:srgbClr val="FF0000"/>
                      </a:solidFill>
                    </a:rPr>
                    <a:t>결과물</a:t>
                  </a:r>
                  <a:r>
                    <a:rPr lang="en-US" altLang="ko-KR" sz="1300" b="1" dirty="0">
                      <a:solidFill>
                        <a:srgbClr val="FF0000"/>
                      </a:solidFill>
                    </a:rPr>
                    <a:t>)</a:t>
                  </a:r>
                  <a:r>
                    <a:rPr lang="ko-KR" altLang="en-US" sz="1300" b="1" dirty="0">
                      <a:solidFill>
                        <a:srgbClr val="FF0000"/>
                      </a:solidFill>
                    </a:rPr>
                    <a:t> </a:t>
                  </a:r>
                  <a:endParaRPr lang="en-US" altLang="ko-KR" sz="1300" b="1" dirty="0">
                    <a:solidFill>
                      <a:srgbClr val="FF0000"/>
                    </a:solidFill>
                  </a:endParaRPr>
                </a:p>
                <a:p>
                  <a:pPr algn="ctr"/>
                  <a:r>
                    <a:rPr lang="ko-KR" altLang="en-US" sz="1300" b="1" dirty="0">
                      <a:solidFill>
                        <a:srgbClr val="FF0000"/>
                      </a:solidFill>
                    </a:rPr>
                    <a:t>점검일자 </a:t>
                  </a:r>
                  <a:r>
                    <a:rPr lang="en-US" altLang="ko-KR" sz="1300" b="1" dirty="0">
                      <a:solidFill>
                        <a:srgbClr val="FF0000"/>
                      </a:solidFill>
                    </a:rPr>
                    <a:t>[ ]</a:t>
                  </a:r>
                </a:p>
                <a:p>
                  <a:pPr algn="ctr"/>
                  <a:endParaRPr lang="ko-KR" altLang="en-US" sz="13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468495E-A2C2-4147-8809-CE9FE6CA2CFC}"/>
                    </a:ext>
                  </a:extLst>
                </p:cNvPr>
                <p:cNvSpPr/>
                <p:nvPr/>
              </p:nvSpPr>
              <p:spPr>
                <a:xfrm>
                  <a:off x="7150443" y="4732225"/>
                  <a:ext cx="881448" cy="45988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>
                      <a:solidFill>
                        <a:srgbClr val="FF0000"/>
                      </a:solidFill>
                    </a:rPr>
                    <a:t>제출</a:t>
                  </a:r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" name="화살표: 오른쪽 10">
                  <a:extLst>
                    <a:ext uri="{FF2B5EF4-FFF2-40B4-BE49-F238E27FC236}">
                      <a16:creationId xmlns:a16="http://schemas.microsoft.com/office/drawing/2014/main" id="{4E8B3AC3-A204-4470-8E81-C6C31853C157}"/>
                    </a:ext>
                  </a:extLst>
                </p:cNvPr>
                <p:cNvSpPr/>
                <p:nvPr/>
              </p:nvSpPr>
              <p:spPr>
                <a:xfrm>
                  <a:off x="6977449" y="4827373"/>
                  <a:ext cx="247135" cy="271849"/>
                </a:xfrm>
                <a:prstGeom prst="rightArrow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028FB40-0397-4CD7-902B-FD933165BD6E}"/>
                  </a:ext>
                </a:extLst>
              </p:cNvPr>
              <p:cNvSpPr/>
              <p:nvPr/>
            </p:nvSpPr>
            <p:spPr>
              <a:xfrm>
                <a:off x="2625780" y="4392869"/>
                <a:ext cx="1120346" cy="1120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SP</a:t>
                </a:r>
              </a:p>
              <a:p>
                <a:pPr algn="ctr"/>
                <a:r>
                  <a:rPr lang="ko-KR" altLang="en-US" dirty="0"/>
                  <a:t>물량산출</a:t>
                </a:r>
                <a:endParaRPr lang="en-US" altLang="ko-KR" dirty="0"/>
              </a:p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IC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D09BAB55-14DE-4347-ADBF-558DAD5EE58A}"/>
                  </a:ext>
                </a:extLst>
              </p:cNvPr>
              <p:cNvSpPr/>
              <p:nvPr/>
            </p:nvSpPr>
            <p:spPr>
              <a:xfrm>
                <a:off x="3746126" y="4392869"/>
                <a:ext cx="1727221" cy="11203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Dyn</a:t>
                </a:r>
                <a:r>
                  <a:rPr lang="en-US" altLang="ko-KR" dirty="0"/>
                  <a:t>(s)</a:t>
                </a:r>
              </a:p>
              <a:p>
                <a:pPr algn="ctr"/>
                <a:r>
                  <a:rPr lang="en-US" altLang="ko-KR" dirty="0"/>
                  <a:t>Cat </a:t>
                </a:r>
                <a:r>
                  <a:rPr lang="ko-KR" altLang="en-US" dirty="0"/>
                  <a:t>별 </a:t>
                </a:r>
                <a:r>
                  <a:rPr lang="en-US" altLang="ko-KR" dirty="0" err="1"/>
                  <a:t>dyn</a:t>
                </a:r>
                <a:r>
                  <a:rPr lang="en-US" altLang="ko-KR" dirty="0"/>
                  <a:t>(s)</a:t>
                </a:r>
              </a:p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PPT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화살표: 오른쪽 14">
                <a:extLst>
                  <a:ext uri="{FF2B5EF4-FFF2-40B4-BE49-F238E27FC236}">
                    <a16:creationId xmlns:a16="http://schemas.microsoft.com/office/drawing/2014/main" id="{D6ACACA5-B0F1-4800-8051-7D556BD1E093}"/>
                  </a:ext>
                </a:extLst>
              </p:cNvPr>
              <p:cNvSpPr/>
              <p:nvPr/>
            </p:nvSpPr>
            <p:spPr>
              <a:xfrm>
                <a:off x="5478881" y="4827373"/>
                <a:ext cx="247135" cy="271849"/>
              </a:xfrm>
              <a:prstGeom prst="right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3A3555-22A6-4159-BAD7-A9669073B07F}"/>
                </a:ext>
              </a:extLst>
            </p:cNvPr>
            <p:cNvSpPr/>
            <p:nvPr/>
          </p:nvSpPr>
          <p:spPr>
            <a:xfrm>
              <a:off x="3730697" y="5160367"/>
              <a:ext cx="2847566" cy="4942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/>
                <a:t>물량산출 </a:t>
              </a:r>
              <a:r>
                <a:rPr lang="en-US" altLang="ko-KR" sz="1500" dirty="0"/>
                <a:t>Category</a:t>
              </a:r>
              <a:r>
                <a:rPr lang="ko-KR" altLang="en-US" sz="1500" dirty="0"/>
                <a:t>별 </a:t>
              </a:r>
              <a:r>
                <a:rPr lang="en-US" altLang="ko-KR" sz="1500" dirty="0"/>
                <a:t>dynamo </a:t>
              </a:r>
              <a:r>
                <a:rPr lang="ko-KR" altLang="en-US" sz="1500" dirty="0"/>
                <a:t>파일 분류 </a:t>
              </a:r>
              <a:r>
                <a:rPr lang="en-US" altLang="ko-KR" sz="1500" dirty="0"/>
                <a:t>or </a:t>
              </a:r>
              <a:r>
                <a:rPr lang="ko-KR" altLang="en-US" sz="1500" dirty="0"/>
                <a:t>병합 방식</a:t>
              </a:r>
              <a:r>
                <a:rPr lang="en-US" altLang="ko-KR" sz="1500" dirty="0"/>
                <a:t>[ ]</a:t>
              </a:r>
              <a:endParaRPr lang="ko-KR" altLang="en-US" sz="1500" dirty="0"/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08E5DFB-86EA-48BA-8668-63B807B9FB7B}"/>
              </a:ext>
            </a:extLst>
          </p:cNvPr>
          <p:cNvCxnSpPr>
            <a:cxnSpLocks/>
          </p:cNvCxnSpPr>
          <p:nvPr/>
        </p:nvCxnSpPr>
        <p:spPr>
          <a:xfrm flipH="1">
            <a:off x="3604362" y="2335513"/>
            <a:ext cx="1537249" cy="309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86F53EB-1E70-4D6F-BEBE-033012E70B33}"/>
              </a:ext>
            </a:extLst>
          </p:cNvPr>
          <p:cNvCxnSpPr>
            <a:cxnSpLocks/>
          </p:cNvCxnSpPr>
          <p:nvPr/>
        </p:nvCxnSpPr>
        <p:spPr>
          <a:xfrm>
            <a:off x="3596123" y="2335513"/>
            <a:ext cx="1553727" cy="309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507B125-0501-452F-AA67-297893AD4BCC}"/>
              </a:ext>
            </a:extLst>
          </p:cNvPr>
          <p:cNvSpPr/>
          <p:nvPr/>
        </p:nvSpPr>
        <p:spPr>
          <a:xfrm>
            <a:off x="8539803" y="2454876"/>
            <a:ext cx="947351" cy="494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장매니저님 방문</a:t>
            </a:r>
          </a:p>
        </p:txBody>
      </p:sp>
    </p:spTree>
    <p:extLst>
      <p:ext uri="{BB962C8B-B14F-4D97-AF65-F5344CB8AC3E}">
        <p14:creationId xmlns:p14="http://schemas.microsoft.com/office/powerpoint/2010/main" val="100912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C32B220-58A3-4B6C-8DB2-2695252DF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395" y="2836524"/>
            <a:ext cx="4696058" cy="37950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0053846-1F18-4B06-B9FB-4FBABF68F608}"/>
              </a:ext>
            </a:extLst>
          </p:cNvPr>
          <p:cNvSpPr/>
          <p:nvPr/>
        </p:nvSpPr>
        <p:spPr>
          <a:xfrm>
            <a:off x="418506" y="234521"/>
            <a:ext cx="3980500" cy="411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Curtain Wall / </a:t>
            </a:r>
            <a:r>
              <a:rPr lang="en-US" altLang="ko-KR">
                <a:solidFill>
                  <a:schemeClr val="tx1"/>
                </a:solidFill>
              </a:rPr>
              <a:t>System </a:t>
            </a:r>
            <a:r>
              <a:rPr lang="ko-KR" altLang="en-US" dirty="0">
                <a:solidFill>
                  <a:schemeClr val="tx1"/>
                </a:solidFill>
              </a:rPr>
              <a:t>작성방법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55D7609-0746-42C5-A7B9-F077ABB584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405" t="4238" r="18649" b="56547"/>
          <a:stretch/>
        </p:blipFill>
        <p:spPr>
          <a:xfrm>
            <a:off x="9612869" y="799070"/>
            <a:ext cx="1469998" cy="148118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30C8AE-24CB-429A-B186-841677771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32" y="5255525"/>
            <a:ext cx="2087160" cy="117833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B16B871-7CD3-48E2-810E-B48CDBAB1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06" y="2895600"/>
            <a:ext cx="2135550" cy="21494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BBE5209-EDEE-4948-B4D4-F4422C1FF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2184" y="3270776"/>
            <a:ext cx="485775" cy="685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5D6A09-90A5-459B-8B2A-7B89B7BFF9DB}"/>
              </a:ext>
            </a:extLst>
          </p:cNvPr>
          <p:cNvSpPr txBox="1"/>
          <p:nvPr/>
        </p:nvSpPr>
        <p:spPr>
          <a:xfrm>
            <a:off x="560174" y="799070"/>
            <a:ext cx="8736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Curtain Wall </a:t>
            </a:r>
            <a:r>
              <a:rPr lang="ko-KR" altLang="en-US" dirty="0"/>
              <a:t>은 </a:t>
            </a:r>
            <a:r>
              <a:rPr lang="en-US" altLang="ko-KR" dirty="0"/>
              <a:t>Wall 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동일한 작성 방식</a:t>
            </a:r>
            <a:r>
              <a:rPr lang="en-US" altLang="ko-KR" dirty="0"/>
              <a:t>. Curtain System</a:t>
            </a:r>
            <a:r>
              <a:rPr lang="ko-KR" altLang="en-US" dirty="0"/>
              <a:t>은 </a:t>
            </a:r>
            <a:r>
              <a:rPr lang="en-US" altLang="ko-KR" dirty="0"/>
              <a:t>Face </a:t>
            </a:r>
            <a:r>
              <a:rPr lang="ko-KR" altLang="en-US" dirty="0"/>
              <a:t>기반 작성 방식입니다</a:t>
            </a:r>
            <a:r>
              <a:rPr lang="en-US" altLang="ko-KR" dirty="0"/>
              <a:t>. </a:t>
            </a:r>
            <a:r>
              <a:rPr lang="ko-KR" altLang="en-US" dirty="0"/>
              <a:t>기존 모델링 요소 혹은 </a:t>
            </a:r>
            <a:r>
              <a:rPr lang="en-US" altLang="ko-KR" dirty="0"/>
              <a:t>Mass </a:t>
            </a:r>
            <a:r>
              <a:rPr lang="ko-KR" altLang="en-US" dirty="0"/>
              <a:t>생성 후 </a:t>
            </a:r>
            <a:r>
              <a:rPr lang="en-US" altLang="ko-KR" dirty="0"/>
              <a:t>Face</a:t>
            </a:r>
            <a:r>
              <a:rPr lang="ko-KR" altLang="en-US" dirty="0"/>
              <a:t>를 변경하여 사용 권장</a:t>
            </a:r>
            <a:r>
              <a:rPr lang="en-US" altLang="ko-KR" dirty="0"/>
              <a:t>. </a:t>
            </a:r>
            <a:r>
              <a:rPr lang="ko-KR" altLang="en-US" dirty="0"/>
              <a:t>벽 기능 중 </a:t>
            </a:r>
            <a:r>
              <a:rPr lang="en-US" altLang="ko-KR" dirty="0"/>
              <a:t>Pick Face </a:t>
            </a:r>
            <a:r>
              <a:rPr lang="ko-KR" altLang="en-US" dirty="0"/>
              <a:t>사용 가능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9EF93-4767-4978-B673-70DB9A92683A}"/>
              </a:ext>
            </a:extLst>
          </p:cNvPr>
          <p:cNvSpPr txBox="1"/>
          <p:nvPr/>
        </p:nvSpPr>
        <p:spPr>
          <a:xfrm>
            <a:off x="560174" y="2467192"/>
            <a:ext cx="1141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Divide Surface</a:t>
            </a:r>
            <a:r>
              <a:rPr lang="ko-KR" altLang="en-US" dirty="0"/>
              <a:t>를 활용하여 패턴 기반 패밀리 작성 후 대입 가능</a:t>
            </a:r>
            <a:r>
              <a:rPr lang="en-US" altLang="ko-KR" dirty="0"/>
              <a:t>. </a:t>
            </a:r>
            <a:r>
              <a:rPr lang="ko-KR" altLang="en-US" dirty="0"/>
              <a:t>패밀리의 작성 방식에 따라 다양한 응용 가능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25AFA42-C6FF-43EE-818F-2C29BA0578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5701" y="3551809"/>
            <a:ext cx="5100267" cy="253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8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0053846-1F18-4B06-B9FB-4FBABF68F608}"/>
              </a:ext>
            </a:extLst>
          </p:cNvPr>
          <p:cNvSpPr/>
          <p:nvPr/>
        </p:nvSpPr>
        <p:spPr>
          <a:xfrm>
            <a:off x="418506" y="234521"/>
            <a:ext cx="3980500" cy="411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Wall Sweep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5D6A09-90A5-459B-8B2A-7B89B7BFF9DB}"/>
              </a:ext>
            </a:extLst>
          </p:cNvPr>
          <p:cNvSpPr txBox="1"/>
          <p:nvPr/>
        </p:nvSpPr>
        <p:spPr>
          <a:xfrm>
            <a:off x="560174" y="799070"/>
            <a:ext cx="8736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Wall </a:t>
            </a:r>
            <a:r>
              <a:rPr lang="ko-KR" altLang="en-US" dirty="0"/>
              <a:t>아이콘 하단의 </a:t>
            </a:r>
            <a:r>
              <a:rPr lang="en-US" altLang="ko-KR" dirty="0"/>
              <a:t>Sweep</a:t>
            </a:r>
            <a:r>
              <a:rPr lang="ko-KR" altLang="en-US" dirty="0"/>
              <a:t>과 특성 창 구조 안의 </a:t>
            </a:r>
            <a:r>
              <a:rPr lang="en-US" altLang="ko-KR" dirty="0"/>
              <a:t>Sweeps</a:t>
            </a:r>
            <a:r>
              <a:rPr lang="ko-KR" altLang="en-US" dirty="0"/>
              <a:t>는 방식은 같으나 상황에 맞추어 사용 해야 함</a:t>
            </a:r>
            <a:r>
              <a:rPr lang="en-US" altLang="ko-KR" dirty="0"/>
              <a:t>. Profile </a:t>
            </a:r>
            <a:r>
              <a:rPr lang="ko-KR" altLang="en-US" dirty="0"/>
              <a:t>기반이기 때문에 자유도가 높음</a:t>
            </a:r>
            <a:r>
              <a:rPr lang="en-US" altLang="ko-KR" dirty="0"/>
              <a:t>. </a:t>
            </a:r>
            <a:r>
              <a:rPr lang="ko-KR" altLang="en-US" dirty="0"/>
              <a:t>일람표 기능은 아이콘 하단 </a:t>
            </a:r>
            <a:r>
              <a:rPr lang="en-US" altLang="ko-KR" dirty="0"/>
              <a:t>Sweep </a:t>
            </a:r>
            <a:r>
              <a:rPr lang="ko-KR" altLang="en-US" dirty="0"/>
              <a:t>활용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F844BE-6E2F-4BB1-B6A2-BA2F5C008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09" y="1716859"/>
            <a:ext cx="2782765" cy="32456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C25B19-0F65-48ED-8E71-DE4CA9D5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670" y="1746910"/>
            <a:ext cx="6275774" cy="32155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DE21C1-8E7A-4AAA-902E-FF2B3816D3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582" t="4722" r="44662" b="69306"/>
          <a:stretch/>
        </p:blipFill>
        <p:spPr>
          <a:xfrm>
            <a:off x="10338487" y="366327"/>
            <a:ext cx="1230806" cy="239379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24A8E5-9D37-4110-A7C1-BDD357484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64" y="5525117"/>
            <a:ext cx="8825298" cy="11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06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139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현대하모니 L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Cho WonHo</cp:lastModifiedBy>
  <cp:revision>40</cp:revision>
  <dcterms:created xsi:type="dcterms:W3CDTF">2021-09-03T04:27:47Z</dcterms:created>
  <dcterms:modified xsi:type="dcterms:W3CDTF">2021-10-01T06:59:08Z</dcterms:modified>
</cp:coreProperties>
</file>