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99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506"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858725-70BC-0224-AAE5-D2E606C1F2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CAAD01A-6CCD-1990-7D82-507D685EA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1A4982-1E65-81E5-80A9-FB8B4D6B078B}"/>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790EC42B-C769-8608-7312-21E7E6A538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4389A7-0F16-EC05-B1BB-89CA0485271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3472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6B42C-ACB9-950B-F3DD-FD2B2AB18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670AE25-5E29-7F8C-C11D-F8D3B08E94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24C7F0A-8523-E819-E7CE-273C91C036C6}"/>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38CC3E28-55C7-B8CC-4B5A-5DB72A34F4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8CFB49-32FA-5B72-12AD-A52A04370A5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9386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ED3A2C2-2FBE-FC25-90B0-EB0947C6292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F1A44FD-1559-A17C-C99B-C5BBF2990C8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873441-79B0-BE4C-2ADC-D7305A7F5124}"/>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50533FEE-463D-A5DC-1AE4-1520A1B81E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418582-B930-7840-DC53-371CCE711B89}"/>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7470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BF4288-B385-DA82-F171-A5B5B8C5C6C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695E5F-6424-9196-0065-CA2A550DF61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A08BEB-26FE-37E5-466B-3FA26D7E4C3B}"/>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AE9EC52A-810A-7DE4-66E1-500D5EEEEA6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938A80-4AA7-7530-BC9E-3FC528CE84CA}"/>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31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99B2D-AA44-03F3-71A3-8597DEF4E2F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4A92583-9B4F-8504-E44D-76ADA5641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BC7E657-D9AC-E489-4948-971710F7D462}"/>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4768E0FC-2B6D-3526-7A4E-8702F1FC9D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483D2A-DFEE-0531-08C0-65ED68EE108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775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C8AB71-42D1-1923-5004-0248188D72A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829848E-D73F-4381-CC6D-8401FA86C2F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0303940-2117-8BFC-A134-5AC2E862B79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94A0054-7B4E-7A78-DFEE-B57FF30DA97E}"/>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6" name="바닥글 개체 틀 5">
            <a:extLst>
              <a:ext uri="{FF2B5EF4-FFF2-40B4-BE49-F238E27FC236}">
                <a16:creationId xmlns:a16="http://schemas.microsoft.com/office/drawing/2014/main" id="{435ED1DF-E203-1E8E-9ED5-2314F7F7F6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7FBB253-C92A-4321-2D02-259F819E973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873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794B7E-8A78-CBCB-8179-57A3A990022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AA70294-99BE-8F62-D95D-FCF6F12B9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3FCFD9E-2D10-5588-4A9E-7C3E72216D5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1FEE78B-EF01-EF5B-F2EF-FFA0D9475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D80617-6F1C-BC00-F353-35B3833A69D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E5CDB07-2DD0-D139-A0B5-2DECC27BF1A6}"/>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8" name="바닥글 개체 틀 7">
            <a:extLst>
              <a:ext uri="{FF2B5EF4-FFF2-40B4-BE49-F238E27FC236}">
                <a16:creationId xmlns:a16="http://schemas.microsoft.com/office/drawing/2014/main" id="{C783C754-9DA6-C94B-FB2E-62EE9DDB3A5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85D9A32-A4D7-CF0C-B695-B41FBB0E3197}"/>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12188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D2624-F396-B4C0-CA2A-306E3D9913F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D3ED06-5A77-5B68-0662-F84F9B802E4C}"/>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4" name="바닥글 개체 틀 3">
            <a:extLst>
              <a:ext uri="{FF2B5EF4-FFF2-40B4-BE49-F238E27FC236}">
                <a16:creationId xmlns:a16="http://schemas.microsoft.com/office/drawing/2014/main" id="{C63FB806-0AE3-0E1A-C0C2-D351D08AA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41E931E-E0F0-BF9E-86C0-5504A559A984}"/>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24751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2D8B2A2-2772-B365-A8D4-9BD82302F2FF}"/>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3" name="바닥글 개체 틀 2">
            <a:extLst>
              <a:ext uri="{FF2B5EF4-FFF2-40B4-BE49-F238E27FC236}">
                <a16:creationId xmlns:a16="http://schemas.microsoft.com/office/drawing/2014/main" id="{634AA962-A12B-A59B-2BD9-C1806923245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F0479EA-3BD6-EC35-9396-50704BA0C3CE}"/>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18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C7A448-D114-3155-8E72-F085D418B55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BEBF2D8-A1D2-3825-1B9E-719ECA458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EAC5E5-C7BC-451D-A73A-5BCBCC24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0C39810-1288-41F4-485C-A2FACCAA3B2E}"/>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6" name="바닥글 개체 틀 5">
            <a:extLst>
              <a:ext uri="{FF2B5EF4-FFF2-40B4-BE49-F238E27FC236}">
                <a16:creationId xmlns:a16="http://schemas.microsoft.com/office/drawing/2014/main" id="{A1E74BD7-4607-5C83-D912-CD8E93D61D3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2E4098-AA49-06BC-6A56-A4C8430081CC}"/>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23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6CAC65-C76C-53A8-677D-E2F79ABFD41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1543DD1-D512-B620-6FFA-B149E3A1A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E589129-98EC-5A4F-9A0F-94BFB3108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416AC34-EBAB-D99A-85FD-79F0FE068759}"/>
              </a:ext>
            </a:extLst>
          </p:cNvPr>
          <p:cNvSpPr>
            <a:spLocks noGrp="1"/>
          </p:cNvSpPr>
          <p:nvPr>
            <p:ph type="dt" sz="half" idx="10"/>
          </p:nvPr>
        </p:nvSpPr>
        <p:spPr/>
        <p:txBody>
          <a:bodyPr/>
          <a:lstStyle/>
          <a:p>
            <a:fld id="{2BD9FA74-BDC4-474D-9A42-59EE67DE1B02}" type="datetimeFigureOut">
              <a:rPr lang="ko-KR" altLang="en-US" smtClean="0"/>
              <a:t>2024-01-30</a:t>
            </a:fld>
            <a:endParaRPr lang="ko-KR" altLang="en-US"/>
          </a:p>
        </p:txBody>
      </p:sp>
      <p:sp>
        <p:nvSpPr>
          <p:cNvPr id="6" name="바닥글 개체 틀 5">
            <a:extLst>
              <a:ext uri="{FF2B5EF4-FFF2-40B4-BE49-F238E27FC236}">
                <a16:creationId xmlns:a16="http://schemas.microsoft.com/office/drawing/2014/main" id="{D9DD84E0-A5D3-4A27-00F2-6E733EA885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31F3F7-8C98-2298-9288-F33BDB3E454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20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68A8AFD-AD74-49C6-C015-DEF979A66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4D473D2-1163-001D-62C7-8F9845EDD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CDE729-CE93-09FE-E9B0-6858531AE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9FA74-BDC4-474D-9A42-59EE67DE1B02}" type="datetimeFigureOut">
              <a:rPr lang="ko-KR" altLang="en-US" smtClean="0"/>
              <a:t>2024-01-30</a:t>
            </a:fld>
            <a:endParaRPr lang="ko-KR" altLang="en-US"/>
          </a:p>
        </p:txBody>
      </p:sp>
      <p:sp>
        <p:nvSpPr>
          <p:cNvPr id="5" name="바닥글 개체 틀 4">
            <a:extLst>
              <a:ext uri="{FF2B5EF4-FFF2-40B4-BE49-F238E27FC236}">
                <a16:creationId xmlns:a16="http://schemas.microsoft.com/office/drawing/2014/main" id="{95A2EC85-CD65-02D8-10FC-B3D99EF92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3D8902D-586C-1306-6F7F-81781D9CB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412701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
        <p:nvSpPr>
          <p:cNvPr id="2" name="TextBox 1">
            <a:extLst>
              <a:ext uri="{FF2B5EF4-FFF2-40B4-BE49-F238E27FC236}">
                <a16:creationId xmlns:a16="http://schemas.microsoft.com/office/drawing/2014/main" id="{1CF97CEF-DBD3-C197-4AA5-0C2B0CDA810C}"/>
              </a:ext>
            </a:extLst>
          </p:cNvPr>
          <p:cNvSpPr txBox="1"/>
          <p:nvPr/>
        </p:nvSpPr>
        <p:spPr>
          <a:xfrm>
            <a:off x="4144651" y="1252101"/>
            <a:ext cx="2529526" cy="1200329"/>
          </a:xfrm>
          <a:prstGeom prst="rect">
            <a:avLst/>
          </a:prstGeom>
          <a:noFill/>
        </p:spPr>
        <p:txBody>
          <a:bodyPr wrap="square" rtlCol="0">
            <a:spAutoFit/>
          </a:bodyPr>
          <a:lstStyle/>
          <a:p>
            <a:r>
              <a:rPr lang="en-US" altLang="ko-KR" sz="3600" b="1" dirty="0">
                <a:solidFill>
                  <a:srgbClr val="0099CC"/>
                </a:solidFill>
                <a:latin typeface="현대 LOGO" panose="02020603020101020101" pitchFamily="18" charset="-127"/>
                <a:ea typeface="현대 LOGO" panose="02020603020101020101" pitchFamily="18" charset="-127"/>
              </a:rPr>
              <a:t>Work</a:t>
            </a:r>
          </a:p>
          <a:p>
            <a:r>
              <a:rPr lang="en-US" altLang="ko-KR" sz="3600" b="1" dirty="0">
                <a:solidFill>
                  <a:srgbClr val="0099CC"/>
                </a:solidFill>
                <a:latin typeface="현대 LOGO" panose="02020603020101020101" pitchFamily="18" charset="-127"/>
                <a:ea typeface="현대 LOGO" panose="02020603020101020101" pitchFamily="18" charset="-127"/>
              </a:rPr>
              <a:t>master</a:t>
            </a:r>
            <a:endParaRPr lang="ko-KR" altLang="en-US" sz="3600" b="1" dirty="0">
              <a:solidFill>
                <a:srgbClr val="0099CC"/>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323555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3F5A35-8CB5-D044-373E-C35FE51701A5}"/>
              </a:ext>
            </a:extLst>
          </p:cNvPr>
          <p:cNvSpPr txBox="1"/>
          <p:nvPr/>
        </p:nvSpPr>
        <p:spPr>
          <a:xfrm>
            <a:off x="4144651" y="1252101"/>
            <a:ext cx="2124173"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Finish style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90502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6224E687-13D6-76D2-6F97-0052D10978D1}"/>
              </a:ext>
            </a:extLst>
          </p:cNvPr>
          <p:cNvSpPr/>
          <p:nvPr/>
        </p:nvSpPr>
        <p:spPr>
          <a:xfrm>
            <a:off x="4491226" y="1895249"/>
            <a:ext cx="2419743" cy="2639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577F73C3-81EE-5F0A-7199-112D6115BBDB}"/>
              </a:ext>
            </a:extLst>
          </p:cNvPr>
          <p:cNvGrpSpPr/>
          <p:nvPr/>
        </p:nvGrpSpPr>
        <p:grpSpPr>
          <a:xfrm>
            <a:off x="4772360" y="2054328"/>
            <a:ext cx="1800225" cy="1773417"/>
            <a:chOff x="7153275" y="1714500"/>
            <a:chExt cx="1800225" cy="2200275"/>
          </a:xfrm>
        </p:grpSpPr>
        <p:sp>
          <p:nvSpPr>
            <p:cNvPr id="5" name="사각형: 둥근 모서리 4">
              <a:extLst>
                <a:ext uri="{FF2B5EF4-FFF2-40B4-BE49-F238E27FC236}">
                  <a16:creationId xmlns:a16="http://schemas.microsoft.com/office/drawing/2014/main" id="{4296F906-BD7C-A95B-FB51-AAB754F00D77}"/>
                </a:ext>
              </a:extLst>
            </p:cNvPr>
            <p:cNvSpPr/>
            <p:nvPr/>
          </p:nvSpPr>
          <p:spPr>
            <a:xfrm>
              <a:off x="7153275" y="1714500"/>
              <a:ext cx="1800225" cy="2200275"/>
            </a:xfrm>
            <a:prstGeom prst="roundRect">
              <a:avLst>
                <a:gd name="adj" fmla="val 10847"/>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D4DB766A-2662-63BD-9FD4-390101025BA4}"/>
                </a:ext>
              </a:extLst>
            </p:cNvPr>
            <p:cNvSpPr/>
            <p:nvPr/>
          </p:nvSpPr>
          <p:spPr>
            <a:xfrm>
              <a:off x="7321869" y="1896696"/>
              <a:ext cx="1483996" cy="661720"/>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4805C19-0578-8730-5426-7633A7DD99A4}"/>
                </a:ext>
              </a:extLst>
            </p:cNvPr>
            <p:cNvSpPr/>
            <p:nvPr/>
          </p:nvSpPr>
          <p:spPr>
            <a:xfrm>
              <a:off x="7321869"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55C86820-E022-61E3-8704-1D47BA9FD6C8}"/>
                </a:ext>
              </a:extLst>
            </p:cNvPr>
            <p:cNvSpPr/>
            <p:nvPr/>
          </p:nvSpPr>
          <p:spPr>
            <a:xfrm>
              <a:off x="76038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53DE9460-072E-D28C-2901-FAD24EE0465F}"/>
                </a:ext>
              </a:extLst>
            </p:cNvPr>
            <p:cNvSpPr/>
            <p:nvPr/>
          </p:nvSpPr>
          <p:spPr>
            <a:xfrm>
              <a:off x="788956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307283AF-5F60-C03A-F061-38D309AB06BB}"/>
                </a:ext>
              </a:extLst>
            </p:cNvPr>
            <p:cNvSpPr/>
            <p:nvPr/>
          </p:nvSpPr>
          <p:spPr>
            <a:xfrm>
              <a:off x="81753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62B6B732-405A-E45A-6BA3-B430FD4D6FEC}"/>
                </a:ext>
              </a:extLst>
            </p:cNvPr>
            <p:cNvSpPr/>
            <p:nvPr/>
          </p:nvSpPr>
          <p:spPr>
            <a:xfrm>
              <a:off x="8564405" y="2681212"/>
              <a:ext cx="226694" cy="555383"/>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0EF2A075-1724-0268-6BB4-8A9A49D11717}"/>
                </a:ext>
              </a:extLst>
            </p:cNvPr>
            <p:cNvSpPr/>
            <p:nvPr/>
          </p:nvSpPr>
          <p:spPr>
            <a:xfrm>
              <a:off x="7321869"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C732629D-49BF-9F0F-56D3-CAA9F0F436A7}"/>
                </a:ext>
              </a:extLst>
            </p:cNvPr>
            <p:cNvSpPr/>
            <p:nvPr/>
          </p:nvSpPr>
          <p:spPr>
            <a:xfrm>
              <a:off x="76038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63985305-ABB2-67BD-8E05-1791828D5598}"/>
                </a:ext>
              </a:extLst>
            </p:cNvPr>
            <p:cNvSpPr/>
            <p:nvPr/>
          </p:nvSpPr>
          <p:spPr>
            <a:xfrm>
              <a:off x="788956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F56412DA-6A22-5953-ACD4-AE0401957630}"/>
                </a:ext>
              </a:extLst>
            </p:cNvPr>
            <p:cNvSpPr/>
            <p:nvPr/>
          </p:nvSpPr>
          <p:spPr>
            <a:xfrm>
              <a:off x="81753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B634179A-F4CA-067A-FBEB-4261B24AD761}"/>
                </a:ext>
              </a:extLst>
            </p:cNvPr>
            <p:cNvSpPr/>
            <p:nvPr/>
          </p:nvSpPr>
          <p:spPr>
            <a:xfrm>
              <a:off x="7321869"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6959C58A-29F8-32C7-A4CC-49643578789D}"/>
                </a:ext>
              </a:extLst>
            </p:cNvPr>
            <p:cNvSpPr/>
            <p:nvPr/>
          </p:nvSpPr>
          <p:spPr>
            <a:xfrm>
              <a:off x="76038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AA2EA8F4-B364-0CA3-9EEC-E7B8E06E9F46}"/>
                </a:ext>
              </a:extLst>
            </p:cNvPr>
            <p:cNvSpPr/>
            <p:nvPr/>
          </p:nvSpPr>
          <p:spPr>
            <a:xfrm>
              <a:off x="788956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67AD4FA-5E3C-8B44-21E6-37BDE29A4D22}"/>
                </a:ext>
              </a:extLst>
            </p:cNvPr>
            <p:cNvSpPr/>
            <p:nvPr/>
          </p:nvSpPr>
          <p:spPr>
            <a:xfrm>
              <a:off x="81753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B450038F-6905-99FF-DA77-1F76EC51E909}"/>
              </a:ext>
            </a:extLst>
          </p:cNvPr>
          <p:cNvSpPr txBox="1"/>
          <p:nvPr/>
        </p:nvSpPr>
        <p:spPr>
          <a:xfrm>
            <a:off x="4692552" y="2107302"/>
            <a:ext cx="1406096"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 H-</a:t>
            </a:r>
          </a:p>
        </p:txBody>
      </p:sp>
      <p:sp>
        <p:nvSpPr>
          <p:cNvPr id="22" name="TextBox 21">
            <a:extLst>
              <a:ext uri="{FF2B5EF4-FFF2-40B4-BE49-F238E27FC236}">
                <a16:creationId xmlns:a16="http://schemas.microsoft.com/office/drawing/2014/main" id="{237E51CE-0DB0-7E24-935F-984844CFE55E}"/>
              </a:ext>
            </a:extLst>
          </p:cNvPr>
          <p:cNvSpPr txBox="1"/>
          <p:nvPr/>
        </p:nvSpPr>
        <p:spPr>
          <a:xfrm>
            <a:off x="4837781" y="3730217"/>
            <a:ext cx="1669381" cy="584775"/>
          </a:xfrm>
          <a:prstGeom prst="rect">
            <a:avLst/>
          </a:prstGeom>
          <a:noFill/>
        </p:spPr>
        <p:txBody>
          <a:bodyPr wrap="square" rtlCol="0">
            <a:spAutoFit/>
          </a:bodyPr>
          <a:lstStyle>
            <a:defPPr>
              <a:defRPr lang="ko-KR"/>
            </a:defPPr>
            <a:lvl1pPr>
              <a:defRPr sz="4000" b="1">
                <a:latin typeface="현대 LOGO" panose="02020603020101020101" pitchFamily="18" charset="-127"/>
                <a:ea typeface="현대 LOGO" panose="02020603020101020101" pitchFamily="18" charset="-127"/>
              </a:defRPr>
            </a:lvl1pPr>
          </a:lstStyle>
          <a:p>
            <a:pPr algn="dist"/>
            <a:r>
              <a:rPr lang="en-US" altLang="ko-KR" sz="3200" dirty="0">
                <a:solidFill>
                  <a:srgbClr val="0000FF"/>
                </a:solidFill>
              </a:rPr>
              <a:t>Calc</a:t>
            </a:r>
            <a:endParaRPr lang="ko-KR" altLang="en-US" sz="3200" dirty="0">
              <a:solidFill>
                <a:srgbClr val="0000FF"/>
              </a:solidFill>
            </a:endParaRPr>
          </a:p>
        </p:txBody>
      </p:sp>
    </p:spTree>
    <p:extLst>
      <p:ext uri="{BB962C8B-B14F-4D97-AF65-F5344CB8AC3E}">
        <p14:creationId xmlns:p14="http://schemas.microsoft.com/office/powerpoint/2010/main" val="83957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C2C98A8B-27E9-25F4-4698-259144084645}"/>
              </a:ext>
            </a:extLst>
          </p:cNvPr>
          <p:cNvSpPr/>
          <p:nvPr/>
        </p:nvSpPr>
        <p:spPr>
          <a:xfrm>
            <a:off x="3337089" y="707010"/>
            <a:ext cx="4242062" cy="4242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a:extLst>
              <a:ext uri="{FF2B5EF4-FFF2-40B4-BE49-F238E27FC236}">
                <a16:creationId xmlns:a16="http://schemas.microsoft.com/office/drawing/2014/main" id="{7A0D4ADF-CA1D-00DB-3201-8FB915508F56}"/>
              </a:ext>
            </a:extLst>
          </p:cNvPr>
          <p:cNvCxnSpPr>
            <a:cxnSpLocks/>
          </p:cNvCxnSpPr>
          <p:nvPr/>
        </p:nvCxnSpPr>
        <p:spPr>
          <a:xfrm>
            <a:off x="4133941" y="2689074"/>
            <a:ext cx="2610729" cy="0"/>
          </a:xfrm>
          <a:prstGeom prst="line">
            <a:avLst/>
          </a:prstGeom>
          <a:ln w="152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a16="http://schemas.microsoft.com/office/drawing/2014/main" id="{3B2230FA-F366-115B-B185-F3912295ED88}"/>
              </a:ext>
            </a:extLst>
          </p:cNvPr>
          <p:cNvGrpSpPr/>
          <p:nvPr/>
        </p:nvGrpSpPr>
        <p:grpSpPr>
          <a:xfrm>
            <a:off x="4304417" y="2818771"/>
            <a:ext cx="2307488" cy="1668386"/>
            <a:chOff x="4151331" y="2811780"/>
            <a:chExt cx="2613660" cy="1889758"/>
          </a:xfrm>
        </p:grpSpPr>
        <p:sp>
          <p:nvSpPr>
            <p:cNvPr id="5" name="이등변 삼각형 4">
              <a:extLst>
                <a:ext uri="{FF2B5EF4-FFF2-40B4-BE49-F238E27FC236}">
                  <a16:creationId xmlns:a16="http://schemas.microsoft.com/office/drawing/2014/main" id="{E60113AC-CCA7-AE94-182C-680B3AFB5EF0}"/>
                </a:ext>
              </a:extLst>
            </p:cNvPr>
            <p:cNvSpPr/>
            <p:nvPr/>
          </p:nvSpPr>
          <p:spPr>
            <a:xfrm rot="10800000">
              <a:off x="4151331" y="2811780"/>
              <a:ext cx="2613660" cy="1691638"/>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5B573EFC-49CA-8DAA-9EE6-A7AED4C7BBC6}"/>
                </a:ext>
              </a:extLst>
            </p:cNvPr>
            <p:cNvSpPr/>
            <p:nvPr/>
          </p:nvSpPr>
          <p:spPr>
            <a:xfrm>
              <a:off x="5210510" y="4061460"/>
              <a:ext cx="495300" cy="640078"/>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6" name="Picture 2" descr="Beam - Free construction and tools icons">
            <a:extLst>
              <a:ext uri="{FF2B5EF4-FFF2-40B4-BE49-F238E27FC236}">
                <a16:creationId xmlns:a16="http://schemas.microsoft.com/office/drawing/2014/main" id="{60FA9912-DC72-CBAE-B1DA-B527864B3B5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304416" y="1772226"/>
            <a:ext cx="575615" cy="575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30개 이상의 Cladding 일러스트, Royalty-Free 벡터 그래픽 및 클립 아트 - iStock">
            <a:extLst>
              <a:ext uri="{FF2B5EF4-FFF2-40B4-BE49-F238E27FC236}">
                <a16:creationId xmlns:a16="http://schemas.microsoft.com/office/drawing/2014/main" id="{8B1B2607-EC2D-DA84-AEE1-BDC86C1EA19D}"/>
              </a:ext>
            </a:extLst>
          </p:cNvPr>
          <p:cNvPicPr>
            <a:picLocks noChangeAspect="1" noChangeArrowheads="1"/>
          </p:cNvPicPr>
          <p:nvPr/>
        </p:nvPicPr>
        <p:blipFill rotWithShape="1">
          <a:blip r:embed="rId3">
            <a:alphaModFix amt="55000"/>
            <a:extLst>
              <a:ext uri="{28A0092B-C50C-407E-A947-70E740481C1C}">
                <a14:useLocalDpi xmlns:a14="http://schemas.microsoft.com/office/drawing/2010/main" val="0"/>
              </a:ext>
            </a:extLst>
          </a:blip>
          <a:srcRect l="10803" t="9864" r="10819" b="10583"/>
          <a:stretch/>
        </p:blipFill>
        <p:spPr bwMode="auto">
          <a:xfrm>
            <a:off x="5146314" y="1379220"/>
            <a:ext cx="623692" cy="6330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inforced Concrete Icons - Free SVG &amp; PNG Reinforced Concrete Images -  Noun Project">
            <a:extLst>
              <a:ext uri="{FF2B5EF4-FFF2-40B4-BE49-F238E27FC236}">
                <a16:creationId xmlns:a16="http://schemas.microsoft.com/office/drawing/2014/main" id="{19A0092D-B19E-01F8-BA9B-8E83077DAB08}"/>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5887125" y="1697643"/>
            <a:ext cx="724780" cy="7247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0F84426-EA85-2EA8-2FFA-5821F3D00356}"/>
              </a:ext>
            </a:extLst>
          </p:cNvPr>
          <p:cNvSpPr txBox="1"/>
          <p:nvPr/>
        </p:nvSpPr>
        <p:spPr>
          <a:xfrm>
            <a:off x="3563332" y="873089"/>
            <a:ext cx="3751868" cy="769441"/>
          </a:xfrm>
          <a:prstGeom prst="rect">
            <a:avLst/>
          </a:prstGeom>
          <a:noFill/>
        </p:spPr>
        <p:txBody>
          <a:bodyPr wrap="square" rtlCol="0">
            <a:spAutoFit/>
          </a:bodyPr>
          <a:lstStyle/>
          <a:p>
            <a:pPr algn="ctr"/>
            <a:r>
              <a:rPr lang="en-US" altLang="ko-KR" sz="4400" b="1" dirty="0">
                <a:solidFill>
                  <a:srgbClr val="FF0000"/>
                </a:solidFill>
                <a:latin typeface="현대 LOGO" panose="02020603020101020101" pitchFamily="18" charset="-127"/>
                <a:ea typeface="현대 LOGO" panose="02020603020101020101" pitchFamily="18" charset="-127"/>
              </a:rPr>
              <a:t>El</a:t>
            </a:r>
            <a:r>
              <a:rPr lang="en-US" altLang="ko-KR" sz="4400" b="1" dirty="0">
                <a:solidFill>
                  <a:srgbClr val="FFC000"/>
                </a:solidFill>
                <a:latin typeface="현대 LOGO" panose="02020603020101020101" pitchFamily="18" charset="-127"/>
                <a:ea typeface="현대 LOGO" panose="02020603020101020101" pitchFamily="18" charset="-127"/>
              </a:rPr>
              <a:t>em</a:t>
            </a:r>
            <a:r>
              <a:rPr lang="en-US" altLang="ko-KR" sz="4400" b="1" dirty="0">
                <a:solidFill>
                  <a:srgbClr val="00B050"/>
                </a:solidFill>
                <a:latin typeface="현대 LOGO" panose="02020603020101020101" pitchFamily="18" charset="-127"/>
                <a:ea typeface="현대 LOGO" panose="02020603020101020101" pitchFamily="18" charset="-127"/>
              </a:rPr>
              <a:t>en</a:t>
            </a:r>
            <a:r>
              <a:rPr lang="en-US" altLang="ko-KR" sz="4400" b="1" dirty="0">
                <a:solidFill>
                  <a:srgbClr val="FF00FF"/>
                </a:solidFill>
                <a:latin typeface="현대 LOGO" panose="02020603020101020101" pitchFamily="18" charset="-127"/>
                <a:ea typeface="현대 LOGO" panose="02020603020101020101" pitchFamily="18" charset="-127"/>
              </a:rPr>
              <a:t>ts</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
        <p:nvSpPr>
          <p:cNvPr id="10" name="TextBox 9">
            <a:extLst>
              <a:ext uri="{FF2B5EF4-FFF2-40B4-BE49-F238E27FC236}">
                <a16:creationId xmlns:a16="http://schemas.microsoft.com/office/drawing/2014/main" id="{927E51BF-3116-1C3D-4B1F-05D52DDA321D}"/>
              </a:ext>
            </a:extLst>
          </p:cNvPr>
          <p:cNvSpPr txBox="1"/>
          <p:nvPr/>
        </p:nvSpPr>
        <p:spPr>
          <a:xfrm>
            <a:off x="3563332" y="3245540"/>
            <a:ext cx="3751868" cy="769441"/>
          </a:xfrm>
          <a:prstGeom prst="rect">
            <a:avLst/>
          </a:prstGeom>
          <a:noFill/>
        </p:spPr>
        <p:txBody>
          <a:bodyPr wrap="square" rtlCol="0">
            <a:spAutoFit/>
          </a:bodyPr>
          <a:lstStyle/>
          <a:p>
            <a:pPr algn="ctr"/>
            <a:r>
              <a:rPr lang="en-US" altLang="ko-KR" sz="4400" b="1" dirty="0">
                <a:solidFill>
                  <a:srgbClr val="FF00FF"/>
                </a:solidFill>
                <a:latin typeface="현대 LOGO" panose="02020603020101020101" pitchFamily="18" charset="-127"/>
                <a:ea typeface="현대 LOGO" panose="02020603020101020101" pitchFamily="18" charset="-127"/>
              </a:rPr>
              <a:t>Filtering</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2935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776D692-9761-D103-2AD3-94A7CB7AFBF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648AA57C-E030-B2F9-2008-251038508A1A}"/>
              </a:ext>
            </a:extLst>
          </p:cNvPr>
          <p:cNvPicPr>
            <a:picLocks noChangeAspect="1"/>
          </p:cNvPicPr>
          <p:nvPr/>
        </p:nvPicPr>
        <p:blipFill rotWithShape="1">
          <a:blip r:embed="rId2"/>
          <a:srcRect l="18226" r="21499"/>
          <a:stretch/>
        </p:blipFill>
        <p:spPr>
          <a:xfrm>
            <a:off x="2817873" y="875943"/>
            <a:ext cx="6218551" cy="5106113"/>
          </a:xfrm>
          <a:prstGeom prst="rect">
            <a:avLst/>
          </a:prstGeom>
        </p:spPr>
      </p:pic>
      <p:sp>
        <p:nvSpPr>
          <p:cNvPr id="4" name="TextBox 3">
            <a:extLst>
              <a:ext uri="{FF2B5EF4-FFF2-40B4-BE49-F238E27FC236}">
                <a16:creationId xmlns:a16="http://schemas.microsoft.com/office/drawing/2014/main" id="{78C5BC91-612D-68B9-FFBF-76F86BCBA239}"/>
              </a:ext>
            </a:extLst>
          </p:cNvPr>
          <p:cNvSpPr txBox="1"/>
          <p:nvPr/>
        </p:nvSpPr>
        <p:spPr>
          <a:xfrm>
            <a:off x="2817873" y="792191"/>
            <a:ext cx="4595938"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model</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7" name="TextBox 6">
            <a:extLst>
              <a:ext uri="{FF2B5EF4-FFF2-40B4-BE49-F238E27FC236}">
                <a16:creationId xmlns:a16="http://schemas.microsoft.com/office/drawing/2014/main" id="{265E5532-E22B-0652-99A4-ABBA6A53088F}"/>
              </a:ext>
            </a:extLst>
          </p:cNvPr>
          <p:cNvSpPr txBox="1"/>
          <p:nvPr/>
        </p:nvSpPr>
        <p:spPr>
          <a:xfrm>
            <a:off x="5209972" y="5288547"/>
            <a:ext cx="3826452"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1911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93018E3C-730C-E2A1-BF64-5A9172C1BAE2}"/>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FB48A519-4F18-9147-DB73-8232774966FA}"/>
              </a:ext>
            </a:extLst>
          </p:cNvPr>
          <p:cNvGrpSpPr/>
          <p:nvPr/>
        </p:nvGrpSpPr>
        <p:grpSpPr>
          <a:xfrm>
            <a:off x="4432296" y="2102751"/>
            <a:ext cx="3414906" cy="3480726"/>
            <a:chOff x="4229100" y="1500414"/>
            <a:chExt cx="3200400" cy="3262086"/>
          </a:xfrm>
        </p:grpSpPr>
        <p:sp>
          <p:nvSpPr>
            <p:cNvPr id="4" name="사각형: 둥근 모서리 3">
              <a:extLst>
                <a:ext uri="{FF2B5EF4-FFF2-40B4-BE49-F238E27FC236}">
                  <a16:creationId xmlns:a16="http://schemas.microsoft.com/office/drawing/2014/main" id="{0F6CAB74-5A1A-86A7-FCAE-636BD40190F1}"/>
                </a:ext>
              </a:extLst>
            </p:cNvPr>
            <p:cNvSpPr/>
            <p:nvPr/>
          </p:nvSpPr>
          <p:spPr>
            <a:xfrm>
              <a:off x="4229100" y="1562100"/>
              <a:ext cx="3200400" cy="3200400"/>
            </a:xfrm>
            <a:prstGeom prst="roundRect">
              <a:avLst>
                <a:gd name="adj" fmla="val 6141"/>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a:extLst>
                <a:ext uri="{FF2B5EF4-FFF2-40B4-BE49-F238E27FC236}">
                  <a16:creationId xmlns:a16="http://schemas.microsoft.com/office/drawing/2014/main" id="{40CB3A82-B386-816A-C14C-6BEEB5A33409}"/>
                </a:ext>
              </a:extLst>
            </p:cNvPr>
            <p:cNvCxnSpPr/>
            <p:nvPr/>
          </p:nvCxnSpPr>
          <p:spPr>
            <a:xfrm>
              <a:off x="4229100" y="2191657"/>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7" name="직선 연결선 6">
              <a:extLst>
                <a:ext uri="{FF2B5EF4-FFF2-40B4-BE49-F238E27FC236}">
                  <a16:creationId xmlns:a16="http://schemas.microsoft.com/office/drawing/2014/main" id="{B7C68C6B-317D-E73C-1DCC-74EAB08EBD60}"/>
                </a:ext>
              </a:extLst>
            </p:cNvPr>
            <p:cNvCxnSpPr/>
            <p:nvPr/>
          </p:nvCxnSpPr>
          <p:spPr>
            <a:xfrm>
              <a:off x="4229100" y="2815771"/>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8" name="직선 연결선 7">
              <a:extLst>
                <a:ext uri="{FF2B5EF4-FFF2-40B4-BE49-F238E27FC236}">
                  <a16:creationId xmlns:a16="http://schemas.microsoft.com/office/drawing/2014/main" id="{75541F88-7F81-15CA-3D4B-2C8940158758}"/>
                </a:ext>
              </a:extLst>
            </p:cNvPr>
            <p:cNvCxnSpPr/>
            <p:nvPr/>
          </p:nvCxnSpPr>
          <p:spPr>
            <a:xfrm>
              <a:off x="4229100" y="3429000"/>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9" name="직선 연결선 8">
              <a:extLst>
                <a:ext uri="{FF2B5EF4-FFF2-40B4-BE49-F238E27FC236}">
                  <a16:creationId xmlns:a16="http://schemas.microsoft.com/office/drawing/2014/main" id="{7C37218C-BD6B-6FCB-8658-0FE9DAD38C31}"/>
                </a:ext>
              </a:extLst>
            </p:cNvPr>
            <p:cNvCxnSpPr/>
            <p:nvPr/>
          </p:nvCxnSpPr>
          <p:spPr>
            <a:xfrm>
              <a:off x="4229100" y="4082143"/>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0" name="직선 연결선 9">
              <a:extLst>
                <a:ext uri="{FF2B5EF4-FFF2-40B4-BE49-F238E27FC236}">
                  <a16:creationId xmlns:a16="http://schemas.microsoft.com/office/drawing/2014/main" id="{D5C1E81D-E5AF-26ED-8AA7-F4E22960413C}"/>
                </a:ext>
              </a:extLst>
            </p:cNvPr>
            <p:cNvCxnSpPr>
              <a:cxnSpLocks/>
            </p:cNvCxnSpPr>
            <p:nvPr/>
          </p:nvCxnSpPr>
          <p:spPr>
            <a:xfrm>
              <a:off x="4795157"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3" name="직선 연결선 12">
              <a:extLst>
                <a:ext uri="{FF2B5EF4-FFF2-40B4-BE49-F238E27FC236}">
                  <a16:creationId xmlns:a16="http://schemas.microsoft.com/office/drawing/2014/main" id="{234829FF-3A6A-BD6C-A890-75BD3CDBD2EB}"/>
                </a:ext>
              </a:extLst>
            </p:cNvPr>
            <p:cNvCxnSpPr>
              <a:cxnSpLocks/>
            </p:cNvCxnSpPr>
            <p:nvPr/>
          </p:nvCxnSpPr>
          <p:spPr>
            <a:xfrm>
              <a:off x="5680528"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4" name="직선 연결선 13">
              <a:extLst>
                <a:ext uri="{FF2B5EF4-FFF2-40B4-BE49-F238E27FC236}">
                  <a16:creationId xmlns:a16="http://schemas.microsoft.com/office/drawing/2014/main" id="{8DF8E2AC-B293-021E-F9E0-26CF983E7E34}"/>
                </a:ext>
              </a:extLst>
            </p:cNvPr>
            <p:cNvCxnSpPr>
              <a:cxnSpLocks/>
            </p:cNvCxnSpPr>
            <p:nvPr/>
          </p:nvCxnSpPr>
          <p:spPr>
            <a:xfrm>
              <a:off x="6536871"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15" name="자유형: 도형 14">
              <a:extLst>
                <a:ext uri="{FF2B5EF4-FFF2-40B4-BE49-F238E27FC236}">
                  <a16:creationId xmlns:a16="http://schemas.microsoft.com/office/drawing/2014/main" id="{763C5109-3A8F-58DF-5E1E-45949980D3DA}"/>
                </a:ext>
              </a:extLst>
            </p:cNvPr>
            <p:cNvSpPr/>
            <p:nvPr/>
          </p:nvSpPr>
          <p:spPr>
            <a:xfrm>
              <a:off x="4267200" y="1562100"/>
              <a:ext cx="476250" cy="576263"/>
            </a:xfrm>
            <a:custGeom>
              <a:avLst/>
              <a:gdLst>
                <a:gd name="connsiteX0" fmla="*/ 147638 w 476250"/>
                <a:gd name="connsiteY0" fmla="*/ 0 h 576263"/>
                <a:gd name="connsiteX1" fmla="*/ 0 w 476250"/>
                <a:gd name="connsiteY1" fmla="*/ 109538 h 576263"/>
                <a:gd name="connsiteX2" fmla="*/ 0 w 476250"/>
                <a:gd name="connsiteY2" fmla="*/ 576263 h 576263"/>
                <a:gd name="connsiteX3" fmla="*/ 476250 w 476250"/>
                <a:gd name="connsiteY3" fmla="*/ 576263 h 576263"/>
                <a:gd name="connsiteX4" fmla="*/ 476250 w 476250"/>
                <a:gd name="connsiteY4" fmla="*/ 14288 h 576263"/>
                <a:gd name="connsiteX5" fmla="*/ 147638 w 476250"/>
                <a:gd name="connsiteY5" fmla="*/ 0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0" h="576263">
                  <a:moveTo>
                    <a:pt x="147638" y="0"/>
                  </a:moveTo>
                  <a:lnTo>
                    <a:pt x="0" y="109538"/>
                  </a:lnTo>
                  <a:lnTo>
                    <a:pt x="0" y="576263"/>
                  </a:lnTo>
                  <a:lnTo>
                    <a:pt x="476250" y="576263"/>
                  </a:lnTo>
                  <a:lnTo>
                    <a:pt x="476250" y="14288"/>
                  </a:lnTo>
                  <a:lnTo>
                    <a:pt x="147638" y="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CD8E2DC-3096-D9F0-1446-0A0D27C1868D}"/>
                </a:ext>
              </a:extLst>
            </p:cNvPr>
            <p:cNvSpPr/>
            <p:nvPr/>
          </p:nvSpPr>
          <p:spPr>
            <a:xfrm>
              <a:off x="495261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9635CDA-46E5-C9C0-7C29-F56BF1B2BFC1}"/>
                </a:ext>
              </a:extLst>
            </p:cNvPr>
            <p:cNvSpPr/>
            <p:nvPr/>
          </p:nvSpPr>
          <p:spPr>
            <a:xfrm>
              <a:off x="5808960"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0B134B0-FB2A-8E63-957D-A0543B010A6B}"/>
                </a:ext>
              </a:extLst>
            </p:cNvPr>
            <p:cNvSpPr/>
            <p:nvPr/>
          </p:nvSpPr>
          <p:spPr>
            <a:xfrm>
              <a:off x="668185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79726F5E-A92F-5F4A-2326-D8571E41EF9A}"/>
              </a:ext>
            </a:extLst>
          </p:cNvPr>
          <p:cNvSpPr txBox="1"/>
          <p:nvPr/>
        </p:nvSpPr>
        <p:spPr>
          <a:xfrm>
            <a:off x="3089424" y="437800"/>
            <a:ext cx="4377754" cy="1754326"/>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Room Schedule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21" name="TextBox 20">
            <a:extLst>
              <a:ext uri="{FF2B5EF4-FFF2-40B4-BE49-F238E27FC236}">
                <a16:creationId xmlns:a16="http://schemas.microsoft.com/office/drawing/2014/main" id="{601D5D60-C598-88EC-F760-A4C1C88D466F}"/>
              </a:ext>
            </a:extLst>
          </p:cNvPr>
          <p:cNvSpPr txBox="1"/>
          <p:nvPr/>
        </p:nvSpPr>
        <p:spPr>
          <a:xfrm>
            <a:off x="4698408" y="5593283"/>
            <a:ext cx="3777931"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05722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164B5361-78CB-59C0-10B6-32B55687A109}"/>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13C8AFFB-9141-33D4-AD44-DC803F3C6E32}"/>
              </a:ext>
            </a:extLst>
          </p:cNvPr>
          <p:cNvPicPr>
            <a:picLocks noChangeAspect="1"/>
          </p:cNvPicPr>
          <p:nvPr/>
        </p:nvPicPr>
        <p:blipFill>
          <a:blip r:embed="rId2"/>
          <a:stretch>
            <a:fillRect/>
          </a:stretch>
        </p:blipFill>
        <p:spPr>
          <a:xfrm>
            <a:off x="3557233" y="1418944"/>
            <a:ext cx="5077534" cy="4020111"/>
          </a:xfrm>
          <a:prstGeom prst="rect">
            <a:avLst/>
          </a:prstGeom>
        </p:spPr>
      </p:pic>
      <p:sp>
        <p:nvSpPr>
          <p:cNvPr id="4" name="TextBox 3">
            <a:extLst>
              <a:ext uri="{FF2B5EF4-FFF2-40B4-BE49-F238E27FC236}">
                <a16:creationId xmlns:a16="http://schemas.microsoft.com/office/drawing/2014/main" id="{B32ABF09-FCFC-2E29-6F8A-2DC0710FF7FE}"/>
              </a:ext>
            </a:extLst>
          </p:cNvPr>
          <p:cNvSpPr txBox="1"/>
          <p:nvPr/>
        </p:nvSpPr>
        <p:spPr>
          <a:xfrm>
            <a:off x="3089424" y="1257369"/>
            <a:ext cx="4377754"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bidding Room Size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A83FD589-09F2-DB0B-2648-172922612D4E}"/>
              </a:ext>
            </a:extLst>
          </p:cNvPr>
          <p:cNvSpPr txBox="1"/>
          <p:nvPr/>
        </p:nvSpPr>
        <p:spPr>
          <a:xfrm>
            <a:off x="5398994" y="5498029"/>
            <a:ext cx="3431727"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injection</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grpSp>
        <p:nvGrpSpPr>
          <p:cNvPr id="16" name="그룹 15">
            <a:extLst>
              <a:ext uri="{FF2B5EF4-FFF2-40B4-BE49-F238E27FC236}">
                <a16:creationId xmlns:a16="http://schemas.microsoft.com/office/drawing/2014/main" id="{D6BBE5ED-FC6B-2A1F-F25C-F54C3544676F}"/>
              </a:ext>
            </a:extLst>
          </p:cNvPr>
          <p:cNvGrpSpPr/>
          <p:nvPr/>
        </p:nvGrpSpPr>
        <p:grpSpPr>
          <a:xfrm>
            <a:off x="3094166" y="4537195"/>
            <a:ext cx="2385674" cy="1006873"/>
            <a:chOff x="2679385" y="4646543"/>
            <a:chExt cx="2385674" cy="1006873"/>
          </a:xfrm>
        </p:grpSpPr>
        <p:cxnSp>
          <p:nvCxnSpPr>
            <p:cNvPr id="7" name="직선 연결선 6">
              <a:extLst>
                <a:ext uri="{FF2B5EF4-FFF2-40B4-BE49-F238E27FC236}">
                  <a16:creationId xmlns:a16="http://schemas.microsoft.com/office/drawing/2014/main" id="{194A9DBB-2E32-A092-04E0-C7BF3EE63405}"/>
                </a:ext>
              </a:extLst>
            </p:cNvPr>
            <p:cNvCxnSpPr>
              <a:cxnSpLocks/>
            </p:cNvCxnSpPr>
            <p:nvPr/>
          </p:nvCxnSpPr>
          <p:spPr>
            <a:xfrm flipH="1">
              <a:off x="4329113" y="5400885"/>
              <a:ext cx="735946" cy="2525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06133586-3323-AE7A-1012-7DE38E4B67C2}"/>
                </a:ext>
              </a:extLst>
            </p:cNvPr>
            <p:cNvCxnSpPr>
              <a:cxnSpLocks/>
            </p:cNvCxnSpPr>
            <p:nvPr/>
          </p:nvCxnSpPr>
          <p:spPr>
            <a:xfrm flipH="1">
              <a:off x="2679385" y="4646543"/>
              <a:ext cx="735328" cy="25231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FE90F162-7E63-0EE3-974A-3CFFB03E5D0E}"/>
                </a:ext>
              </a:extLst>
            </p:cNvPr>
            <p:cNvCxnSpPr>
              <a:cxnSpLocks/>
            </p:cNvCxnSpPr>
            <p:nvPr/>
          </p:nvCxnSpPr>
          <p:spPr>
            <a:xfrm flipH="1" flipV="1">
              <a:off x="2755664" y="4678164"/>
              <a:ext cx="2196565" cy="95795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그룹 28">
            <a:extLst>
              <a:ext uri="{FF2B5EF4-FFF2-40B4-BE49-F238E27FC236}">
                <a16:creationId xmlns:a16="http://schemas.microsoft.com/office/drawing/2014/main" id="{5232DAA8-B563-12CC-3873-B16CC60536C9}"/>
              </a:ext>
            </a:extLst>
          </p:cNvPr>
          <p:cNvGrpSpPr/>
          <p:nvPr/>
        </p:nvGrpSpPr>
        <p:grpSpPr>
          <a:xfrm>
            <a:off x="6096000" y="4204618"/>
            <a:ext cx="2930675" cy="1196267"/>
            <a:chOff x="6096000" y="4204618"/>
            <a:chExt cx="2930675" cy="1196267"/>
          </a:xfrm>
        </p:grpSpPr>
        <p:cxnSp>
          <p:nvCxnSpPr>
            <p:cNvPr id="21" name="직선 연결선 20">
              <a:extLst>
                <a:ext uri="{FF2B5EF4-FFF2-40B4-BE49-F238E27FC236}">
                  <a16:creationId xmlns:a16="http://schemas.microsoft.com/office/drawing/2014/main" id="{27E5417F-A2B1-143D-B848-6CC9CDD9EFD4}"/>
                </a:ext>
              </a:extLst>
            </p:cNvPr>
            <p:cNvCxnSpPr>
              <a:cxnSpLocks/>
            </p:cNvCxnSpPr>
            <p:nvPr/>
          </p:nvCxnSpPr>
          <p:spPr>
            <a:xfrm flipH="1" flipV="1">
              <a:off x="6096000" y="5100165"/>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3566CF7A-1F5C-AD60-4F22-1E37290E3473}"/>
                </a:ext>
              </a:extLst>
            </p:cNvPr>
            <p:cNvCxnSpPr>
              <a:cxnSpLocks/>
            </p:cNvCxnSpPr>
            <p:nvPr/>
          </p:nvCxnSpPr>
          <p:spPr>
            <a:xfrm flipH="1" flipV="1">
              <a:off x="8337129" y="4204618"/>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44957821-ADFE-5BCD-C1A0-911B4A5DA36D}"/>
                </a:ext>
              </a:extLst>
            </p:cNvPr>
            <p:cNvCxnSpPr>
              <a:cxnSpLocks/>
            </p:cNvCxnSpPr>
            <p:nvPr/>
          </p:nvCxnSpPr>
          <p:spPr>
            <a:xfrm flipH="1">
              <a:off x="6213094" y="4204618"/>
              <a:ext cx="2723516" cy="1090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C6FB975-83E2-9189-B43A-42302EBAF597}"/>
              </a:ext>
            </a:extLst>
          </p:cNvPr>
          <p:cNvSpPr txBox="1"/>
          <p:nvPr/>
        </p:nvSpPr>
        <p:spPr>
          <a:xfrm>
            <a:off x="3533399" y="4959691"/>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w</a:t>
            </a:r>
            <a:endParaRPr lang="ko-KR" altLang="en-US" sz="2800" b="1" dirty="0">
              <a:latin typeface="현대 LOGO" panose="02020603020101020101" pitchFamily="18" charset="-127"/>
              <a:ea typeface="현대 LOGO" panose="02020603020101020101" pitchFamily="18" charset="-127"/>
            </a:endParaRPr>
          </a:p>
        </p:txBody>
      </p:sp>
      <p:sp>
        <p:nvSpPr>
          <p:cNvPr id="28" name="TextBox 27">
            <a:extLst>
              <a:ext uri="{FF2B5EF4-FFF2-40B4-BE49-F238E27FC236}">
                <a16:creationId xmlns:a16="http://schemas.microsoft.com/office/drawing/2014/main" id="{A29AACF2-20F2-A323-C077-6CFDCDD86ECC}"/>
              </a:ext>
            </a:extLst>
          </p:cNvPr>
          <p:cNvSpPr txBox="1"/>
          <p:nvPr/>
        </p:nvSpPr>
        <p:spPr>
          <a:xfrm>
            <a:off x="7517064" y="4761092"/>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l</a:t>
            </a:r>
            <a:endParaRPr lang="ko-KR" altLang="en-US" sz="28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268000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B59021A-5962-76D9-86E9-230448F20EC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A) Wall material area when the wall is outside the column. (B) Wall material area when drawing the wall through the column. (C) Wall material area decreased after using the Join Geometry tool. The red line shows the areas of the finish layers that are missing from the model. Bečvarovská and Matějka [3] suggested that BIM models need to be made as close to the real construction as possible in order to perform an accurate quantity takeoff. Nevertheless, editing the model or creating each wall layer separately is time-consuming and impractical for the early stages of the design as the design will change many times.">
            <a:extLst>
              <a:ext uri="{FF2B5EF4-FFF2-40B4-BE49-F238E27FC236}">
                <a16:creationId xmlns:a16="http://schemas.microsoft.com/office/drawing/2014/main" id="{42FECEA5-5020-C4E4-68C9-0A973F461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11" t="8822" r="5134" b="36038"/>
          <a:stretch/>
        </p:blipFill>
        <p:spPr bwMode="auto">
          <a:xfrm>
            <a:off x="2751208" y="2042918"/>
            <a:ext cx="6393813" cy="3130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EDAB6A-8DBA-1061-DD6F-7D278A327BF3}"/>
              </a:ext>
            </a:extLst>
          </p:cNvPr>
          <p:cNvSpPr txBox="1"/>
          <p:nvPr/>
        </p:nvSpPr>
        <p:spPr>
          <a:xfrm>
            <a:off x="3089424" y="842589"/>
            <a:ext cx="4377754"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Element join order</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6" name="TextBox 5">
            <a:extLst>
              <a:ext uri="{FF2B5EF4-FFF2-40B4-BE49-F238E27FC236}">
                <a16:creationId xmlns:a16="http://schemas.microsoft.com/office/drawing/2014/main" id="{1DCC03C5-1EEA-8337-DD35-C6EAAF778896}"/>
              </a:ext>
            </a:extLst>
          </p:cNvPr>
          <p:cNvSpPr txBox="1"/>
          <p:nvPr/>
        </p:nvSpPr>
        <p:spPr>
          <a:xfrm>
            <a:off x="4911366" y="5498029"/>
            <a:ext cx="3919356"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organizer</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cxnSp>
        <p:nvCxnSpPr>
          <p:cNvPr id="8" name="직선 화살표 연결선 7">
            <a:extLst>
              <a:ext uri="{FF2B5EF4-FFF2-40B4-BE49-F238E27FC236}">
                <a16:creationId xmlns:a16="http://schemas.microsoft.com/office/drawing/2014/main" id="{694967BE-EB8A-07C4-0390-F3B9B5FD5B65}"/>
              </a:ext>
            </a:extLst>
          </p:cNvPr>
          <p:cNvCxnSpPr>
            <a:cxnSpLocks/>
          </p:cNvCxnSpPr>
          <p:nvPr/>
        </p:nvCxnSpPr>
        <p:spPr>
          <a:xfrm>
            <a:off x="5733143" y="3607930"/>
            <a:ext cx="580571" cy="0"/>
          </a:xfrm>
          <a:prstGeom prst="straightConnector1">
            <a:avLst/>
          </a:prstGeom>
          <a:ln w="63500">
            <a:solidFill>
              <a:schemeClr val="tx1"/>
            </a:solidFill>
            <a:headEnd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260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11ee6e5-21a0-48c4-8af4-6cc1347f763e}" enabled="1" method="Standard" siteId="{a27ddcc1-bea5-4183-aa29-fd96d7612a1d}" contentBits="0" removed="0"/>
</clbl:labelList>
</file>

<file path=docProps/app.xml><?xml version="1.0" encoding="utf-8"?>
<Properties xmlns="http://schemas.openxmlformats.org/officeDocument/2006/extended-properties" xmlns:vt="http://schemas.openxmlformats.org/officeDocument/2006/docPropsVTypes">
  <TotalTime>650</TotalTime>
  <Words>30</Words>
  <Application>Microsoft Office PowerPoint</Application>
  <PresentationFormat>와이드스크린</PresentationFormat>
  <Paragraphs>21</Paragraphs>
  <Slides>8</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현대 LOGO</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장만규(JANG MAN KYU) 매니저</dc:creator>
  <cp:lastModifiedBy>장만규(JANG MAN KYU) 매니저</cp:lastModifiedBy>
  <cp:revision>17</cp:revision>
  <dcterms:created xsi:type="dcterms:W3CDTF">2023-10-11T01:26:00Z</dcterms:created>
  <dcterms:modified xsi:type="dcterms:W3CDTF">2024-01-30T00:24:00Z</dcterms:modified>
</cp:coreProperties>
</file>