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7" r:id="rId5"/>
    <p:sldId id="258" r:id="rId6"/>
    <p:sldId id="269" r:id="rId7"/>
    <p:sldId id="263" r:id="rId8"/>
    <p:sldId id="262" r:id="rId9"/>
    <p:sldId id="267" r:id="rId10"/>
    <p:sldId id="268" r:id="rId11"/>
    <p:sldId id="259" r:id="rId12"/>
    <p:sldId id="270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78D7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C436-74B0-C54E-9839-7C7F458C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DF32C1-EFCE-C41F-2B73-107973C9A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194D1-9D3B-7A8D-D375-255A1898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92088-2EE1-EC0B-94FD-4DD8C20F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9FAF7-C383-28B8-BDF2-AF8C9202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B431-B8F7-5DC7-18A9-DFD196CE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A02EA-BD62-A8CD-40DB-02C8331A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250E0-58D6-B2EE-ADD8-2507EA2D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BD44-CD01-A8F3-22F8-B881749A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60915B-AFFA-E921-453C-A940F9BD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78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ECF610-0FC3-309E-EA14-8B732B851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9AFD47-7F99-CDA5-0251-0492ACC81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EDF15-49E7-A4F9-4E4A-EBE64258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10B084-0D3A-6461-8CDE-A5E0526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6A288-1554-A63C-431E-D54ABD9D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0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5C526-3704-712D-71EB-24B8CF1CC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CF3E-666E-1F7C-09EE-4A9E6F38E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6BF2C0-2FFC-CC40-EDA8-517C9EE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76624-E91A-AB08-E7DA-4DD98D7AF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217EC-FCE6-53CF-52EB-A90BE685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8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AA5D5-4121-9ACD-2F80-B72AF380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670085-2A89-3AAB-2D6E-0EDF0CA6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4CE6F3-28B3-CA01-F517-DAAE21B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42E0A-666A-F75B-0248-278CC1F5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0B12C-1B43-8527-7369-238097C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536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F824D-3973-2EF5-8672-63ED83D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A7078E-DCD4-7B7B-38E5-7879FB76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B7B49-BAEC-0D96-ACE4-9550B484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313915-09DA-DDED-8A47-291B98E0C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E9865-A20C-4845-B72E-B8F9F00E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CA12-832D-EBCB-8CBF-A0B66D43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1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0F9E-C17E-3B57-5208-C121BBC93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7896A5-DE84-FBBB-A9EE-036804880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18D09-C78F-BA3B-5B70-F5B10B2CE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B45D73-7F26-638A-9CC4-39B5BF4C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600444-428D-9CBD-0723-71659181C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94129-6A95-C64F-E8CA-0E3F739E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446CF4-1386-BC4B-DE6B-E8DE9218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04073A-F4C9-F0CB-CEB0-4A7B541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0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F8C7D-FD65-2285-D635-0F6717FB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A3710-2524-A5E0-B09A-F5B7615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11F0C-230F-6520-09C4-6925034C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BB6B5-9DF9-8EED-AA63-6452B461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6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85C401-0422-7D27-3A8F-F776D029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A76AE6-1425-89EB-6746-50E74ECD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BEBF-53F9-9728-8473-96F2DA5E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70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B3417-D781-6E78-92CB-C31BF643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798A7-CCBB-6BE2-B065-9C6867DE1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0BEF8-3651-1598-6FC7-7F6C64F97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DF1B-EBAA-FD25-77C0-34D1038B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AF183-5514-934C-B957-675AABD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3A7074-C325-C909-363D-A223631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38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936BD-4AB3-7703-1D5D-5585F426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57C8B2-22EF-36B6-AA67-3D95FC66A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8D7BC-9C9F-E30F-98C6-2A2AEA866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6499D5-E3A4-8F8B-EA06-37825E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D807C3-A6C9-761C-F39A-CC261233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5EE740-9C1A-45D7-380C-698B5735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1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052D1A-190F-1510-5EDD-6EE4D079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65176-A91B-551A-F898-FC2FCCF2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962BB-1F3A-760A-1953-B6F7B9E0E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0FBBE-1B54-474B-A1EF-57FEDE0B6A08}" type="datetimeFigureOut">
              <a:rPr lang="ko-KR" altLang="en-US" smtClean="0"/>
              <a:t>2024-10-21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E7B00-065C-44ED-C7F5-51AA938EA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6AD75-C56A-E901-0597-F37FFEB45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1BF46-1411-4EFB-8625-8F72BDDE9B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5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027056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578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STB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143467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1F</a:t>
            </a:r>
          </a:p>
          <a:p>
            <a:r>
              <a:rPr lang="en-US" altLang="ko-KR" sz="1050" dirty="0"/>
              <a:t>2F</a:t>
            </a:r>
          </a:p>
          <a:p>
            <a:r>
              <a:rPr lang="en-US" altLang="ko-KR" sz="1050" dirty="0"/>
              <a:t>3F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Floor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83510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2266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Floor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C8DFFB-DD1C-2006-8B2F-E9EDD6692E5F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838388-443A-E7DE-9F5C-D71F9288C7CC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3683043-67DE-3C2A-D545-2AF0B3F8D610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51AE715-29E1-A3B3-3265-B118AC8C0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2202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04DBD9-B730-EE42-1270-5CD4789A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0D42A5-DA8A-DA3E-2DA9-6D0A80B554A7}"/>
              </a:ext>
            </a:extLst>
          </p:cNvPr>
          <p:cNvSpPr txBox="1"/>
          <p:nvPr/>
        </p:nvSpPr>
        <p:spPr>
          <a:xfrm>
            <a:off x="6858000" y="-8068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카테고리 </a:t>
            </a:r>
            <a:r>
              <a:rPr lang="ko-KR" altLang="en-US" dirty="0" err="1"/>
              <a:t>작업시</a:t>
            </a:r>
            <a:r>
              <a:rPr lang="ko-KR" altLang="en-US" dirty="0"/>
              <a:t> 수정 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D955AD8-5266-01D7-BDD0-6231491182BD}"/>
              </a:ext>
            </a:extLst>
          </p:cNvPr>
          <p:cNvSpPr/>
          <p:nvPr/>
        </p:nvSpPr>
        <p:spPr>
          <a:xfrm>
            <a:off x="26896" y="1296146"/>
            <a:ext cx="1721224" cy="4728135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566CF5-FD05-3F60-D8A7-7D04688F6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2353" b="64051"/>
          <a:stretch/>
        </p:blipFill>
        <p:spPr>
          <a:xfrm>
            <a:off x="1775016" y="3126696"/>
            <a:ext cx="7691713" cy="44102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07E7C82-1D11-D309-0691-E8EB25D2B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59" t="29335" r="24338" b="66633"/>
          <a:stretch/>
        </p:blipFill>
        <p:spPr>
          <a:xfrm>
            <a:off x="1775016" y="2250141"/>
            <a:ext cx="7691713" cy="11788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34DBB4-1792-576A-0A87-2EB6055820B4}"/>
              </a:ext>
            </a:extLst>
          </p:cNvPr>
          <p:cNvSpPr txBox="1"/>
          <p:nvPr/>
        </p:nvSpPr>
        <p:spPr>
          <a:xfrm>
            <a:off x="7082602" y="3254877"/>
            <a:ext cx="11031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WM</a:t>
            </a:r>
            <a:r>
              <a:rPr lang="ko-KR" altLang="en-US" sz="600" dirty="0">
                <a:solidFill>
                  <a:srgbClr val="FF00FF"/>
                </a:solidFill>
              </a:rPr>
              <a:t>시트 영역 하나만 두기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0BDCA6-DA91-00BE-719C-EAA0ED2F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014" y="3564839"/>
            <a:ext cx="7691713" cy="165238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D0265C-3279-BFE9-BCB1-7066DEAEEF04}"/>
              </a:ext>
            </a:extLst>
          </p:cNvPr>
          <p:cNvSpPr/>
          <p:nvPr/>
        </p:nvSpPr>
        <p:spPr>
          <a:xfrm>
            <a:off x="1775015" y="1296146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334D3C1-9053-264E-8E4D-ABC423E06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012" y="4382995"/>
            <a:ext cx="7691713" cy="9359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FA1B8-F7C2-1B15-3096-4047616B260C}"/>
              </a:ext>
            </a:extLst>
          </p:cNvPr>
          <p:cNvSpPr txBox="1"/>
          <p:nvPr/>
        </p:nvSpPr>
        <p:spPr>
          <a:xfrm>
            <a:off x="1775012" y="4032180"/>
            <a:ext cx="22637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Only for Selected Revit Family Type</a:t>
            </a:r>
            <a:endParaRPr lang="ko-KR" altLang="en-US" sz="10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81EEFC7-BDAB-A850-9C2D-9D9953C10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2373" y="3369471"/>
            <a:ext cx="1084767" cy="13956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56409A-05CE-B9E5-0B5C-14FC2C47453F}"/>
              </a:ext>
            </a:extLst>
          </p:cNvPr>
          <p:cNvSpPr/>
          <p:nvPr/>
        </p:nvSpPr>
        <p:spPr>
          <a:xfrm>
            <a:off x="1775015" y="3600965"/>
            <a:ext cx="7718609" cy="2268693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976C3B-A71E-3E90-7657-70696808CDB5}"/>
              </a:ext>
            </a:extLst>
          </p:cNvPr>
          <p:cNvSpPr txBox="1"/>
          <p:nvPr/>
        </p:nvSpPr>
        <p:spPr>
          <a:xfrm>
            <a:off x="7082602" y="3970624"/>
            <a:ext cx="13131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Only for WM</a:t>
            </a:r>
            <a:r>
              <a:rPr lang="ko-KR" altLang="en-US" sz="600" dirty="0">
                <a:solidFill>
                  <a:srgbClr val="FF00FF"/>
                </a:solidFill>
              </a:rPr>
              <a:t>시트 영역 추가하기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E88A932-1331-2D89-26A9-0BF594EE48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719262"/>
            <a:ext cx="1395412" cy="3760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4C76-B12E-35F3-6028-4BC9CEF9455E}"/>
              </a:ext>
            </a:extLst>
          </p:cNvPr>
          <p:cNvSpPr txBox="1"/>
          <p:nvPr/>
        </p:nvSpPr>
        <p:spPr>
          <a:xfrm>
            <a:off x="581879" y="2214015"/>
            <a:ext cx="21178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팀스탠다드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ko-KR" altLang="en-US" sz="600" dirty="0" err="1">
                <a:solidFill>
                  <a:srgbClr val="FF00FF"/>
                </a:solidFill>
              </a:rPr>
              <a:t>트리뷰</a:t>
            </a:r>
            <a:r>
              <a:rPr lang="ko-KR" altLang="en-US" sz="600" dirty="0">
                <a:solidFill>
                  <a:srgbClr val="FF00FF"/>
                </a:solidFill>
              </a:rPr>
              <a:t> 로 </a:t>
            </a:r>
            <a:r>
              <a:rPr lang="ko-KR" altLang="en-US" sz="600" dirty="0" err="1">
                <a:solidFill>
                  <a:srgbClr val="FF00FF"/>
                </a:solidFill>
              </a:rPr>
              <a:t>해당카테고리만</a:t>
            </a:r>
            <a:r>
              <a:rPr lang="ko-KR" altLang="en-US" sz="600" dirty="0">
                <a:solidFill>
                  <a:srgbClr val="FF00FF"/>
                </a:solidFill>
              </a:rPr>
              <a:t> 보이도록 수정 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1AD91D5-B380-9921-049C-EE05983B37C2}"/>
              </a:ext>
            </a:extLst>
          </p:cNvPr>
          <p:cNvSpPr/>
          <p:nvPr/>
        </p:nvSpPr>
        <p:spPr>
          <a:xfrm>
            <a:off x="233082" y="5710518"/>
            <a:ext cx="1246094" cy="1926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Edit Standard Type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79513ED-D1C0-6C34-371F-FE6169520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0845" y="4975412"/>
            <a:ext cx="2247531" cy="89424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B6B805-D5FC-A356-885F-BD5094BDA78F}"/>
              </a:ext>
            </a:extLst>
          </p:cNvPr>
          <p:cNvSpPr/>
          <p:nvPr/>
        </p:nvSpPr>
        <p:spPr>
          <a:xfrm>
            <a:off x="9690845" y="4885765"/>
            <a:ext cx="2247531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ED0609-6FDF-9CF0-6E4F-BA48CCD77AE9}"/>
              </a:ext>
            </a:extLst>
          </p:cNvPr>
          <p:cNvSpPr txBox="1"/>
          <p:nvPr/>
        </p:nvSpPr>
        <p:spPr>
          <a:xfrm>
            <a:off x="9814097" y="5604557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C8E3226-D0E5-0650-D597-55DF3CB05238}"/>
              </a:ext>
            </a:extLst>
          </p:cNvPr>
          <p:cNvSpPr/>
          <p:nvPr/>
        </p:nvSpPr>
        <p:spPr>
          <a:xfrm>
            <a:off x="9879105" y="3220181"/>
            <a:ext cx="183267" cy="518102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3777A-052F-7C61-D689-07B0D2A7F5E7}"/>
              </a:ext>
            </a:extLst>
          </p:cNvPr>
          <p:cNvSpPr txBox="1"/>
          <p:nvPr/>
        </p:nvSpPr>
        <p:spPr>
          <a:xfrm>
            <a:off x="10014380" y="3096839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5496D1E-2265-97A9-E7A1-720A400E2F68}"/>
              </a:ext>
            </a:extLst>
          </p:cNvPr>
          <p:cNvSpPr/>
          <p:nvPr/>
        </p:nvSpPr>
        <p:spPr>
          <a:xfrm>
            <a:off x="9504644" y="4676260"/>
            <a:ext cx="1511015" cy="192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Input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Revit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Family Types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5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650822-CBB3-2940-589A-6B8A6E535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5250"/>
            <a:ext cx="12191999" cy="666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4E998A-4BB2-065E-0754-BF4FBDD91B02}"/>
              </a:ext>
            </a:extLst>
          </p:cNvPr>
          <p:cNvSpPr txBox="1"/>
          <p:nvPr/>
        </p:nvSpPr>
        <p:spPr>
          <a:xfrm>
            <a:off x="121380" y="1056456"/>
            <a:ext cx="13436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라벨 </a:t>
            </a:r>
            <a:r>
              <a:rPr lang="ko-KR" altLang="en-US" sz="600" dirty="0" err="1">
                <a:solidFill>
                  <a:srgbClr val="FF00FF"/>
                </a:solidFill>
              </a:rPr>
              <a:t>더블클릭시</a:t>
            </a:r>
            <a:r>
              <a:rPr lang="ko-KR" altLang="en-US" sz="600" dirty="0">
                <a:solidFill>
                  <a:srgbClr val="FF00FF"/>
                </a:solidFill>
              </a:rPr>
              <a:t> 표준구성도 </a:t>
            </a:r>
            <a:r>
              <a:rPr lang="ko-KR" altLang="en-US" sz="600" dirty="0" err="1">
                <a:solidFill>
                  <a:srgbClr val="FF00FF"/>
                </a:solidFill>
              </a:rPr>
              <a:t>새창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15E6C1-1C62-7E9D-7617-D83CB5CFC083}"/>
              </a:ext>
            </a:extLst>
          </p:cNvPr>
          <p:cNvSpPr/>
          <p:nvPr/>
        </p:nvSpPr>
        <p:spPr>
          <a:xfrm>
            <a:off x="9206751" y="4509248"/>
            <a:ext cx="2770096" cy="1088329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244539-BFD8-DA8E-67F2-369AF449B915}"/>
              </a:ext>
            </a:extLst>
          </p:cNvPr>
          <p:cNvSpPr txBox="1"/>
          <p:nvPr/>
        </p:nvSpPr>
        <p:spPr>
          <a:xfrm>
            <a:off x="9330003" y="5228040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rgbClr val="FF00FF"/>
                </a:solidFill>
              </a:rPr>
              <a:t>텍스트 인풋 위젯으로 교체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AE8F5A-973F-1D29-49E7-1EF74CC1078F}"/>
              </a:ext>
            </a:extLst>
          </p:cNvPr>
          <p:cNvSpPr/>
          <p:nvPr/>
        </p:nvSpPr>
        <p:spPr>
          <a:xfrm>
            <a:off x="9309848" y="4139710"/>
            <a:ext cx="20932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Input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en-US" altLang="ko-KR" sz="600" dirty="0">
                <a:solidFill>
                  <a:srgbClr val="FF00FF"/>
                </a:solidFill>
              </a:rPr>
              <a:t>Revit</a:t>
            </a:r>
            <a:r>
              <a:rPr lang="ko-KR" altLang="en-US" sz="600" dirty="0">
                <a:solidFill>
                  <a:srgbClr val="FF00FF"/>
                </a:solidFill>
              </a:rPr>
              <a:t> </a:t>
            </a:r>
            <a:r>
              <a:rPr lang="en-US" altLang="ko-KR" sz="600" dirty="0">
                <a:solidFill>
                  <a:srgbClr val="FF00FF"/>
                </a:solidFill>
              </a:rPr>
              <a:t>Family Types </a:t>
            </a:r>
            <a:r>
              <a:rPr lang="ko-KR" altLang="en-US" sz="600" dirty="0">
                <a:solidFill>
                  <a:srgbClr val="FF00FF"/>
                </a:solidFill>
              </a:rPr>
              <a:t>로 라벨 교체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ADE4C5-84C5-A432-D611-8F9684575681}"/>
              </a:ext>
            </a:extLst>
          </p:cNvPr>
          <p:cNvSpPr txBox="1"/>
          <p:nvPr/>
        </p:nvSpPr>
        <p:spPr>
          <a:xfrm>
            <a:off x="9999850" y="2625957"/>
            <a:ext cx="6527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No</a:t>
            </a:r>
            <a:r>
              <a:rPr lang="ko-KR" altLang="en-US" sz="600" dirty="0">
                <a:solidFill>
                  <a:srgbClr val="FF00FF"/>
                </a:solidFill>
              </a:rPr>
              <a:t> 칼럼 삭제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FF101-5247-FED1-69A1-606423C8BEA8}"/>
              </a:ext>
            </a:extLst>
          </p:cNvPr>
          <p:cNvSpPr txBox="1"/>
          <p:nvPr/>
        </p:nvSpPr>
        <p:spPr>
          <a:xfrm>
            <a:off x="2774934" y="1166719"/>
            <a:ext cx="23952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err="1">
                <a:solidFill>
                  <a:srgbClr val="FF00FF"/>
                </a:solidFill>
              </a:rPr>
              <a:t>stdType</a:t>
            </a:r>
            <a:r>
              <a:rPr lang="ko-KR" altLang="en-US" sz="600" dirty="0">
                <a:solidFill>
                  <a:srgbClr val="FF00FF"/>
                </a:solidFill>
              </a:rPr>
              <a:t> 항목 </a:t>
            </a:r>
            <a:r>
              <a:rPr lang="ko-KR" altLang="en-US" sz="600" dirty="0" err="1">
                <a:solidFill>
                  <a:srgbClr val="FF00FF"/>
                </a:solidFill>
              </a:rPr>
              <a:t>클릭시</a:t>
            </a:r>
            <a:r>
              <a:rPr lang="ko-KR" altLang="en-US" sz="600" dirty="0">
                <a:solidFill>
                  <a:srgbClr val="FF00FF"/>
                </a:solidFill>
              </a:rPr>
              <a:t> 업데이트 연동</a:t>
            </a:r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현재 </a:t>
            </a:r>
            <a:r>
              <a:rPr lang="en-US" altLang="ko-KR" sz="600" dirty="0">
                <a:solidFill>
                  <a:srgbClr val="FF00FF"/>
                </a:solidFill>
              </a:rPr>
              <a:t>Room </a:t>
            </a:r>
            <a:r>
              <a:rPr lang="ko-KR" altLang="en-US" sz="600" dirty="0">
                <a:solidFill>
                  <a:srgbClr val="FF00FF"/>
                </a:solidFill>
              </a:rPr>
              <a:t>쪽 함수와 연결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77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02F0E6-B161-461F-2D20-B22240FF5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2569" y="115533"/>
            <a:ext cx="12191999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C1D6F-8842-AF61-A0C7-197CF47112DF}"/>
              </a:ext>
            </a:extLst>
          </p:cNvPr>
          <p:cNvSpPr txBox="1"/>
          <p:nvPr/>
        </p:nvSpPr>
        <p:spPr>
          <a:xfrm>
            <a:off x="4205289" y="4356378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solidFill>
                  <a:srgbClr val="FF00FF"/>
                </a:solidFill>
              </a:rPr>
              <a:t>레빗</a:t>
            </a:r>
            <a:r>
              <a:rPr lang="ko-KR" altLang="en-US" sz="600" dirty="0">
                <a:solidFill>
                  <a:srgbClr val="FF00FF"/>
                </a:solidFill>
              </a:rPr>
              <a:t> 패밀리 선택 시 연동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37909F-50C3-D2F8-778E-4DDB23A41113}"/>
              </a:ext>
            </a:extLst>
          </p:cNvPr>
          <p:cNvSpPr/>
          <p:nvPr/>
        </p:nvSpPr>
        <p:spPr>
          <a:xfrm>
            <a:off x="3762377" y="4414838"/>
            <a:ext cx="442912" cy="252412"/>
          </a:xfrm>
          <a:prstGeom prst="roundRect">
            <a:avLst/>
          </a:pr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358C6393-9220-749F-8665-AC5274416026}"/>
              </a:ext>
            </a:extLst>
          </p:cNvPr>
          <p:cNvSpPr/>
          <p:nvPr/>
        </p:nvSpPr>
        <p:spPr>
          <a:xfrm>
            <a:off x="4205289" y="3361765"/>
            <a:ext cx="5395911" cy="1183341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06E0CD7-D26D-9E91-B7F6-7AD70591E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607" y="91188"/>
            <a:ext cx="7535327" cy="176237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244DFA3-23D4-2054-2B96-D97C9051B983}"/>
              </a:ext>
            </a:extLst>
          </p:cNvPr>
          <p:cNvCxnSpPr>
            <a:cxnSpLocks/>
          </p:cNvCxnSpPr>
          <p:nvPr/>
        </p:nvCxnSpPr>
        <p:spPr>
          <a:xfrm flipV="1">
            <a:off x="4110087" y="156322"/>
            <a:ext cx="546585" cy="987799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E056547-54B4-4A60-A9F1-364006AAEFC7}"/>
              </a:ext>
            </a:extLst>
          </p:cNvPr>
          <p:cNvCxnSpPr>
            <a:cxnSpLocks/>
          </p:cNvCxnSpPr>
          <p:nvPr/>
        </p:nvCxnSpPr>
        <p:spPr>
          <a:xfrm>
            <a:off x="4110087" y="1266265"/>
            <a:ext cx="546585" cy="584386"/>
          </a:xfrm>
          <a:prstGeom prst="line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7DDABF-A409-F6EE-8486-9E8F6BF324BD}"/>
              </a:ext>
            </a:extLst>
          </p:cNvPr>
          <p:cNvSpPr txBox="1"/>
          <p:nvPr/>
        </p:nvSpPr>
        <p:spPr>
          <a:xfrm>
            <a:off x="8487106" y="207967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rgbClr val="FF00FF"/>
                </a:solidFill>
              </a:rPr>
              <a:t>(</a:t>
            </a:r>
            <a:r>
              <a:rPr lang="ko-KR" altLang="en-US" sz="600" dirty="0">
                <a:solidFill>
                  <a:srgbClr val="FF00FF"/>
                </a:solidFill>
              </a:rPr>
              <a:t>더블클릭 새 창</a:t>
            </a:r>
            <a:r>
              <a:rPr lang="en-US" altLang="ko-KR" sz="600" dirty="0">
                <a:solidFill>
                  <a:srgbClr val="FF00FF"/>
                </a:solidFill>
              </a:rPr>
              <a:t>)</a:t>
            </a:r>
            <a:endParaRPr lang="ko-KR" altLang="en-US" sz="600" dirty="0">
              <a:solidFill>
                <a:srgbClr val="FF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E5E0EF-C3B3-9B8C-2F1B-2A5DBE7CEC5C}"/>
              </a:ext>
            </a:extLst>
          </p:cNvPr>
          <p:cNvSpPr/>
          <p:nvPr/>
        </p:nvSpPr>
        <p:spPr>
          <a:xfrm>
            <a:off x="4919662" y="704850"/>
            <a:ext cx="785813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DF2783-4985-C870-7614-E2806695D4DE}"/>
              </a:ext>
            </a:extLst>
          </p:cNvPr>
          <p:cNvSpPr/>
          <p:nvPr/>
        </p:nvSpPr>
        <p:spPr>
          <a:xfrm>
            <a:off x="2001052" y="1736351"/>
            <a:ext cx="751674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tx1"/>
                </a:solidFill>
              </a:rPr>
              <a:t>공통</a:t>
            </a:r>
            <a:r>
              <a:rPr lang="en-US" altLang="ko-KR" sz="500" dirty="0">
                <a:solidFill>
                  <a:schemeClr val="tx1"/>
                </a:solidFill>
              </a:rPr>
              <a:t>_</a:t>
            </a:r>
            <a:r>
              <a:rPr lang="ko-KR" altLang="en-US" sz="500" dirty="0">
                <a:solidFill>
                  <a:schemeClr val="tx1"/>
                </a:solidFill>
              </a:rPr>
              <a:t>콘크리트</a:t>
            </a:r>
            <a:r>
              <a:rPr lang="en-US" altLang="ko-KR" sz="500" dirty="0">
                <a:solidFill>
                  <a:schemeClr val="tx1"/>
                </a:solidFill>
              </a:rPr>
              <a:t>-</a:t>
            </a:r>
            <a:r>
              <a:rPr lang="ko-KR" altLang="en-US" sz="500" dirty="0">
                <a:solidFill>
                  <a:schemeClr val="tx1"/>
                </a:solidFill>
              </a:rPr>
              <a:t>지상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381FB-D601-42E2-7F97-E686E6B9A469}"/>
              </a:ext>
            </a:extLst>
          </p:cNvPr>
          <p:cNvSpPr/>
          <p:nvPr/>
        </p:nvSpPr>
        <p:spPr>
          <a:xfrm>
            <a:off x="2688910" y="788781"/>
            <a:ext cx="2217248" cy="987799"/>
          </a:xfrm>
          <a:custGeom>
            <a:avLst/>
            <a:gdLst>
              <a:gd name="connsiteX0" fmla="*/ 0 w 4096871"/>
              <a:gd name="connsiteY0" fmla="*/ 1183341 h 1183341"/>
              <a:gd name="connsiteX1" fmla="*/ 2268071 w 4096871"/>
              <a:gd name="connsiteY1" fmla="*/ 1183341 h 1183341"/>
              <a:gd name="connsiteX2" fmla="*/ 2268071 w 4096871"/>
              <a:gd name="connsiteY2" fmla="*/ 0 h 1183341"/>
              <a:gd name="connsiteX3" fmla="*/ 4096871 w 4096871"/>
              <a:gd name="connsiteY3" fmla="*/ 0 h 1183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6871" h="1183341">
                <a:moveTo>
                  <a:pt x="0" y="1183341"/>
                </a:moveTo>
                <a:lnTo>
                  <a:pt x="2268071" y="1183341"/>
                </a:lnTo>
                <a:lnTo>
                  <a:pt x="2268071" y="0"/>
                </a:lnTo>
                <a:lnTo>
                  <a:pt x="4096871" y="0"/>
                </a:lnTo>
              </a:path>
            </a:pathLst>
          </a:custGeom>
          <a:noFill/>
          <a:ln w="12700">
            <a:solidFill>
              <a:srgbClr val="FF00FF"/>
            </a:solidFill>
            <a:prstDash val="dash"/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7C47E-402D-668E-E518-B494AC6D6F84}"/>
              </a:ext>
            </a:extLst>
          </p:cNvPr>
          <p:cNvSpPr txBox="1"/>
          <p:nvPr/>
        </p:nvSpPr>
        <p:spPr>
          <a:xfrm>
            <a:off x="3111764" y="600053"/>
            <a:ext cx="137153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자동 </a:t>
            </a:r>
            <a:r>
              <a:rPr lang="ko-KR" altLang="en-US" sz="600" dirty="0" err="1">
                <a:solidFill>
                  <a:srgbClr val="FF00FF"/>
                </a:solidFill>
              </a:rPr>
              <a:t>값변경</a:t>
            </a:r>
            <a:r>
              <a:rPr lang="ko-KR" altLang="en-US" sz="600" dirty="0">
                <a:solidFill>
                  <a:srgbClr val="FF00FF"/>
                </a:solidFill>
              </a:rPr>
              <a:t> 업데이트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B833975-159D-9D11-D35B-020CD92F3E4B}"/>
              </a:ext>
            </a:extLst>
          </p:cNvPr>
          <p:cNvSpPr/>
          <p:nvPr/>
        </p:nvSpPr>
        <p:spPr>
          <a:xfrm>
            <a:off x="9465076" y="300401"/>
            <a:ext cx="1300334" cy="18466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전역 업데이트</a:t>
            </a:r>
          </a:p>
        </p:txBody>
      </p:sp>
    </p:spTree>
    <p:extLst>
      <p:ext uri="{BB962C8B-B14F-4D97-AF65-F5344CB8AC3E}">
        <p14:creationId xmlns:p14="http://schemas.microsoft.com/office/powerpoint/2010/main" val="368844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2B248996-ADF4-33F7-32A6-625165F57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982"/>
            <a:ext cx="12192000" cy="65532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53670"/>
              </p:ext>
            </p:extLst>
          </p:nvPr>
        </p:nvGraphicFramePr>
        <p:xfrm>
          <a:off x="2873215" y="1307556"/>
          <a:ext cx="5634745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16170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83703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3225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2010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Revit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Family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Types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772696" y="937937"/>
            <a:ext cx="26677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</a:t>
            </a:r>
            <a:r>
              <a:rPr lang="pt-BR" altLang="ko-KR" sz="1100" b="1" dirty="0"/>
              <a:t>H_FL_AR_S17_RC Slab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FL-Q1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FL-Q1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873215" y="1828298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838415" y="1828298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874594" y="2031305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304781" y="1694433"/>
            <a:ext cx="2424784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50" b="1" dirty="0"/>
              <a:t>H_FL_AR_S17_RC Slab</a:t>
            </a:r>
          </a:p>
          <a:p>
            <a:r>
              <a:rPr lang="pt-BR" altLang="ko-KR" sz="1050" dirty="0"/>
              <a:t>H_FL_AR_S17_RC Slab_S Trowel</a:t>
            </a:r>
          </a:p>
          <a:p>
            <a:r>
              <a:rPr lang="pt-BR" altLang="ko-KR" sz="1050" dirty="0"/>
              <a:t>H_FL_AR_S17_Roof RC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H_FL_AR_S17_STG Top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H_FL_AR_S17_RC Deck Slab_S Trowel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H_RF_AR_S17_Roof RC Deck Slab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H_FL_AR_S05_Grating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pt-BR" altLang="ko-KR" sz="1050" dirty="0"/>
              <a:t>H_FL_AR_S06_Removable Grating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ko-KR" sz="1000" dirty="0"/>
              <a:t>H_FL_AR_S17_RC Slab_T150</a:t>
            </a:r>
          </a:p>
          <a:p>
            <a:r>
              <a:rPr lang="pt-BR" altLang="ko-KR" sz="1000" dirty="0"/>
              <a:t>H_FL_AR_S17_RC Slab_T200</a:t>
            </a:r>
          </a:p>
          <a:p>
            <a:endParaRPr lang="pt-BR" altLang="ko-KR" sz="1000" dirty="0"/>
          </a:p>
          <a:p>
            <a:endParaRPr lang="en-US" altLang="ko-KR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89"/>
            <a:ext cx="169050" cy="225731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118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FL-Q1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357262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357262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70CBCE-BFD2-F409-2F23-C0612A8CAC67}"/>
              </a:ext>
            </a:extLst>
          </p:cNvPr>
          <p:cNvSpPr txBox="1"/>
          <p:nvPr/>
        </p:nvSpPr>
        <p:spPr>
          <a:xfrm>
            <a:off x="2878616" y="335407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2A6ABD-0626-EECD-CBE7-66EE268AFB2E}"/>
              </a:ext>
            </a:extLst>
          </p:cNvPr>
          <p:cNvSpPr txBox="1"/>
          <p:nvPr/>
        </p:nvSpPr>
        <p:spPr>
          <a:xfrm>
            <a:off x="3465334" y="3354076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58FC43-DDE8-89C2-FA6D-DF0A7C124007}"/>
              </a:ext>
            </a:extLst>
          </p:cNvPr>
          <p:cNvSpPr txBox="1"/>
          <p:nvPr/>
        </p:nvSpPr>
        <p:spPr>
          <a:xfrm>
            <a:off x="2772696" y="3733207"/>
            <a:ext cx="3055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Only for        : </a:t>
            </a:r>
            <a:r>
              <a:rPr lang="pt-BR" altLang="ko-KR" sz="1100" b="1" dirty="0">
                <a:solidFill>
                  <a:srgbClr val="FF00FF"/>
                </a:solidFill>
              </a:rPr>
              <a:t>H_FL_AR_S17_RC Slab_T150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8B5C7F6-9539-3086-B43F-86D2132A8332}"/>
              </a:ext>
            </a:extLst>
          </p:cNvPr>
          <p:cNvSpPr/>
          <p:nvPr/>
        </p:nvSpPr>
        <p:spPr>
          <a:xfrm>
            <a:off x="312957" y="1694433"/>
            <a:ext cx="2416608" cy="22899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6430C90C-BF47-B429-C5A7-3BA9EBCA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670520"/>
              </p:ext>
            </p:extLst>
          </p:nvPr>
        </p:nvGraphicFramePr>
        <p:xfrm>
          <a:off x="2873215" y="4108183"/>
          <a:ext cx="5634745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wmGroup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</a:tbl>
          </a:graphicData>
        </a:graphic>
      </p:graphicFrame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B2D757-28D0-D9AB-1C2F-E5B91DEABA52}"/>
              </a:ext>
            </a:extLst>
          </p:cNvPr>
          <p:cNvSpPr/>
          <p:nvPr/>
        </p:nvSpPr>
        <p:spPr>
          <a:xfrm>
            <a:off x="8947998" y="3580746"/>
            <a:ext cx="2748701" cy="197731"/>
          </a:xfrm>
          <a:prstGeom prst="rect">
            <a:avLst/>
          </a:prstGeom>
          <a:solidFill>
            <a:srgbClr val="0078D7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7042DD00-0485-CE8F-EEA9-AC7E09449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1741015"/>
            <a:ext cx="152421" cy="15242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38022954-849C-C527-49A4-74FEE4900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1911854"/>
            <a:ext cx="142895" cy="161948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CCA7700-FC75-43AD-7852-9858D065F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223154"/>
            <a:ext cx="142895" cy="161948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CC971FB-C4EC-1029-B989-3206B3A38D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380887"/>
            <a:ext cx="142895" cy="161948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2F41EC32-4B94-4EDB-8083-CA28ECEE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548362"/>
            <a:ext cx="142895" cy="161948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E64ECB0-9123-0568-EFB5-812078F60F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708999"/>
            <a:ext cx="142895" cy="161948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DD9371FE-027E-8C87-04E3-39ACFD63DD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2872055"/>
            <a:ext cx="142895" cy="161948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3876470-AE6F-DDC8-9F5D-185198E26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90" y="3029706"/>
            <a:ext cx="142895" cy="161948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29A53283-0D82-996B-246C-96760DC99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961" y="2065206"/>
            <a:ext cx="152421" cy="1524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22FB1FB1-BAA8-6425-0428-0E1B3D040D6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t="18786" r="38113" b="30828"/>
          <a:stretch/>
        </p:blipFill>
        <p:spPr>
          <a:xfrm>
            <a:off x="8976020" y="1490917"/>
            <a:ext cx="2548307" cy="701019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D33172B6-59C4-8B24-4BBB-3E223277736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6676" b="-1226"/>
          <a:stretch/>
        </p:blipFill>
        <p:spPr>
          <a:xfrm>
            <a:off x="9029977" y="2280603"/>
            <a:ext cx="2499960" cy="35003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259B3770-5255-DD5F-5E73-F7BF8FFFC110}"/>
              </a:ext>
            </a:extLst>
          </p:cNvPr>
          <p:cNvSpPr/>
          <p:nvPr/>
        </p:nvSpPr>
        <p:spPr>
          <a:xfrm>
            <a:off x="2956283" y="696359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D49A92DE-70D6-AB0B-A7E7-5A0CE5E1E4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721284"/>
            <a:ext cx="230856" cy="22899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F9A561AD-F953-1385-A5CC-231F63F99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368" y="689252"/>
            <a:ext cx="2561547" cy="3103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E7724F7-5E00-20DE-9202-138A00B83C5F}"/>
              </a:ext>
            </a:extLst>
          </p:cNvPr>
          <p:cNvSpPr/>
          <p:nvPr/>
        </p:nvSpPr>
        <p:spPr>
          <a:xfrm>
            <a:off x="7122195" y="909808"/>
            <a:ext cx="129792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Update common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0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2A3C94-CDBC-F969-6F8F-EE4E0268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8"/>
            <a:ext cx="12192000" cy="652574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8EEA736-4E5E-BEC1-7621-3F37EDEA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201" y="1100698"/>
            <a:ext cx="6913974" cy="360464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3B1E28C-0645-1683-1255-82708E104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621" y="1604927"/>
            <a:ext cx="5430008" cy="50489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87FFA5B-2978-E164-E9B9-F6A3EB74DC61}"/>
              </a:ext>
            </a:extLst>
          </p:cNvPr>
          <p:cNvSpPr/>
          <p:nvPr/>
        </p:nvSpPr>
        <p:spPr>
          <a:xfrm>
            <a:off x="1981201" y="2344426"/>
            <a:ext cx="2152650" cy="1338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900" b="1" dirty="0"/>
              <a:t>H_FL_AR_S17_RC Slab</a:t>
            </a:r>
          </a:p>
          <a:p>
            <a:r>
              <a:rPr lang="pt-BR" altLang="ko-KR" sz="900" dirty="0"/>
              <a:t>H_FL_AR_S17_RC Slab_S Trowel</a:t>
            </a:r>
          </a:p>
          <a:p>
            <a:r>
              <a:rPr lang="pt-BR" altLang="ko-KR" sz="900" dirty="0"/>
              <a:t>H_FL_AR_S17_Roof RC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H_FL_AR_S17_STG Top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H_FL_AR_S17_RC Deck Slab_S Trowel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en-US" altLang="ko-KR" sz="900" dirty="0"/>
              <a:t>H_RF_AR_S17_Roof RC Deck Slab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H_FL_AR_S05_Grating</a:t>
            </a:r>
            <a:endParaRPr lang="ko-KR" altLang="en-US" sz="900" dirty="0">
              <a:solidFill>
                <a:schemeClr val="tx1"/>
              </a:solidFill>
            </a:endParaRPr>
          </a:p>
          <a:p>
            <a:r>
              <a:rPr lang="pt-BR" altLang="ko-KR" sz="900" dirty="0"/>
              <a:t>H_FL_AR_S06_Removable Grating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50F43B0-76CB-32E6-5EE0-E75F3CCF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5871" y="2214597"/>
            <a:ext cx="3161779" cy="2076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2B152-61F0-FEFE-EAD4-54942375A292}"/>
              </a:ext>
            </a:extLst>
          </p:cNvPr>
          <p:cNvSpPr txBox="1"/>
          <p:nvPr/>
        </p:nvSpPr>
        <p:spPr>
          <a:xfrm>
            <a:off x="4216921" y="2374646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80C8-05D5-FC27-87B3-499DB77EDE5D}"/>
              </a:ext>
            </a:extLst>
          </p:cNvPr>
          <p:cNvSpPr txBox="1"/>
          <p:nvPr/>
        </p:nvSpPr>
        <p:spPr>
          <a:xfrm>
            <a:off x="4238561" y="2856863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82082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B2B73D-E4C5-1AA9-2832-CA8F6810C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77411-29AC-EE30-4FB2-31F0615140F6}"/>
              </a:ext>
            </a:extLst>
          </p:cNvPr>
          <p:cNvSpPr txBox="1"/>
          <p:nvPr/>
        </p:nvSpPr>
        <p:spPr>
          <a:xfrm>
            <a:off x="240012" y="5471569"/>
            <a:ext cx="1037463" cy="2616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Hide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unused</a:t>
            </a:r>
            <a:endParaRPr lang="ko-KR" altLang="en-US" sz="11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A32BFE-D83F-44FF-D00B-3F0EB0C820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415"/>
          <a:stretch/>
        </p:blipFill>
        <p:spPr>
          <a:xfrm>
            <a:off x="201437" y="1756312"/>
            <a:ext cx="1798813" cy="13473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5CBFEE-D872-AC8B-1CB4-E2161C557495}"/>
              </a:ext>
            </a:extLst>
          </p:cNvPr>
          <p:cNvSpPr txBox="1"/>
          <p:nvPr/>
        </p:nvSpPr>
        <p:spPr>
          <a:xfrm>
            <a:off x="2606031" y="1038483"/>
            <a:ext cx="15520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현재 선택 타입을 상기 빌딩에 적용하기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71B433-CED8-E7CA-6CFB-1236458E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83" t="11047" r="59030" b="86124"/>
          <a:stretch/>
        </p:blipFill>
        <p:spPr>
          <a:xfrm>
            <a:off x="10774679" y="1403231"/>
            <a:ext cx="1181101" cy="1854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712105-7C6A-8625-C4DB-B86019E73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45" y="800325"/>
            <a:ext cx="1971950" cy="23815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2C3CFBF-93B3-1CD5-27C2-542D4BAEEA44}"/>
              </a:ext>
            </a:extLst>
          </p:cNvPr>
          <p:cNvSpPr/>
          <p:nvPr/>
        </p:nvSpPr>
        <p:spPr>
          <a:xfrm>
            <a:off x="2684859" y="1049982"/>
            <a:ext cx="1466850" cy="16166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6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77993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04154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56476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199848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779930"/>
            <a:ext cx="250171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19330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5735732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245942" y="1564760"/>
            <a:ext cx="2240458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F91  /  B35  /  W01B  /  C95A</a:t>
            </a:r>
          </a:p>
          <a:p>
            <a:endParaRPr lang="en-US" altLang="ko-KR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278AB3-5F27-18FC-6B93-67F49C64189E}"/>
              </a:ext>
            </a:extLst>
          </p:cNvPr>
          <p:cNvSpPr txBox="1"/>
          <p:nvPr/>
        </p:nvSpPr>
        <p:spPr>
          <a:xfrm>
            <a:off x="3245942" y="1172345"/>
            <a:ext cx="1165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Finish Type List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62821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4093199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009242" y="1564760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room1</a:t>
            </a:r>
          </a:p>
          <a:p>
            <a:r>
              <a:rPr lang="en-US" altLang="ko-KR" sz="1050" dirty="0"/>
              <a:t>room2</a:t>
            </a:r>
          </a:p>
          <a:p>
            <a:r>
              <a:rPr lang="en-US" altLang="ko-KR" sz="1050" dirty="0"/>
              <a:t>room3</a:t>
            </a:r>
          </a:p>
          <a:p>
            <a:r>
              <a:rPr lang="en-US" altLang="ko-KR" sz="1050" dirty="0"/>
              <a:t>room4</a:t>
            </a:r>
          </a:p>
          <a:p>
            <a:r>
              <a:rPr lang="en-US" altLang="ko-KR" sz="1050" dirty="0"/>
              <a:t>room5</a:t>
            </a:r>
          </a:p>
          <a:p>
            <a:r>
              <a:rPr lang="en-US" altLang="ko-KR" sz="1050" dirty="0"/>
              <a:t>room6</a:t>
            </a:r>
          </a:p>
          <a:p>
            <a:r>
              <a:rPr lang="en-US" altLang="ko-KR" sz="1050" dirty="0"/>
              <a:t>room7</a:t>
            </a:r>
          </a:p>
          <a:p>
            <a:r>
              <a:rPr lang="en-US" altLang="ko-KR" sz="1050" dirty="0"/>
              <a:t>room8</a:t>
            </a:r>
          </a:p>
          <a:p>
            <a:r>
              <a:rPr lang="en-US" altLang="ko-KR" sz="1050" dirty="0"/>
              <a:t>room9</a:t>
            </a:r>
          </a:p>
          <a:p>
            <a:r>
              <a:rPr lang="en-US" altLang="ko-KR" sz="1050" dirty="0"/>
              <a:t>room10</a:t>
            </a:r>
          </a:p>
          <a:p>
            <a:r>
              <a:rPr lang="en-US" altLang="ko-KR" sz="1050" dirty="0"/>
              <a:t>room11</a:t>
            </a:r>
          </a:p>
          <a:p>
            <a:r>
              <a:rPr lang="en-US" altLang="ko-KR" sz="1050" dirty="0"/>
              <a:t>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6009242" y="1172345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List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52254-1888-1384-6043-F12ED6E28E31}"/>
              </a:ext>
            </a:extLst>
          </p:cNvPr>
          <p:cNvSpPr txBox="1"/>
          <p:nvPr/>
        </p:nvSpPr>
        <p:spPr>
          <a:xfrm>
            <a:off x="6982890" y="385641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BE3E0-156C-23EC-FD5D-A00BE55A65EA}"/>
              </a:ext>
            </a:extLst>
          </p:cNvPr>
          <p:cNvSpPr txBox="1"/>
          <p:nvPr/>
        </p:nvSpPr>
        <p:spPr>
          <a:xfrm>
            <a:off x="3857951" y="2366080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178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3245943" y="174786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7B1030-F927-1B0C-B808-5DCD7D33B404}"/>
              </a:ext>
            </a:extLst>
          </p:cNvPr>
          <p:cNvSpPr txBox="1"/>
          <p:nvPr/>
        </p:nvSpPr>
        <p:spPr>
          <a:xfrm>
            <a:off x="6009242" y="3856415"/>
            <a:ext cx="80182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Type</a:t>
            </a:r>
            <a:endParaRPr lang="ko-KR" altLang="en-US" sz="11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5A93A0-3A65-9CE5-9CD9-D18761F28EC7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4402A91-A11A-1FCC-5A1C-EC6B89B1062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30C432B-A2A9-120F-B647-DDDE1BCE0A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825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904737-1B2E-95CB-5E6F-C8D622E7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9ED965-222E-1B26-DB6A-C8CAECE63640}"/>
              </a:ext>
            </a:extLst>
          </p:cNvPr>
          <p:cNvSpPr txBox="1"/>
          <p:nvPr/>
        </p:nvSpPr>
        <p:spPr>
          <a:xfrm>
            <a:off x="98611" y="1041540"/>
            <a:ext cx="1576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Project Name or Brief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2BD09-7B78-E2CC-1912-D8F2F5F93791}"/>
              </a:ext>
            </a:extLst>
          </p:cNvPr>
          <p:cNvSpPr txBox="1"/>
          <p:nvPr/>
        </p:nvSpPr>
        <p:spPr>
          <a:xfrm>
            <a:off x="240013" y="1303150"/>
            <a:ext cx="567784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HGEN</a:t>
            </a:r>
            <a:endParaRPr lang="ko-KR" alt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F9302E-A614-F6AF-51FE-0C943E60FA1F}"/>
              </a:ext>
            </a:extLst>
          </p:cNvPr>
          <p:cNvSpPr txBox="1"/>
          <p:nvPr/>
        </p:nvSpPr>
        <p:spPr>
          <a:xfrm>
            <a:off x="98611" y="1826370"/>
            <a:ext cx="966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Building List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82EE0E-0742-7B4A-7D38-74C3B48ABB9A}"/>
              </a:ext>
            </a:extLst>
          </p:cNvPr>
          <p:cNvSpPr/>
          <p:nvPr/>
        </p:nvSpPr>
        <p:spPr>
          <a:xfrm>
            <a:off x="240013" y="2260091"/>
            <a:ext cx="1434670" cy="251607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STB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C</a:t>
            </a:r>
            <a:r>
              <a:rPr lang="en-US" altLang="ko-KR" sz="1050" dirty="0"/>
              <a:t>CB</a:t>
            </a:r>
          </a:p>
          <a:p>
            <a:r>
              <a:rPr lang="en-US" altLang="ko-KR" sz="1050" dirty="0">
                <a:solidFill>
                  <a:schemeClr val="tx1"/>
                </a:solidFill>
              </a:rPr>
              <a:t>WTB</a:t>
            </a: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en-US" altLang="ko-KR" sz="1050" dirty="0">
              <a:solidFill>
                <a:schemeClr val="tx1"/>
              </a:solidFill>
            </a:endParaRPr>
          </a:p>
          <a:p>
            <a:endParaRPr lang="en-US" altLang="ko-KR" sz="1050" dirty="0"/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E0047-C28B-F1CD-959D-FDC52D551130}"/>
              </a:ext>
            </a:extLst>
          </p:cNvPr>
          <p:cNvSpPr/>
          <p:nvPr/>
        </p:nvSpPr>
        <p:spPr>
          <a:xfrm>
            <a:off x="98611" y="1041540"/>
            <a:ext cx="2501714" cy="449248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A42D7E-900F-2E38-286C-C23A1829F062}"/>
              </a:ext>
            </a:extLst>
          </p:cNvPr>
          <p:cNvSpPr/>
          <p:nvPr/>
        </p:nvSpPr>
        <p:spPr>
          <a:xfrm>
            <a:off x="240013" y="2454917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71E264-F709-B002-9593-A6B6290C4B8A}"/>
              </a:ext>
            </a:extLst>
          </p:cNvPr>
          <p:cNvSpPr/>
          <p:nvPr/>
        </p:nvSpPr>
        <p:spPr>
          <a:xfrm>
            <a:off x="3022786" y="779930"/>
            <a:ext cx="635035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E015C-D200-83EA-3D32-8ADC0EAAE5CD}"/>
              </a:ext>
            </a:extLst>
          </p:cNvPr>
          <p:cNvSpPr txBox="1"/>
          <p:nvPr/>
        </p:nvSpPr>
        <p:spPr>
          <a:xfrm>
            <a:off x="3022786" y="779930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 Building : CCB</a:t>
            </a:r>
            <a:endParaRPr lang="ko-KR" altLang="en-US" sz="11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5821B8-2ECA-AB1E-CEC7-4736CADC654A}"/>
              </a:ext>
            </a:extLst>
          </p:cNvPr>
          <p:cNvSpPr/>
          <p:nvPr/>
        </p:nvSpPr>
        <p:spPr>
          <a:xfrm>
            <a:off x="3302174" y="1564760"/>
            <a:ext cx="2793826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F91 / B35 / W02A / C95A</a:t>
            </a:r>
          </a:p>
          <a:p>
            <a:endParaRPr lang="en-US" altLang="ko-KR" sz="1050" dirty="0"/>
          </a:p>
          <a:p>
            <a:r>
              <a:rPr lang="en-US" altLang="ko-KR" sz="1050" dirty="0"/>
              <a:t>101	CENTRAL CONTROL ROOM	</a:t>
            </a:r>
          </a:p>
          <a:p>
            <a:r>
              <a:rPr lang="en-US" altLang="ko-KR" sz="1050" dirty="0"/>
              <a:t>102	MEETING ROOM	</a:t>
            </a:r>
          </a:p>
          <a:p>
            <a:r>
              <a:rPr lang="en-US" altLang="ko-KR" sz="1050" dirty="0"/>
              <a:t>103	ENGINEERING ROOM	</a:t>
            </a:r>
          </a:p>
          <a:p>
            <a:r>
              <a:rPr lang="en-US" altLang="ko-KR" sz="1050" dirty="0"/>
              <a:t>127	NONE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EC0703-32E0-C215-4141-B573D5383BC4}"/>
              </a:ext>
            </a:extLst>
          </p:cNvPr>
          <p:cNvSpPr txBox="1"/>
          <p:nvPr/>
        </p:nvSpPr>
        <p:spPr>
          <a:xfrm>
            <a:off x="1106899" y="4889822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2EF2A-E9BD-72E8-5AA7-648A27B6F63C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9C62E-9355-D953-1A03-961B697B03DD}"/>
              </a:ext>
            </a:extLst>
          </p:cNvPr>
          <p:cNvSpPr/>
          <p:nvPr/>
        </p:nvSpPr>
        <p:spPr>
          <a:xfrm>
            <a:off x="6714813" y="1564760"/>
            <a:ext cx="247769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F06A  /  B03  /  W01A  /</a:t>
            </a:r>
          </a:p>
          <a:p>
            <a:r>
              <a:rPr lang="en-US" altLang="ko-KR" sz="1050" dirty="0"/>
              <a:t>    room1</a:t>
            </a:r>
          </a:p>
          <a:p>
            <a:r>
              <a:rPr lang="en-US" altLang="ko-KR" sz="1050" dirty="0"/>
              <a:t>    room2</a:t>
            </a:r>
          </a:p>
          <a:p>
            <a:r>
              <a:rPr lang="en-US" altLang="ko-KR" sz="1050" dirty="0"/>
              <a:t>    room3</a:t>
            </a:r>
          </a:p>
          <a:p>
            <a:r>
              <a:rPr lang="en-US" altLang="ko-KR" sz="1050" dirty="0"/>
              <a:t>    room4</a:t>
            </a:r>
          </a:p>
          <a:p>
            <a:r>
              <a:rPr lang="en-US" altLang="ko-KR" sz="1050" dirty="0"/>
              <a:t>F06A  /  B03  /  W01B  /  C01</a:t>
            </a:r>
          </a:p>
          <a:p>
            <a:r>
              <a:rPr lang="en-US" altLang="ko-KR" sz="1050" dirty="0"/>
              <a:t>    room5</a:t>
            </a:r>
          </a:p>
          <a:p>
            <a:r>
              <a:rPr lang="en-US" altLang="ko-KR" sz="1050" dirty="0"/>
              <a:t>    room6</a:t>
            </a:r>
          </a:p>
          <a:p>
            <a:r>
              <a:rPr lang="en-US" altLang="ko-KR" sz="1050" dirty="0"/>
              <a:t>    room7</a:t>
            </a:r>
          </a:p>
          <a:p>
            <a:r>
              <a:rPr lang="en-US" altLang="ko-KR" sz="1050" dirty="0"/>
              <a:t>    room8</a:t>
            </a:r>
          </a:p>
          <a:p>
            <a:r>
              <a:rPr lang="en-US" altLang="ko-KR" sz="1050" dirty="0"/>
              <a:t>F91  /  B35  /  W01B  /  C95A</a:t>
            </a:r>
          </a:p>
          <a:p>
            <a:r>
              <a:rPr lang="en-US" altLang="ko-KR" sz="1050" dirty="0"/>
              <a:t>    room9</a:t>
            </a:r>
          </a:p>
          <a:p>
            <a:r>
              <a:rPr lang="en-US" altLang="ko-KR" sz="1050" dirty="0"/>
              <a:t>    room10</a:t>
            </a:r>
          </a:p>
          <a:p>
            <a:r>
              <a:rPr lang="en-US" altLang="ko-KR" sz="1050" dirty="0"/>
              <a:t>    room11</a:t>
            </a:r>
          </a:p>
          <a:p>
            <a:r>
              <a:rPr lang="en-US" altLang="ko-KR" sz="1050" dirty="0"/>
              <a:t>    room12</a:t>
            </a: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F48D2-1579-8A97-2DD6-28A6DF57C916}"/>
              </a:ext>
            </a:extLst>
          </p:cNvPr>
          <p:cNvSpPr txBox="1"/>
          <p:nvPr/>
        </p:nvSpPr>
        <p:spPr>
          <a:xfrm>
            <a:off x="3317966" y="1146888"/>
            <a:ext cx="10374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Room </a:t>
            </a:r>
            <a:r>
              <a:rPr lang="ko-KR" altLang="en-US" sz="1100" dirty="0" err="1"/>
              <a:t>트리뷰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CE62C-4DF6-6A5B-B938-79EF7C679BD0}"/>
              </a:ext>
            </a:extLst>
          </p:cNvPr>
          <p:cNvSpPr txBox="1"/>
          <p:nvPr/>
        </p:nvSpPr>
        <p:spPr>
          <a:xfrm>
            <a:off x="9522691" y="212436"/>
            <a:ext cx="1204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C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84D384B-93BE-BDF0-FAF6-B9FBCCCE2FDC}"/>
              </a:ext>
            </a:extLst>
          </p:cNvPr>
          <p:cNvSpPr/>
          <p:nvPr/>
        </p:nvSpPr>
        <p:spPr>
          <a:xfrm>
            <a:off x="6714812" y="3214490"/>
            <a:ext cx="2240458" cy="209315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828-A373-34D5-BDA3-FAC9160E6382}"/>
              </a:ext>
            </a:extLst>
          </p:cNvPr>
          <p:cNvSpPr txBox="1"/>
          <p:nvPr/>
        </p:nvSpPr>
        <p:spPr>
          <a:xfrm>
            <a:off x="3302174" y="3293000"/>
            <a:ext cx="78258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Item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E1ECB-C2D3-20EB-0F2A-8012B85807D9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F1C5E1-AB65-73DB-A85F-22CA09141D9A}"/>
              </a:ext>
            </a:extLst>
          </p:cNvPr>
          <p:cNvSpPr txBox="1"/>
          <p:nvPr/>
        </p:nvSpPr>
        <p:spPr>
          <a:xfrm>
            <a:off x="4163083" y="3293000"/>
            <a:ext cx="193674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Add rooms with finish type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0869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3314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Earth Work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0" y="1053314"/>
            <a:ext cx="535921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D0262B02-5FB1-BE35-F3B0-6B0AC4BD3CD8}"/>
              </a:ext>
            </a:extLst>
          </p:cNvPr>
          <p:cNvCxnSpPr/>
          <p:nvPr/>
        </p:nvCxnSpPr>
        <p:spPr>
          <a:xfrm>
            <a:off x="219075" y="6086475"/>
            <a:ext cx="438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3D7FD09-F7EF-99C5-419B-56B56DDBA28A}"/>
              </a:ext>
            </a:extLst>
          </p:cNvPr>
          <p:cNvSpPr txBox="1"/>
          <p:nvPr/>
        </p:nvSpPr>
        <p:spPr>
          <a:xfrm>
            <a:off x="5667374" y="1051952"/>
            <a:ext cx="8867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Steel Work</a:t>
            </a:r>
            <a:endParaRPr lang="ko-KR" altLang="en-US" sz="11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F954258-B37B-5706-DA25-CCAFA465FB08}"/>
              </a:ext>
            </a:extLst>
          </p:cNvPr>
          <p:cNvSpPr/>
          <p:nvPr/>
        </p:nvSpPr>
        <p:spPr>
          <a:xfrm>
            <a:off x="5667374" y="1051952"/>
            <a:ext cx="6143625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1F4D50B2-9A14-6EB8-C087-20E2C53C9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CFDBE91-FA0C-8E18-B4A1-451538F76F8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B25432B8-1E03-DE9B-B480-28B21C24A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12128"/>
              </p:ext>
            </p:extLst>
          </p:nvPr>
        </p:nvGraphicFramePr>
        <p:xfrm>
          <a:off x="219075" y="1746326"/>
          <a:ext cx="495055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978755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</a:rPr>
                        <a:t>ExtraExcavation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토량환산계수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1.15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돌출길이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607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터파기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여유폭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13687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지하수위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(GL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을 기준으로 음수로 작성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82922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502648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7A10E35-E4D8-17C7-9AC0-DDA3FA9F3881}"/>
              </a:ext>
            </a:extLst>
          </p:cNvPr>
          <p:cNvSpPr txBox="1"/>
          <p:nvPr/>
        </p:nvSpPr>
        <p:spPr>
          <a:xfrm>
            <a:off x="256161" y="1425969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C76C1B-4828-15CC-8F74-006A3086DBD4}"/>
              </a:ext>
            </a:extLst>
          </p:cNvPr>
          <p:cNvSpPr txBox="1"/>
          <p:nvPr/>
        </p:nvSpPr>
        <p:spPr>
          <a:xfrm>
            <a:off x="842879" y="1425969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AF828252-AA18-E856-BDB1-77BBEB14E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491072"/>
              </p:ext>
            </p:extLst>
          </p:nvPr>
        </p:nvGraphicFramePr>
        <p:xfrm>
          <a:off x="5891818" y="1744964"/>
          <a:ext cx="4870450" cy="1710690"/>
        </p:xfrm>
        <a:graphic>
          <a:graphicData uri="http://schemas.openxmlformats.org/drawingml/2006/table">
            <a:tbl>
              <a:tblPr/>
              <a:tblGrid>
                <a:gridCol w="712911">
                  <a:extLst>
                    <a:ext uri="{9D8B030D-6E8A-4147-A177-3AD203B41FA5}">
                      <a16:colId xmlns:a16="http://schemas.microsoft.com/office/drawing/2014/main" val="2435756049"/>
                    </a:ext>
                  </a:extLst>
                </a:gridCol>
                <a:gridCol w="1755643">
                  <a:extLst>
                    <a:ext uri="{9D8B030D-6E8A-4147-A177-3AD203B41FA5}">
                      <a16:colId xmlns:a16="http://schemas.microsoft.com/office/drawing/2014/main" val="2684752932"/>
                    </a:ext>
                  </a:extLst>
                </a:gridCol>
                <a:gridCol w="453272">
                  <a:extLst>
                    <a:ext uri="{9D8B030D-6E8A-4147-A177-3AD203B41FA5}">
                      <a16:colId xmlns:a16="http://schemas.microsoft.com/office/drawing/2014/main" val="121018508"/>
                    </a:ext>
                  </a:extLst>
                </a:gridCol>
                <a:gridCol w="1948624">
                  <a:extLst>
                    <a:ext uri="{9D8B030D-6E8A-4147-A177-3AD203B41FA5}">
                      <a16:colId xmlns:a16="http://schemas.microsoft.com/office/drawing/2014/main" val="21132380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201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단위중량 기준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Unicode MS" panose="020B0604020202020204" pitchFamily="50" charset="-127"/>
                          <a:ea typeface="Arial Unicode MS" panose="020B0604020202020204" pitchFamily="50" charset="-127"/>
                        </a:rPr>
                        <a:t>( 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KG/M 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15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219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Heavy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97393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Medium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0674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sng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04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Extra Light Steel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</a:rPr>
                        <a:t>KG/M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544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28575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67320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7340837-73E2-B386-89CA-D0C0D0EA926A}"/>
              </a:ext>
            </a:extLst>
          </p:cNvPr>
          <p:cNvSpPr txBox="1"/>
          <p:nvPr/>
        </p:nvSpPr>
        <p:spPr>
          <a:xfrm>
            <a:off x="5967437" y="14246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14C182-57DA-0A6B-F5C9-D160E69BACC6}"/>
              </a:ext>
            </a:extLst>
          </p:cNvPr>
          <p:cNvSpPr txBox="1"/>
          <p:nvPr/>
        </p:nvSpPr>
        <p:spPr>
          <a:xfrm>
            <a:off x="6554155" y="14246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12978-0306-465D-DB2F-88B178BEFD99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4D21B-EF1D-E294-6AD2-DD7F6126FEE8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6076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59E480E6-8FE2-C7B8-F932-87BBC1CD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0B81A30-F7FB-DF9F-2ED8-5B7FD28F09A1}"/>
              </a:ext>
            </a:extLst>
          </p:cNvPr>
          <p:cNvSpPr txBox="1"/>
          <p:nvPr/>
        </p:nvSpPr>
        <p:spPr>
          <a:xfrm>
            <a:off x="7479306" y="3402105"/>
            <a:ext cx="161454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공통 입력 값 항목 업데이트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3662DF-8076-7DC0-F436-79DB8AD285C3}"/>
              </a:ext>
            </a:extLst>
          </p:cNvPr>
          <p:cNvSpPr txBox="1"/>
          <p:nvPr/>
        </p:nvSpPr>
        <p:spPr>
          <a:xfrm>
            <a:off x="9522691" y="212436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A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</a:p>
        </p:txBody>
      </p:sp>
    </p:spTree>
    <p:extLst>
      <p:ext uri="{BB962C8B-B14F-4D97-AF65-F5344CB8AC3E}">
        <p14:creationId xmlns:p14="http://schemas.microsoft.com/office/powerpoint/2010/main" val="100836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33E507-D5A5-3EE3-CF81-EDE2899FA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A22A0A-92F6-3ED9-7AF0-46F8F2069067}"/>
              </a:ext>
            </a:extLst>
          </p:cNvPr>
          <p:cNvSpPr txBox="1"/>
          <p:nvPr/>
        </p:nvSpPr>
        <p:spPr>
          <a:xfrm>
            <a:off x="2067493" y="4427467"/>
            <a:ext cx="10358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산출타입 복제 기능 추가</a:t>
            </a:r>
          </a:p>
        </p:txBody>
      </p:sp>
    </p:spTree>
    <p:extLst>
      <p:ext uri="{BB962C8B-B14F-4D97-AF65-F5344CB8AC3E}">
        <p14:creationId xmlns:p14="http://schemas.microsoft.com/office/powerpoint/2010/main" val="368817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D9C468-D5EC-3ABC-A07B-9850F8ED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96508-B619-3A4B-95C9-37D83E47D398}"/>
              </a:ext>
            </a:extLst>
          </p:cNvPr>
          <p:cNvSpPr txBox="1"/>
          <p:nvPr/>
        </p:nvSpPr>
        <p:spPr>
          <a:xfrm>
            <a:off x="98611" y="1051952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Category</a:t>
            </a:r>
            <a:endParaRPr lang="ko-KR" altLang="en-US" sz="11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BD2E7A-D817-782E-A299-A8A91D42B8A5}"/>
              </a:ext>
            </a:extLst>
          </p:cNvPr>
          <p:cNvSpPr/>
          <p:nvPr/>
        </p:nvSpPr>
        <p:spPr>
          <a:xfrm>
            <a:off x="240013" y="1584703"/>
            <a:ext cx="1434670" cy="219290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Room</a:t>
            </a:r>
          </a:p>
          <a:p>
            <a:r>
              <a:rPr lang="en-US" altLang="ko-KR" sz="1050" dirty="0"/>
              <a:t>Floors</a:t>
            </a:r>
          </a:p>
          <a:p>
            <a:r>
              <a:rPr lang="en-US" altLang="ko-KR" sz="1050" dirty="0"/>
              <a:t>Roofs</a:t>
            </a:r>
          </a:p>
          <a:p>
            <a:r>
              <a:rPr lang="en-US" altLang="ko-KR" sz="1050" dirty="0"/>
              <a:t>Walls</a:t>
            </a:r>
          </a:p>
          <a:p>
            <a:r>
              <a:rPr lang="en-US" altLang="ko-KR" sz="1050" dirty="0" err="1"/>
              <a:t>St_Fdn</a:t>
            </a:r>
            <a:endParaRPr lang="en-US" altLang="ko-KR" sz="1050" dirty="0"/>
          </a:p>
          <a:p>
            <a:r>
              <a:rPr lang="en-US" altLang="ko-KR" sz="1050" dirty="0" err="1"/>
              <a:t>St_col</a:t>
            </a:r>
            <a:endParaRPr lang="en-US" altLang="ko-KR" sz="1050" dirty="0"/>
          </a:p>
          <a:p>
            <a:r>
              <a:rPr lang="en-US" altLang="ko-KR" sz="1050" dirty="0" err="1"/>
              <a:t>St_Framing</a:t>
            </a:r>
            <a:endParaRPr lang="en-US" altLang="ko-KR" sz="1050" dirty="0"/>
          </a:p>
          <a:p>
            <a:r>
              <a:rPr lang="en-US" altLang="ko-KR" sz="1050" dirty="0"/>
              <a:t>Ceilings</a:t>
            </a:r>
          </a:p>
          <a:p>
            <a:r>
              <a:rPr lang="en-US" altLang="ko-KR" sz="1050" dirty="0"/>
              <a:t>Doors</a:t>
            </a:r>
          </a:p>
          <a:p>
            <a:r>
              <a:rPr lang="en-US" altLang="ko-KR" sz="1050" dirty="0"/>
              <a:t>Windows</a:t>
            </a:r>
          </a:p>
          <a:p>
            <a:r>
              <a:rPr lang="en-US" altLang="ko-KR" sz="1050" dirty="0"/>
              <a:t>Stairs</a:t>
            </a:r>
          </a:p>
          <a:p>
            <a:r>
              <a:rPr lang="en-US" altLang="ko-KR" sz="1050" dirty="0"/>
              <a:t>Railings</a:t>
            </a:r>
          </a:p>
          <a:p>
            <a:r>
              <a:rPr lang="en-US" altLang="ko-KR" sz="1050" dirty="0"/>
              <a:t>Generic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16EE5E-F06D-C07A-8D85-CB6FFAD3D97D}"/>
              </a:ext>
            </a:extLst>
          </p:cNvPr>
          <p:cNvSpPr/>
          <p:nvPr/>
        </p:nvSpPr>
        <p:spPr>
          <a:xfrm>
            <a:off x="98611" y="1051952"/>
            <a:ext cx="1911164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9209AD-98B4-A52A-1E7E-1A618FBBEF54}"/>
              </a:ext>
            </a:extLst>
          </p:cNvPr>
          <p:cNvSpPr/>
          <p:nvPr/>
        </p:nvSpPr>
        <p:spPr>
          <a:xfrm>
            <a:off x="240013" y="226741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E44BC-7770-1D6D-F39B-520C2E3B3D1F}"/>
              </a:ext>
            </a:extLst>
          </p:cNvPr>
          <p:cNvSpPr txBox="1"/>
          <p:nvPr/>
        </p:nvSpPr>
        <p:spPr>
          <a:xfrm>
            <a:off x="2108385" y="1079970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 err="1"/>
              <a:t>St_Fdn</a:t>
            </a:r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BF49BC-7AE0-06B1-E97C-8FA3BFDF64FF}"/>
              </a:ext>
            </a:extLst>
          </p:cNvPr>
          <p:cNvSpPr/>
          <p:nvPr/>
        </p:nvSpPr>
        <p:spPr>
          <a:xfrm>
            <a:off x="2317936" y="1584703"/>
            <a:ext cx="1434670" cy="15465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SF-Q0</a:t>
            </a:r>
          </a:p>
          <a:p>
            <a:r>
              <a:rPr lang="en-US" altLang="ko-KR" sz="1050" dirty="0"/>
              <a:t>SF-Q1</a:t>
            </a:r>
          </a:p>
          <a:p>
            <a:r>
              <a:rPr lang="en-US" altLang="ko-KR" sz="1050" dirty="0"/>
              <a:t>SF-Q2</a:t>
            </a:r>
          </a:p>
          <a:p>
            <a:r>
              <a:rPr lang="en-US" altLang="ko-KR" sz="1050" dirty="0"/>
              <a:t>SF-Q2A</a:t>
            </a:r>
          </a:p>
          <a:p>
            <a:r>
              <a:rPr lang="en-US" altLang="ko-KR" sz="1050" dirty="0"/>
              <a:t>SF-Q3</a:t>
            </a:r>
          </a:p>
          <a:p>
            <a:r>
              <a:rPr lang="en-US" altLang="ko-KR" sz="1050" dirty="0"/>
              <a:t>SF-Q4</a:t>
            </a:r>
          </a:p>
          <a:p>
            <a:r>
              <a:rPr lang="en-US" altLang="ko-KR" sz="1050" dirty="0"/>
              <a:t>SF-Q5</a:t>
            </a:r>
          </a:p>
          <a:p>
            <a:r>
              <a:rPr lang="en-US" altLang="ko-KR" sz="1050" dirty="0"/>
              <a:t>SF-Q6</a:t>
            </a:r>
          </a:p>
          <a:p>
            <a:endParaRPr lang="en-US" altLang="ko-KR" sz="10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4B73F-1E06-BDBD-6701-045ABD3F164D}"/>
              </a:ext>
            </a:extLst>
          </p:cNvPr>
          <p:cNvSpPr txBox="1"/>
          <p:nvPr/>
        </p:nvSpPr>
        <p:spPr>
          <a:xfrm>
            <a:off x="2317936" y="1353871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Qty Calc Type Tag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AD246-FA7D-26A3-E40C-413E060B39ED}"/>
              </a:ext>
            </a:extLst>
          </p:cNvPr>
          <p:cNvSpPr/>
          <p:nvPr/>
        </p:nvSpPr>
        <p:spPr>
          <a:xfrm>
            <a:off x="2317936" y="1624443"/>
            <a:ext cx="1434670" cy="192269"/>
          </a:xfrm>
          <a:prstGeom prst="rect">
            <a:avLst/>
          </a:pr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AA8E9E-7B4F-81F6-9B97-CD008E368CC1}"/>
              </a:ext>
            </a:extLst>
          </p:cNvPr>
          <p:cNvSpPr txBox="1"/>
          <p:nvPr/>
        </p:nvSpPr>
        <p:spPr>
          <a:xfrm>
            <a:off x="2317936" y="323130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0F7DC-9D97-B01A-9E70-C12705E03239}"/>
              </a:ext>
            </a:extLst>
          </p:cNvPr>
          <p:cNvSpPr txBox="1"/>
          <p:nvPr/>
        </p:nvSpPr>
        <p:spPr>
          <a:xfrm>
            <a:off x="2904654" y="323130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B9F9B5-32AB-842C-CEF1-A4AF9547351B}"/>
              </a:ext>
            </a:extLst>
          </p:cNvPr>
          <p:cNvSpPr/>
          <p:nvPr/>
        </p:nvSpPr>
        <p:spPr>
          <a:xfrm>
            <a:off x="2108385" y="1051952"/>
            <a:ext cx="9293040" cy="4754095"/>
          </a:xfrm>
          <a:prstGeom prst="rect">
            <a:avLst/>
          </a:prstGeom>
          <a:noFill/>
          <a:ln>
            <a:solidFill>
              <a:schemeClr val="tx1">
                <a:alpha val="1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EF407D-76E3-6A4A-05FE-BF459EDAA04D}"/>
              </a:ext>
            </a:extLst>
          </p:cNvPr>
          <p:cNvSpPr txBox="1"/>
          <p:nvPr/>
        </p:nvSpPr>
        <p:spPr>
          <a:xfrm>
            <a:off x="3911388" y="1079970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Selected: </a:t>
            </a:r>
            <a:r>
              <a:rPr lang="en-US" altLang="ko-KR" sz="1100" b="1" dirty="0"/>
              <a:t>SF-Q0</a:t>
            </a:r>
            <a:endParaRPr lang="ko-KR" altLang="en-US" sz="11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37DC281-1C6C-050E-7954-041C3A9DFE20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3468575"/>
          <a:ext cx="6348463" cy="189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74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1033270">
                  <a:extLst>
                    <a:ext uri="{9D8B030D-6E8A-4147-A177-3AD203B41FA5}">
                      <a16:colId xmlns:a16="http://schemas.microsoft.com/office/drawing/2014/main" val="919839917"/>
                    </a:ext>
                  </a:extLst>
                </a:gridCol>
              </a:tblGrid>
              <a:tr h="27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수동입력값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공통입력사용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2779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기초철근비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1151476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074778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Pedestal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폭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0.45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Lean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270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err="1">
                          <a:solidFill>
                            <a:schemeClr val="tx1"/>
                          </a:solidFill>
                        </a:rPr>
                        <a:t>SubBase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5644EC-7693-E975-3B2A-612AD29AC533}"/>
              </a:ext>
            </a:extLst>
          </p:cNvPr>
          <p:cNvGraphicFramePr>
            <a:graphicFrameLocks noGrp="1"/>
          </p:cNvGraphicFramePr>
          <p:nvPr/>
        </p:nvGraphicFramePr>
        <p:xfrm>
          <a:off x="4296415" y="1592457"/>
          <a:ext cx="56212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793">
                  <a:extLst>
                    <a:ext uri="{9D8B030D-6E8A-4147-A177-3AD203B41FA5}">
                      <a16:colId xmlns:a16="http://schemas.microsoft.com/office/drawing/2014/main" val="246204043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4159729898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1163273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</a:tblGrid>
              <a:tr h="192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산출수식 약자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단위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기초판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깊이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기초 두께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408751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2965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6EF873A-CCF1-6F3F-48D2-E08CB5E6B014}"/>
              </a:ext>
            </a:extLst>
          </p:cNvPr>
          <p:cNvSpPr txBox="1"/>
          <p:nvPr/>
        </p:nvSpPr>
        <p:spPr>
          <a:xfrm>
            <a:off x="4243102" y="1351419"/>
            <a:ext cx="9861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모델 </a:t>
            </a:r>
            <a:r>
              <a:rPr lang="en-US" altLang="ko-KR" sz="900" dirty="0"/>
              <a:t>Parameter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0CBAEB-BA53-F1D5-041B-1D856A5F14F8}"/>
              </a:ext>
            </a:extLst>
          </p:cNvPr>
          <p:cNvSpPr txBox="1"/>
          <p:nvPr/>
        </p:nvSpPr>
        <p:spPr>
          <a:xfrm>
            <a:off x="4243102" y="3218938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수동</a:t>
            </a:r>
            <a:r>
              <a:rPr lang="en-US" altLang="ko-KR" sz="900" dirty="0"/>
              <a:t> </a:t>
            </a:r>
            <a:r>
              <a:rPr lang="ko-KR" altLang="en-US" sz="900" dirty="0" err="1"/>
              <a:t>입력값</a:t>
            </a:r>
            <a:endParaRPr lang="ko-KR" altLang="en-US" sz="9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D90383-840E-44A2-C982-470B31B75632}"/>
              </a:ext>
            </a:extLst>
          </p:cNvPr>
          <p:cNvSpPr txBox="1"/>
          <p:nvPr/>
        </p:nvSpPr>
        <p:spPr>
          <a:xfrm>
            <a:off x="5229269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1E6F81-B4F8-A150-B415-7235DA894A5F}"/>
              </a:ext>
            </a:extLst>
          </p:cNvPr>
          <p:cNvSpPr txBox="1"/>
          <p:nvPr/>
        </p:nvSpPr>
        <p:spPr>
          <a:xfrm>
            <a:off x="5837766" y="1335927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17EED0-1267-6E1E-63D7-C5328365EC26}"/>
              </a:ext>
            </a:extLst>
          </p:cNvPr>
          <p:cNvSpPr txBox="1"/>
          <p:nvPr/>
        </p:nvSpPr>
        <p:spPr>
          <a:xfrm>
            <a:off x="5229269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77850E-A546-8782-8275-C37DF3F922C4}"/>
              </a:ext>
            </a:extLst>
          </p:cNvPr>
          <p:cNvSpPr txBox="1"/>
          <p:nvPr/>
        </p:nvSpPr>
        <p:spPr>
          <a:xfrm>
            <a:off x="5837766" y="3139536"/>
            <a:ext cx="57099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행 삭제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BBF3FED-F8B8-35DF-44B8-881728FBA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455" y="3449770"/>
            <a:ext cx="177135" cy="191572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656434F-BB38-584B-890B-6E7CA8524A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6" t="5735" r="37949" b="92232"/>
          <a:stretch/>
        </p:blipFill>
        <p:spPr>
          <a:xfrm>
            <a:off x="1317624" y="477063"/>
            <a:ext cx="6686551" cy="135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C510E-D255-7D82-3EC8-3F408481FB0B}"/>
              </a:ext>
            </a:extLst>
          </p:cNvPr>
          <p:cNvSpPr txBox="1"/>
          <p:nvPr/>
        </p:nvSpPr>
        <p:spPr>
          <a:xfrm>
            <a:off x="842879" y="462382"/>
            <a:ext cx="474745" cy="16927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alpha val="34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공통 입력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8747CA-8A2F-7510-22A7-91BF129E6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605886"/>
            <a:ext cx="152421" cy="1524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47A143C-3299-BE03-5761-334BDBC72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4875564"/>
            <a:ext cx="152421" cy="1524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E1AC33C-700E-B14B-9D78-F36CCEA89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6171" y="5152999"/>
            <a:ext cx="152421" cy="1524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569DF9E3-8732-2029-3CFE-53B303BBE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3782740"/>
            <a:ext cx="142895" cy="16194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6142BEC-90D6-BD1A-C3CA-7C8C2A89C6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069702"/>
            <a:ext cx="142895" cy="16194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FBB2896-54B6-A564-EA24-EB3138C6A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7120" y="4326681"/>
            <a:ext cx="142895" cy="1619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693DA0-12C4-03F7-61E1-1E391E58D11E}"/>
              </a:ext>
            </a:extLst>
          </p:cNvPr>
          <p:cNvSpPr txBox="1"/>
          <p:nvPr/>
        </p:nvSpPr>
        <p:spPr>
          <a:xfrm>
            <a:off x="1442889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save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8E43E5-86AD-D0C4-6DCF-23B5B7EDDB1F}"/>
              </a:ext>
            </a:extLst>
          </p:cNvPr>
          <p:cNvSpPr txBox="1"/>
          <p:nvPr/>
        </p:nvSpPr>
        <p:spPr>
          <a:xfrm>
            <a:off x="493760" y="693875"/>
            <a:ext cx="46358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load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DB2548-8754-318B-4E9E-0054E506B00D}"/>
              </a:ext>
            </a:extLst>
          </p:cNvPr>
          <p:cNvSpPr txBox="1"/>
          <p:nvPr/>
        </p:nvSpPr>
        <p:spPr>
          <a:xfrm>
            <a:off x="2317936" y="4095849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표준수식 예시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D60096-BFE5-62C6-E36D-0E4AE37B5C41}"/>
              </a:ext>
            </a:extLst>
          </p:cNvPr>
          <p:cNvSpPr txBox="1"/>
          <p:nvPr/>
        </p:nvSpPr>
        <p:spPr>
          <a:xfrm>
            <a:off x="8287335" y="212436"/>
            <a:ext cx="36215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B </a:t>
            </a:r>
            <a:r>
              <a:rPr lang="ko-KR" altLang="en-US" sz="4000" dirty="0">
                <a:solidFill>
                  <a:srgbClr val="FF0000"/>
                </a:solidFill>
              </a:rPr>
              <a:t>안</a:t>
            </a:r>
            <a:r>
              <a:rPr lang="en-US" altLang="ko-KR" sz="4000" dirty="0">
                <a:solidFill>
                  <a:srgbClr val="FF0000"/>
                </a:solidFill>
              </a:rPr>
              <a:t>-</a:t>
            </a:r>
            <a:r>
              <a:rPr lang="ko-KR" altLang="en-US" sz="4000" dirty="0">
                <a:solidFill>
                  <a:srgbClr val="FF0000"/>
                </a:solidFill>
              </a:rPr>
              <a:t>구현 난해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2FAE867-08F8-0B06-99D0-A62EEB1D3776}"/>
              </a:ext>
            </a:extLst>
          </p:cNvPr>
          <p:cNvGrpSpPr/>
          <p:nvPr/>
        </p:nvGrpSpPr>
        <p:grpSpPr>
          <a:xfrm>
            <a:off x="240013" y="212436"/>
            <a:ext cx="11429473" cy="6378239"/>
            <a:chOff x="240013" y="212436"/>
            <a:chExt cx="11429473" cy="637823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6F1732C-24C4-03A5-08D3-F1DE3A905F1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ACC5B321-BBF7-783B-A5C9-28F581B68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7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590717-6A02-3545-AEE3-F49AF23DE51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E3A60FF-2CE3-B6A9-2FAD-7087A8D8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6170"/>
              </p:ext>
            </p:extLst>
          </p:nvPr>
        </p:nvGraphicFramePr>
        <p:xfrm>
          <a:off x="2758915" y="1307556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5985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7763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Floor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971CB9-CA48-7BF1-22A8-25D0A469A1EC}"/>
              </a:ext>
            </a:extLst>
          </p:cNvPr>
          <p:cNvSpPr txBox="1"/>
          <p:nvPr/>
        </p:nvSpPr>
        <p:spPr>
          <a:xfrm>
            <a:off x="8832813" y="3239060"/>
            <a:ext cx="1217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Applied Rooms</a:t>
            </a:r>
            <a:endParaRPr lang="ko-KR" alt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C1D7-D889-C837-5307-5A80E44363A5}"/>
              </a:ext>
            </a:extLst>
          </p:cNvPr>
          <p:cNvSpPr txBox="1"/>
          <p:nvPr/>
        </p:nvSpPr>
        <p:spPr>
          <a:xfrm>
            <a:off x="2658396" y="937937"/>
            <a:ext cx="2294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type: F06A  /    /    / 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7D1078-4014-6871-B0E9-D54D24627AA6}"/>
              </a:ext>
            </a:extLst>
          </p:cNvPr>
          <p:cNvSpPr txBox="1"/>
          <p:nvPr/>
        </p:nvSpPr>
        <p:spPr>
          <a:xfrm>
            <a:off x="8832813" y="743437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Tag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42D34D-AC8D-335F-C68A-C3499B97ED18}"/>
              </a:ext>
            </a:extLst>
          </p:cNvPr>
          <p:cNvGrpSpPr/>
          <p:nvPr/>
        </p:nvGrpSpPr>
        <p:grpSpPr>
          <a:xfrm>
            <a:off x="10145302" y="743437"/>
            <a:ext cx="1555117" cy="564119"/>
            <a:chOff x="6514290" y="937937"/>
            <a:chExt cx="1555117" cy="56411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EF860AD-C196-7C5E-D558-229D3B3040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6531011" y="961474"/>
              <a:ext cx="1538396" cy="540582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9FE00FF-E429-7ADB-B253-086A577FF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6547628" y="961474"/>
              <a:ext cx="1359695" cy="540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222E20-8A00-0078-9569-F7B100D39D33}"/>
                </a:ext>
              </a:extLst>
            </p:cNvPr>
            <p:cNvSpPr txBox="1"/>
            <p:nvPr/>
          </p:nvSpPr>
          <p:spPr>
            <a:xfrm>
              <a:off x="6514290" y="937937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tx1"/>
                  </a:solidFill>
                </a:rPr>
                <a:t>RM-Q1</a:t>
              </a:r>
              <a:endParaRPr lang="ko-KR" altLang="en-US" sz="900" b="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B16F64-53E1-6937-352A-0607D468C17F}"/>
                </a:ext>
              </a:extLst>
            </p:cNvPr>
            <p:cNvSpPr txBox="1"/>
            <p:nvPr/>
          </p:nvSpPr>
          <p:spPr>
            <a:xfrm>
              <a:off x="6514290" y="1135358"/>
              <a:ext cx="65643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900" b="0" dirty="0">
                  <a:solidFill>
                    <a:schemeClr val="bg1"/>
                  </a:solidFill>
                </a:rPr>
                <a:t>RM-Q1</a:t>
              </a:r>
              <a:endParaRPr lang="ko-KR" altLang="en-US" sz="900" b="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29D9CD5-20A2-025C-B8E6-3FCFA21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5340"/>
              </p:ext>
            </p:extLst>
          </p:nvPr>
        </p:nvGraphicFramePr>
        <p:xfrm>
          <a:off x="2758915" y="2861572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Base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411626-1779-238D-D338-420C720406A0}"/>
              </a:ext>
            </a:extLst>
          </p:cNvPr>
          <p:cNvGrpSpPr/>
          <p:nvPr/>
        </p:nvGrpSpPr>
        <p:grpSpPr>
          <a:xfrm>
            <a:off x="2758915" y="2047373"/>
            <a:ext cx="915173" cy="540582"/>
            <a:chOff x="9277629" y="1902768"/>
            <a:chExt cx="1571837" cy="540582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FB153B9-C7D4-FAD2-C3BB-8A53A04AB5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8CE3CCD-57F0-50D7-419B-977377179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413D71-7977-8A6A-EA48-7178731334E0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456DFE-A5E5-C186-F025-2AAD4D9D29A6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4308A7C-DBA3-8BB6-48C4-4A5587001FA5}"/>
              </a:ext>
            </a:extLst>
          </p:cNvPr>
          <p:cNvGrpSpPr/>
          <p:nvPr/>
        </p:nvGrpSpPr>
        <p:grpSpPr>
          <a:xfrm>
            <a:off x="3724115" y="2047373"/>
            <a:ext cx="915173" cy="540582"/>
            <a:chOff x="9277629" y="1902768"/>
            <a:chExt cx="1571837" cy="540582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791BB5F9-6137-3769-DB9E-CDB92CA85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22FF0F99-8A45-62FD-FEC0-9790873691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80E5EB-37AD-8A91-B724-BDF04C35365F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tx1"/>
                  </a:solidFill>
                </a:rPr>
                <a:t>A04AM080-00001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743F20-9113-2ABB-E378-D519491D4A68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9D4061DE-FA57-FC75-E2E1-4A01214809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30"/>
          <a:stretch/>
        </p:blipFill>
        <p:spPr>
          <a:xfrm>
            <a:off x="3760294" y="2250380"/>
            <a:ext cx="834654" cy="92256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1FDA6379-7EDC-F4D0-B91F-B639476AED94}"/>
              </a:ext>
            </a:extLst>
          </p:cNvPr>
          <p:cNvSpPr/>
          <p:nvPr/>
        </p:nvSpPr>
        <p:spPr>
          <a:xfrm>
            <a:off x="240012" y="1694433"/>
            <a:ext cx="1912637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rgbClr val="FF00FF"/>
                </a:solidFill>
              </a:rPr>
              <a:t>F91 / B35 / W02A / C95A</a:t>
            </a: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r>
              <a:rPr lang="en-US" altLang="ko-KR" sz="1050" dirty="0"/>
              <a:t>F91 / B35 / W02A / C95A</a:t>
            </a:r>
            <a:endParaRPr lang="ko-KR" altLang="en-US" sz="1050" dirty="0">
              <a:solidFill>
                <a:schemeClr val="tx1"/>
              </a:solidFill>
            </a:endParaRPr>
          </a:p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CA194B-427A-D159-2D94-33F8810C812B}"/>
              </a:ext>
            </a:extLst>
          </p:cNvPr>
          <p:cNvSpPr txBox="1"/>
          <p:nvPr/>
        </p:nvSpPr>
        <p:spPr>
          <a:xfrm>
            <a:off x="240012" y="1032919"/>
            <a:ext cx="1417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Standard type List</a:t>
            </a:r>
            <a:endParaRPr lang="ko-KR" altLang="en-US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EF5E4CE-3BAA-537D-7FDC-AE4E541CD356}"/>
              </a:ext>
            </a:extLst>
          </p:cNvPr>
          <p:cNvSpPr/>
          <p:nvPr/>
        </p:nvSpPr>
        <p:spPr>
          <a:xfrm>
            <a:off x="8947998" y="3575023"/>
            <a:ext cx="274870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101	CENTRAL CONTROL ROOM</a:t>
            </a:r>
          </a:p>
          <a:p>
            <a:r>
              <a:rPr lang="en-US" altLang="ko-KR" sz="1000" dirty="0"/>
              <a:t>102	MEETING ROOM</a:t>
            </a:r>
          </a:p>
          <a:p>
            <a:r>
              <a:rPr lang="en-US" altLang="ko-KR" sz="1000" dirty="0"/>
              <a:t>103	ENGINEERING ROOM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45F80FA-A030-2B54-2207-F92E0A108B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8520113" y="1171690"/>
            <a:ext cx="150794" cy="472111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77D8509-3345-E080-8EA1-A83A9D26AA55}"/>
              </a:ext>
            </a:extLst>
          </p:cNvPr>
          <p:cNvSpPr txBox="1"/>
          <p:nvPr/>
        </p:nvSpPr>
        <p:spPr>
          <a:xfrm>
            <a:off x="8832813" y="1225908"/>
            <a:ext cx="23952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Q’ty Cal Type Parameter: RM-Q1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2AF62E4-30A1-6D84-A48C-078C60C300A6}"/>
              </a:ext>
            </a:extLst>
          </p:cNvPr>
          <p:cNvGrpSpPr/>
          <p:nvPr/>
        </p:nvGrpSpPr>
        <p:grpSpPr>
          <a:xfrm>
            <a:off x="2758915" y="3615022"/>
            <a:ext cx="915173" cy="540582"/>
            <a:chOff x="9277629" y="1902768"/>
            <a:chExt cx="1571837" cy="540582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53E45D9-042A-5CB0-BB2E-3809FEAC72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20" r="927"/>
            <a:stretch/>
          </p:blipFill>
          <p:spPr>
            <a:xfrm>
              <a:off x="9294352" y="1902768"/>
              <a:ext cx="1538396" cy="540582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37223AC-CC92-8A45-E203-B9153B4BF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077" t="3820" r="20106"/>
            <a:stretch/>
          </p:blipFill>
          <p:spPr>
            <a:xfrm>
              <a:off x="9310969" y="1902768"/>
              <a:ext cx="1359695" cy="54058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EC34008-5181-F921-3315-58E85341C455}"/>
                </a:ext>
              </a:extLst>
            </p:cNvPr>
            <p:cNvSpPr txBox="1"/>
            <p:nvPr/>
          </p:nvSpPr>
          <p:spPr>
            <a:xfrm>
              <a:off x="9277629" y="1902768"/>
              <a:ext cx="1571837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dirty="0"/>
                <a:t>Floor Finish WM grp</a:t>
              </a:r>
              <a:endParaRPr lang="ko-KR" altLang="en-US" sz="500" b="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722A29B-D5E1-205F-EF81-8FE529ED4B5B}"/>
                </a:ext>
              </a:extLst>
            </p:cNvPr>
            <p:cNvSpPr txBox="1"/>
            <p:nvPr/>
          </p:nvSpPr>
          <p:spPr>
            <a:xfrm>
              <a:off x="9277631" y="2102052"/>
              <a:ext cx="1359693" cy="1692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500" b="0" dirty="0">
                  <a:solidFill>
                    <a:schemeClr val="bg1"/>
                  </a:solidFill>
                </a:rPr>
                <a:t>Floor Finish WM grp</a:t>
              </a:r>
            </a:p>
          </p:txBody>
        </p:sp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0A5AF71F-4236-CA41-83A3-C4D226FDC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7998" y="1557584"/>
            <a:ext cx="2679912" cy="706713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6938169-E2A0-E4AD-A666-DABC330B1A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4226" y="2398758"/>
            <a:ext cx="2673684" cy="660249"/>
          </a:xfrm>
          <a:prstGeom prst="rect">
            <a:avLst/>
          </a:prstGeom>
        </p:spPr>
      </p:pic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5E54D22-B4FE-A3B5-F9BD-B4D67F4F7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528804"/>
              </p:ext>
            </p:extLst>
          </p:nvPr>
        </p:nvGraphicFramePr>
        <p:xfrm>
          <a:off x="2758915" y="4458597"/>
          <a:ext cx="563474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5353">
                  <a:extLst>
                    <a:ext uri="{9D8B030D-6E8A-4147-A177-3AD203B41FA5}">
                      <a16:colId xmlns:a16="http://schemas.microsoft.com/office/drawing/2014/main" val="1714871195"/>
                    </a:ext>
                  </a:extLst>
                </a:gridCol>
                <a:gridCol w="911902">
                  <a:extLst>
                    <a:ext uri="{9D8B030D-6E8A-4147-A177-3AD203B41FA5}">
                      <a16:colId xmlns:a16="http://schemas.microsoft.com/office/drawing/2014/main" val="582723084"/>
                    </a:ext>
                  </a:extLst>
                </a:gridCol>
                <a:gridCol w="566207">
                  <a:extLst>
                    <a:ext uri="{9D8B030D-6E8A-4147-A177-3AD203B41FA5}">
                      <a16:colId xmlns:a16="http://schemas.microsoft.com/office/drawing/2014/main" val="168086165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260511338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00850842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2900262038"/>
                    </a:ext>
                  </a:extLst>
                </a:gridCol>
                <a:gridCol w="696683">
                  <a:extLst>
                    <a:ext uri="{9D8B030D-6E8A-4147-A177-3AD203B41FA5}">
                      <a16:colId xmlns:a16="http://schemas.microsoft.com/office/drawing/2014/main" val="2403558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Wall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Work Master Code /w 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Gauge Code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물량산출식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Quantity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Remark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79736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84294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201160"/>
                  </a:ext>
                </a:extLst>
              </a:tr>
              <a:tr h="192405"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5956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9C03C8D-9312-BA29-6EAD-5D34DDA84162}"/>
              </a:ext>
            </a:extLst>
          </p:cNvPr>
          <p:cNvSpPr txBox="1"/>
          <p:nvPr/>
        </p:nvSpPr>
        <p:spPr>
          <a:xfrm>
            <a:off x="1203331" y="3778477"/>
            <a:ext cx="40588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add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166F9-659E-FE32-CBA7-8C00F6500B59}"/>
              </a:ext>
            </a:extLst>
          </p:cNvPr>
          <p:cNvSpPr txBox="1"/>
          <p:nvPr/>
        </p:nvSpPr>
        <p:spPr>
          <a:xfrm>
            <a:off x="1790049" y="3778477"/>
            <a:ext cx="36260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del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6347F-C469-7DBD-7657-364DDA215757}"/>
              </a:ext>
            </a:extLst>
          </p:cNvPr>
          <p:cNvSpPr txBox="1"/>
          <p:nvPr/>
        </p:nvSpPr>
        <p:spPr>
          <a:xfrm>
            <a:off x="8832813" y="4434958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Rest Rooms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9BC2B9-E93D-108E-C2D6-A06FED6BE578}"/>
              </a:ext>
            </a:extLst>
          </p:cNvPr>
          <p:cNvSpPr/>
          <p:nvPr/>
        </p:nvSpPr>
        <p:spPr>
          <a:xfrm>
            <a:off x="8947998" y="4721606"/>
            <a:ext cx="274870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104	CANTEEN	</a:t>
            </a:r>
          </a:p>
          <a:p>
            <a:r>
              <a:rPr lang="en-US" altLang="ko-KR" sz="1000" dirty="0"/>
              <a:t>108	LOCKER ROOM	</a:t>
            </a:r>
          </a:p>
          <a:p>
            <a:r>
              <a:rPr lang="en-US" altLang="ko-KR" sz="1000" dirty="0"/>
              <a:t>113	MAAMS REST ROOM</a:t>
            </a:r>
          </a:p>
          <a:p>
            <a:r>
              <a:rPr lang="en-US" altLang="ko-KR" sz="1000" dirty="0"/>
              <a:t>115	REST ROOM	</a:t>
            </a:r>
          </a:p>
          <a:p>
            <a:pPr marL="228600" indent="-228600">
              <a:buAutoNum type="arabicPlain" startAt="126"/>
            </a:pPr>
            <a:r>
              <a:rPr lang="en-US" altLang="ko-KR" sz="1000" dirty="0"/>
              <a:t>	LOCKER ENTRANCE</a:t>
            </a:r>
          </a:p>
          <a:p>
            <a:pPr marL="228600" indent="-228600">
              <a:buAutoNum type="arabicPlain" startAt="105"/>
            </a:pPr>
            <a:r>
              <a:rPr lang="en-US" altLang="ko-KR" sz="1000" dirty="0"/>
              <a:t>	AIR LOCK</a:t>
            </a:r>
          </a:p>
          <a:p>
            <a:r>
              <a:rPr lang="en-US" altLang="ko-KR" sz="1000" dirty="0"/>
              <a:t>106	LOBBY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71057A4-2C94-8790-8C2E-8A3553329E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10" r="1"/>
          <a:stretch/>
        </p:blipFill>
        <p:spPr>
          <a:xfrm>
            <a:off x="11718159" y="4696567"/>
            <a:ext cx="150794" cy="11945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CA0DC80-9171-BAA7-3CDB-84BE52DF9FB3}"/>
              </a:ext>
            </a:extLst>
          </p:cNvPr>
          <p:cNvSpPr txBox="1"/>
          <p:nvPr/>
        </p:nvSpPr>
        <p:spPr>
          <a:xfrm>
            <a:off x="9890418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↑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BD07B0-B217-15EB-8DE5-41DBBFECF599}"/>
              </a:ext>
            </a:extLst>
          </p:cNvPr>
          <p:cNvSpPr txBox="1"/>
          <p:nvPr/>
        </p:nvSpPr>
        <p:spPr>
          <a:xfrm>
            <a:off x="10430165" y="4212376"/>
            <a:ext cx="306494" cy="24622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↓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C0815-EE81-2629-8280-4F6F9B990727}"/>
              </a:ext>
            </a:extLst>
          </p:cNvPr>
          <p:cNvSpPr/>
          <p:nvPr/>
        </p:nvSpPr>
        <p:spPr>
          <a:xfrm>
            <a:off x="240012" y="3480743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9358A5-CB26-742F-7B0F-4EF4EFFE412B}"/>
              </a:ext>
            </a:extLst>
          </p:cNvPr>
          <p:cNvSpPr/>
          <p:nvPr/>
        </p:nvSpPr>
        <p:spPr>
          <a:xfrm>
            <a:off x="2956283" y="631707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Building:</a:t>
            </a:r>
            <a:r>
              <a:rPr lang="ko-KR" altLang="en-US" sz="1050" dirty="0"/>
              <a:t> </a:t>
            </a:r>
            <a:r>
              <a:rPr lang="en-US" altLang="ko-KR" sz="1050" dirty="0"/>
              <a:t>CCB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98B8F5-4E81-1A8A-C97F-ED0B8FC579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38" t="3820" r="928" b="55438"/>
          <a:stretch/>
        </p:blipFill>
        <p:spPr>
          <a:xfrm>
            <a:off x="4638064" y="656632"/>
            <a:ext cx="230856" cy="228991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4CDD139D-16B8-DF07-DA74-DEAF3A603660}"/>
              </a:ext>
            </a:extLst>
          </p:cNvPr>
          <p:cNvSpPr/>
          <p:nvPr/>
        </p:nvSpPr>
        <p:spPr>
          <a:xfrm>
            <a:off x="240011" y="1316438"/>
            <a:ext cx="191263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</a:rPr>
              <a:t>Search: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8D780280-979D-A7CB-0B3B-DF0389C4B4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368" y="624600"/>
            <a:ext cx="2561547" cy="31030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8CEA24-7A41-07DC-529D-C784C9FC422C}"/>
              </a:ext>
            </a:extLst>
          </p:cNvPr>
          <p:cNvSpPr/>
          <p:nvPr/>
        </p:nvSpPr>
        <p:spPr>
          <a:xfrm>
            <a:off x="0" y="624600"/>
            <a:ext cx="11994632" cy="33016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3C39FDF-E5EC-EA81-4251-EC25D9CD69D2}"/>
              </a:ext>
            </a:extLst>
          </p:cNvPr>
          <p:cNvSpPr/>
          <p:nvPr/>
        </p:nvSpPr>
        <p:spPr>
          <a:xfrm>
            <a:off x="0" y="982551"/>
            <a:ext cx="11994632" cy="49345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5A21FF4-CD5C-13C1-04DF-EDF257016F1D}"/>
              </a:ext>
            </a:extLst>
          </p:cNvPr>
          <p:cNvSpPr/>
          <p:nvPr/>
        </p:nvSpPr>
        <p:spPr>
          <a:xfrm>
            <a:off x="105185" y="1053743"/>
            <a:ext cx="2343415" cy="4721111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35AB9A-9607-FA73-2832-1D41DAC52E1A}"/>
              </a:ext>
            </a:extLst>
          </p:cNvPr>
          <p:cNvSpPr/>
          <p:nvPr/>
        </p:nvSpPr>
        <p:spPr>
          <a:xfrm>
            <a:off x="2594388" y="1074762"/>
            <a:ext cx="6120357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98EE53-002B-A27D-E4EA-F9E0260A25A2}"/>
              </a:ext>
            </a:extLst>
          </p:cNvPr>
          <p:cNvSpPr/>
          <p:nvPr/>
        </p:nvSpPr>
        <p:spPr>
          <a:xfrm>
            <a:off x="8784242" y="1074762"/>
            <a:ext cx="3118859" cy="470009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DC9AB3-72BB-1412-6DD9-EE7A3945B94F}"/>
              </a:ext>
            </a:extLst>
          </p:cNvPr>
          <p:cNvSpPr txBox="1"/>
          <p:nvPr/>
        </p:nvSpPr>
        <p:spPr>
          <a:xfrm>
            <a:off x="8845965" y="311069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CD007-A3B9-C70C-2C4B-7AABE289F9A8}"/>
              </a:ext>
            </a:extLst>
          </p:cNvPr>
          <p:cNvSpPr txBox="1"/>
          <p:nvPr/>
        </p:nvSpPr>
        <p:spPr>
          <a:xfrm>
            <a:off x="780608" y="5782844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Big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Area2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713B9E5-6670-6F66-A7B9-0E1305782175}"/>
              </a:ext>
            </a:extLst>
          </p:cNvPr>
          <p:cNvSpPr txBox="1"/>
          <p:nvPr/>
        </p:nvSpPr>
        <p:spPr>
          <a:xfrm>
            <a:off x="801016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section1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CAA5DB-ACA1-17D3-3FC9-53F4B509FF75}"/>
              </a:ext>
            </a:extLst>
          </p:cNvPr>
          <p:cNvSpPr txBox="1"/>
          <p:nvPr/>
        </p:nvSpPr>
        <p:spPr>
          <a:xfrm>
            <a:off x="2921938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BAACEB-3FF8-1B81-4644-29FAFF19C091}"/>
              </a:ext>
            </a:extLst>
          </p:cNvPr>
          <p:cNvSpPr txBox="1"/>
          <p:nvPr/>
        </p:nvSpPr>
        <p:spPr>
          <a:xfrm>
            <a:off x="10910871" y="527581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section3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F000A0-662A-BE14-D29A-D87A928D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4BF2312-06BF-E34A-6681-7D4B3B8D6B4B}"/>
              </a:ext>
            </a:extLst>
          </p:cNvPr>
          <p:cNvGrpSpPr/>
          <p:nvPr/>
        </p:nvGrpSpPr>
        <p:grpSpPr>
          <a:xfrm>
            <a:off x="3930650" y="774700"/>
            <a:ext cx="1275229" cy="276784"/>
            <a:chOff x="240013" y="212436"/>
            <a:chExt cx="11429473" cy="6378239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E4583E2-3A48-F4EB-938F-D9796E4901D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13" y="212436"/>
              <a:ext cx="11429473" cy="618836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39BBF7-4213-0AA4-6927-1A8A917B15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83" y="883750"/>
              <a:ext cx="10922742" cy="570692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CC9D1A-07BA-1A52-0F56-4F9943EEED1C}"/>
              </a:ext>
            </a:extLst>
          </p:cNvPr>
          <p:cNvSpPr/>
          <p:nvPr/>
        </p:nvSpPr>
        <p:spPr>
          <a:xfrm>
            <a:off x="3838985" y="1722695"/>
            <a:ext cx="199615" cy="3329366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08FD67C1-EBA8-8C20-2D4A-2E3FA916400F}"/>
              </a:ext>
            </a:extLst>
          </p:cNvPr>
          <p:cNvSpPr/>
          <p:nvPr/>
        </p:nvSpPr>
        <p:spPr>
          <a:xfrm>
            <a:off x="2374900" y="1981200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B6E40-12FE-4EAD-BBA1-26F4F65DDBD0}"/>
              </a:ext>
            </a:extLst>
          </p:cNvPr>
          <p:cNvSpPr txBox="1"/>
          <p:nvPr/>
        </p:nvSpPr>
        <p:spPr>
          <a:xfrm>
            <a:off x="2517789" y="2159000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드롭다운 항목 선택 시 </a:t>
            </a:r>
            <a:r>
              <a:rPr lang="en-US" altLang="ko-KR" sz="600" dirty="0">
                <a:solidFill>
                  <a:srgbClr val="00B050"/>
                </a:solidFill>
              </a:rPr>
              <a:t>unit </a:t>
            </a:r>
            <a:r>
              <a:rPr lang="ko-KR" altLang="en-US" sz="600" dirty="0">
                <a:solidFill>
                  <a:srgbClr val="00B050"/>
                </a:solidFill>
              </a:rPr>
              <a:t>자동 채움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0B043-F1DA-3BB7-7905-58309196EA86}"/>
              </a:ext>
            </a:extLst>
          </p:cNvPr>
          <p:cNvSpPr/>
          <p:nvPr/>
        </p:nvSpPr>
        <p:spPr>
          <a:xfrm>
            <a:off x="9670612" y="1584583"/>
            <a:ext cx="1335526" cy="20135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67E58D-AB38-FA40-81CE-4715701DC191}"/>
              </a:ext>
            </a:extLst>
          </p:cNvPr>
          <p:cNvSpPr txBox="1"/>
          <p:nvPr/>
        </p:nvSpPr>
        <p:spPr>
          <a:xfrm>
            <a:off x="9010014" y="835325"/>
            <a:ext cx="14750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레이블 더블 클릭 시 </a:t>
            </a:r>
            <a:r>
              <a:rPr lang="ko-KR" altLang="en-US" sz="600" dirty="0" err="1">
                <a:solidFill>
                  <a:srgbClr val="00B050"/>
                </a:solidFill>
              </a:rPr>
              <a:t>산출수식탭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 err="1">
                <a:solidFill>
                  <a:srgbClr val="00B050"/>
                </a:solidFill>
              </a:rPr>
              <a:t>새창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EAA13000-5A2A-BD05-FECB-8244E7166F6E}"/>
              </a:ext>
            </a:extLst>
          </p:cNvPr>
          <p:cNvSpPr/>
          <p:nvPr/>
        </p:nvSpPr>
        <p:spPr>
          <a:xfrm>
            <a:off x="9380220" y="1021080"/>
            <a:ext cx="556260" cy="563880"/>
          </a:xfrm>
          <a:custGeom>
            <a:avLst/>
            <a:gdLst>
              <a:gd name="connsiteX0" fmla="*/ 0 w 556260"/>
              <a:gd name="connsiteY0" fmla="*/ 0 h 563880"/>
              <a:gd name="connsiteX1" fmla="*/ 0 w 556260"/>
              <a:gd name="connsiteY1" fmla="*/ 152400 h 563880"/>
              <a:gd name="connsiteX2" fmla="*/ 556260 w 556260"/>
              <a:gd name="connsiteY2" fmla="*/ 152400 h 563880"/>
              <a:gd name="connsiteX3" fmla="*/ 556260 w 556260"/>
              <a:gd name="connsiteY3" fmla="*/ 563880 h 563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6260" h="563880">
                <a:moveTo>
                  <a:pt x="0" y="0"/>
                </a:moveTo>
                <a:lnTo>
                  <a:pt x="0" y="152400"/>
                </a:lnTo>
                <a:lnTo>
                  <a:pt x="556260" y="152400"/>
                </a:lnTo>
                <a:lnTo>
                  <a:pt x="556260" y="563880"/>
                </a:ln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C69BC-F006-6082-F4FB-AAF71667BC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8540" y="-1632838"/>
            <a:ext cx="3637598" cy="2360747"/>
          </a:xfrm>
          <a:prstGeom prst="rect">
            <a:avLst/>
          </a:prstGeom>
          <a:ln w="25400">
            <a:solidFill>
              <a:schemeClr val="accent1">
                <a:shade val="1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1D352-11C4-E37A-1ECC-613EF5D509DA}"/>
              </a:ext>
            </a:extLst>
          </p:cNvPr>
          <p:cNvSpPr txBox="1"/>
          <p:nvPr/>
        </p:nvSpPr>
        <p:spPr>
          <a:xfrm>
            <a:off x="4762981" y="1043244"/>
            <a:ext cx="5196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버튼 삭제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96FBF7-1452-B6DB-A1A4-14C334FB8556}"/>
              </a:ext>
            </a:extLst>
          </p:cNvPr>
          <p:cNvSpPr/>
          <p:nvPr/>
        </p:nvSpPr>
        <p:spPr>
          <a:xfrm>
            <a:off x="105184" y="6083300"/>
            <a:ext cx="6219415" cy="633444"/>
          </a:xfrm>
          <a:prstGeom prst="rect">
            <a:avLst/>
          </a:prstGeom>
          <a:noFill/>
          <a:ln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빌딩선택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스탠다드 타입 선택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800" dirty="0">
                <a:solidFill>
                  <a:schemeClr val="tx1"/>
                </a:solidFill>
              </a:rPr>
              <a:t>적용 타입 등록</a:t>
            </a:r>
            <a:endParaRPr lang="en-US" altLang="ko-KR" sz="8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800" dirty="0">
                <a:solidFill>
                  <a:schemeClr val="tx1"/>
                </a:solidFill>
              </a:rPr>
              <a:t>WM </a:t>
            </a:r>
            <a:r>
              <a:rPr lang="ko-KR" altLang="en-US" sz="800" dirty="0">
                <a:solidFill>
                  <a:schemeClr val="tx1"/>
                </a:solidFill>
              </a:rPr>
              <a:t>항목 등록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87A43-3713-D81D-2EF6-9DBEB4E4C875}"/>
              </a:ext>
            </a:extLst>
          </p:cNvPr>
          <p:cNvSpPr txBox="1"/>
          <p:nvPr/>
        </p:nvSpPr>
        <p:spPr>
          <a:xfrm>
            <a:off x="6508764" y="6400022"/>
            <a:ext cx="1217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탭 </a:t>
            </a:r>
            <a:r>
              <a:rPr lang="ko-KR" altLang="en-US" sz="600" dirty="0" err="1">
                <a:solidFill>
                  <a:srgbClr val="FF00FF"/>
                </a:solidFill>
              </a:rPr>
              <a:t>시작시</a:t>
            </a:r>
            <a:r>
              <a:rPr lang="ko-KR" altLang="en-US" sz="600" dirty="0">
                <a:solidFill>
                  <a:srgbClr val="FF00FF"/>
                </a:solidFill>
              </a:rPr>
              <a:t> 사용 설명서 띄우기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07B24-5223-D581-D6DA-C988DF38D2A3}"/>
              </a:ext>
            </a:extLst>
          </p:cNvPr>
          <p:cNvSpPr txBox="1"/>
          <p:nvPr/>
        </p:nvSpPr>
        <p:spPr>
          <a:xfrm>
            <a:off x="7480314" y="4162183"/>
            <a:ext cx="3196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solidFill>
                  <a:srgbClr val="00B050"/>
                </a:solidFill>
              </a:rPr>
              <a:t>JSON</a:t>
            </a:r>
            <a:r>
              <a:rPr lang="ko-KR" altLang="en-US" sz="600" dirty="0">
                <a:solidFill>
                  <a:srgbClr val="00B050"/>
                </a:solidFill>
              </a:rPr>
              <a:t> 상에서는 </a:t>
            </a:r>
            <a:r>
              <a:rPr lang="en-US" altLang="ko-KR" sz="600" dirty="0" err="1">
                <a:solidFill>
                  <a:srgbClr val="00B050"/>
                </a:solidFill>
              </a:rPr>
              <a:t>stdType</a:t>
            </a:r>
            <a:r>
              <a:rPr lang="en-US" altLang="ko-KR" sz="600" dirty="0">
                <a:solidFill>
                  <a:srgbClr val="00B050"/>
                </a:solidFill>
              </a:rPr>
              <a:t> </a:t>
            </a:r>
            <a:r>
              <a:rPr lang="ko-KR" altLang="en-US" sz="600" dirty="0">
                <a:solidFill>
                  <a:srgbClr val="00B050"/>
                </a:solidFill>
              </a:rPr>
              <a:t>키의 값만 교체하고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ko-KR" altLang="en-US" sz="600" dirty="0">
                <a:solidFill>
                  <a:srgbClr val="00B050"/>
                </a:solidFill>
              </a:rPr>
              <a:t>뷰에서 </a:t>
            </a:r>
            <a:r>
              <a:rPr lang="ko-KR" altLang="en-US" sz="600" dirty="0" err="1">
                <a:solidFill>
                  <a:srgbClr val="00B050"/>
                </a:solidFill>
              </a:rPr>
              <a:t>키값</a:t>
            </a:r>
            <a:r>
              <a:rPr lang="ko-KR" altLang="en-US" sz="600" dirty="0">
                <a:solidFill>
                  <a:srgbClr val="00B050"/>
                </a:solidFill>
              </a:rPr>
              <a:t> 여부로 </a:t>
            </a:r>
            <a:r>
              <a:rPr lang="ko-KR" altLang="en-US" sz="600" dirty="0" err="1">
                <a:solidFill>
                  <a:srgbClr val="00B050"/>
                </a:solidFill>
              </a:rPr>
              <a:t>소팅해서</a:t>
            </a:r>
            <a:r>
              <a:rPr lang="ko-KR" altLang="en-US" sz="600" dirty="0">
                <a:solidFill>
                  <a:srgbClr val="00B050"/>
                </a:solidFill>
              </a:rPr>
              <a:t> 화면 뿌리기</a:t>
            </a:r>
            <a:endParaRPr lang="en-US" altLang="ko-KR" sz="600" dirty="0">
              <a:solidFill>
                <a:srgbClr val="00B050"/>
              </a:solidFill>
            </a:endParaRPr>
          </a:p>
          <a:p>
            <a:r>
              <a:rPr lang="ko-KR" altLang="en-US" sz="600" dirty="0" err="1">
                <a:solidFill>
                  <a:srgbClr val="00B050"/>
                </a:solidFill>
              </a:rPr>
              <a:t>화살표누르면</a:t>
            </a:r>
            <a:r>
              <a:rPr lang="ko-KR" altLang="en-US" sz="600" dirty="0">
                <a:solidFill>
                  <a:srgbClr val="00B050"/>
                </a:solidFill>
              </a:rPr>
              <a:t> </a:t>
            </a:r>
            <a:r>
              <a:rPr lang="en-US" altLang="ko-KR" sz="600" dirty="0" err="1">
                <a:solidFill>
                  <a:srgbClr val="00B050"/>
                </a:solidFill>
              </a:rPr>
              <a:t>bd_tag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calc_tag</a:t>
            </a:r>
            <a:r>
              <a:rPr lang="en-US" altLang="ko-KR" sz="600" dirty="0">
                <a:solidFill>
                  <a:srgbClr val="00B050"/>
                </a:solidFill>
              </a:rPr>
              <a:t>,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의 </a:t>
            </a:r>
            <a:r>
              <a:rPr lang="ko-KR" altLang="en-US" sz="600" dirty="0" err="1">
                <a:solidFill>
                  <a:srgbClr val="00B050"/>
                </a:solidFill>
              </a:rPr>
              <a:t>키값을</a:t>
            </a:r>
            <a:r>
              <a:rPr lang="ko-KR" altLang="en-US" sz="600" dirty="0">
                <a:solidFill>
                  <a:srgbClr val="00B050"/>
                </a:solidFill>
              </a:rPr>
              <a:t> 변경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3FC06B-1F67-59B5-A67D-896D8F9F1DCD}"/>
              </a:ext>
            </a:extLst>
          </p:cNvPr>
          <p:cNvSpPr txBox="1"/>
          <p:nvPr/>
        </p:nvSpPr>
        <p:spPr>
          <a:xfrm>
            <a:off x="597811" y="5383014"/>
            <a:ext cx="35541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항목 삭제 시 </a:t>
            </a:r>
            <a:r>
              <a:rPr lang="en-US" altLang="ko-KR" sz="600" dirty="0">
                <a:solidFill>
                  <a:srgbClr val="00B050"/>
                </a:solidFill>
              </a:rPr>
              <a:t>applied </a:t>
            </a:r>
            <a:r>
              <a:rPr lang="en-US" altLang="ko-KR" sz="600" dirty="0" err="1">
                <a:solidFill>
                  <a:srgbClr val="00B050"/>
                </a:solidFill>
              </a:rPr>
              <a:t>revit</a:t>
            </a:r>
            <a:r>
              <a:rPr lang="en-US" altLang="ko-KR" sz="600" dirty="0">
                <a:solidFill>
                  <a:srgbClr val="00B050"/>
                </a:solidFill>
              </a:rPr>
              <a:t> type </a:t>
            </a:r>
            <a:r>
              <a:rPr lang="ko-KR" altLang="en-US" sz="600" dirty="0">
                <a:solidFill>
                  <a:srgbClr val="00B050"/>
                </a:solidFill>
              </a:rPr>
              <a:t>들 중 해당 </a:t>
            </a:r>
            <a:r>
              <a:rPr lang="en-US" altLang="ko-KR" sz="600" dirty="0" err="1">
                <a:solidFill>
                  <a:srgbClr val="00B050"/>
                </a:solidFill>
              </a:rPr>
              <a:t>stdType_tag</a:t>
            </a:r>
            <a:r>
              <a:rPr lang="ko-KR" altLang="en-US" sz="600" dirty="0">
                <a:solidFill>
                  <a:srgbClr val="00B050"/>
                </a:solidFill>
              </a:rPr>
              <a:t>를 가진 항목들을 공란으로 바꿔줘야 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FEDC5F-9838-31A0-13F6-9774D608FB3C}"/>
              </a:ext>
            </a:extLst>
          </p:cNvPr>
          <p:cNvSpPr txBox="1"/>
          <p:nvPr/>
        </p:nvSpPr>
        <p:spPr>
          <a:xfrm>
            <a:off x="660256" y="4346849"/>
            <a:ext cx="85472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00B050"/>
                </a:solidFill>
              </a:rPr>
              <a:t>이름수정 기능 추가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03436-9A83-F42A-F5E0-680D83F1761B}"/>
              </a:ext>
            </a:extLst>
          </p:cNvPr>
          <p:cNvSpPr txBox="1"/>
          <p:nvPr/>
        </p:nvSpPr>
        <p:spPr>
          <a:xfrm>
            <a:off x="6235291" y="-953460"/>
            <a:ext cx="88197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타입 복사 기능 추가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15BA713D-BC67-2C4C-9CC5-ADAB21C5DD48}"/>
              </a:ext>
            </a:extLst>
          </p:cNvPr>
          <p:cNvSpPr/>
          <p:nvPr/>
        </p:nvSpPr>
        <p:spPr>
          <a:xfrm>
            <a:off x="6802120" y="-768794"/>
            <a:ext cx="1466850" cy="177800"/>
          </a:xfrm>
          <a:custGeom>
            <a:avLst/>
            <a:gdLst>
              <a:gd name="connsiteX0" fmla="*/ 0 w 1466850"/>
              <a:gd name="connsiteY0" fmla="*/ 0 h 177800"/>
              <a:gd name="connsiteX1" fmla="*/ 0 w 1466850"/>
              <a:gd name="connsiteY1" fmla="*/ 177800 h 177800"/>
              <a:gd name="connsiteX2" fmla="*/ 1466850 w 146685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6850" h="177800">
                <a:moveTo>
                  <a:pt x="0" y="0"/>
                </a:moveTo>
                <a:lnTo>
                  <a:pt x="0" y="177800"/>
                </a:lnTo>
                <a:lnTo>
                  <a:pt x="1466850" y="1778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CCB332-9C5B-5B43-B897-317238B84285}"/>
              </a:ext>
            </a:extLst>
          </p:cNvPr>
          <p:cNvSpPr txBox="1"/>
          <p:nvPr/>
        </p:nvSpPr>
        <p:spPr>
          <a:xfrm>
            <a:off x="1379337" y="1043244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solidFill>
                  <a:srgbClr val="FF00FF"/>
                </a:solidFill>
              </a:rPr>
              <a:t>빌딩 선택 </a:t>
            </a:r>
            <a:r>
              <a:rPr lang="ko-KR" altLang="en-US" sz="600" dirty="0" err="1">
                <a:solidFill>
                  <a:srgbClr val="FF00FF"/>
                </a:solidFill>
              </a:rPr>
              <a:t>전환시</a:t>
            </a:r>
            <a:endParaRPr lang="en-US" altLang="ko-KR" sz="600" dirty="0">
              <a:solidFill>
                <a:srgbClr val="FF00FF"/>
              </a:solidFill>
            </a:endParaRPr>
          </a:p>
          <a:p>
            <a:r>
              <a:rPr lang="ko-KR" altLang="en-US" sz="600" dirty="0">
                <a:solidFill>
                  <a:srgbClr val="FF00FF"/>
                </a:solidFill>
              </a:rPr>
              <a:t>스탠다드 타입 선택 유지  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78252BF8-E1E5-236B-F2DD-B15D47F561D8}"/>
              </a:ext>
            </a:extLst>
          </p:cNvPr>
          <p:cNvSpPr/>
          <p:nvPr/>
        </p:nvSpPr>
        <p:spPr>
          <a:xfrm>
            <a:off x="2337847" y="973484"/>
            <a:ext cx="716438" cy="254524"/>
          </a:xfrm>
          <a:custGeom>
            <a:avLst/>
            <a:gdLst>
              <a:gd name="connsiteX0" fmla="*/ 0 w 716438"/>
              <a:gd name="connsiteY0" fmla="*/ 254524 h 254524"/>
              <a:gd name="connsiteX1" fmla="*/ 716438 w 716438"/>
              <a:gd name="connsiteY1" fmla="*/ 254524 h 254524"/>
              <a:gd name="connsiteX2" fmla="*/ 716438 w 716438"/>
              <a:gd name="connsiteY2" fmla="*/ 0 h 25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438" h="254524">
                <a:moveTo>
                  <a:pt x="0" y="254524"/>
                </a:moveTo>
                <a:lnTo>
                  <a:pt x="716438" y="254524"/>
                </a:lnTo>
                <a:lnTo>
                  <a:pt x="716438" y="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F3AFDA85-BD86-5E67-06E0-FC8DE72AA64E}"/>
              </a:ext>
            </a:extLst>
          </p:cNvPr>
          <p:cNvSpPr/>
          <p:nvPr/>
        </p:nvSpPr>
        <p:spPr>
          <a:xfrm>
            <a:off x="1470660" y="1226820"/>
            <a:ext cx="1127760" cy="3543300"/>
          </a:xfrm>
          <a:custGeom>
            <a:avLst/>
            <a:gdLst>
              <a:gd name="connsiteX0" fmla="*/ 861060 w 1127760"/>
              <a:gd name="connsiteY0" fmla="*/ 0 h 3543300"/>
              <a:gd name="connsiteX1" fmla="*/ 1127760 w 1127760"/>
              <a:gd name="connsiteY1" fmla="*/ 0 h 3543300"/>
              <a:gd name="connsiteX2" fmla="*/ 1127760 w 1127760"/>
              <a:gd name="connsiteY2" fmla="*/ 3543300 h 3543300"/>
              <a:gd name="connsiteX3" fmla="*/ 0 w 1127760"/>
              <a:gd name="connsiteY3" fmla="*/ 3543300 h 35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3543300">
                <a:moveTo>
                  <a:pt x="861060" y="0"/>
                </a:moveTo>
                <a:lnTo>
                  <a:pt x="1127760" y="0"/>
                </a:lnTo>
                <a:lnTo>
                  <a:pt x="1127760" y="3543300"/>
                </a:lnTo>
                <a:lnTo>
                  <a:pt x="0" y="3543300"/>
                </a:lnTo>
              </a:path>
            </a:pathLst>
          </a:custGeom>
          <a:noFill/>
          <a:ln>
            <a:solidFill>
              <a:srgbClr val="FF00FF"/>
            </a:solidFill>
            <a:prstDash val="dash"/>
            <a:headEnd type="none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2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8157</TotalTime>
  <Words>1157</Words>
  <Application>Microsoft Office PowerPoint</Application>
  <PresentationFormat>와이드스크린</PresentationFormat>
  <Paragraphs>427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 Unicode MS</vt:lpstr>
      <vt:lpstr>맑은 고딕</vt:lpstr>
      <vt:lpstr>Arial</vt:lpstr>
      <vt:lpstr>Arial Narrow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책임매니저</dc:creator>
  <cp:lastModifiedBy>장만규(JANG MAN KYU) 매니저</cp:lastModifiedBy>
  <cp:revision>170</cp:revision>
  <dcterms:created xsi:type="dcterms:W3CDTF">2024-09-10T03:41:37Z</dcterms:created>
  <dcterms:modified xsi:type="dcterms:W3CDTF">2024-10-21T09:21:08Z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</Properties>
</file>