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9"/>
  </p:notesMasterIdLst>
  <p:sldIdLst>
    <p:sldId id="356" r:id="rId5"/>
    <p:sldId id="357" r:id="rId6"/>
    <p:sldId id="360" r:id="rId7"/>
    <p:sldId id="257" r:id="rId8"/>
    <p:sldId id="258" r:id="rId9"/>
    <p:sldId id="361" r:id="rId10"/>
    <p:sldId id="362" r:id="rId11"/>
    <p:sldId id="364" r:id="rId12"/>
    <p:sldId id="371" r:id="rId13"/>
    <p:sldId id="372" r:id="rId14"/>
    <p:sldId id="365" r:id="rId15"/>
    <p:sldId id="366" r:id="rId16"/>
    <p:sldId id="367" r:id="rId17"/>
    <p:sldId id="368" r:id="rId18"/>
    <p:sldId id="383" r:id="rId19"/>
    <p:sldId id="384" r:id="rId20"/>
    <p:sldId id="386" r:id="rId21"/>
    <p:sldId id="390" r:id="rId22"/>
    <p:sldId id="369" r:id="rId23"/>
    <p:sldId id="370" r:id="rId24"/>
    <p:sldId id="373" r:id="rId25"/>
    <p:sldId id="382" r:id="rId26"/>
    <p:sldId id="387" r:id="rId27"/>
    <p:sldId id="374" r:id="rId28"/>
    <p:sldId id="391" r:id="rId29"/>
    <p:sldId id="378" r:id="rId30"/>
    <p:sldId id="379" r:id="rId31"/>
    <p:sldId id="380" r:id="rId32"/>
    <p:sldId id="392" r:id="rId33"/>
    <p:sldId id="393" r:id="rId34"/>
    <p:sldId id="394" r:id="rId35"/>
    <p:sldId id="395" r:id="rId36"/>
    <p:sldId id="396" r:id="rId37"/>
    <p:sldId id="389" r:id="rId38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완료" id="{FB6FB910-5E86-4123-B517-D3176839F67C}">
          <p14:sldIdLst>
            <p14:sldId id="356"/>
            <p14:sldId id="357"/>
            <p14:sldId id="360"/>
            <p14:sldId id="257"/>
            <p14:sldId id="258"/>
            <p14:sldId id="361"/>
            <p14:sldId id="362"/>
            <p14:sldId id="364"/>
            <p14:sldId id="371"/>
            <p14:sldId id="372"/>
            <p14:sldId id="365"/>
            <p14:sldId id="366"/>
            <p14:sldId id="367"/>
            <p14:sldId id="368"/>
            <p14:sldId id="383"/>
            <p14:sldId id="384"/>
            <p14:sldId id="386"/>
            <p14:sldId id="390"/>
            <p14:sldId id="369"/>
            <p14:sldId id="370"/>
            <p14:sldId id="373"/>
            <p14:sldId id="382"/>
            <p14:sldId id="387"/>
            <p14:sldId id="374"/>
            <p14:sldId id="391"/>
            <p14:sldId id="378"/>
            <p14:sldId id="379"/>
            <p14:sldId id="380"/>
            <p14:sldId id="392"/>
            <p14:sldId id="393"/>
            <p14:sldId id="394"/>
            <p14:sldId id="395"/>
            <p14:sldId id="396"/>
          </p14:sldIdLst>
        </p14:section>
        <p14:section name="미결" id="{4B97F56F-B5FE-4785-BEE1-5DE2E75A4DD5}">
          <p14:sldIdLst>
            <p14:sldId id="3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00FF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51C67-A29D-4784-80AB-75E6BD6E7D84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0F00E-3F5A-4CC2-AD7B-DF657B9A6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387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68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2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466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04F40-423B-8147-4748-94536BD4C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C86CCF5-43BE-C2BB-B8B1-8C05D1707E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C89C749-F625-D2E0-1474-48191F255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7AAAD2-5ADE-2624-B40B-E4DA52553B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95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188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436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039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576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7992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B0523-96DA-8F0F-C7A1-B0446A15F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FAFDCF2-05DC-4027-EABA-F2E45E51D1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452D3BB-2029-208D-8D5C-538DA02A2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366D3B-CF5D-666C-9B41-64227C79AF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0827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1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6594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1579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2975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4218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5933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2696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938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357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191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315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905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17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713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77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095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연결선 50"/>
          <p:cNvCxnSpPr/>
          <p:nvPr userDrawn="1"/>
        </p:nvCxnSpPr>
        <p:spPr bwMode="auto">
          <a:xfrm>
            <a:off x="306759" y="6453336"/>
            <a:ext cx="1157263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" name="그림 4" descr="bar02(가로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91" y="627274"/>
            <a:ext cx="11554226" cy="65422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1252742" y="6525344"/>
            <a:ext cx="62037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914205" eaLnBrk="0" latinLnBrk="0" hangingPunct="0"/>
            <a:r>
              <a:rPr lang="en-US" altLang="ko-KR" sz="1000" b="0" i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itchFamily="18" charset="-127"/>
                <a:ea typeface="현대하모니 L" pitchFamily="18" charset="-127"/>
              </a:rPr>
              <a:t>- </a:t>
            </a:r>
            <a:fld id="{67D94B4B-4F20-4897-9BB1-6B5E9D00507D}" type="slidenum">
              <a:rPr lang="en-US" altLang="ko-KR" sz="1000" b="0" i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itchFamily="18" charset="-127"/>
                <a:ea typeface="현대하모니 L" pitchFamily="18" charset="-127"/>
              </a:rPr>
              <a:pPr algn="r" defTabSz="914205" eaLnBrk="0" latinLnBrk="0" hangingPunct="0"/>
              <a:t>‹#›</a:t>
            </a:fld>
            <a:r>
              <a:rPr lang="en-US" altLang="ko-KR" sz="1000" b="0" i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itchFamily="18" charset="-127"/>
                <a:ea typeface="현대하모니 L" pitchFamily="18" charset="-127"/>
              </a:rPr>
              <a:t> -</a:t>
            </a:r>
            <a:endParaRPr lang="ko-KR" altLang="en-US" sz="1000" b="0" i="0" kern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937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93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314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31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08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6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93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67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32851-9663-46D8-AEC4-64DFD4E932B5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85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1803213"/>
            <a:ext cx="94713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Revit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&amp; Dynamo </a:t>
            </a:r>
          </a:p>
          <a:p>
            <a:pPr algn="ctr" defTabSz="900086" eaLnBrk="0" latinLnBrk="0" hangingPunct="0">
              <a:defRPr/>
            </a:pPr>
            <a:endParaRPr lang="en-US" altLang="ko-KR" sz="3600" b="1" dirty="0">
              <a:ln>
                <a:solidFill>
                  <a:srgbClr val="4F81BD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algn="ctr" defTabSz="900086" eaLnBrk="0" latinLnBrk="0" hangingPunct="0">
              <a:defRPr/>
            </a:pP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</a:t>
            </a: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Tool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활용한 </a:t>
            </a: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RC, Steel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모델링 및 기본 설계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429398" y="3954246"/>
            <a:ext cx="947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2024.01.18</a:t>
            </a:r>
            <a:endParaRPr lang="ko-KR" altLang="en-US" sz="3600" b="1" dirty="0">
              <a:ln>
                <a:solidFill>
                  <a:srgbClr val="4F81BD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8205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3169862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 배치 기준 조정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후 모델링 수동 조정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3169862"/>
            <a:ext cx="3255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빔의 경우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 변경 후 라인 정리가 한번 더 필요한 상황이므로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y Offset Value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항목의 값을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0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으로 통일하여 중심선 기준의 배치로 바꿔준다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동일 타입 부재 일괄 선택 기능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단축키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SA)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적극적으로 활용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툴 구동 후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보정 및 누락 추가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E23EE6-1324-9FAB-2EB2-22A78F5404CA}"/>
              </a:ext>
            </a:extLst>
          </p:cNvPr>
          <p:cNvSpPr/>
          <p:nvPr/>
        </p:nvSpPr>
        <p:spPr>
          <a:xfrm>
            <a:off x="1487491" y="490758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결합순서 조정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4907585"/>
            <a:ext cx="325504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&gt;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기둥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보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슬라브 순으로 결합되어야 하며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결합순서 조정 기능을 통해 모델링 결합 상태를 정돈 해준다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수동으로 하면 규모가 큰 건물의 경우 오랜 시간이 걸리므로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대규모 조정 작업의 경우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다이나모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활용 권장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(##_Bid_Elements Join Order Organizer.dyn)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08E71F74-E48C-5804-55BE-411A95715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391A27F-4410-4D30-A7AA-655F05278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116" y="2813407"/>
            <a:ext cx="4436302" cy="225877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B4FB8EC-24CA-D504-84A0-4D6313F54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346" y="2581011"/>
            <a:ext cx="1607002" cy="1841943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FDB1AEA-C4C0-5A0F-281B-A30A2D25124A}"/>
              </a:ext>
            </a:extLst>
          </p:cNvPr>
          <p:cNvSpPr/>
          <p:nvPr/>
        </p:nvSpPr>
        <p:spPr>
          <a:xfrm rot="5400000">
            <a:off x="7124011" y="2964830"/>
            <a:ext cx="94245" cy="170735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E281130-6360-BF74-5DEE-B5993A5639B4}"/>
              </a:ext>
            </a:extLst>
          </p:cNvPr>
          <p:cNvSpPr/>
          <p:nvPr/>
        </p:nvSpPr>
        <p:spPr>
          <a:xfrm flipV="1">
            <a:off x="4692429" y="3512299"/>
            <a:ext cx="1607002" cy="303894"/>
          </a:xfrm>
          <a:custGeom>
            <a:avLst/>
            <a:gdLst>
              <a:gd name="connsiteX0" fmla="*/ 0 w 1318260"/>
              <a:gd name="connsiteY0" fmla="*/ 121920 h 121920"/>
              <a:gd name="connsiteX1" fmla="*/ 1005840 w 1318260"/>
              <a:gd name="connsiteY1" fmla="*/ 121920 h 121920"/>
              <a:gd name="connsiteX2" fmla="*/ 1005840 w 1318260"/>
              <a:gd name="connsiteY2" fmla="*/ 0 h 121920"/>
              <a:gd name="connsiteX3" fmla="*/ 1318260 w 1318260"/>
              <a:gd name="connsiteY3" fmla="*/ 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8260" h="121920">
                <a:moveTo>
                  <a:pt x="0" y="121920"/>
                </a:moveTo>
                <a:lnTo>
                  <a:pt x="1005840" y="121920"/>
                </a:lnTo>
                <a:lnTo>
                  <a:pt x="1005840" y="0"/>
                </a:lnTo>
                <a:lnTo>
                  <a:pt x="131826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51AA606-4163-5B72-E7B3-D5E83CC1FA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3047" y="5153738"/>
            <a:ext cx="2087740" cy="120655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E289B73D-7D8E-C846-D08B-B1EBFEBEDC98}"/>
              </a:ext>
            </a:extLst>
          </p:cNvPr>
          <p:cNvSpPr/>
          <p:nvPr/>
        </p:nvSpPr>
        <p:spPr>
          <a:xfrm>
            <a:off x="1487491" y="142070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서브 그리드 </a:t>
            </a:r>
            <a:r>
              <a:rPr lang="en-US" altLang="ko-KR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빠진 부재 배치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E28484-930E-1B17-8DB1-C4AF2B3CF9C1}"/>
              </a:ext>
            </a:extLst>
          </p:cNvPr>
          <p:cNvSpPr txBox="1"/>
          <p:nvPr/>
        </p:nvSpPr>
        <p:spPr>
          <a:xfrm>
            <a:off x="2204264" y="1420705"/>
            <a:ext cx="325504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메인그리드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기준으로만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draft modeling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자동 작성되었으므로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누락된 부재들을 배치하기 위한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서브그리드를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작성하고 남은 부재 배치를 진행한다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거더만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자동 작성되므로 보는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거더의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중간에 추가로 생성해준다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FE6E23F-F2FD-757E-025A-5690042A657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331" b="10854"/>
          <a:stretch/>
        </p:blipFill>
        <p:spPr>
          <a:xfrm>
            <a:off x="7304221" y="782924"/>
            <a:ext cx="2409825" cy="172812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3B59484E-F2FB-AA8A-669D-8F1C5224B7F5}"/>
              </a:ext>
            </a:extLst>
          </p:cNvPr>
          <p:cNvSpPr/>
          <p:nvPr/>
        </p:nvSpPr>
        <p:spPr>
          <a:xfrm>
            <a:off x="5414431" y="1376176"/>
            <a:ext cx="1889789" cy="303762"/>
          </a:xfrm>
          <a:custGeom>
            <a:avLst/>
            <a:gdLst>
              <a:gd name="connsiteX0" fmla="*/ 0 w 1318260"/>
              <a:gd name="connsiteY0" fmla="*/ 121920 h 121920"/>
              <a:gd name="connsiteX1" fmla="*/ 1005840 w 1318260"/>
              <a:gd name="connsiteY1" fmla="*/ 121920 h 121920"/>
              <a:gd name="connsiteX2" fmla="*/ 1005840 w 1318260"/>
              <a:gd name="connsiteY2" fmla="*/ 0 h 121920"/>
              <a:gd name="connsiteX3" fmla="*/ 1318260 w 1318260"/>
              <a:gd name="connsiteY3" fmla="*/ 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8260" h="121920">
                <a:moveTo>
                  <a:pt x="0" y="121920"/>
                </a:moveTo>
                <a:lnTo>
                  <a:pt x="1005840" y="121920"/>
                </a:lnTo>
                <a:lnTo>
                  <a:pt x="1005840" y="0"/>
                </a:lnTo>
                <a:lnTo>
                  <a:pt x="131826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7C65528-FADC-AA6E-6DD5-4DD1CC91300A}"/>
              </a:ext>
            </a:extLst>
          </p:cNvPr>
          <p:cNvSpPr/>
          <p:nvPr/>
        </p:nvSpPr>
        <p:spPr>
          <a:xfrm>
            <a:off x="7868101" y="796886"/>
            <a:ext cx="188493" cy="1714160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0D37FB6-DFD1-E386-3CD9-1A0FE8C5FE52}"/>
              </a:ext>
            </a:extLst>
          </p:cNvPr>
          <p:cNvSpPr/>
          <p:nvPr/>
        </p:nvSpPr>
        <p:spPr>
          <a:xfrm>
            <a:off x="8543873" y="796886"/>
            <a:ext cx="188493" cy="1714160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841F97F-278E-3028-07B5-DFE543261186}"/>
              </a:ext>
            </a:extLst>
          </p:cNvPr>
          <p:cNvSpPr/>
          <p:nvPr/>
        </p:nvSpPr>
        <p:spPr>
          <a:xfrm rot="5400000">
            <a:off x="8725209" y="570514"/>
            <a:ext cx="188493" cy="2076835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CAA69A1C-3A98-E199-4D0B-D43A1D4BB5BB}"/>
              </a:ext>
            </a:extLst>
          </p:cNvPr>
          <p:cNvSpPr/>
          <p:nvPr/>
        </p:nvSpPr>
        <p:spPr>
          <a:xfrm rot="5400000">
            <a:off x="8725209" y="1288313"/>
            <a:ext cx="188493" cy="2076835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496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평면 설계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후 모델링 수동 조정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1412780"/>
            <a:ext cx="19406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외곽벽을 먼저 배치하고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내벽을 배치해가며 평면 구획을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 작성시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참조레벨 기준으로 위쪽으로 작성되는지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높이연동을 어떤 레벨로 할지 결정해주어야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벽체가 룸 객체 생성의 기준이 되므로 열린 공간에서 룸만 분할하고 싶은 경우에는 높이가 낮은 벽체를 임시로 작성하여 룸을 구분 생성한다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518862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B-2.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툴 구동 후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평면 레이아웃 결정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및 룸 생성 준비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E23EE6-1324-9FAB-2EB2-22A78F5404CA}"/>
              </a:ext>
            </a:extLst>
          </p:cNvPr>
          <p:cNvSpPr/>
          <p:nvPr/>
        </p:nvSpPr>
        <p:spPr>
          <a:xfrm>
            <a:off x="1487491" y="3701537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 수정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3706934"/>
            <a:ext cx="3143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레벨 단차가 있는 경우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작성한 벽체가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플로어와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어색하게배치되는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경우가 있다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단면뷰를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활용하여 벽체들을 검토하며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접하지 않는 부분들을 수정해준다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9FA5F12-BF2B-B91C-1F05-38E3FE662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962" y="1286951"/>
            <a:ext cx="1951038" cy="18190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D1EF69E-0096-9F0E-BFD0-F97C520B97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t="26943" r="3270"/>
          <a:stretch/>
        </p:blipFill>
        <p:spPr>
          <a:xfrm>
            <a:off x="6242158" y="1412780"/>
            <a:ext cx="5697241" cy="1390084"/>
          </a:xfrm>
          <a:prstGeom prst="rect">
            <a:avLst/>
          </a:prstGeom>
        </p:spPr>
      </p:pic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B18BB6A6-0DCD-B3CA-D2CD-8D15BD8E5698}"/>
              </a:ext>
            </a:extLst>
          </p:cNvPr>
          <p:cNvSpPr/>
          <p:nvPr/>
        </p:nvSpPr>
        <p:spPr>
          <a:xfrm>
            <a:off x="3657600" y="1562100"/>
            <a:ext cx="3535680" cy="1143000"/>
          </a:xfrm>
          <a:custGeom>
            <a:avLst/>
            <a:gdLst>
              <a:gd name="connsiteX0" fmla="*/ 0 w 3863340"/>
              <a:gd name="connsiteY0" fmla="*/ 762000 h 1143000"/>
              <a:gd name="connsiteX1" fmla="*/ 0 w 3863340"/>
              <a:gd name="connsiteY1" fmla="*/ 1143000 h 1143000"/>
              <a:gd name="connsiteX2" fmla="*/ 2674620 w 3863340"/>
              <a:gd name="connsiteY2" fmla="*/ 1143000 h 1143000"/>
              <a:gd name="connsiteX3" fmla="*/ 2674620 w 3863340"/>
              <a:gd name="connsiteY3" fmla="*/ 152400 h 1143000"/>
              <a:gd name="connsiteX4" fmla="*/ 3863340 w 3863340"/>
              <a:gd name="connsiteY4" fmla="*/ 152400 h 1143000"/>
              <a:gd name="connsiteX5" fmla="*/ 3863340 w 3863340"/>
              <a:gd name="connsiteY5" fmla="*/ 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3340" h="1143000">
                <a:moveTo>
                  <a:pt x="0" y="762000"/>
                </a:moveTo>
                <a:lnTo>
                  <a:pt x="0" y="1143000"/>
                </a:lnTo>
                <a:lnTo>
                  <a:pt x="2674620" y="1143000"/>
                </a:lnTo>
                <a:lnTo>
                  <a:pt x="2674620" y="152400"/>
                </a:lnTo>
                <a:lnTo>
                  <a:pt x="3863340" y="152400"/>
                </a:lnTo>
                <a:lnTo>
                  <a:pt x="386334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B2C55BE8-749F-D42B-A1E9-87D300B6A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5129" y="3661287"/>
            <a:ext cx="2105702" cy="2283850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137CC31-9D9D-55FB-8739-05D0181DAC4B}"/>
              </a:ext>
            </a:extLst>
          </p:cNvPr>
          <p:cNvSpPr/>
          <p:nvPr/>
        </p:nvSpPr>
        <p:spPr>
          <a:xfrm>
            <a:off x="6242159" y="4216400"/>
            <a:ext cx="558691" cy="911412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F0BF54F6-3841-AFA1-8DE9-A48A884D3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3794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2852940"/>
            <a:ext cx="947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룸 객체 생성 및 누락 부재 입력</a:t>
            </a:r>
          </a:p>
        </p:txBody>
      </p:sp>
    </p:spTree>
    <p:extLst>
      <p:ext uri="{BB962C8B-B14F-4D97-AF65-F5344CB8AC3E}">
        <p14:creationId xmlns:p14="http://schemas.microsoft.com/office/powerpoint/2010/main" val="1690062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3355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룸 객체 생성 및 누락 부재 입력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생성 및 오류 보정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E23EE6-1324-9FAB-2EB2-22A78F5404CA}"/>
              </a:ext>
            </a:extLst>
          </p:cNvPr>
          <p:cNvSpPr/>
          <p:nvPr/>
        </p:nvSpPr>
        <p:spPr>
          <a:xfrm>
            <a:off x="1487491" y="3701537"/>
            <a:ext cx="576065" cy="59255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높이 수정 및 사이즈  입력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412780"/>
            <a:ext cx="31433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Room &gt; Place Rooms Automatically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기능을 이용하여 자동 룸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생성에도 높이의 기준이 되는 레벨과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레벨에서의 오프셋 값을 지정가능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※ Room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생성 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모든 기둥을 선택하고 속성의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Room Bounding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체크박스를 해제한다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경계 단순화 목적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※ Upper Limit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TOC(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지붕 레벨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설정해도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만약 대상 방의 상부에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Ceiling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모델링되어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있으면 자동으로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Ceiling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까지만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Room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객체의 높이가 형성된다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E88C8CF-E203-6407-FC75-752D642BE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692" y="1327489"/>
            <a:ext cx="4562837" cy="248882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8A9D0FF-0F0D-8C67-CBCC-E91CA5D0A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515" y="1495705"/>
            <a:ext cx="5586014" cy="691602"/>
          </a:xfrm>
          <a:prstGeom prst="rect">
            <a:avLst/>
          </a:prstGeom>
        </p:spPr>
      </p:pic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CA2F59B4-34CA-C327-B8E4-D448B0347F63}"/>
              </a:ext>
            </a:extLst>
          </p:cNvPr>
          <p:cNvSpPr/>
          <p:nvPr/>
        </p:nvSpPr>
        <p:spPr>
          <a:xfrm>
            <a:off x="4886325" y="1885950"/>
            <a:ext cx="2466975" cy="600075"/>
          </a:xfrm>
          <a:custGeom>
            <a:avLst/>
            <a:gdLst>
              <a:gd name="connsiteX0" fmla="*/ 0 w 2466975"/>
              <a:gd name="connsiteY0" fmla="*/ 0 h 600075"/>
              <a:gd name="connsiteX1" fmla="*/ 0 w 2466975"/>
              <a:gd name="connsiteY1" fmla="*/ 600075 h 600075"/>
              <a:gd name="connsiteX2" fmla="*/ 1781175 w 2466975"/>
              <a:gd name="connsiteY2" fmla="*/ 600075 h 600075"/>
              <a:gd name="connsiteX3" fmla="*/ 1781175 w 2466975"/>
              <a:gd name="connsiteY3" fmla="*/ 381000 h 600075"/>
              <a:gd name="connsiteX4" fmla="*/ 2466975 w 2466975"/>
              <a:gd name="connsiteY4" fmla="*/ 381000 h 600075"/>
              <a:gd name="connsiteX5" fmla="*/ 2466975 w 2466975"/>
              <a:gd name="connsiteY5" fmla="*/ 323850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600075">
                <a:moveTo>
                  <a:pt x="0" y="0"/>
                </a:moveTo>
                <a:lnTo>
                  <a:pt x="0" y="600075"/>
                </a:lnTo>
                <a:lnTo>
                  <a:pt x="1781175" y="600075"/>
                </a:lnTo>
                <a:lnTo>
                  <a:pt x="1781175" y="381000"/>
                </a:lnTo>
                <a:lnTo>
                  <a:pt x="2466975" y="381000"/>
                </a:lnTo>
                <a:lnTo>
                  <a:pt x="2466975" y="32385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358C4A-F40A-149F-175B-7FBB25AC155B}"/>
              </a:ext>
            </a:extLst>
          </p:cNvPr>
          <p:cNvSpPr txBox="1"/>
          <p:nvPr/>
        </p:nvSpPr>
        <p:spPr>
          <a:xfrm>
            <a:off x="2204264" y="3701537"/>
            <a:ext cx="268206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자동 생성이후 룸 상부 레벨 및 높이를 체크하여 필요한 높이만큼 형성되었는지 확인 및 수정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Room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객체의 형상을 실제로 보고 싶다면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다이나모를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이용한다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(#2_Bid_Room Size and Style_Injector.dyn)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상기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다이나모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실행하면 최장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기준 사이즈 자동 입력됨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ED69535-82FC-E2AE-BA63-6F1A1EDAB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7598" y="3878936"/>
            <a:ext cx="5002563" cy="23509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FA24F2D-03B0-310C-D8F9-9AAC95E904A3}"/>
              </a:ext>
            </a:extLst>
          </p:cNvPr>
          <p:cNvSpPr/>
          <p:nvPr/>
        </p:nvSpPr>
        <p:spPr>
          <a:xfrm>
            <a:off x="5266204" y="4294094"/>
            <a:ext cx="1291759" cy="339819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639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5078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 별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태그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자동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모델 진행 시 룸 객체 생성 및 주의사항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922274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A-2.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생성 및 오류 보정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&amp;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마감정보 입력을 위한 세팅 확인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412780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태그가 필요한 레벨 평면에서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Architecture &gt; Room &amp; Area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섹션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Tag Room &gt; Tag All Not Tagged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기능을 활용하여 룸 태그 전체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BE6A5E-FDF2-A433-D436-FC7CB16778E1}"/>
              </a:ext>
            </a:extLst>
          </p:cNvPr>
          <p:cNvSpPr/>
          <p:nvPr/>
        </p:nvSpPr>
        <p:spPr>
          <a:xfrm>
            <a:off x="1487491" y="390762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별 룸 넘버 및 이름 입력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39D12-4E23-F14A-5B7D-6DA42ECCFBF9}"/>
              </a:ext>
            </a:extLst>
          </p:cNvPr>
          <p:cNvSpPr txBox="1"/>
          <p:nvPr/>
        </p:nvSpPr>
        <p:spPr>
          <a:xfrm>
            <a:off x="2204264" y="3907625"/>
            <a:ext cx="314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스케쥴 내 필드 확인 후 룸 객체 별 이름 입력 및 마감정보 입력이 가능한 상태임을 확인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9582B29-12E4-0B57-9041-74FEEF699C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62"/>
          <a:stretch/>
        </p:blipFill>
        <p:spPr>
          <a:xfrm>
            <a:off x="8624047" y="3851810"/>
            <a:ext cx="2506618" cy="225811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65CAB14-EEDE-6E11-CEDA-C2C89A514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404" y="929757"/>
            <a:ext cx="2272895" cy="25154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2EC140F-57CD-01A5-E6DC-34666FC005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4442" y="4872683"/>
            <a:ext cx="2772818" cy="123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02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5078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별 천장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모델 진행 시 룸 객체 생성 및 주의사항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922274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천장 배치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412780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 평면에서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Architecture &gt; Build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섹션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Ceiling &gt;&gt; Automatic Ceiling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기능을 활용하여 룸 별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전창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BE6A5E-FDF2-A433-D436-FC7CB16778E1}"/>
              </a:ext>
            </a:extLst>
          </p:cNvPr>
          <p:cNvSpPr/>
          <p:nvPr/>
        </p:nvSpPr>
        <p:spPr>
          <a:xfrm>
            <a:off x="1487491" y="390762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천장 객체 별 정보 관리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39D12-4E23-F14A-5B7D-6DA42ECCFBF9}"/>
              </a:ext>
            </a:extLst>
          </p:cNvPr>
          <p:cNvSpPr txBox="1"/>
          <p:nvPr/>
        </p:nvSpPr>
        <p:spPr>
          <a:xfrm>
            <a:off x="2204264" y="3907625"/>
            <a:ext cx="314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천장 별 기준 레벨 조정 및 높이 조정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(Height Offset From Level)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812CC2-69A3-3928-3EE6-BC035CDF27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333" b="9153"/>
          <a:stretch/>
        </p:blipFill>
        <p:spPr>
          <a:xfrm>
            <a:off x="6113929" y="1419395"/>
            <a:ext cx="4121150" cy="24096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D1E6F35-7286-1859-5D25-01021D487063}"/>
              </a:ext>
            </a:extLst>
          </p:cNvPr>
          <p:cNvSpPr/>
          <p:nvPr/>
        </p:nvSpPr>
        <p:spPr>
          <a:xfrm>
            <a:off x="6113929" y="2416969"/>
            <a:ext cx="1891833" cy="250031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52B0690-659A-7EDE-7354-0D19036A9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1619" y="2104603"/>
            <a:ext cx="2533506" cy="1724448"/>
          </a:xfrm>
          <a:prstGeom prst="rect">
            <a:avLst/>
          </a:prstGeom>
          <a:ln>
            <a:solidFill>
              <a:srgbClr val="FF00FF"/>
            </a:solidFill>
          </a:ln>
        </p:spPr>
      </p:pic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56D40457-E01A-FE2F-FB2A-5CE54A674FDC}"/>
              </a:ext>
            </a:extLst>
          </p:cNvPr>
          <p:cNvSpPr/>
          <p:nvPr/>
        </p:nvSpPr>
        <p:spPr>
          <a:xfrm>
            <a:off x="3836894" y="2581835"/>
            <a:ext cx="2223247" cy="1882589"/>
          </a:xfrm>
          <a:custGeom>
            <a:avLst/>
            <a:gdLst>
              <a:gd name="connsiteX0" fmla="*/ 0 w 2223247"/>
              <a:gd name="connsiteY0" fmla="*/ 1559859 h 1882589"/>
              <a:gd name="connsiteX1" fmla="*/ 0 w 2223247"/>
              <a:gd name="connsiteY1" fmla="*/ 1882589 h 1882589"/>
              <a:gd name="connsiteX2" fmla="*/ 1712259 w 2223247"/>
              <a:gd name="connsiteY2" fmla="*/ 1882589 h 1882589"/>
              <a:gd name="connsiteX3" fmla="*/ 1712259 w 2223247"/>
              <a:gd name="connsiteY3" fmla="*/ 0 h 1882589"/>
              <a:gd name="connsiteX4" fmla="*/ 2223247 w 2223247"/>
              <a:gd name="connsiteY4" fmla="*/ 0 h 1882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3247" h="1882589">
                <a:moveTo>
                  <a:pt x="0" y="1559859"/>
                </a:moveTo>
                <a:lnTo>
                  <a:pt x="0" y="1882589"/>
                </a:lnTo>
                <a:lnTo>
                  <a:pt x="1712259" y="1882589"/>
                </a:lnTo>
                <a:lnTo>
                  <a:pt x="1712259" y="0"/>
                </a:lnTo>
                <a:lnTo>
                  <a:pt x="2223247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923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5078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 별 문</a:t>
            </a:r>
            <a:r>
              <a:rPr lang="en-US" altLang="ko-KR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창문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모델 진행 시 룸 객체 생성 및 주의사항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922274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B-2.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창문 배치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412780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태그가 필요한 레벨 평면에서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Architecture &gt; Room &amp; Area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섹션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Tag Room &gt; Tag All Not Tagged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기능을 활용하여 룸 태그 전체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BE6A5E-FDF2-A433-D436-FC7CB16778E1}"/>
              </a:ext>
            </a:extLst>
          </p:cNvPr>
          <p:cNvSpPr/>
          <p:nvPr/>
        </p:nvSpPr>
        <p:spPr>
          <a:xfrm>
            <a:off x="1487491" y="390762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</a:t>
            </a:r>
            <a:r>
              <a:rPr lang="en-US" altLang="ko-KR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창호 객체 별 정보 관리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39D12-4E23-F14A-5B7D-6DA42ECCFBF9}"/>
              </a:ext>
            </a:extLst>
          </p:cNvPr>
          <p:cNvSpPr txBox="1"/>
          <p:nvPr/>
        </p:nvSpPr>
        <p:spPr>
          <a:xfrm>
            <a:off x="2204264" y="3907625"/>
            <a:ext cx="3143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창호 별 기준 레벨 조정 및 실 높이 조정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(Sill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Height)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2347BF-8520-343A-6DF6-8BEF5FBF6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166" y="1050748"/>
            <a:ext cx="5260906" cy="26207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46A1F0-7089-C422-10A1-E354CBD91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3557" y="3124271"/>
            <a:ext cx="3319926" cy="115268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A466FB-CFCC-0A7F-E6B7-FF98228F3378}"/>
              </a:ext>
            </a:extLst>
          </p:cNvPr>
          <p:cNvSpPr/>
          <p:nvPr/>
        </p:nvSpPr>
        <p:spPr>
          <a:xfrm>
            <a:off x="7733557" y="3741420"/>
            <a:ext cx="2347703" cy="160890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D1CD2C46-388D-32CC-3D05-39D336331D7A}"/>
              </a:ext>
            </a:extLst>
          </p:cNvPr>
          <p:cNvSpPr/>
          <p:nvPr/>
        </p:nvSpPr>
        <p:spPr>
          <a:xfrm>
            <a:off x="4121150" y="3860800"/>
            <a:ext cx="3581400" cy="488950"/>
          </a:xfrm>
          <a:custGeom>
            <a:avLst/>
            <a:gdLst>
              <a:gd name="connsiteX0" fmla="*/ 0 w 3581400"/>
              <a:gd name="connsiteY0" fmla="*/ 234950 h 488950"/>
              <a:gd name="connsiteX1" fmla="*/ 0 w 3581400"/>
              <a:gd name="connsiteY1" fmla="*/ 488950 h 488950"/>
              <a:gd name="connsiteX2" fmla="*/ 2819400 w 3581400"/>
              <a:gd name="connsiteY2" fmla="*/ 488950 h 488950"/>
              <a:gd name="connsiteX3" fmla="*/ 2819400 w 3581400"/>
              <a:gd name="connsiteY3" fmla="*/ 0 h 488950"/>
              <a:gd name="connsiteX4" fmla="*/ 3581400 w 3581400"/>
              <a:gd name="connsiteY4" fmla="*/ 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1400" h="488950">
                <a:moveTo>
                  <a:pt x="0" y="234950"/>
                </a:moveTo>
                <a:lnTo>
                  <a:pt x="0" y="488950"/>
                </a:lnTo>
                <a:lnTo>
                  <a:pt x="2819400" y="488950"/>
                </a:lnTo>
                <a:lnTo>
                  <a:pt x="2819400" y="0"/>
                </a:lnTo>
                <a:lnTo>
                  <a:pt x="358140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413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5078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계단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모델 진행 시 룸 객체 생성 및 주의사항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922274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B-3.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계단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램프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1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스투프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배치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&amp;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기타 아이템 배치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412780"/>
            <a:ext cx="31433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&lt;Stair&gt;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평면 혹은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3D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뷰에서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Architecture &gt; Circulation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</a:t>
            </a:r>
            <a:r>
              <a:rPr lang="nl-NL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Stair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버튼으로 계단 작성 모드 진입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적정 계단 타입을 활용하여 부재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BE6A5E-FDF2-A433-D436-FC7CB16778E1}"/>
              </a:ext>
            </a:extLst>
          </p:cNvPr>
          <p:cNvSpPr/>
          <p:nvPr/>
        </p:nvSpPr>
        <p:spPr>
          <a:xfrm>
            <a:off x="1487491" y="390762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en-US" altLang="ko-KR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Ramp </a:t>
            </a: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84A1B7-9AA9-9A50-5C05-5ABEA94425E3}"/>
              </a:ext>
            </a:extLst>
          </p:cNvPr>
          <p:cNvSpPr txBox="1"/>
          <p:nvPr/>
        </p:nvSpPr>
        <p:spPr>
          <a:xfrm>
            <a:off x="2204264" y="3907625"/>
            <a:ext cx="31433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&lt;Ramp&gt;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평면 혹은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3D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뷰에서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Architecture &gt; Circulation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</a:t>
            </a:r>
            <a:r>
              <a:rPr lang="nl-NL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Stair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버튼으로 계단 작성 모드 진입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적정 램프 타입을 활용하여 부재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C56E08F-6934-BD8D-06BF-273ECDDDA4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77"/>
          <a:stretch/>
        </p:blipFill>
        <p:spPr>
          <a:xfrm>
            <a:off x="6803089" y="1412780"/>
            <a:ext cx="3585882" cy="22489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D2C86C8-8F01-8641-417F-3080E5CBC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7930" y="3907625"/>
            <a:ext cx="3585882" cy="22605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E6908F4-703F-E1A2-5193-8A4E7B0399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8197" y="3748078"/>
            <a:ext cx="1910975" cy="178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559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074F5-0AEB-C8E5-E622-8D165EACC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A182D27C-C8FC-2766-C10F-7D8532495411}"/>
              </a:ext>
            </a:extLst>
          </p:cNvPr>
          <p:cNvSpPr/>
          <p:nvPr/>
        </p:nvSpPr>
        <p:spPr>
          <a:xfrm>
            <a:off x="1487491" y="1412780"/>
            <a:ext cx="576065" cy="5078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en-US" altLang="ko-KR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Stoop</a:t>
            </a: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등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C5D5FA4-38F9-426E-0669-50B85BB89462}"/>
              </a:ext>
            </a:extLst>
          </p:cNvPr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모델 진행 시 룸 객체 생성 및 주의사항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5DD653-D9D9-67CF-0B9D-02C648D9F652}"/>
              </a:ext>
            </a:extLst>
          </p:cNvPr>
          <p:cNvSpPr/>
          <p:nvPr/>
        </p:nvSpPr>
        <p:spPr>
          <a:xfrm>
            <a:off x="1487491" y="836713"/>
            <a:ext cx="4922274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B-3.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계단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램프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1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스투프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배치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&amp;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기타 아이템 배치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CBD83-88AF-AC57-1121-B9AE680EFE90}"/>
              </a:ext>
            </a:extLst>
          </p:cNvPr>
          <p:cNvSpPr txBox="1"/>
          <p:nvPr/>
        </p:nvSpPr>
        <p:spPr>
          <a:xfrm>
            <a:off x="2204264" y="1412780"/>
            <a:ext cx="31433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&lt;Stoop&gt;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평면 혹은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3D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뷰에서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Structural Foundations &gt; Ramp &amp; Pathway with Haunch_R0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</a:t>
            </a:r>
            <a:r>
              <a:rPr lang="nl-NL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H_SF_ACM_Stoop T200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패밀리타입을 활용하여 부재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E3F9472B-81ED-7591-05AE-DB7B42017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0BA3BB7-850A-51F0-D330-82ABEF998D80}"/>
              </a:ext>
            </a:extLst>
          </p:cNvPr>
          <p:cNvSpPr/>
          <p:nvPr/>
        </p:nvSpPr>
        <p:spPr>
          <a:xfrm>
            <a:off x="1487491" y="390762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객체 별 정보 관리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FDBBBA-9FD0-CB82-37E8-7EF9D773A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409" y="1412780"/>
            <a:ext cx="4811680" cy="31182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538577-DD15-BC2D-CFE7-C11266BDC753}"/>
              </a:ext>
            </a:extLst>
          </p:cNvPr>
          <p:cNvSpPr txBox="1"/>
          <p:nvPr/>
        </p:nvSpPr>
        <p:spPr>
          <a:xfrm>
            <a:off x="2204264" y="3907625"/>
            <a:ext cx="3143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 별 기준 레벨 조정 및 오프셋 높이 등 조정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541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2852940"/>
            <a:ext cx="947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36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</p:spTree>
    <p:extLst>
      <p:ext uri="{BB962C8B-B14F-4D97-AF65-F5344CB8AC3E}">
        <p14:creationId xmlns:p14="http://schemas.microsoft.com/office/powerpoint/2010/main" val="270050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6330" y="1477115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전 세팅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396330" y="2175902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및 모델링 수동 조정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96330" y="3573476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2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396330" y="2874689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룸 객체 생성 및 누락 부재 입력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35B9C0-77EB-4ECD-DEA3-3C67366D626A}"/>
              </a:ext>
            </a:extLst>
          </p:cNvPr>
          <p:cNvSpPr/>
          <p:nvPr/>
        </p:nvSpPr>
        <p:spPr>
          <a:xfrm>
            <a:off x="286870" y="633137"/>
            <a:ext cx="48747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&lt;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베이스 모델링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-LOD200&gt;</a:t>
            </a:r>
            <a:endParaRPr lang="ko-KR" altLang="en-US" sz="2000" b="1" dirty="0">
              <a:ln>
                <a:solidFill>
                  <a:srgbClr val="4F81BD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C1FB42-7430-6DB3-E65D-C46E14761D82}"/>
              </a:ext>
            </a:extLst>
          </p:cNvPr>
          <p:cNvSpPr/>
          <p:nvPr/>
        </p:nvSpPr>
        <p:spPr>
          <a:xfrm>
            <a:off x="1396330" y="4272263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Ⅴ.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패밀리리스트 작성 및 검토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2A6935-5172-4492-B64A-D62D7D1A4FD7}"/>
              </a:ext>
            </a:extLst>
          </p:cNvPr>
          <p:cNvSpPr/>
          <p:nvPr/>
        </p:nvSpPr>
        <p:spPr>
          <a:xfrm>
            <a:off x="1396330" y="4971050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Ⅵ.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모델링 도면화</a:t>
            </a:r>
          </a:p>
        </p:txBody>
      </p:sp>
    </p:spTree>
    <p:extLst>
      <p:ext uri="{BB962C8B-B14F-4D97-AF65-F5344CB8AC3E}">
        <p14:creationId xmlns:p14="http://schemas.microsoft.com/office/powerpoint/2010/main" val="3806311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00F692E-9C68-3438-BF41-9731BA9DC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680" y="1146281"/>
            <a:ext cx="3172268" cy="257210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A-0.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스케줄 기능을 통한 마감정보 입력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412780"/>
            <a:ext cx="3143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용 템플릿 내에는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종류의 스케줄이 기본 포함되어 있다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 표준 빌딩리스트에 있는 표준 마감 스타일 정보는 우측 ② 종류의 키 스케줄에 있으며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정보는 ① 종류 스케줄에서 룸 별 마감 정보로 선택하게 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40FD63-FCF1-91A1-2086-A6BDD5C5DAEF}"/>
              </a:ext>
            </a:extLst>
          </p:cNvPr>
          <p:cNvSpPr/>
          <p:nvPr/>
        </p:nvSpPr>
        <p:spPr>
          <a:xfrm>
            <a:off x="6305550" y="1314450"/>
            <a:ext cx="2406650" cy="10033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0EBF81-B7D0-A15B-DAD8-92C1ED286DAE}"/>
              </a:ext>
            </a:extLst>
          </p:cNvPr>
          <p:cNvSpPr/>
          <p:nvPr/>
        </p:nvSpPr>
        <p:spPr>
          <a:xfrm>
            <a:off x="6305550" y="2345404"/>
            <a:ext cx="2406650" cy="1492950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3FE6CC-F110-7743-D781-AF9D5129790F}"/>
              </a:ext>
            </a:extLst>
          </p:cNvPr>
          <p:cNvSpPr txBox="1"/>
          <p:nvPr/>
        </p:nvSpPr>
        <p:spPr>
          <a:xfrm>
            <a:off x="8776525" y="2931890"/>
            <a:ext cx="1802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②</a:t>
            </a:r>
            <a:r>
              <a:rPr lang="en-US" altLang="ko-KR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팀표준이 저장된 </a:t>
            </a:r>
            <a:r>
              <a:rPr lang="en-US" altLang="ko-KR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Key Schedule</a:t>
            </a:r>
          </a:p>
          <a:p>
            <a:endParaRPr lang="en-US" altLang="ko-KR" sz="900" dirty="0">
              <a:solidFill>
                <a:srgbClr val="0000F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※ Wall,</a:t>
            </a:r>
            <a:r>
              <a:rPr lang="ko-KR" altLang="en-US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Roof,</a:t>
            </a:r>
            <a:r>
              <a:rPr lang="ko-KR" altLang="en-US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Door,</a:t>
            </a:r>
            <a:r>
              <a:rPr lang="ko-KR" altLang="en-US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Window</a:t>
            </a:r>
            <a:r>
              <a:rPr lang="ko-KR" altLang="en-US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경우 별도의 </a:t>
            </a:r>
            <a:r>
              <a:rPr lang="en-US" altLang="ko-KR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Key Schedule</a:t>
            </a:r>
            <a:r>
              <a:rPr lang="ko-KR" altLang="en-US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없이 입찰용 패밀리를 이용해 입력</a:t>
            </a:r>
            <a:endParaRPr lang="en-US" altLang="ko-KR" sz="900" dirty="0">
              <a:solidFill>
                <a:srgbClr val="0000F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65EB0D-6DB2-3DBB-F3F5-1715DE630784}"/>
              </a:ext>
            </a:extLst>
          </p:cNvPr>
          <p:cNvSpPr txBox="1"/>
          <p:nvPr/>
        </p:nvSpPr>
        <p:spPr>
          <a:xfrm>
            <a:off x="8776524" y="1598444"/>
            <a:ext cx="1881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①</a:t>
            </a:r>
            <a:r>
              <a:rPr lang="en-US" altLang="ko-KR" sz="9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Key Schedule</a:t>
            </a:r>
            <a:r>
              <a:rPr lang="ko-KR" altLang="en-US" sz="9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이용해 마감 상세를 지정하는 프로젝트 설계 스케줄</a:t>
            </a:r>
            <a:endParaRPr lang="en-US" altLang="ko-KR" sz="900" dirty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1DDC9-7D88-7E0A-09AD-F03D340379A2}"/>
              </a:ext>
            </a:extLst>
          </p:cNvPr>
          <p:cNvSpPr txBox="1"/>
          <p:nvPr/>
        </p:nvSpPr>
        <p:spPr>
          <a:xfrm>
            <a:off x="6920829" y="3988248"/>
            <a:ext cx="2859665" cy="1334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결론</a:t>
            </a:r>
            <a:r>
              <a:rPr lang="en-US" altLang="ko-KR" sz="1400" b="1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FF00F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②에 입력된 팀 표준 코드를 통해</a:t>
            </a:r>
            <a:endParaRPr lang="en-US" altLang="ko-KR" sz="1400" dirty="0">
              <a:solidFill>
                <a:srgbClr val="FF00F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①에서 설계한다</a:t>
            </a:r>
            <a:r>
              <a:rPr lang="en-US" altLang="ko-KR" sz="1400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2928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CC143F0-33DA-34D0-0F16-BD7EB430D5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34"/>
          <a:stretch/>
        </p:blipFill>
        <p:spPr>
          <a:xfrm>
            <a:off x="6044366" y="1133012"/>
            <a:ext cx="2860570" cy="237845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CF9EDF9B-9B22-6B1D-949E-959DBB53B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9973" y="1133012"/>
            <a:ext cx="2713734" cy="244555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170F4BD-BB12-8A05-EA17-5317693500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631"/>
          <a:stretch/>
        </p:blipFill>
        <p:spPr>
          <a:xfrm>
            <a:off x="5678497" y="4064568"/>
            <a:ext cx="6045210" cy="2199650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487491" y="195831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설명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958311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레빗의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스케줄은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부재별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정보를 입력하는 스케줄과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 스케줄에서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‘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’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값으로 선택할 수 있는 키 정보들을 모아두는 스케줄인 키 스케줄이 있다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87491" y="1498681"/>
            <a:ext cx="37550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공통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00ECFF-98FC-A7DC-C8D8-7451867B3355}"/>
              </a:ext>
            </a:extLst>
          </p:cNvPr>
          <p:cNvSpPr/>
          <p:nvPr/>
        </p:nvSpPr>
        <p:spPr>
          <a:xfrm>
            <a:off x="1487491" y="258293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키스케줄 생성 방법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7960E80-EC61-C5E4-3A27-C3FA34904EC4}"/>
              </a:ext>
            </a:extLst>
          </p:cNvPr>
          <p:cNvCxnSpPr>
            <a:cxnSpLocks/>
          </p:cNvCxnSpPr>
          <p:nvPr/>
        </p:nvCxnSpPr>
        <p:spPr>
          <a:xfrm>
            <a:off x="8551069" y="1352550"/>
            <a:ext cx="408781" cy="0"/>
          </a:xfrm>
          <a:prstGeom prst="straightConnector1">
            <a:avLst/>
          </a:prstGeom>
          <a:ln>
            <a:solidFill>
              <a:srgbClr val="00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FBF4350-6CBD-0E2F-C3A6-2CD24C0298AE}"/>
              </a:ext>
            </a:extLst>
          </p:cNvPr>
          <p:cNvSpPr/>
          <p:nvPr/>
        </p:nvSpPr>
        <p:spPr>
          <a:xfrm>
            <a:off x="10366840" y="2411900"/>
            <a:ext cx="779286" cy="20703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6D8B65-8C25-1454-291F-82175B6B129A}"/>
              </a:ext>
            </a:extLst>
          </p:cNvPr>
          <p:cNvSpPr txBox="1"/>
          <p:nvPr/>
        </p:nvSpPr>
        <p:spPr>
          <a:xfrm>
            <a:off x="2204264" y="2582931"/>
            <a:ext cx="31433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1.</a:t>
            </a:r>
            <a:r>
              <a:rPr lang="en-US" altLang="ko-KR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리본메뉴 </a:t>
            </a:r>
            <a:r>
              <a:rPr lang="en-US" altLang="ko-KR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View &gt; Create &gt; Schedules &gt;&gt; Schedule/Quantities </a:t>
            </a:r>
            <a:r>
              <a:rPr lang="ko-KR" altLang="en-US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기능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통해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혹은 우측 그림처럼 </a:t>
            </a:r>
            <a:r>
              <a:rPr lang="ko-KR" altLang="en-US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 브라우저의 </a:t>
            </a:r>
            <a:r>
              <a:rPr lang="en-US" altLang="ko-KR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Schedule/Quantities </a:t>
            </a:r>
            <a:r>
              <a:rPr lang="ko-KR" altLang="en-US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항목의 우측 버튼 메뉴의 </a:t>
            </a:r>
            <a:r>
              <a:rPr lang="en-US" altLang="ko-KR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New Schedule/Quantities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통해 스케줄 생성 창으로 진입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2.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작성할 키 스케줄이 속하게 될 </a:t>
            </a:r>
            <a:r>
              <a:rPr lang="ko-KR" altLang="en-US" sz="900" b="1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 카테고리를 선택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(ex.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Floors)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3.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스케줄 이름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입력칸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하부의 체크 박스를 통해 스케줄의 속성을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key schedule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 선택한다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4. Key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name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항목은 해당 키 스케줄을 참조하는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부재별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스케줄에서 칼럼의 이름으로 사용될 명칭을 뜻한다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우측 그림과 같이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Floor Style Schedule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은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02_Inerior Finish Schedule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에서 사용되며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D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열의 헤더 이름인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“Floor Finish Style”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으로 표시된다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5.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즉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키스케줄 생성이 되면 모든 룸 객체들은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“Floor Finish Style No”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라는 항목의 매개변수를 가지게 되고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매개변수에 값을 할당할 때는 드롭다운 형태의 키스케줄 데이터를 선택하는 방식으로 진행됨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CADC050A-F99C-7F63-3A7A-A4977038DF24}"/>
              </a:ext>
            </a:extLst>
          </p:cNvPr>
          <p:cNvSpPr/>
          <p:nvPr/>
        </p:nvSpPr>
        <p:spPr>
          <a:xfrm>
            <a:off x="3741420" y="2160649"/>
            <a:ext cx="6454140" cy="1903918"/>
          </a:xfrm>
          <a:custGeom>
            <a:avLst/>
            <a:gdLst>
              <a:gd name="connsiteX0" fmla="*/ 0 w 6454140"/>
              <a:gd name="connsiteY0" fmla="*/ 1539240 h 1539240"/>
              <a:gd name="connsiteX1" fmla="*/ 5707380 w 6454140"/>
              <a:gd name="connsiteY1" fmla="*/ 1539240 h 1539240"/>
              <a:gd name="connsiteX2" fmla="*/ 5707380 w 6454140"/>
              <a:gd name="connsiteY2" fmla="*/ 472440 h 1539240"/>
              <a:gd name="connsiteX3" fmla="*/ 6179820 w 6454140"/>
              <a:gd name="connsiteY3" fmla="*/ 0 h 1539240"/>
              <a:gd name="connsiteX4" fmla="*/ 6454140 w 6454140"/>
              <a:gd name="connsiteY4" fmla="*/ 0 h 153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4140" h="1539240">
                <a:moveTo>
                  <a:pt x="0" y="1539240"/>
                </a:moveTo>
                <a:lnTo>
                  <a:pt x="5707380" y="1539240"/>
                </a:lnTo>
                <a:lnTo>
                  <a:pt x="5707380" y="472440"/>
                </a:lnTo>
                <a:lnTo>
                  <a:pt x="6179820" y="0"/>
                </a:lnTo>
                <a:lnTo>
                  <a:pt x="645414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2DFB06B-141F-3A65-DAEB-9F61F9010473}"/>
              </a:ext>
            </a:extLst>
          </p:cNvPr>
          <p:cNvSpPr/>
          <p:nvPr/>
        </p:nvSpPr>
        <p:spPr>
          <a:xfrm>
            <a:off x="7472329" y="4478218"/>
            <a:ext cx="1078740" cy="19239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8C8294AC-AF77-FB01-C55A-5E6B75C43C33}"/>
              </a:ext>
            </a:extLst>
          </p:cNvPr>
          <p:cNvSpPr/>
          <p:nvPr/>
        </p:nvSpPr>
        <p:spPr>
          <a:xfrm>
            <a:off x="8601192" y="2638425"/>
            <a:ext cx="2266906" cy="1838325"/>
          </a:xfrm>
          <a:custGeom>
            <a:avLst/>
            <a:gdLst>
              <a:gd name="connsiteX0" fmla="*/ 2181225 w 2181298"/>
              <a:gd name="connsiteY0" fmla="*/ 0 h 1838325"/>
              <a:gd name="connsiteX1" fmla="*/ 1819275 w 2181298"/>
              <a:gd name="connsiteY1" fmla="*/ 1219200 h 1838325"/>
              <a:gd name="connsiteX2" fmla="*/ 0 w 2181298"/>
              <a:gd name="connsiteY2" fmla="*/ 1838325 h 183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1298" h="1838325">
                <a:moveTo>
                  <a:pt x="2181225" y="0"/>
                </a:moveTo>
                <a:cubicBezTo>
                  <a:pt x="2182018" y="456406"/>
                  <a:pt x="2182812" y="912813"/>
                  <a:pt x="1819275" y="1219200"/>
                </a:cubicBezTo>
                <a:cubicBezTo>
                  <a:pt x="1455738" y="1525587"/>
                  <a:pt x="727869" y="1681956"/>
                  <a:pt x="0" y="1838325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AD64B673-D3FA-7A07-D661-AC0880C048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8558" y="4959557"/>
            <a:ext cx="1875656" cy="1371447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DBA52FC4-E8FF-2B7A-B828-E98B9AB6FFE8}"/>
              </a:ext>
            </a:extLst>
          </p:cNvPr>
          <p:cNvSpPr/>
          <p:nvPr/>
        </p:nvSpPr>
        <p:spPr>
          <a:xfrm>
            <a:off x="9598018" y="4478218"/>
            <a:ext cx="468002" cy="19239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CCBD401-37CE-DBE0-D8D3-70C76BBB2B79}"/>
              </a:ext>
            </a:extLst>
          </p:cNvPr>
          <p:cNvSpPr/>
          <p:nvPr/>
        </p:nvSpPr>
        <p:spPr>
          <a:xfrm>
            <a:off x="10827900" y="4478218"/>
            <a:ext cx="468002" cy="19239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3A11562-3307-5356-DD48-65B624DA56BD}"/>
              </a:ext>
            </a:extLst>
          </p:cNvPr>
          <p:cNvSpPr/>
          <p:nvPr/>
        </p:nvSpPr>
        <p:spPr>
          <a:xfrm>
            <a:off x="9185621" y="2308385"/>
            <a:ext cx="354619" cy="10351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E97218F0-DF12-E224-1B68-FD928838763C}"/>
              </a:ext>
            </a:extLst>
          </p:cNvPr>
          <p:cNvSpPr/>
          <p:nvPr/>
        </p:nvSpPr>
        <p:spPr>
          <a:xfrm>
            <a:off x="4572000" y="2407920"/>
            <a:ext cx="4511040" cy="1341120"/>
          </a:xfrm>
          <a:custGeom>
            <a:avLst/>
            <a:gdLst>
              <a:gd name="connsiteX0" fmla="*/ 0 w 4511040"/>
              <a:gd name="connsiteY0" fmla="*/ 1211580 h 1341120"/>
              <a:gd name="connsiteX1" fmla="*/ 129540 w 4511040"/>
              <a:gd name="connsiteY1" fmla="*/ 1341120 h 1341120"/>
              <a:gd name="connsiteX2" fmla="*/ 3032760 w 4511040"/>
              <a:gd name="connsiteY2" fmla="*/ 1341120 h 1341120"/>
              <a:gd name="connsiteX3" fmla="*/ 3962400 w 4511040"/>
              <a:gd name="connsiteY3" fmla="*/ 411480 h 1341120"/>
              <a:gd name="connsiteX4" fmla="*/ 3962400 w 4511040"/>
              <a:gd name="connsiteY4" fmla="*/ 0 h 1341120"/>
              <a:gd name="connsiteX5" fmla="*/ 4511040 w 4511040"/>
              <a:gd name="connsiteY5" fmla="*/ 0 h 134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11040" h="1341120">
                <a:moveTo>
                  <a:pt x="0" y="1211580"/>
                </a:moveTo>
                <a:lnTo>
                  <a:pt x="129540" y="1341120"/>
                </a:lnTo>
                <a:lnTo>
                  <a:pt x="3032760" y="1341120"/>
                </a:lnTo>
                <a:lnTo>
                  <a:pt x="3962400" y="411480"/>
                </a:lnTo>
                <a:lnTo>
                  <a:pt x="3962400" y="0"/>
                </a:lnTo>
                <a:lnTo>
                  <a:pt x="451104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426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95831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키스케줄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파라미터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958311"/>
            <a:ext cx="3143334" cy="1722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키스케줄의 파라미터는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다른 스케줄에서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Key name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선택하면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연달아서 입력될 데이터 꾸러미를 세팅하는 과정이다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팀표준레빗템플릿</a:t>
            </a:r>
            <a:r>
              <a:rPr lang="ko-KR" altLang="en-US" sz="900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세팅 되어 있지만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혹시나 없는 경우 </a:t>
            </a:r>
            <a:r>
              <a:rPr lang="ko-KR" altLang="en-US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팀표준빌딩리스트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상의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Finish Style No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시트의 헤더 항목의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앞에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‘H_’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를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붙여 작성하면 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팀표준빌딩리스트 엑셀파일의 내용을 키스케줄에 자동 입력하려면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“##_</a:t>
            </a:r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Bid_Finish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Style </a:t>
            </a:r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Injector.dyn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”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사용하면 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87491" y="1498681"/>
            <a:ext cx="37550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공통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0656F96-4679-F00B-484A-B29CE135CB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89" t="3432" r="9596" b="18041"/>
          <a:stretch/>
        </p:blipFill>
        <p:spPr>
          <a:xfrm>
            <a:off x="5347598" y="1796590"/>
            <a:ext cx="6597515" cy="326481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CB79C99-C61D-5FAB-5038-2759AC5594D4}"/>
              </a:ext>
            </a:extLst>
          </p:cNvPr>
          <p:cNvSpPr/>
          <p:nvPr/>
        </p:nvSpPr>
        <p:spPr>
          <a:xfrm>
            <a:off x="8957057" y="3706693"/>
            <a:ext cx="2988056" cy="230307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2CEF2DB-D936-E949-1A88-78C27DE4E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11" y="4745974"/>
            <a:ext cx="4664844" cy="67269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8E1736A-2747-BD3D-C91F-F22C81206E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556" y="5141262"/>
            <a:ext cx="3664891" cy="128687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240ACEA-F7F8-42E0-8DC1-847CA587339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1296"/>
          <a:stretch/>
        </p:blipFill>
        <p:spPr>
          <a:xfrm>
            <a:off x="5479341" y="2907036"/>
            <a:ext cx="2785497" cy="19876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05FA4F1-BF15-8C01-583E-C3D843983BAB}"/>
              </a:ext>
            </a:extLst>
          </p:cNvPr>
          <p:cNvSpPr/>
          <p:nvPr/>
        </p:nvSpPr>
        <p:spPr>
          <a:xfrm>
            <a:off x="7028244" y="3876675"/>
            <a:ext cx="1158493" cy="463550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7FA257-6D07-1B8F-D5EB-ADE4648EFFCA}"/>
              </a:ext>
            </a:extLst>
          </p:cNvPr>
          <p:cNvSpPr/>
          <p:nvPr/>
        </p:nvSpPr>
        <p:spPr>
          <a:xfrm>
            <a:off x="7028244" y="3784599"/>
            <a:ext cx="1158493" cy="92075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ADE0DE-515E-5541-F171-73D9ED3886E0}"/>
              </a:ext>
            </a:extLst>
          </p:cNvPr>
          <p:cNvSpPr/>
          <p:nvPr/>
        </p:nvSpPr>
        <p:spPr>
          <a:xfrm>
            <a:off x="8775700" y="3706693"/>
            <a:ext cx="181357" cy="230307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669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95831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파라미터 생성 방법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3" y="1958311"/>
            <a:ext cx="3619025" cy="1727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키스케줄의 파라미터를 생성할 때에는 하기의 과정을 거친다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Properties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창에서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Other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그룹 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Fields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Edit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버튼 클릭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 </a:t>
            </a:r>
            <a:r>
              <a:rPr lang="ko-KR" altLang="en-US" sz="900" b="1" dirty="0">
                <a:solidFill>
                  <a:srgbClr val="FF00FF"/>
                </a:solidFill>
              </a:rPr>
              <a:t>①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Fields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탭에서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New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Parameter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버튼 클릭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 </a:t>
            </a:r>
            <a:r>
              <a:rPr lang="ko-KR" altLang="en-US" sz="900" b="1" dirty="0">
                <a:solidFill>
                  <a:srgbClr val="FF00FF"/>
                </a:solidFill>
              </a:rPr>
              <a:t>②</a:t>
            </a:r>
            <a:r>
              <a:rPr lang="ko-KR" altLang="en-US" sz="900" b="1" dirty="0"/>
              <a:t> </a:t>
            </a:r>
            <a:endParaRPr lang="en-US" altLang="ko-KR" sz="900" dirty="0"/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900" dirty="0"/>
              <a:t>Parameter </a:t>
            </a:r>
            <a:r>
              <a:rPr lang="ko-KR" altLang="en-US" sz="900" dirty="0"/>
              <a:t>생성 창에서 </a:t>
            </a:r>
            <a:r>
              <a:rPr lang="en-US" altLang="ko-KR" sz="900" dirty="0"/>
              <a:t>Parameter Data </a:t>
            </a:r>
            <a:r>
              <a:rPr lang="ko-KR" altLang="en-US" sz="900" dirty="0"/>
              <a:t>항목의 세부항목들을 입력 </a:t>
            </a:r>
            <a:r>
              <a:rPr lang="en-US" altLang="ko-KR" sz="900" dirty="0"/>
              <a:t>- </a:t>
            </a:r>
            <a:r>
              <a:rPr lang="ko-KR" altLang="en-US" sz="900" b="1" dirty="0">
                <a:solidFill>
                  <a:srgbClr val="FF00FF"/>
                </a:solidFill>
              </a:rPr>
              <a:t>③</a:t>
            </a:r>
            <a:r>
              <a:rPr lang="ko-KR" altLang="en-US" sz="900" dirty="0"/>
              <a:t> </a:t>
            </a:r>
            <a:r>
              <a:rPr lang="en-US" altLang="ko-KR" sz="900" dirty="0"/>
              <a:t>(Name / Discipline / Type of Parameter / Group parameter under)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900" dirty="0"/>
              <a:t>Ok</a:t>
            </a:r>
            <a:r>
              <a:rPr lang="ko-KR" altLang="en-US" sz="900" dirty="0"/>
              <a:t> 버튼 클릭 </a:t>
            </a:r>
            <a:r>
              <a:rPr lang="en-US" altLang="ko-KR" sz="900" dirty="0"/>
              <a:t>- </a:t>
            </a:r>
            <a:r>
              <a:rPr lang="ko-KR" altLang="en-US" sz="900" b="1" dirty="0">
                <a:solidFill>
                  <a:srgbClr val="FF00FF"/>
                </a:solidFill>
              </a:rPr>
              <a:t>④</a:t>
            </a:r>
            <a:endParaRPr lang="en-US" altLang="ko-KR" sz="900" b="1" dirty="0">
              <a:solidFill>
                <a:srgbClr val="FF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87491" y="1498681"/>
            <a:ext cx="37550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공통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3F433B1-04CB-D4F0-4623-6FD6352E7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55710"/>
            <a:ext cx="5293191" cy="374657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81789B-98A0-3A87-B00F-4A53FF0FB56A}"/>
              </a:ext>
            </a:extLst>
          </p:cNvPr>
          <p:cNvSpPr/>
          <p:nvPr/>
        </p:nvSpPr>
        <p:spPr>
          <a:xfrm>
            <a:off x="6894895" y="2851149"/>
            <a:ext cx="921956" cy="152401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E446E3-AD0C-BB2E-2D81-8E8ED4A9350D}"/>
              </a:ext>
            </a:extLst>
          </p:cNvPr>
          <p:cNvSpPr/>
          <p:nvPr/>
        </p:nvSpPr>
        <p:spPr>
          <a:xfrm>
            <a:off x="9735955" y="4159249"/>
            <a:ext cx="303395" cy="146051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099537-0166-3A81-2D3F-EB82F2155C1E}"/>
              </a:ext>
            </a:extLst>
          </p:cNvPr>
          <p:cNvSpPr txBox="1"/>
          <p:nvPr/>
        </p:nvSpPr>
        <p:spPr>
          <a:xfrm>
            <a:off x="6550790" y="24821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FF"/>
                </a:solidFill>
              </a:rPr>
              <a:t>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1B7AA5-5297-0BB0-CD4F-F56E428BB6A2}"/>
              </a:ext>
            </a:extLst>
          </p:cNvPr>
          <p:cNvSpPr txBox="1"/>
          <p:nvPr/>
        </p:nvSpPr>
        <p:spPr>
          <a:xfrm>
            <a:off x="9977633" y="42322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FF"/>
                </a:solidFill>
              </a:rPr>
              <a:t>②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ED82572-9212-4AFD-AABA-0DE22771D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486" y="3232271"/>
            <a:ext cx="2572872" cy="294652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A4E1BA13-5D16-EC10-A5B2-6BBCE39B12B1}"/>
              </a:ext>
            </a:extLst>
          </p:cNvPr>
          <p:cNvSpPr/>
          <p:nvPr/>
        </p:nvSpPr>
        <p:spPr>
          <a:xfrm>
            <a:off x="6096000" y="4455555"/>
            <a:ext cx="1074420" cy="916545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AE1CE69-2240-58BD-3D2A-57EB8A216E04}"/>
              </a:ext>
            </a:extLst>
          </p:cNvPr>
          <p:cNvSpPr/>
          <p:nvPr/>
        </p:nvSpPr>
        <p:spPr>
          <a:xfrm>
            <a:off x="7025640" y="5958840"/>
            <a:ext cx="477858" cy="165032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636F28-D1B3-3DB8-F8F0-E9EC4BB09617}"/>
              </a:ext>
            </a:extLst>
          </p:cNvPr>
          <p:cNvSpPr txBox="1"/>
          <p:nvPr/>
        </p:nvSpPr>
        <p:spPr>
          <a:xfrm>
            <a:off x="6479397" y="4120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FF"/>
                </a:solidFill>
              </a:rPr>
              <a:t>③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9518BE-9C47-19FD-6A74-F3B7143EED38}"/>
              </a:ext>
            </a:extLst>
          </p:cNvPr>
          <p:cNvSpPr txBox="1"/>
          <p:nvPr/>
        </p:nvSpPr>
        <p:spPr>
          <a:xfrm>
            <a:off x="6610142" y="58566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FF"/>
                </a:solidFill>
              </a:rPr>
              <a:t>④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FEF4DE-1627-8E8C-94B8-19758F3E21C2}"/>
              </a:ext>
            </a:extLst>
          </p:cNvPr>
          <p:cNvSpPr txBox="1"/>
          <p:nvPr/>
        </p:nvSpPr>
        <p:spPr>
          <a:xfrm>
            <a:off x="1487491" y="4441165"/>
            <a:ext cx="4234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9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r>
              <a:rPr lang="en-US" altLang="ko-KR" dirty="0">
                <a:solidFill>
                  <a:srgbClr val="0000FF"/>
                </a:solidFill>
              </a:rPr>
              <a:t>※ </a:t>
            </a:r>
            <a:r>
              <a:rPr lang="ko-KR" altLang="en-US" dirty="0">
                <a:solidFill>
                  <a:srgbClr val="0000FF"/>
                </a:solidFill>
              </a:rPr>
              <a:t>키 스케줄을 생성할 시에 속하게 될 카테고리를 지정하게 되어 있기 때문에 </a:t>
            </a:r>
            <a:r>
              <a:rPr lang="en-US" altLang="ko-KR" dirty="0">
                <a:solidFill>
                  <a:srgbClr val="0000FF"/>
                </a:solidFill>
              </a:rPr>
              <a:t>(21page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r>
              <a:rPr lang="ko-KR" altLang="en-US" dirty="0">
                <a:solidFill>
                  <a:srgbClr val="0000FF"/>
                </a:solidFill>
              </a:rPr>
              <a:t>번 항목 참조</a:t>
            </a:r>
            <a:r>
              <a:rPr lang="en-US" altLang="ko-KR" dirty="0">
                <a:solidFill>
                  <a:srgbClr val="0000FF"/>
                </a:solidFill>
              </a:rPr>
              <a:t>),</a:t>
            </a:r>
          </a:p>
          <a:p>
            <a:endParaRPr lang="en-US" altLang="ko-KR" dirty="0">
              <a:solidFill>
                <a:srgbClr val="0000FF"/>
              </a:solidFill>
            </a:endParaRPr>
          </a:p>
          <a:p>
            <a:r>
              <a:rPr lang="ko-KR" altLang="en-US" dirty="0">
                <a:solidFill>
                  <a:srgbClr val="0000FF"/>
                </a:solidFill>
              </a:rPr>
              <a:t>키 스케줄 내에서 생성하는 모든 파라미터는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해당 카테고리의 부재들 에서만 표현되도록 자동 지정된다</a:t>
            </a:r>
            <a:r>
              <a:rPr lang="en-US" altLang="ko-KR" dirty="0">
                <a:solidFill>
                  <a:srgbClr val="0000FF"/>
                </a:solidFill>
              </a:rPr>
              <a:t>.</a:t>
            </a:r>
          </a:p>
          <a:p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ko-KR" altLang="en-US" dirty="0">
                <a:solidFill>
                  <a:srgbClr val="0000FF"/>
                </a:solidFill>
              </a:rPr>
              <a:t>일반적인 프로젝트 파라미터 생성에서 필수인 카테고리 지정하는 부분이 빠져 있음을 인지하고 진행하면 됨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581FFF-399D-4B5B-3044-97A69E4B60EE}"/>
              </a:ext>
            </a:extLst>
          </p:cNvPr>
          <p:cNvSpPr/>
          <p:nvPr/>
        </p:nvSpPr>
        <p:spPr>
          <a:xfrm>
            <a:off x="6095999" y="3780145"/>
            <a:ext cx="2124635" cy="293264"/>
          </a:xfrm>
          <a:prstGeom prst="rect">
            <a:avLst/>
          </a:prstGeom>
          <a:noFill/>
          <a:ln w="15875">
            <a:solidFill>
              <a:srgbClr val="00FF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F93C032C-FB9F-F0FE-E623-9EB2187132A4}"/>
              </a:ext>
            </a:extLst>
          </p:cNvPr>
          <p:cNvSpPr/>
          <p:nvPr/>
        </p:nvSpPr>
        <p:spPr>
          <a:xfrm>
            <a:off x="4089400" y="3994150"/>
            <a:ext cx="2006600" cy="298450"/>
          </a:xfrm>
          <a:custGeom>
            <a:avLst/>
            <a:gdLst>
              <a:gd name="connsiteX0" fmla="*/ 2006600 w 2006600"/>
              <a:gd name="connsiteY0" fmla="*/ 0 h 298450"/>
              <a:gd name="connsiteX1" fmla="*/ 1708150 w 2006600"/>
              <a:gd name="connsiteY1" fmla="*/ 298450 h 298450"/>
              <a:gd name="connsiteX2" fmla="*/ 971550 w 2006600"/>
              <a:gd name="connsiteY2" fmla="*/ 298450 h 298450"/>
              <a:gd name="connsiteX3" fmla="*/ 692150 w 2006600"/>
              <a:gd name="connsiteY3" fmla="*/ 19050 h 298450"/>
              <a:gd name="connsiteX4" fmla="*/ 0 w 2006600"/>
              <a:gd name="connsiteY4" fmla="*/ 19050 h 29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6600" h="298450">
                <a:moveTo>
                  <a:pt x="2006600" y="0"/>
                </a:moveTo>
                <a:lnTo>
                  <a:pt x="1708150" y="298450"/>
                </a:lnTo>
                <a:lnTo>
                  <a:pt x="971550" y="298450"/>
                </a:lnTo>
                <a:lnTo>
                  <a:pt x="692150" y="19050"/>
                </a:lnTo>
                <a:lnTo>
                  <a:pt x="0" y="19050"/>
                </a:lnTo>
              </a:path>
            </a:pathLst>
          </a:custGeom>
          <a:noFill/>
          <a:ln w="15875">
            <a:solidFill>
              <a:srgbClr val="00FF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9EFB9-8684-C7AE-A08C-CEA6E382834F}"/>
              </a:ext>
            </a:extLst>
          </p:cNvPr>
          <p:cNvSpPr txBox="1"/>
          <p:nvPr/>
        </p:nvSpPr>
        <p:spPr>
          <a:xfrm>
            <a:off x="3970036" y="3598023"/>
            <a:ext cx="1853252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rgbClr val="00B05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도면화에 활용될 파라미터라면 </a:t>
            </a:r>
            <a:r>
              <a:rPr lang="en-US" altLang="ko-KR" sz="800" dirty="0">
                <a:solidFill>
                  <a:srgbClr val="00B05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Shared parameter </a:t>
            </a:r>
            <a:r>
              <a:rPr lang="ko-KR" altLang="en-US" sz="800" dirty="0">
                <a:solidFill>
                  <a:srgbClr val="00B05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통해 이름 선택 요</a:t>
            </a:r>
            <a:endParaRPr lang="en-US" altLang="ko-KR" sz="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130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A698170D-D1E8-E623-1E00-9748B3C80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39"/>
          <a:stretch/>
        </p:blipFill>
        <p:spPr>
          <a:xfrm>
            <a:off x="5347598" y="836713"/>
            <a:ext cx="6311002" cy="5184574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487491" y="2485507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설명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인테리어 표준 스타일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2485507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내부 마감 사양 입력을 위한 드롭다운 메뉴를 저장하는 스케줄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빌딩리스트 내의 </a:t>
            </a:r>
            <a:r>
              <a:rPr lang="en-US" altLang="ko-KR" sz="900" b="1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Int Finish Style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시트의 정보가 그대로 입력됨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88045" y="1498681"/>
            <a:ext cx="339772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</a:t>
            </a:r>
            <a:r>
              <a:rPr lang="en-US" altLang="ko-KR" sz="12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A_Key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Schedule for Interior Finish (Floor)&gt;</a:t>
            </a:r>
          </a:p>
          <a:p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</a:t>
            </a:r>
            <a:r>
              <a:rPr lang="en-US" altLang="ko-KR" sz="12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B_Key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Schedule for Interior Finish (Skirt)&gt;</a:t>
            </a:r>
          </a:p>
          <a:p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</a:t>
            </a:r>
            <a:r>
              <a:rPr lang="en-US" altLang="ko-KR" sz="12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C_Key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Schedule for Interior Finish (Wall)&gt;</a:t>
            </a:r>
          </a:p>
          <a:p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</a:t>
            </a:r>
            <a:r>
              <a:rPr lang="en-US" altLang="ko-KR" sz="12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D_Key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Schedule for Interior Finish (Ceiling)&gt;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00ECFF-98FC-A7DC-C8D8-7451867B3355}"/>
              </a:ext>
            </a:extLst>
          </p:cNvPr>
          <p:cNvSpPr/>
          <p:nvPr/>
        </p:nvSpPr>
        <p:spPr>
          <a:xfrm>
            <a:off x="1487491" y="3110127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소속 카테고리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A5B68F-AA11-44C9-F1B5-40B204EF16E4}"/>
              </a:ext>
            </a:extLst>
          </p:cNvPr>
          <p:cNvSpPr txBox="1"/>
          <p:nvPr/>
        </p:nvSpPr>
        <p:spPr>
          <a:xfrm>
            <a:off x="2204264" y="3110127"/>
            <a:ext cx="3143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Rooms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72B84F-9B44-2A15-DFEC-B364781DFEA8}"/>
              </a:ext>
            </a:extLst>
          </p:cNvPr>
          <p:cNvSpPr/>
          <p:nvPr/>
        </p:nvSpPr>
        <p:spPr>
          <a:xfrm>
            <a:off x="1487491" y="3734747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유의사항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F04CE-157C-D2EC-0E97-55673FD31237}"/>
              </a:ext>
            </a:extLst>
          </p:cNvPr>
          <p:cNvSpPr txBox="1"/>
          <p:nvPr/>
        </p:nvSpPr>
        <p:spPr>
          <a:xfrm>
            <a:off x="2204264" y="3734747"/>
            <a:ext cx="314333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룸의 바닥 마감 사양을 지정하기 위한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스타일이 저장된 스케줄로서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프로젝트에서 팀표준에 없는 항목이 필요할 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가장 유사한 항목의 이름 뒤에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“-1”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등을 붙여 게이지 코드로 새로운 항목 추가해 관리하도록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프로젝트가 종료된 이후에는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팀표준에서 프로젝트 임의로 추가한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피니시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항목을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BIM Group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알려주고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DB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추가할지 여부를 검토하여야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**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벽체에 관한 정보 입력은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Wall Style Schedule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과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Scope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구분되어 있으므로 후술하는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26page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참고 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D5AB9C-E596-A147-F455-5DD42683E66A}"/>
              </a:ext>
            </a:extLst>
          </p:cNvPr>
          <p:cNvSpPr/>
          <p:nvPr/>
        </p:nvSpPr>
        <p:spPr>
          <a:xfrm>
            <a:off x="5322094" y="3552116"/>
            <a:ext cx="6336506" cy="84138"/>
          </a:xfrm>
          <a:prstGeom prst="rect">
            <a:avLst/>
          </a:prstGeom>
          <a:noFill/>
          <a:ln w="952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003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2CB29-1263-5DBB-D9BC-81749FACF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88C27386-8393-BE6E-90C8-18A3E5D666E4}"/>
              </a:ext>
            </a:extLst>
          </p:cNvPr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6A14D5-DE40-3F88-A6B9-2AF178C203C5}"/>
              </a:ext>
            </a:extLst>
          </p:cNvPr>
          <p:cNvSpPr/>
          <p:nvPr/>
        </p:nvSpPr>
        <p:spPr>
          <a:xfrm>
            <a:off x="1487491" y="836713"/>
            <a:ext cx="3272768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인테리어 표준 스타일 작성 실습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EE5F1340-A35B-D9BD-E517-80300A92B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34C604-F64F-E91C-F2CD-872F2E4B470E}"/>
              </a:ext>
            </a:extLst>
          </p:cNvPr>
          <p:cNvSpPr txBox="1"/>
          <p:nvPr/>
        </p:nvSpPr>
        <p:spPr>
          <a:xfrm>
            <a:off x="1488045" y="1498681"/>
            <a:ext cx="33977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</a:t>
            </a:r>
            <a:r>
              <a:rPr lang="en-US" altLang="ko-KR" sz="12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C_Key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Schedule for Interior Finish (Wall)&gt;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FEB9FE-8614-3974-DA13-7453B34BE0A1}"/>
              </a:ext>
            </a:extLst>
          </p:cNvPr>
          <p:cNvSpPr txBox="1"/>
          <p:nvPr/>
        </p:nvSpPr>
        <p:spPr>
          <a:xfrm>
            <a:off x="1487491" y="2009577"/>
            <a:ext cx="31433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필드항목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H_Wall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Style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Name</a:t>
            </a:r>
          </a:p>
          <a:p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H_Wall_Finish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-In</a:t>
            </a:r>
          </a:p>
          <a:p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H_Wall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-Base Material-1</a:t>
            </a:r>
          </a:p>
          <a:p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H_Wall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-Base Material-2</a:t>
            </a:r>
          </a:p>
          <a:p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H_Wall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-Base Material-3</a:t>
            </a:r>
          </a:p>
          <a:p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H_Wall_Finish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-Ex</a:t>
            </a:r>
          </a:p>
          <a:p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H_Wall_Style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Remark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97A302-035F-DC9B-571B-F038C13C6D5A}"/>
              </a:ext>
            </a:extLst>
          </p:cNvPr>
          <p:cNvSpPr txBox="1"/>
          <p:nvPr/>
        </p:nvSpPr>
        <p:spPr>
          <a:xfrm>
            <a:off x="1487491" y="4231698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월 태그 패밀리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HEA-</a:t>
            </a:r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ANNO_Tag_Wall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기반 수정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1569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91EF81-6B7C-3DA7-E996-8AE8560884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347"/>
          <a:stretch/>
        </p:blipFill>
        <p:spPr>
          <a:xfrm>
            <a:off x="5618537" y="1264784"/>
            <a:ext cx="6259427" cy="4639236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487491" y="195831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설명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A-2.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 표준 스타일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958311"/>
            <a:ext cx="314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 사양 입력을 위한 드롭다운 메뉴를 저장하는 스케줄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빌딩리스트 내의 </a:t>
            </a:r>
            <a:r>
              <a:rPr lang="en-US" altLang="ko-KR" sz="900" b="1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Wall Style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시트의 정보가 그대로 입력됨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87492" y="1498681"/>
            <a:ext cx="2824534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r>
              <a:rPr lang="en-US" altLang="ko-KR" dirty="0"/>
              <a:t>&lt;</a:t>
            </a:r>
            <a:r>
              <a:rPr lang="en-US" altLang="ko-KR" dirty="0" err="1"/>
              <a:t>E_Key</a:t>
            </a:r>
            <a:r>
              <a:rPr lang="en-US" altLang="ko-KR" dirty="0"/>
              <a:t> Schedule for Wall Style&gt;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CA3321-8441-0AFD-7BF6-B7BE091FE9BE}"/>
              </a:ext>
            </a:extLst>
          </p:cNvPr>
          <p:cNvSpPr/>
          <p:nvPr/>
        </p:nvSpPr>
        <p:spPr>
          <a:xfrm>
            <a:off x="1487491" y="2671545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소속 카테고리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F62BA1-B1EA-8ACF-2908-5E6EF9778B3D}"/>
              </a:ext>
            </a:extLst>
          </p:cNvPr>
          <p:cNvSpPr/>
          <p:nvPr/>
        </p:nvSpPr>
        <p:spPr>
          <a:xfrm>
            <a:off x="1487491" y="3296165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유의사항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D4A305-71F3-6645-1493-700DF2ED1D90}"/>
              </a:ext>
            </a:extLst>
          </p:cNvPr>
          <p:cNvSpPr txBox="1"/>
          <p:nvPr/>
        </p:nvSpPr>
        <p:spPr>
          <a:xfrm>
            <a:off x="2204264" y="2671545"/>
            <a:ext cx="3143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Walls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399ABB-0695-299F-957A-30E0667FA139}"/>
              </a:ext>
            </a:extLst>
          </p:cNvPr>
          <p:cNvSpPr txBox="1"/>
          <p:nvPr/>
        </p:nvSpPr>
        <p:spPr>
          <a:xfrm>
            <a:off x="2204264" y="3290994"/>
            <a:ext cx="3143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벽체의 사양을 지정하기 위한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스타일이 저장된 스케줄로서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프로젝트에서 팀표준에 없는 항목이 필요할 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가장 유사한 항목의 이름 뒤에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“-1”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등을 붙여 게이지 코드로 새로운 항목 추가해 관리하도록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프로젝트가 종료된 이후에는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팀표준에서 프로젝트 임의로 추가한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피니시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항목을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BIM Group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알려주고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DB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추가할지 여부를 검토하여야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2912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A-3.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지붕 표준 스타일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87491" y="1498681"/>
            <a:ext cx="2824535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r>
              <a:rPr lang="en-US" altLang="ko-KR" dirty="0"/>
              <a:t>&lt;</a:t>
            </a:r>
            <a:r>
              <a:rPr lang="en-US" altLang="ko-KR" dirty="0" err="1"/>
              <a:t>F_Key</a:t>
            </a:r>
            <a:r>
              <a:rPr lang="en-US" altLang="ko-KR" dirty="0"/>
              <a:t> Schedule for Roof Style&gt;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9A5756-5CD2-6A28-41F0-F686DF5EE1C7}"/>
              </a:ext>
            </a:extLst>
          </p:cNvPr>
          <p:cNvSpPr/>
          <p:nvPr/>
        </p:nvSpPr>
        <p:spPr>
          <a:xfrm>
            <a:off x="1487491" y="195831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설명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263EF-87DA-04D5-5CA6-1DF052D4755C}"/>
              </a:ext>
            </a:extLst>
          </p:cNvPr>
          <p:cNvSpPr txBox="1"/>
          <p:nvPr/>
        </p:nvSpPr>
        <p:spPr>
          <a:xfrm>
            <a:off x="2204264" y="1958311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지붕 사양 입력을 위한 드롭다운 메뉴를 저장하는 스케줄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빌딩리스트 내의 </a:t>
            </a:r>
            <a:r>
              <a:rPr lang="en-US" altLang="ko-KR" sz="900" b="1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Roof Style No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시트의 정보가 그대로 입력됨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C4D62A-A9DA-36A1-F5F1-DE88E153FFEC}"/>
              </a:ext>
            </a:extLst>
          </p:cNvPr>
          <p:cNvSpPr/>
          <p:nvPr/>
        </p:nvSpPr>
        <p:spPr>
          <a:xfrm>
            <a:off x="1487491" y="2671545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소속 카테고리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9E468E-CEA6-A4D4-38DB-7868A57AE8A4}"/>
              </a:ext>
            </a:extLst>
          </p:cNvPr>
          <p:cNvSpPr/>
          <p:nvPr/>
        </p:nvSpPr>
        <p:spPr>
          <a:xfrm>
            <a:off x="1487491" y="3296165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유의사항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79CEB0-1D6F-3215-A2DE-D9B9773454FF}"/>
              </a:ext>
            </a:extLst>
          </p:cNvPr>
          <p:cNvSpPr txBox="1"/>
          <p:nvPr/>
        </p:nvSpPr>
        <p:spPr>
          <a:xfrm>
            <a:off x="2204264" y="2671545"/>
            <a:ext cx="3143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Roofs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878E17-86FA-8035-938A-9E127E543D29}"/>
              </a:ext>
            </a:extLst>
          </p:cNvPr>
          <p:cNvSpPr txBox="1"/>
          <p:nvPr/>
        </p:nvSpPr>
        <p:spPr>
          <a:xfrm>
            <a:off x="2204264" y="3290994"/>
            <a:ext cx="3143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지붕의 사양을 지정하기 위한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스타일이 저장된 스케줄로서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프로젝트에서 팀표준에 없는 항목이 필요할 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가장 유사한 항목의 이름 뒤에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“-1”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등을 붙여 게이지 코드로 새로운 항목 추가해 관리하도록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프로젝트가 종료된 이후에는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팀표준에서 프로젝트 임의로 추가한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피니시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항목을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BIM Group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알려주고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DB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추가할지 여부를 검토하여야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A45F307-575F-8503-2A61-4035B8D3D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414" y="2038156"/>
            <a:ext cx="6487042" cy="153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48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A-4.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창호 표준 스타일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0B43D6-FEEF-C6E1-F749-B503115A8133}"/>
              </a:ext>
            </a:extLst>
          </p:cNvPr>
          <p:cNvSpPr txBox="1"/>
          <p:nvPr/>
        </p:nvSpPr>
        <p:spPr>
          <a:xfrm>
            <a:off x="1487491" y="1498681"/>
            <a:ext cx="282453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r>
              <a:rPr lang="en-US" altLang="ko-KR" dirty="0"/>
              <a:t>&lt;</a:t>
            </a:r>
            <a:r>
              <a:rPr lang="en-US" altLang="ko-KR" dirty="0" err="1"/>
              <a:t>G_Key</a:t>
            </a:r>
            <a:r>
              <a:rPr lang="en-US" altLang="ko-KR" dirty="0"/>
              <a:t> Schedule for Door Style&gt;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H_Key</a:t>
            </a:r>
            <a:r>
              <a:rPr lang="en-US" altLang="ko-KR" dirty="0"/>
              <a:t> Schedule for Window Style&gt;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D9D1E4-E8EA-B100-A755-18866107EE35}"/>
              </a:ext>
            </a:extLst>
          </p:cNvPr>
          <p:cNvSpPr/>
          <p:nvPr/>
        </p:nvSpPr>
        <p:spPr>
          <a:xfrm>
            <a:off x="1487491" y="195831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설명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059CB-B925-D3C5-C03A-F8BCA648A099}"/>
              </a:ext>
            </a:extLst>
          </p:cNvPr>
          <p:cNvSpPr txBox="1"/>
          <p:nvPr/>
        </p:nvSpPr>
        <p:spPr>
          <a:xfrm>
            <a:off x="2204264" y="1958311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창호 사양 입력을 위한 드롭다운 메뉴를 저장하는 스케줄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빌딩리스트 내의 </a:t>
            </a:r>
            <a:r>
              <a:rPr lang="en-US" altLang="ko-KR" sz="900" b="1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Door Style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시트와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b="1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Window Style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시트의 정보가 그대로 입력됨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1F4095-5BEE-9A81-475A-FD65241475E9}"/>
              </a:ext>
            </a:extLst>
          </p:cNvPr>
          <p:cNvSpPr/>
          <p:nvPr/>
        </p:nvSpPr>
        <p:spPr>
          <a:xfrm>
            <a:off x="1487491" y="2671545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소속 카테고리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BAAC02-C243-8FC2-4948-47F96FC775C6}"/>
              </a:ext>
            </a:extLst>
          </p:cNvPr>
          <p:cNvSpPr/>
          <p:nvPr/>
        </p:nvSpPr>
        <p:spPr>
          <a:xfrm>
            <a:off x="1487491" y="3296165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유의사항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93B3C7-D60C-E9B8-9400-C281DB3443BE}"/>
              </a:ext>
            </a:extLst>
          </p:cNvPr>
          <p:cNvSpPr txBox="1"/>
          <p:nvPr/>
        </p:nvSpPr>
        <p:spPr>
          <a:xfrm>
            <a:off x="2204264" y="2671545"/>
            <a:ext cx="3143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Doors / Windows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0E2939-1F89-EA9C-03A8-9DB0078D4582}"/>
              </a:ext>
            </a:extLst>
          </p:cNvPr>
          <p:cNvSpPr txBox="1"/>
          <p:nvPr/>
        </p:nvSpPr>
        <p:spPr>
          <a:xfrm>
            <a:off x="2204264" y="3290994"/>
            <a:ext cx="3143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문과 창호의 사양을 지정하기 위한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스타일이 저장된 스케줄로서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프로젝트에서 팀표준에 없는 항목이 필요할 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가장 유사한 항목의 이름 뒤에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“-1”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등을 붙여 게이지 코드로 새로운 항목 추가해 관리하도록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프로젝트가 종료된 이후에는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팀표준에서 프로젝트 임의로 추가한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피니시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항목을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BIM Group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알려주고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DB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추가할지 여부를 검토하여야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4180750-59DD-E900-908F-09F45D550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552" y="836713"/>
            <a:ext cx="4294165" cy="447935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058AD20-AE97-11F8-A28D-E6692FA11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1574" y="1716891"/>
            <a:ext cx="4542854" cy="454285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8139135-C892-9849-2E62-2482CDE9FBF7}"/>
              </a:ext>
            </a:extLst>
          </p:cNvPr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</p:spTree>
    <p:extLst>
      <p:ext uri="{BB962C8B-B14F-4D97-AF65-F5344CB8AC3E}">
        <p14:creationId xmlns:p14="http://schemas.microsoft.com/office/powerpoint/2010/main" val="1949963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2852940"/>
            <a:ext cx="947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Ⅴ.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패밀리리스트 작성 및 검토</a:t>
            </a:r>
          </a:p>
        </p:txBody>
      </p:sp>
    </p:spTree>
    <p:extLst>
      <p:ext uri="{BB962C8B-B14F-4D97-AF65-F5344CB8AC3E}">
        <p14:creationId xmlns:p14="http://schemas.microsoft.com/office/powerpoint/2010/main" val="3217022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96330" y="1477115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협력업체 작업지시를 위한 기본 세팅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396330" y="2406538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모델링 접수 후 검토할 사항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96330" y="5194808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Ⅴ.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물량산출자동화 툴을 이용한 빌딩 별 물량 산출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396330" y="3335961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실행 모델링 도면화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E70ACE-BCF7-DD68-2B38-6EA7529A08E3}"/>
              </a:ext>
            </a:extLst>
          </p:cNvPr>
          <p:cNvSpPr/>
          <p:nvPr/>
        </p:nvSpPr>
        <p:spPr>
          <a:xfrm>
            <a:off x="286870" y="633137"/>
            <a:ext cx="48747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&lt;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실행 베이스 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RC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모델링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-LOD350&gt;</a:t>
            </a:r>
            <a:endParaRPr lang="ko-KR" altLang="en-US" sz="2000" b="1" dirty="0">
              <a:ln>
                <a:solidFill>
                  <a:srgbClr val="4F81BD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655ECA-4C73-C073-EE74-14F5E3A7251B}"/>
              </a:ext>
            </a:extLst>
          </p:cNvPr>
          <p:cNvSpPr/>
          <p:nvPr/>
        </p:nvSpPr>
        <p:spPr>
          <a:xfrm>
            <a:off x="1396330" y="4265384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패밀리리스트 작성 및 검토</a:t>
            </a:r>
          </a:p>
        </p:txBody>
      </p:sp>
    </p:spTree>
    <p:extLst>
      <p:ext uri="{BB962C8B-B14F-4D97-AF65-F5344CB8AC3E}">
        <p14:creationId xmlns:p14="http://schemas.microsoft.com/office/powerpoint/2010/main" val="3060912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1754B9-1403-8BC8-CF60-DBF5B1B00F95}"/>
              </a:ext>
            </a:extLst>
          </p:cNvPr>
          <p:cNvSpPr/>
          <p:nvPr/>
        </p:nvSpPr>
        <p:spPr>
          <a:xfrm>
            <a:off x="358588" y="843803"/>
            <a:ext cx="1111624" cy="412376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E99FCC-AA9C-61C0-052A-BC17279CF83F}"/>
              </a:ext>
            </a:extLst>
          </p:cNvPr>
          <p:cNvSpPr txBox="1"/>
          <p:nvPr/>
        </p:nvSpPr>
        <p:spPr>
          <a:xfrm>
            <a:off x="358588" y="1512496"/>
            <a:ext cx="9219752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/>
              <a:t>A04AM080-00004 Finishing Work Painting Work Floor Painting Oil Based Paint       </a:t>
            </a:r>
          </a:p>
          <a:p>
            <a:r>
              <a:rPr lang="en-US" altLang="ko-KR" sz="900" dirty="0"/>
              <a:t>A04AM080-00005 Finishing Work Painting Work Floor Painting Anti-Dust Paint       </a:t>
            </a:r>
          </a:p>
          <a:p>
            <a:r>
              <a:rPr lang="en-US" altLang="ko-KR" sz="900" dirty="0"/>
              <a:t>A04AM080-00006 Finishing Work Painting Work Floor Painting Epoxy Paint       </a:t>
            </a:r>
          </a:p>
          <a:p>
            <a:r>
              <a:rPr lang="en-US" altLang="ko-KR" sz="900" dirty="0"/>
              <a:t>A04AM080-00007 Finishing Work Painting Work Floor Painting Epoxy Based Sealer       </a:t>
            </a:r>
          </a:p>
          <a:p>
            <a:r>
              <a:rPr lang="en-US" altLang="ko-KR" sz="900" dirty="0"/>
              <a:t>A04AM080-00008 Finishing Work Painting Work Floor Painting Epoxy Lining       </a:t>
            </a:r>
          </a:p>
          <a:p>
            <a:r>
              <a:rPr lang="en-US" altLang="ko-KR" sz="900" dirty="0"/>
              <a:t>A04AM080-00009 Finishing Work Painting Work Floor Painting Road Marker Paint       </a:t>
            </a:r>
          </a:p>
          <a:p>
            <a:r>
              <a:rPr lang="en-US" altLang="ko-KR" sz="900" dirty="0"/>
              <a:t>A04AM080-00010 Finishing Work Painting Work Floor Painting White Strips for Parking Place       </a:t>
            </a:r>
          </a:p>
          <a:p>
            <a:r>
              <a:rPr lang="en-US" altLang="ko-KR" sz="900" dirty="0"/>
              <a:t>A04AM080-00011 Finishing Work Painting Work Floor Painting Chemical Resistant Paint       </a:t>
            </a:r>
          </a:p>
          <a:p>
            <a:r>
              <a:rPr lang="en-US" altLang="ko-KR" sz="900" dirty="0"/>
              <a:t>A04AM080-00012 Finishing Work Painting Work Floor Painting Polyurethane Coating       </a:t>
            </a:r>
          </a:p>
          <a:p>
            <a:r>
              <a:rPr lang="en-US" altLang="ko-KR" sz="900" dirty="0"/>
              <a:t>A04AM081-00001 Finishing Work Painting Work Skirt Painting Acrylic Emulsion Paint       H&lt;150mm</a:t>
            </a:r>
          </a:p>
          <a:p>
            <a:r>
              <a:rPr lang="en-US" altLang="ko-KR" sz="900" dirty="0"/>
              <a:t>A04AM081-00002 Finishing Work Painting Work Skirt Painting Acrylic Emulsion Paint       150mm≤H&lt;200mm</a:t>
            </a:r>
          </a:p>
          <a:p>
            <a:r>
              <a:rPr lang="en-US" altLang="ko-KR" sz="900" dirty="0"/>
              <a:t>A04AM081-00003 Finishing Work Painting Work Skirt Painting Acrylic Emulsion Paint       200mm≤H</a:t>
            </a:r>
          </a:p>
          <a:p>
            <a:r>
              <a:rPr lang="en-US" altLang="ko-KR" sz="900" dirty="0"/>
              <a:t>A04AM081-00004 Finishing Work Painting Work Skirt Painting Acid/Alkaline Resistant Paint       H&lt;150mm</a:t>
            </a:r>
          </a:p>
          <a:p>
            <a:r>
              <a:rPr lang="en-US" altLang="ko-KR" sz="900" dirty="0"/>
              <a:t>A04AM081-00005 Finishing Work Painting Work Skirt Painting Acid/Alkaline Resistant Paint       150mm≤H&lt;200mm</a:t>
            </a:r>
          </a:p>
          <a:p>
            <a:r>
              <a:rPr lang="en-US" altLang="ko-KR" sz="900" dirty="0"/>
              <a:t>A04AM081-00006 Finishing Work Painting Work Skirt Painting Acid/Alkaline Resistant Paint       200mm≤H</a:t>
            </a:r>
          </a:p>
          <a:p>
            <a:r>
              <a:rPr lang="en-US" altLang="ko-KR" sz="900" dirty="0"/>
              <a:t>A04AM081-00007 Finishing Work Painting Work Skirt Painting Epoxy Paint       H&lt;150mm</a:t>
            </a:r>
          </a:p>
          <a:p>
            <a:r>
              <a:rPr lang="en-US" altLang="ko-KR" sz="900" dirty="0"/>
              <a:t>A04AM081-00008 Finishing Work Painting Work Skirt Painting Epoxy Paint       150mm≤H&lt;200mm</a:t>
            </a:r>
          </a:p>
          <a:p>
            <a:r>
              <a:rPr lang="en-US" altLang="ko-KR" sz="900" dirty="0"/>
              <a:t>A04AM081-00009 Finishing Work Painting Work Skirt Painting Epoxy Paint       200mm≤H</a:t>
            </a:r>
          </a:p>
          <a:p>
            <a:r>
              <a:rPr lang="en-US" altLang="ko-KR" sz="900" dirty="0"/>
              <a:t>A04AM081-00010 Finishing Work Painting Work Skirt Painting Chemical Resistant Paint       H&lt;150mm</a:t>
            </a:r>
          </a:p>
          <a:p>
            <a:r>
              <a:rPr lang="en-US" altLang="ko-KR" sz="900" dirty="0"/>
              <a:t>A04AM081-00011 Finishing Work Painting Work Skirt Painting Chemical Resistant Paint       150mm≤H&lt;200mm</a:t>
            </a:r>
          </a:p>
          <a:p>
            <a:r>
              <a:rPr lang="en-US" altLang="ko-KR" sz="900" dirty="0"/>
              <a:t>A04AM081-00012 Finishing Work Painting Work Skirt Painting Chemical Resistant Paint       200mm≤H</a:t>
            </a:r>
          </a:p>
          <a:p>
            <a:r>
              <a:rPr lang="en-US" altLang="ko-KR" sz="900" dirty="0"/>
              <a:t>A04AM081-00013 Finishing Work Painting Work Skirt Painting Polyurethane Coating       H&lt;150mm</a:t>
            </a:r>
          </a:p>
          <a:p>
            <a:r>
              <a:rPr lang="en-US" altLang="ko-KR" sz="900" dirty="0"/>
              <a:t>A04AM081-00014 Finishing Work Painting Work Skirt Painting Polyurethane Coating       150mm≤H&lt;200mm</a:t>
            </a:r>
          </a:p>
          <a:p>
            <a:r>
              <a:rPr lang="en-US" altLang="ko-KR" sz="900" dirty="0"/>
              <a:t>A04AM081-00015 Finishing Work Painting Work Skirt Painting Polyurethane Coating       200mm≤H</a:t>
            </a:r>
          </a:p>
          <a:p>
            <a:r>
              <a:rPr lang="en-US" altLang="ko-KR" sz="900" dirty="0"/>
              <a:t>A04AN082-00001 Finishing Work Tile Work Wall Tile Unglazed Ceramic Tile     w/ Mortar Bond Coat or Adhesive  </a:t>
            </a:r>
          </a:p>
          <a:p>
            <a:r>
              <a:rPr lang="en-US" altLang="ko-KR" sz="900" dirty="0"/>
              <a:t>A04AN082-00002 Finishing Work Tile Work Wall Tile Glazed Ceramic Tile     w/ Mortar Bond Coat or Adhesive  </a:t>
            </a:r>
          </a:p>
          <a:p>
            <a:r>
              <a:rPr lang="en-US" altLang="ko-KR" sz="900" dirty="0"/>
              <a:t>A04AN082-00003 Finishing Work Tile Work Wall Tile Acid/Alkaline Resistant Tile     w/ Mortar Bond Coat or Adhesive 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D49EBC9-4ACB-DD59-160F-3CCEF2803A96}"/>
              </a:ext>
            </a:extLst>
          </p:cNvPr>
          <p:cNvGrpSpPr/>
          <p:nvPr/>
        </p:nvGrpSpPr>
        <p:grpSpPr>
          <a:xfrm>
            <a:off x="358589" y="843803"/>
            <a:ext cx="8442512" cy="412376"/>
            <a:chOff x="358589" y="843803"/>
            <a:chExt cx="8442512" cy="41237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7508F85-2EBD-721D-1754-F52AC8EFD7C2}"/>
                </a:ext>
              </a:extLst>
            </p:cNvPr>
            <p:cNvSpPr txBox="1"/>
            <p:nvPr/>
          </p:nvSpPr>
          <p:spPr>
            <a:xfrm>
              <a:off x="492005" y="942240"/>
              <a:ext cx="13457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Work Master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C256362-9DE7-0560-7A73-4D7A9C412709}"/>
                </a:ext>
              </a:extLst>
            </p:cNvPr>
            <p:cNvSpPr txBox="1"/>
            <p:nvPr/>
          </p:nvSpPr>
          <p:spPr>
            <a:xfrm>
              <a:off x="2478817" y="942240"/>
              <a:ext cx="17975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플랜트</a:t>
              </a:r>
              <a:r>
                <a:rPr lang="en-US" altLang="ko-KR" sz="9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-</a:t>
              </a:r>
              <a:r>
                <a:rPr lang="ko-KR" altLang="en-US" sz="9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건축요소 구성 표준 타입</a:t>
              </a:r>
              <a:endPara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849B5AE-E876-727A-7986-F78AF3686BD2}"/>
                </a:ext>
              </a:extLst>
            </p:cNvPr>
            <p:cNvSpPr txBox="1"/>
            <p:nvPr/>
          </p:nvSpPr>
          <p:spPr>
            <a:xfrm>
              <a:off x="4917442" y="942240"/>
              <a:ext cx="16088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패밀리리스트</a:t>
              </a:r>
              <a:r>
                <a:rPr lang="en-US" altLang="ko-KR" sz="9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_</a:t>
              </a:r>
              <a:r>
                <a:rPr lang="ko-KR" altLang="en-US" sz="9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표준</a:t>
              </a:r>
              <a:r>
                <a:rPr lang="en-US" altLang="ko-KR" sz="9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_</a:t>
              </a:r>
              <a:r>
                <a:rPr lang="ko-KR" altLang="en-US" sz="9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구성도</a:t>
              </a:r>
              <a:endPara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9FF0C2-0DA4-0471-FB35-268435B3D73E}"/>
                </a:ext>
              </a:extLst>
            </p:cNvPr>
            <p:cNvSpPr txBox="1"/>
            <p:nvPr/>
          </p:nvSpPr>
          <p:spPr>
            <a:xfrm>
              <a:off x="7051042" y="942240"/>
              <a:ext cx="16088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패밀리리스트</a:t>
              </a:r>
              <a:r>
                <a:rPr lang="en-US" altLang="ko-KR" sz="9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_</a:t>
              </a:r>
              <a:r>
                <a:rPr lang="ko-KR" altLang="en-US" sz="9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카테고리별 시트</a:t>
              </a:r>
              <a:endPara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B53375A-4095-93B4-1AA9-DF333073153A}"/>
                </a:ext>
              </a:extLst>
            </p:cNvPr>
            <p:cNvSpPr/>
            <p:nvPr/>
          </p:nvSpPr>
          <p:spPr>
            <a:xfrm>
              <a:off x="358589" y="843803"/>
              <a:ext cx="8442512" cy="41237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B9DC302-2579-E01B-D3F2-EEE552D469DF}"/>
              </a:ext>
            </a:extLst>
          </p:cNvPr>
          <p:cNvSpPr/>
          <p:nvPr/>
        </p:nvSpPr>
        <p:spPr>
          <a:xfrm>
            <a:off x="1320132" y="233484"/>
            <a:ext cx="2956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Ⅴ.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패밀리리스트 작성 및 검토</a:t>
            </a:r>
          </a:p>
        </p:txBody>
      </p:sp>
    </p:spTree>
    <p:extLst>
      <p:ext uri="{BB962C8B-B14F-4D97-AF65-F5344CB8AC3E}">
        <p14:creationId xmlns:p14="http://schemas.microsoft.com/office/powerpoint/2010/main" val="2299089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3B1D632-6DFB-0F83-3712-AFC68D2CE58D}"/>
              </a:ext>
            </a:extLst>
          </p:cNvPr>
          <p:cNvSpPr/>
          <p:nvPr/>
        </p:nvSpPr>
        <p:spPr>
          <a:xfrm>
            <a:off x="1320132" y="233484"/>
            <a:ext cx="2956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Ⅴ.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패밀리리스트 작성 및 검토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2C6BB6F-C2BB-4D18-F9CD-9089F0345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850182"/>
              </p:ext>
            </p:extLst>
          </p:nvPr>
        </p:nvGraphicFramePr>
        <p:xfrm>
          <a:off x="623361" y="1512496"/>
          <a:ext cx="2326028" cy="435134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26028">
                  <a:extLst>
                    <a:ext uri="{9D8B030D-6E8A-4147-A177-3AD203B41FA5}">
                      <a16:colId xmlns:a16="http://schemas.microsoft.com/office/drawing/2014/main" val="572641504"/>
                    </a:ext>
                  </a:extLst>
                </a:gridCol>
              </a:tblGrid>
              <a:tr h="2072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Floors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26790413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□ Concrete Slab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879813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rgbClr val="0000FF"/>
                          </a:solidFill>
                          <a:effectLst/>
                        </a:rPr>
                        <a:t>▶ Concrete Slab</a:t>
                      </a:r>
                      <a:endParaRPr lang="en-US" sz="1100" b="1" i="0" u="none" strike="noStrike" dirty="0">
                        <a:solidFill>
                          <a:srgbClr val="0000FF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41277" marR="0" marT="0" marB="0" anchor="ctr"/>
                </a:tc>
                <a:extLst>
                  <a:ext uri="{0D108BD9-81ED-4DB2-BD59-A6C34878D82A}">
                    <a16:rowId xmlns:a16="http://schemas.microsoft.com/office/drawing/2014/main" val="4272040939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82554" marR="0" marT="0" marB="0" anchor="ctr"/>
                </a:tc>
                <a:extLst>
                  <a:ext uri="{0D108BD9-81ED-4DB2-BD59-A6C34878D82A}">
                    <a16:rowId xmlns:a16="http://schemas.microsoft.com/office/drawing/2014/main" val="4281624656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71899495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rgbClr val="0000FF"/>
                          </a:solidFill>
                          <a:effectLst/>
                        </a:rPr>
                        <a:t>▶ Roof Concrete Slab</a:t>
                      </a:r>
                      <a:endParaRPr lang="en-US" sz="1100" b="1" i="0" u="none" strike="noStrike" dirty="0">
                        <a:solidFill>
                          <a:srgbClr val="0000FF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41277" marR="0" marT="0" marB="0" anchor="ctr"/>
                </a:tc>
                <a:extLst>
                  <a:ext uri="{0D108BD9-81ED-4DB2-BD59-A6C34878D82A}">
                    <a16:rowId xmlns:a16="http://schemas.microsoft.com/office/drawing/2014/main" val="154265319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82554" marR="0" marT="0" marB="0" anchor="ctr"/>
                </a:tc>
                <a:extLst>
                  <a:ext uri="{0D108BD9-81ED-4DB2-BD59-A6C34878D82A}">
                    <a16:rowId xmlns:a16="http://schemas.microsoft.com/office/drawing/2014/main" val="2009262577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60518172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solidFill>
                            <a:srgbClr val="0000FF"/>
                          </a:solidFill>
                          <a:effectLst/>
                        </a:rPr>
                        <a:t>▶ Pit, Trench Slab</a:t>
                      </a:r>
                      <a:endParaRPr lang="en-US" sz="1100" b="1" i="0" u="none" strike="noStrike">
                        <a:solidFill>
                          <a:srgbClr val="0000FF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41277" marR="0" marT="0" marB="0" anchor="ctr"/>
                </a:tc>
                <a:extLst>
                  <a:ext uri="{0D108BD9-81ED-4DB2-BD59-A6C34878D82A}">
                    <a16:rowId xmlns:a16="http://schemas.microsoft.com/office/drawing/2014/main" val="486717415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82554" marR="0" marT="0" marB="0" anchor="ctr"/>
                </a:tc>
                <a:extLst>
                  <a:ext uri="{0D108BD9-81ED-4DB2-BD59-A6C34878D82A}">
                    <a16:rowId xmlns:a16="http://schemas.microsoft.com/office/drawing/2014/main" val="840401598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82554" marR="0" marT="0" marB="0" anchor="ctr"/>
                </a:tc>
                <a:extLst>
                  <a:ext uri="{0D108BD9-81ED-4DB2-BD59-A6C34878D82A}">
                    <a16:rowId xmlns:a16="http://schemas.microsoft.com/office/drawing/2014/main" val="1395613022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45778906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solidFill>
                            <a:srgbClr val="0000FF"/>
                          </a:solidFill>
                          <a:effectLst/>
                        </a:rPr>
                        <a:t>▶ Turbine Top Deck Slab</a:t>
                      </a:r>
                      <a:endParaRPr lang="en-US" sz="1100" b="1" i="0" u="none" strike="noStrike">
                        <a:solidFill>
                          <a:srgbClr val="0000FF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41277" marR="0" marT="0" marB="0" anchor="ctr"/>
                </a:tc>
                <a:extLst>
                  <a:ext uri="{0D108BD9-81ED-4DB2-BD59-A6C34878D82A}">
                    <a16:rowId xmlns:a16="http://schemas.microsoft.com/office/drawing/2014/main" val="2857271619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82554" marR="0" marT="0" marB="0" anchor="ctr"/>
                </a:tc>
                <a:extLst>
                  <a:ext uri="{0D108BD9-81ED-4DB2-BD59-A6C34878D82A}">
                    <a16:rowId xmlns:a16="http://schemas.microsoft.com/office/drawing/2014/main" val="1179150846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1407365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rgbClr val="0000FF"/>
                          </a:solidFill>
                          <a:effectLst/>
                        </a:rPr>
                        <a:t>▶ Concrete Deck Slab</a:t>
                      </a:r>
                      <a:endParaRPr lang="en-US" sz="1100" b="1" i="0" u="none" strike="noStrike" dirty="0">
                        <a:solidFill>
                          <a:srgbClr val="0000FF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41277" marR="0" marT="0" marB="0" anchor="ctr"/>
                </a:tc>
                <a:extLst>
                  <a:ext uri="{0D108BD9-81ED-4DB2-BD59-A6C34878D82A}">
                    <a16:rowId xmlns:a16="http://schemas.microsoft.com/office/drawing/2014/main" val="281383511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82554" marR="0" marT="0" marB="0" anchor="ctr"/>
                </a:tc>
                <a:extLst>
                  <a:ext uri="{0D108BD9-81ED-4DB2-BD59-A6C34878D82A}">
                    <a16:rowId xmlns:a16="http://schemas.microsoft.com/office/drawing/2014/main" val="1985281653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07643319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solidFill>
                            <a:srgbClr val="0000FF"/>
                          </a:solidFill>
                          <a:effectLst/>
                        </a:rPr>
                        <a:t>▶ Roof Concrete Deck Slab</a:t>
                      </a:r>
                      <a:endParaRPr lang="en-US" sz="1100" b="1" i="0" u="none" strike="noStrike">
                        <a:solidFill>
                          <a:srgbClr val="0000FF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41277" marR="0" marT="0" marB="0" anchor="ctr"/>
                </a:tc>
                <a:extLst>
                  <a:ext uri="{0D108BD9-81ED-4DB2-BD59-A6C34878D82A}">
                    <a16:rowId xmlns:a16="http://schemas.microsoft.com/office/drawing/2014/main" val="2775564696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82554" marR="0" marT="0" marB="0" anchor="ctr"/>
                </a:tc>
                <a:extLst>
                  <a:ext uri="{0D108BD9-81ED-4DB2-BD59-A6C34878D82A}">
                    <a16:rowId xmlns:a16="http://schemas.microsoft.com/office/drawing/2014/main" val="331713917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1361552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A868814-8553-DD43-73E9-70E430213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701782"/>
              </p:ext>
            </p:extLst>
          </p:nvPr>
        </p:nvGraphicFramePr>
        <p:xfrm>
          <a:off x="3976411" y="1731824"/>
          <a:ext cx="3808056" cy="42433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808056">
                  <a:extLst>
                    <a:ext uri="{9D8B030D-6E8A-4147-A177-3AD203B41FA5}">
                      <a16:colId xmlns:a16="http://schemas.microsoft.com/office/drawing/2014/main" val="2858120971"/>
                    </a:ext>
                  </a:extLst>
                </a:gridCol>
              </a:tblGrid>
              <a:tr h="195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□ Finish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04047226"/>
                  </a:ext>
                </a:extLst>
              </a:tr>
              <a:tr h="195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rgbClr val="0000FF"/>
                          </a:solidFill>
                          <a:effectLst/>
                        </a:rPr>
                        <a:t>▶ Tile</a:t>
                      </a:r>
                      <a:endParaRPr lang="en-US" sz="1100" b="1" i="0" u="none" strike="noStrike" dirty="0">
                        <a:solidFill>
                          <a:srgbClr val="0000FF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2713" marR="0" marT="0" marB="0" anchor="ctr"/>
                </a:tc>
                <a:extLst>
                  <a:ext uri="{0D108BD9-81ED-4DB2-BD59-A6C34878D82A}">
                    <a16:rowId xmlns:a16="http://schemas.microsoft.com/office/drawing/2014/main" val="3358799984"/>
                  </a:ext>
                </a:extLst>
              </a:tr>
              <a:tr h="195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FF"/>
                          </a:solidFill>
                          <a:effectLst/>
                        </a:rPr>
                        <a:t>[Ceramic Tile]</a:t>
                      </a:r>
                      <a:endParaRPr lang="en-US" sz="1100" b="0" i="1" u="none" strike="noStrike">
                        <a:solidFill>
                          <a:srgbClr val="0000FF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85426" marR="0" marT="0" marB="0" anchor="ctr"/>
                </a:tc>
                <a:extLst>
                  <a:ext uri="{0D108BD9-81ED-4DB2-BD59-A6C34878D82A}">
                    <a16:rowId xmlns:a16="http://schemas.microsoft.com/office/drawing/2014/main" val="2870297091"/>
                  </a:ext>
                </a:extLst>
              </a:tr>
              <a:tr h="195402">
                <a:tc>
                  <a:txBody>
                    <a:bodyPr/>
                    <a:lstStyle/>
                    <a:p>
                      <a:pPr algn="l" fontAlgn="ctr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85426" marR="0" marT="0" marB="0" anchor="ctr"/>
                </a:tc>
                <a:extLst>
                  <a:ext uri="{0D108BD9-81ED-4DB2-BD59-A6C34878D82A}">
                    <a16:rowId xmlns:a16="http://schemas.microsoft.com/office/drawing/2014/main" val="513640406"/>
                  </a:ext>
                </a:extLst>
              </a:tr>
              <a:tr h="195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FF"/>
                          </a:solidFill>
                          <a:effectLst/>
                        </a:rPr>
                        <a:t>[Acid Resistant Tile]</a:t>
                      </a:r>
                      <a:endParaRPr lang="en-US" sz="1100" b="0" i="1" u="none" strike="noStrike" dirty="0">
                        <a:solidFill>
                          <a:srgbClr val="0000FF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85426" marR="0" marT="0" marB="0" anchor="ctr"/>
                </a:tc>
                <a:extLst>
                  <a:ext uri="{0D108BD9-81ED-4DB2-BD59-A6C34878D82A}">
                    <a16:rowId xmlns:a16="http://schemas.microsoft.com/office/drawing/2014/main" val="2850884716"/>
                  </a:ext>
                </a:extLst>
              </a:tr>
              <a:tr h="195402">
                <a:tc>
                  <a:txBody>
                    <a:bodyPr/>
                    <a:lstStyle/>
                    <a:p>
                      <a:pPr algn="l" fontAlgn="ctr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85426" marR="0" marT="0" marB="0" anchor="ctr"/>
                </a:tc>
                <a:extLst>
                  <a:ext uri="{0D108BD9-81ED-4DB2-BD59-A6C34878D82A}">
                    <a16:rowId xmlns:a16="http://schemas.microsoft.com/office/drawing/2014/main" val="3848693585"/>
                  </a:ext>
                </a:extLst>
              </a:tr>
              <a:tr h="195402">
                <a:tc>
                  <a:txBody>
                    <a:bodyPr/>
                    <a:lstStyle/>
                    <a:p>
                      <a:pPr algn="l" fontAlgn="ctr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85426" marR="0" marT="0" marB="0" anchor="ctr"/>
                </a:tc>
                <a:extLst>
                  <a:ext uri="{0D108BD9-81ED-4DB2-BD59-A6C34878D82A}">
                    <a16:rowId xmlns:a16="http://schemas.microsoft.com/office/drawing/2014/main" val="62132767"/>
                  </a:ext>
                </a:extLst>
              </a:tr>
              <a:tr h="195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FF"/>
                          </a:solidFill>
                          <a:effectLst/>
                        </a:rPr>
                        <a:t>[Vinyl Tile]</a:t>
                      </a:r>
                      <a:endParaRPr lang="en-US" sz="1100" b="0" i="1" u="none" strike="noStrike" dirty="0">
                        <a:solidFill>
                          <a:srgbClr val="0000FF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85426" marR="0" marT="0" marB="0" anchor="ctr"/>
                </a:tc>
                <a:extLst>
                  <a:ext uri="{0D108BD9-81ED-4DB2-BD59-A6C34878D82A}">
                    <a16:rowId xmlns:a16="http://schemas.microsoft.com/office/drawing/2014/main" val="3162135262"/>
                  </a:ext>
                </a:extLst>
              </a:tr>
              <a:tr h="195402">
                <a:tc>
                  <a:txBody>
                    <a:bodyPr/>
                    <a:lstStyle/>
                    <a:p>
                      <a:pPr algn="l" fontAlgn="ctr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85426" marR="0" marT="0" marB="0" anchor="ctr"/>
                </a:tc>
                <a:extLst>
                  <a:ext uri="{0D108BD9-81ED-4DB2-BD59-A6C34878D82A}">
                    <a16:rowId xmlns:a16="http://schemas.microsoft.com/office/drawing/2014/main" val="3425284283"/>
                  </a:ext>
                </a:extLst>
              </a:tr>
              <a:tr h="195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FF"/>
                          </a:solidFill>
                          <a:effectLst/>
                        </a:rPr>
                        <a:t>[Etc. Tile]</a:t>
                      </a:r>
                      <a:endParaRPr lang="en-US" sz="1100" b="0" i="1" u="none" strike="noStrike" dirty="0">
                        <a:solidFill>
                          <a:srgbClr val="0000FF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85426" marR="0" marT="0" marB="0" anchor="ctr"/>
                </a:tc>
                <a:extLst>
                  <a:ext uri="{0D108BD9-81ED-4DB2-BD59-A6C34878D82A}">
                    <a16:rowId xmlns:a16="http://schemas.microsoft.com/office/drawing/2014/main" val="4137040278"/>
                  </a:ext>
                </a:extLst>
              </a:tr>
              <a:tr h="195402"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85426" marR="0" marT="0" marB="0" anchor="ctr"/>
                </a:tc>
                <a:extLst>
                  <a:ext uri="{0D108BD9-81ED-4DB2-BD59-A6C34878D82A}">
                    <a16:rowId xmlns:a16="http://schemas.microsoft.com/office/drawing/2014/main" val="1355639087"/>
                  </a:ext>
                </a:extLst>
              </a:tr>
              <a:tr h="195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rgbClr val="0000FF"/>
                          </a:solidFill>
                          <a:effectLst/>
                        </a:rPr>
                        <a:t>▶ Mat</a:t>
                      </a:r>
                      <a:endParaRPr lang="en-US" sz="1100" b="1" i="0" u="none" strike="noStrike" dirty="0">
                        <a:solidFill>
                          <a:srgbClr val="0000FF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2713" marR="0" marT="0" marB="0" anchor="ctr"/>
                </a:tc>
                <a:extLst>
                  <a:ext uri="{0D108BD9-81ED-4DB2-BD59-A6C34878D82A}">
                    <a16:rowId xmlns:a16="http://schemas.microsoft.com/office/drawing/2014/main" val="3221797096"/>
                  </a:ext>
                </a:extLst>
              </a:tr>
              <a:tr h="195402">
                <a:tc>
                  <a:txBody>
                    <a:bodyPr/>
                    <a:lstStyle/>
                    <a:p>
                      <a:pPr algn="l" fontAlgn="ctr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85426" marR="0" marT="0" marB="0" anchor="ctr"/>
                </a:tc>
                <a:extLst>
                  <a:ext uri="{0D108BD9-81ED-4DB2-BD59-A6C34878D82A}">
                    <a16:rowId xmlns:a16="http://schemas.microsoft.com/office/drawing/2014/main" val="1222229933"/>
                  </a:ext>
                </a:extLst>
              </a:tr>
              <a:tr h="1954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37785993"/>
                  </a:ext>
                </a:extLst>
              </a:tr>
              <a:tr h="195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rgbClr val="0000FF"/>
                          </a:solidFill>
                          <a:effectLst/>
                        </a:rPr>
                        <a:t>▶ Raised Floor</a:t>
                      </a:r>
                      <a:endParaRPr lang="en-US" sz="1100" b="1" i="0" u="none" strike="noStrike" dirty="0">
                        <a:solidFill>
                          <a:srgbClr val="0000FF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2713" marR="0" marT="0" marB="0" anchor="ctr"/>
                </a:tc>
                <a:extLst>
                  <a:ext uri="{0D108BD9-81ED-4DB2-BD59-A6C34878D82A}">
                    <a16:rowId xmlns:a16="http://schemas.microsoft.com/office/drawing/2014/main" val="901864134"/>
                  </a:ext>
                </a:extLst>
              </a:tr>
              <a:tr h="195402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85426" marR="0" marT="0" marB="0" anchor="ctr"/>
                </a:tc>
                <a:extLst>
                  <a:ext uri="{0D108BD9-81ED-4DB2-BD59-A6C34878D82A}">
                    <a16:rowId xmlns:a16="http://schemas.microsoft.com/office/drawing/2014/main" val="1015868737"/>
                  </a:ext>
                </a:extLst>
              </a:tr>
              <a:tr h="1954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85426" marR="0" marT="0" marB="0" anchor="ctr"/>
                </a:tc>
                <a:extLst>
                  <a:ext uri="{0D108BD9-81ED-4DB2-BD59-A6C34878D82A}">
                    <a16:rowId xmlns:a16="http://schemas.microsoft.com/office/drawing/2014/main" val="4249368583"/>
                  </a:ext>
                </a:extLst>
              </a:tr>
              <a:tr h="195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solidFill>
                            <a:srgbClr val="0000FF"/>
                          </a:solidFill>
                          <a:effectLst/>
                        </a:rPr>
                        <a:t>▶ UG Insulation</a:t>
                      </a:r>
                      <a:endParaRPr lang="en-US" sz="1100" b="1" i="0" u="none" strike="noStrike">
                        <a:solidFill>
                          <a:srgbClr val="0000FF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2713" marR="0" marT="0" marB="0" anchor="ctr"/>
                </a:tc>
                <a:extLst>
                  <a:ext uri="{0D108BD9-81ED-4DB2-BD59-A6C34878D82A}">
                    <a16:rowId xmlns:a16="http://schemas.microsoft.com/office/drawing/2014/main" val="1803871132"/>
                  </a:ext>
                </a:extLst>
              </a:tr>
              <a:tr h="195402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185426" marR="0" marT="0" marB="0" anchor="ctr"/>
                </a:tc>
                <a:extLst>
                  <a:ext uri="{0D108BD9-81ED-4DB2-BD59-A6C34878D82A}">
                    <a16:rowId xmlns:a16="http://schemas.microsoft.com/office/drawing/2014/main" val="745196956"/>
                  </a:ext>
                </a:extLst>
              </a:tr>
              <a:tr h="1954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80574527"/>
                  </a:ext>
                </a:extLst>
              </a:tr>
              <a:tr h="1954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4763694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B9C03137-2489-33D3-C8A5-7831E21D3A32}"/>
              </a:ext>
            </a:extLst>
          </p:cNvPr>
          <p:cNvGrpSpPr/>
          <p:nvPr/>
        </p:nvGrpSpPr>
        <p:grpSpPr>
          <a:xfrm>
            <a:off x="358589" y="843803"/>
            <a:ext cx="8442512" cy="412376"/>
            <a:chOff x="358589" y="843803"/>
            <a:chExt cx="8442512" cy="41237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2F8AB9-A9C5-C47E-5C45-B79B9BFE5F54}"/>
                </a:ext>
              </a:extLst>
            </p:cNvPr>
            <p:cNvSpPr txBox="1"/>
            <p:nvPr/>
          </p:nvSpPr>
          <p:spPr>
            <a:xfrm>
              <a:off x="492005" y="942240"/>
              <a:ext cx="13457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Work Master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C3DA8C-C5B8-6246-AAC2-0E5B63E5C79C}"/>
                </a:ext>
              </a:extLst>
            </p:cNvPr>
            <p:cNvSpPr txBox="1"/>
            <p:nvPr/>
          </p:nvSpPr>
          <p:spPr>
            <a:xfrm>
              <a:off x="2478817" y="942240"/>
              <a:ext cx="17975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플랜트</a:t>
              </a:r>
              <a:r>
                <a:rPr lang="en-US" altLang="ko-KR" sz="9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-</a:t>
              </a:r>
              <a:r>
                <a:rPr lang="ko-KR" altLang="en-US" sz="9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건축요소 구성 표준 타입</a:t>
              </a:r>
              <a:endPara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B1C56E-E339-81EB-303E-0901ED3772C1}"/>
                </a:ext>
              </a:extLst>
            </p:cNvPr>
            <p:cNvSpPr txBox="1"/>
            <p:nvPr/>
          </p:nvSpPr>
          <p:spPr>
            <a:xfrm>
              <a:off x="4917442" y="942240"/>
              <a:ext cx="16088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패밀리리스트</a:t>
              </a:r>
              <a:r>
                <a:rPr lang="en-US" altLang="ko-KR" sz="9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_</a:t>
              </a:r>
              <a:r>
                <a:rPr lang="ko-KR" altLang="en-US" sz="9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표준</a:t>
              </a:r>
              <a:r>
                <a:rPr lang="en-US" altLang="ko-KR" sz="9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_</a:t>
              </a:r>
              <a:r>
                <a:rPr lang="ko-KR" altLang="en-US" sz="9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구성도</a:t>
              </a:r>
              <a:endPara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67DD86-2BE1-507F-8356-9D90FA4E8227}"/>
                </a:ext>
              </a:extLst>
            </p:cNvPr>
            <p:cNvSpPr txBox="1"/>
            <p:nvPr/>
          </p:nvSpPr>
          <p:spPr>
            <a:xfrm>
              <a:off x="7051042" y="942240"/>
              <a:ext cx="16088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패밀리리스트</a:t>
              </a:r>
              <a:r>
                <a:rPr lang="en-US" altLang="ko-KR" sz="9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_</a:t>
              </a:r>
              <a:r>
                <a:rPr lang="ko-KR" altLang="en-US" sz="9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카테고리별 시트</a:t>
              </a:r>
              <a:endPara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BF6D7FB-4471-2D20-48F9-5AA57A5E104E}"/>
                </a:ext>
              </a:extLst>
            </p:cNvPr>
            <p:cNvSpPr/>
            <p:nvPr/>
          </p:nvSpPr>
          <p:spPr>
            <a:xfrm>
              <a:off x="358589" y="843803"/>
              <a:ext cx="8442512" cy="41237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1F4A44-4DBF-671E-223F-64CC25673981}"/>
              </a:ext>
            </a:extLst>
          </p:cNvPr>
          <p:cNvSpPr/>
          <p:nvPr/>
        </p:nvSpPr>
        <p:spPr>
          <a:xfrm>
            <a:off x="2478816" y="843803"/>
            <a:ext cx="1608862" cy="412376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58F52C-75C4-2CC4-99F1-C964F158B764}"/>
              </a:ext>
            </a:extLst>
          </p:cNvPr>
          <p:cNvSpPr txBox="1"/>
          <p:nvPr/>
        </p:nvSpPr>
        <p:spPr>
          <a:xfrm>
            <a:off x="6626492" y="2129909"/>
            <a:ext cx="4765407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□ </a:t>
            </a:r>
            <a:r>
              <a:rPr lang="en-US" altLang="ko-KR" sz="1100" dirty="0"/>
              <a:t>: </a:t>
            </a:r>
            <a:r>
              <a:rPr lang="ko-KR" altLang="en-US" sz="1100" dirty="0"/>
              <a:t>기능</a:t>
            </a:r>
            <a:r>
              <a:rPr lang="en-US" altLang="ko-KR" sz="1100" dirty="0"/>
              <a:t>, </a:t>
            </a:r>
            <a:r>
              <a:rPr lang="ko-KR" altLang="en-US" sz="1100" dirty="0"/>
              <a:t>구성</a:t>
            </a:r>
            <a:r>
              <a:rPr lang="en-US" altLang="ko-KR" sz="1100" dirty="0"/>
              <a:t>, </a:t>
            </a:r>
            <a:r>
              <a:rPr lang="ko-KR" altLang="en-US" sz="1100" dirty="0"/>
              <a:t>역할을 고려한 </a:t>
            </a:r>
            <a:r>
              <a:rPr lang="en-US" altLang="ko-KR" sz="1100" dirty="0"/>
              <a:t>1</a:t>
            </a:r>
            <a:r>
              <a:rPr lang="ko-KR" altLang="en-US" sz="1100" dirty="0"/>
              <a:t>차 대분류</a:t>
            </a:r>
          </a:p>
          <a:p>
            <a:endParaRPr lang="en-US" altLang="ko-KR" sz="1100" dirty="0"/>
          </a:p>
          <a:p>
            <a:r>
              <a:rPr lang="ko-KR" altLang="en-US" sz="1100" dirty="0"/>
              <a:t>▶ </a:t>
            </a:r>
            <a:r>
              <a:rPr lang="en-US" altLang="ko-KR" sz="1100" dirty="0"/>
              <a:t>: Work Master </a:t>
            </a:r>
            <a:r>
              <a:rPr lang="ko-KR" altLang="en-US" sz="1100" dirty="0"/>
              <a:t>구성 조합이 유사</a:t>
            </a:r>
            <a:r>
              <a:rPr lang="en-US" altLang="ko-KR" sz="1100" dirty="0"/>
              <a:t>, </a:t>
            </a:r>
            <a:r>
              <a:rPr lang="ko-KR" altLang="en-US" sz="1100" dirty="0"/>
              <a:t>동일한 건축 요소 그룹 단위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41B8F45-D25B-531A-BCEA-87BF1D779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48352"/>
              </p:ext>
            </p:extLst>
          </p:nvPr>
        </p:nvGraphicFramePr>
        <p:xfrm>
          <a:off x="2748547" y="1925538"/>
          <a:ext cx="517525" cy="52387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17525">
                  <a:extLst>
                    <a:ext uri="{9D8B030D-6E8A-4147-A177-3AD203B41FA5}">
                      <a16:colId xmlns:a16="http://schemas.microsoft.com/office/drawing/2014/main" val="3474242970"/>
                    </a:ext>
                  </a:extLst>
                </a:gridCol>
              </a:tblGrid>
              <a:tr h="17462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u="sng" strike="noStrike" dirty="0">
                          <a:solidFill>
                            <a:srgbClr val="000000"/>
                          </a:solidFill>
                          <a:effectLst/>
                        </a:rPr>
                        <a:t>구체</a:t>
                      </a:r>
                      <a:endParaRPr lang="ko-KR" altLang="en-US" sz="900" b="0" i="0" u="sng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3210523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u="sng" strike="noStrike" dirty="0">
                          <a:solidFill>
                            <a:srgbClr val="000000"/>
                          </a:solidFill>
                          <a:effectLst/>
                        </a:rPr>
                        <a:t>철근</a:t>
                      </a:r>
                      <a:endParaRPr lang="ko-KR" altLang="en-US" sz="900" b="0" i="0" u="sng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5498584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u="sng" strike="noStrike" dirty="0">
                          <a:solidFill>
                            <a:srgbClr val="000000"/>
                          </a:solidFill>
                          <a:effectLst/>
                        </a:rPr>
                        <a:t>거푸집</a:t>
                      </a:r>
                      <a:endParaRPr lang="ko-KR" altLang="en-US" sz="900" b="0" i="0" u="sng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4203910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6E36CD6-7AF8-9DDD-FED5-1EBE65001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488432"/>
              </p:ext>
            </p:extLst>
          </p:nvPr>
        </p:nvGraphicFramePr>
        <p:xfrm>
          <a:off x="2748547" y="2618349"/>
          <a:ext cx="517525" cy="52387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17525">
                  <a:extLst>
                    <a:ext uri="{9D8B030D-6E8A-4147-A177-3AD203B41FA5}">
                      <a16:colId xmlns:a16="http://schemas.microsoft.com/office/drawing/2014/main" val="3474242970"/>
                    </a:ext>
                  </a:extLst>
                </a:gridCol>
              </a:tblGrid>
              <a:tr h="17462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u="sng" strike="noStrike">
                          <a:solidFill>
                            <a:srgbClr val="000000"/>
                          </a:solidFill>
                          <a:effectLst/>
                        </a:rPr>
                        <a:t>구체</a:t>
                      </a:r>
                      <a:endParaRPr lang="ko-KR" altLang="en-US" sz="900" b="0" i="0" u="sng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3210523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u="sng" strike="noStrike" dirty="0">
                          <a:solidFill>
                            <a:srgbClr val="000000"/>
                          </a:solidFill>
                          <a:effectLst/>
                        </a:rPr>
                        <a:t>철근</a:t>
                      </a:r>
                      <a:endParaRPr lang="ko-KR" altLang="en-US" sz="900" b="0" i="0" u="sng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5498584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u="sng" strike="noStrike" dirty="0">
                          <a:solidFill>
                            <a:srgbClr val="000000"/>
                          </a:solidFill>
                          <a:effectLst/>
                        </a:rPr>
                        <a:t>거푸집</a:t>
                      </a:r>
                      <a:endParaRPr lang="ko-KR" altLang="en-US" sz="900" b="0" i="0" u="sng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4203910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E747910B-4A61-92EF-73B2-E0F7E40BA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052430"/>
              </p:ext>
            </p:extLst>
          </p:nvPr>
        </p:nvGraphicFramePr>
        <p:xfrm>
          <a:off x="2748547" y="3270206"/>
          <a:ext cx="711927" cy="69532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11927">
                  <a:extLst>
                    <a:ext uri="{9D8B030D-6E8A-4147-A177-3AD203B41FA5}">
                      <a16:colId xmlns:a16="http://schemas.microsoft.com/office/drawing/2014/main" val="3474242970"/>
                    </a:ext>
                  </a:extLst>
                </a:gridCol>
              </a:tblGrid>
              <a:tr h="46342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sng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구체</a:t>
                      </a:r>
                    </a:p>
                    <a:p>
                      <a:pPr algn="l" fontAlgn="ctr"/>
                      <a:r>
                        <a:rPr lang="ko-KR" altLang="en-US" sz="900" b="0" i="0" u="sng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철근</a:t>
                      </a:r>
                    </a:p>
                    <a:p>
                      <a:pPr algn="l" fontAlgn="ctr"/>
                      <a:r>
                        <a:rPr lang="ko-KR" altLang="en-US" sz="900" b="0" i="0" u="sng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거푸집</a:t>
                      </a:r>
                    </a:p>
                    <a:p>
                      <a:pPr algn="l" fontAlgn="ctr"/>
                      <a:r>
                        <a:rPr lang="ko-KR" altLang="en-US" sz="900" b="0" i="0" u="sng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보호층</a:t>
                      </a:r>
                    </a:p>
                    <a:p>
                      <a:pPr algn="l" fontAlgn="ctr"/>
                      <a:r>
                        <a:rPr lang="ko-KR" altLang="en-US" sz="900" b="0" i="0" u="sng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페인팅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3210523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A787B2E-6BF5-EE8A-79BD-D936EF337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864227"/>
              </p:ext>
            </p:extLst>
          </p:nvPr>
        </p:nvGraphicFramePr>
        <p:xfrm>
          <a:off x="2748547" y="4620851"/>
          <a:ext cx="711927" cy="55816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11927">
                  <a:extLst>
                    <a:ext uri="{9D8B030D-6E8A-4147-A177-3AD203B41FA5}">
                      <a16:colId xmlns:a16="http://schemas.microsoft.com/office/drawing/2014/main" val="3474242970"/>
                    </a:ext>
                  </a:extLst>
                </a:gridCol>
              </a:tblGrid>
              <a:tr h="46342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sng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구체</a:t>
                      </a:r>
                    </a:p>
                    <a:p>
                      <a:pPr algn="l" fontAlgn="ctr"/>
                      <a:r>
                        <a:rPr lang="ko-KR" altLang="en-US" sz="900" b="0" i="0" u="sng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철근</a:t>
                      </a:r>
                    </a:p>
                    <a:p>
                      <a:pPr algn="l" fontAlgn="ctr"/>
                      <a:r>
                        <a:rPr lang="ko-KR" altLang="en-US" sz="900" b="0" i="0" u="sng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데크</a:t>
                      </a:r>
                      <a:r>
                        <a:rPr lang="en-US" altLang="ko-KR" sz="900" b="0" i="0" u="sng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_</a:t>
                      </a:r>
                      <a:r>
                        <a:rPr lang="ko-KR" altLang="en-US" sz="900" b="0" i="0" u="sng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제작</a:t>
                      </a:r>
                    </a:p>
                    <a:p>
                      <a:pPr algn="l" fontAlgn="ctr"/>
                      <a:r>
                        <a:rPr lang="ko-KR" altLang="en-US" sz="900" b="0" i="0" u="sng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데크</a:t>
                      </a:r>
                      <a:r>
                        <a:rPr lang="en-US" altLang="ko-KR" sz="900" b="0" i="0" u="sng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_</a:t>
                      </a:r>
                      <a:r>
                        <a:rPr lang="ko-KR" altLang="en-US" sz="900" b="0" i="0" u="sng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시공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3210523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40C40E4F-13B9-1DD9-B0E6-21C6E0939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78373"/>
              </p:ext>
            </p:extLst>
          </p:nvPr>
        </p:nvGraphicFramePr>
        <p:xfrm>
          <a:off x="2748547" y="5430683"/>
          <a:ext cx="711927" cy="55816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11927">
                  <a:extLst>
                    <a:ext uri="{9D8B030D-6E8A-4147-A177-3AD203B41FA5}">
                      <a16:colId xmlns:a16="http://schemas.microsoft.com/office/drawing/2014/main" val="3474242970"/>
                    </a:ext>
                  </a:extLst>
                </a:gridCol>
              </a:tblGrid>
              <a:tr h="46342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sng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구체</a:t>
                      </a:r>
                    </a:p>
                    <a:p>
                      <a:pPr algn="l" fontAlgn="ctr"/>
                      <a:r>
                        <a:rPr lang="ko-KR" altLang="en-US" sz="900" b="0" i="0" u="sng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철근</a:t>
                      </a:r>
                    </a:p>
                    <a:p>
                      <a:pPr algn="l" fontAlgn="ctr"/>
                      <a:r>
                        <a:rPr lang="ko-KR" altLang="en-US" sz="900" b="0" i="0" u="sng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데크</a:t>
                      </a:r>
                      <a:r>
                        <a:rPr lang="en-US" altLang="ko-KR" sz="900" b="0" i="0" u="sng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_</a:t>
                      </a:r>
                      <a:r>
                        <a:rPr lang="ko-KR" altLang="en-US" sz="900" b="0" i="0" u="sng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제작</a:t>
                      </a:r>
                    </a:p>
                    <a:p>
                      <a:pPr algn="l" fontAlgn="ctr"/>
                      <a:r>
                        <a:rPr lang="ko-KR" altLang="en-US" sz="900" b="0" i="0" u="sng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데크</a:t>
                      </a:r>
                      <a:r>
                        <a:rPr lang="en-US" altLang="ko-KR" sz="900" b="0" i="0" u="sng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_</a:t>
                      </a:r>
                      <a:r>
                        <a:rPr lang="ko-KR" altLang="en-US" sz="900" b="0" i="0" u="sng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시공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3210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976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3B1D632-6DFB-0F83-3712-AFC68D2CE58D}"/>
              </a:ext>
            </a:extLst>
          </p:cNvPr>
          <p:cNvSpPr/>
          <p:nvPr/>
        </p:nvSpPr>
        <p:spPr>
          <a:xfrm>
            <a:off x="1320132" y="233484"/>
            <a:ext cx="2956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Ⅴ.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패밀리리스트 작성 및 검토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CBEF22B-D820-24F1-5AFD-735B48BD40B2}"/>
              </a:ext>
            </a:extLst>
          </p:cNvPr>
          <p:cNvGrpSpPr/>
          <p:nvPr/>
        </p:nvGrpSpPr>
        <p:grpSpPr>
          <a:xfrm>
            <a:off x="358589" y="843803"/>
            <a:ext cx="8442512" cy="412376"/>
            <a:chOff x="358589" y="843803"/>
            <a:chExt cx="8442512" cy="41237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9EAB4A-04C2-6C17-6103-EA40E2BE90A1}"/>
                </a:ext>
              </a:extLst>
            </p:cNvPr>
            <p:cNvSpPr txBox="1"/>
            <p:nvPr/>
          </p:nvSpPr>
          <p:spPr>
            <a:xfrm>
              <a:off x="492005" y="942240"/>
              <a:ext cx="13457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Work Master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770E60-E623-4413-2F64-CC4CF3E570E8}"/>
                </a:ext>
              </a:extLst>
            </p:cNvPr>
            <p:cNvSpPr txBox="1"/>
            <p:nvPr/>
          </p:nvSpPr>
          <p:spPr>
            <a:xfrm>
              <a:off x="2478817" y="942240"/>
              <a:ext cx="17975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플랜트</a:t>
              </a:r>
              <a:r>
                <a:rPr lang="en-US" altLang="ko-KR" sz="9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-</a:t>
              </a:r>
              <a:r>
                <a:rPr lang="ko-KR" altLang="en-US" sz="9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건축요소 구성 표준 타입</a:t>
              </a:r>
              <a:endPara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8F7DC3-E5E7-B579-DA58-8BA637E1688B}"/>
                </a:ext>
              </a:extLst>
            </p:cNvPr>
            <p:cNvSpPr txBox="1"/>
            <p:nvPr/>
          </p:nvSpPr>
          <p:spPr>
            <a:xfrm>
              <a:off x="4917442" y="942240"/>
              <a:ext cx="16088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패밀리리스트</a:t>
              </a:r>
              <a:r>
                <a:rPr lang="en-US" altLang="ko-KR" sz="9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_</a:t>
              </a:r>
              <a:r>
                <a:rPr lang="ko-KR" altLang="en-US" sz="9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표준</a:t>
              </a:r>
              <a:r>
                <a:rPr lang="en-US" altLang="ko-KR" sz="9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_</a:t>
              </a:r>
              <a:r>
                <a:rPr lang="ko-KR" altLang="en-US" sz="9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구성도</a:t>
              </a:r>
              <a:endPara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1F97E88-3EE6-B2D0-059B-A499920D6E1D}"/>
                </a:ext>
              </a:extLst>
            </p:cNvPr>
            <p:cNvSpPr txBox="1"/>
            <p:nvPr/>
          </p:nvSpPr>
          <p:spPr>
            <a:xfrm>
              <a:off x="7051042" y="942240"/>
              <a:ext cx="16088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패밀리리스트</a:t>
              </a:r>
              <a:r>
                <a:rPr lang="en-US" altLang="ko-KR" sz="9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_</a:t>
              </a:r>
              <a:r>
                <a:rPr lang="ko-KR" altLang="en-US" sz="9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카테고리별 시트</a:t>
              </a:r>
              <a:endPara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9DA944F-7AF4-5DCB-8462-646D0B4BE699}"/>
                </a:ext>
              </a:extLst>
            </p:cNvPr>
            <p:cNvSpPr/>
            <p:nvPr/>
          </p:nvSpPr>
          <p:spPr>
            <a:xfrm>
              <a:off x="358589" y="843803"/>
              <a:ext cx="8442512" cy="41237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B76D41-D916-1CCC-9966-492DB9C0A26F}"/>
              </a:ext>
            </a:extLst>
          </p:cNvPr>
          <p:cNvSpPr/>
          <p:nvPr/>
        </p:nvSpPr>
        <p:spPr>
          <a:xfrm>
            <a:off x="4917441" y="843803"/>
            <a:ext cx="1435733" cy="412376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FDEE9C2-D49E-0858-E827-64C028DA3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493" y="1436175"/>
            <a:ext cx="8243014" cy="4917000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0AD2213-814A-AB96-9A6C-578C6DABB2ED}"/>
              </a:ext>
            </a:extLst>
          </p:cNvPr>
          <p:cNvCxnSpPr/>
          <p:nvPr/>
        </p:nvCxnSpPr>
        <p:spPr>
          <a:xfrm>
            <a:off x="1524000" y="3281082"/>
            <a:ext cx="376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2B123A1-B114-D7CE-4EF0-EC2772C4B658}"/>
              </a:ext>
            </a:extLst>
          </p:cNvPr>
          <p:cNvSpPr txBox="1"/>
          <p:nvPr/>
        </p:nvSpPr>
        <p:spPr>
          <a:xfrm>
            <a:off x="317857" y="3165666"/>
            <a:ext cx="120614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rgbClr val="0000FF"/>
                </a:solidFill>
              </a:rPr>
              <a:t>▶ </a:t>
            </a:r>
            <a:r>
              <a:rPr lang="en-US" altLang="ko-KR" sz="900" dirty="0">
                <a:solidFill>
                  <a:srgbClr val="0000FF"/>
                </a:solidFill>
              </a:rPr>
              <a:t>: </a:t>
            </a:r>
            <a:r>
              <a:rPr lang="ko-KR" altLang="en-US" sz="900" dirty="0">
                <a:solidFill>
                  <a:srgbClr val="0000FF"/>
                </a:solidFill>
              </a:rPr>
              <a:t>구성 표준 타입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EA28712-D8E8-CD02-14C2-26336B8086E2}"/>
              </a:ext>
            </a:extLst>
          </p:cNvPr>
          <p:cNvCxnSpPr/>
          <p:nvPr/>
        </p:nvCxnSpPr>
        <p:spPr>
          <a:xfrm>
            <a:off x="1524000" y="4392704"/>
            <a:ext cx="376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7176BAF-84FD-2F9D-9E8B-8C60813A497C}"/>
              </a:ext>
            </a:extLst>
          </p:cNvPr>
          <p:cNvSpPr txBox="1"/>
          <p:nvPr/>
        </p:nvSpPr>
        <p:spPr>
          <a:xfrm>
            <a:off x="250621" y="4277288"/>
            <a:ext cx="134061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H_</a:t>
            </a:r>
            <a:r>
              <a:rPr lang="ko-KR" altLang="en-US" sz="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ko-KR" altLang="en-US" sz="900" dirty="0">
                <a:solidFill>
                  <a:schemeClr val="accent2">
                    <a:lumMod val="75000"/>
                  </a:schemeClr>
                </a:solidFill>
              </a:rPr>
              <a:t>표준 패밀리 타입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E9A0DE-4C15-7F5C-24F4-A902FC217D8D}"/>
              </a:ext>
            </a:extLst>
          </p:cNvPr>
          <p:cNvSpPr/>
          <p:nvPr/>
        </p:nvSpPr>
        <p:spPr>
          <a:xfrm>
            <a:off x="358589" y="3183595"/>
            <a:ext cx="2904564" cy="214025"/>
          </a:xfrm>
          <a:prstGeom prst="rect">
            <a:avLst/>
          </a:prstGeom>
          <a:noFill/>
          <a:ln w="2222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C5422F4-E878-2215-6E2E-C555B574CE80}"/>
              </a:ext>
            </a:extLst>
          </p:cNvPr>
          <p:cNvSpPr/>
          <p:nvPr/>
        </p:nvSpPr>
        <p:spPr>
          <a:xfrm>
            <a:off x="250621" y="4205013"/>
            <a:ext cx="3675920" cy="338967"/>
          </a:xfrm>
          <a:prstGeom prst="rect">
            <a:avLst/>
          </a:prstGeom>
          <a:noFill/>
          <a:ln w="222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808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3B1D632-6DFB-0F83-3712-AFC68D2CE58D}"/>
              </a:ext>
            </a:extLst>
          </p:cNvPr>
          <p:cNvSpPr/>
          <p:nvPr/>
        </p:nvSpPr>
        <p:spPr>
          <a:xfrm>
            <a:off x="1320132" y="233484"/>
            <a:ext cx="2956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Ⅴ.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패밀리리스트 작성 및 검토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CBEF22B-D820-24F1-5AFD-735B48BD40B2}"/>
              </a:ext>
            </a:extLst>
          </p:cNvPr>
          <p:cNvGrpSpPr/>
          <p:nvPr/>
        </p:nvGrpSpPr>
        <p:grpSpPr>
          <a:xfrm>
            <a:off x="358589" y="843803"/>
            <a:ext cx="8442512" cy="412376"/>
            <a:chOff x="358589" y="843803"/>
            <a:chExt cx="8442512" cy="41237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9EAB4A-04C2-6C17-6103-EA40E2BE90A1}"/>
                </a:ext>
              </a:extLst>
            </p:cNvPr>
            <p:cNvSpPr txBox="1"/>
            <p:nvPr/>
          </p:nvSpPr>
          <p:spPr>
            <a:xfrm>
              <a:off x="492005" y="942240"/>
              <a:ext cx="13457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Work Master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770E60-E623-4413-2F64-CC4CF3E570E8}"/>
                </a:ext>
              </a:extLst>
            </p:cNvPr>
            <p:cNvSpPr txBox="1"/>
            <p:nvPr/>
          </p:nvSpPr>
          <p:spPr>
            <a:xfrm>
              <a:off x="2478817" y="942240"/>
              <a:ext cx="17975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플랜트</a:t>
              </a:r>
              <a:r>
                <a:rPr lang="en-US" altLang="ko-KR" sz="9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-</a:t>
              </a:r>
              <a:r>
                <a:rPr lang="ko-KR" altLang="en-US" sz="9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건축요소 구성 표준 타입</a:t>
              </a:r>
              <a:endPara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8F7DC3-E5E7-B579-DA58-8BA637E1688B}"/>
                </a:ext>
              </a:extLst>
            </p:cNvPr>
            <p:cNvSpPr txBox="1"/>
            <p:nvPr/>
          </p:nvSpPr>
          <p:spPr>
            <a:xfrm>
              <a:off x="4917442" y="942240"/>
              <a:ext cx="16088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패밀리리스트</a:t>
              </a:r>
              <a:r>
                <a:rPr lang="en-US" altLang="ko-KR" sz="9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_</a:t>
              </a:r>
              <a:r>
                <a:rPr lang="ko-KR" altLang="en-US" sz="9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표준</a:t>
              </a:r>
              <a:r>
                <a:rPr lang="en-US" altLang="ko-KR" sz="9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_</a:t>
              </a:r>
              <a:r>
                <a:rPr lang="ko-KR" altLang="en-US" sz="9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구성도</a:t>
              </a:r>
              <a:endPara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1F97E88-3EE6-B2D0-059B-A499920D6E1D}"/>
                </a:ext>
              </a:extLst>
            </p:cNvPr>
            <p:cNvSpPr txBox="1"/>
            <p:nvPr/>
          </p:nvSpPr>
          <p:spPr>
            <a:xfrm>
              <a:off x="7051042" y="942240"/>
              <a:ext cx="16088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패밀리리스트</a:t>
              </a:r>
              <a:r>
                <a:rPr lang="en-US" altLang="ko-KR" sz="9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_</a:t>
              </a:r>
              <a:r>
                <a:rPr lang="ko-KR" altLang="en-US" sz="9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카테고리별 시트</a:t>
              </a:r>
              <a:endPara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9DA944F-7AF4-5DCB-8462-646D0B4BE699}"/>
                </a:ext>
              </a:extLst>
            </p:cNvPr>
            <p:cNvSpPr/>
            <p:nvPr/>
          </p:nvSpPr>
          <p:spPr>
            <a:xfrm>
              <a:off x="358589" y="843803"/>
              <a:ext cx="8442512" cy="41237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B76D41-D916-1CCC-9966-492DB9C0A26F}"/>
              </a:ext>
            </a:extLst>
          </p:cNvPr>
          <p:cNvSpPr/>
          <p:nvPr/>
        </p:nvSpPr>
        <p:spPr>
          <a:xfrm>
            <a:off x="7051042" y="843803"/>
            <a:ext cx="1608863" cy="412376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456BA7-72DD-6DF0-2DC5-A10282553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1497166"/>
            <a:ext cx="10382250" cy="455072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1AB251B-9E4F-D13E-6993-44FE5644E34D}"/>
              </a:ext>
            </a:extLst>
          </p:cNvPr>
          <p:cNvCxnSpPr/>
          <p:nvPr/>
        </p:nvCxnSpPr>
        <p:spPr>
          <a:xfrm>
            <a:off x="1290917" y="2338029"/>
            <a:ext cx="376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20E937-6FF1-C93D-CC59-9CBFB0CF26BF}"/>
              </a:ext>
            </a:extLst>
          </p:cNvPr>
          <p:cNvSpPr txBox="1"/>
          <p:nvPr/>
        </p:nvSpPr>
        <p:spPr>
          <a:xfrm>
            <a:off x="84774" y="2222613"/>
            <a:ext cx="120614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rgbClr val="0000FF"/>
                </a:solidFill>
              </a:rPr>
              <a:t>▶ </a:t>
            </a:r>
            <a:r>
              <a:rPr lang="en-US" altLang="ko-KR" sz="900" dirty="0">
                <a:solidFill>
                  <a:srgbClr val="0000FF"/>
                </a:solidFill>
              </a:rPr>
              <a:t>: </a:t>
            </a:r>
            <a:r>
              <a:rPr lang="ko-KR" altLang="en-US" sz="900" dirty="0">
                <a:solidFill>
                  <a:srgbClr val="0000FF"/>
                </a:solidFill>
              </a:rPr>
              <a:t>구성 표준 타입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B09EF6-9C25-2492-0F6E-AE7ED635502C}"/>
              </a:ext>
            </a:extLst>
          </p:cNvPr>
          <p:cNvSpPr/>
          <p:nvPr/>
        </p:nvSpPr>
        <p:spPr>
          <a:xfrm>
            <a:off x="125505" y="2240542"/>
            <a:ext cx="3370729" cy="212903"/>
          </a:xfrm>
          <a:prstGeom prst="rect">
            <a:avLst/>
          </a:prstGeom>
          <a:noFill/>
          <a:ln w="2222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7A60B1A-2250-5E38-CB10-B8B1B5886C5B}"/>
              </a:ext>
            </a:extLst>
          </p:cNvPr>
          <p:cNvCxnSpPr/>
          <p:nvPr/>
        </p:nvCxnSpPr>
        <p:spPr>
          <a:xfrm>
            <a:off x="3989294" y="2659065"/>
            <a:ext cx="37651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7878605-F06E-E79A-B8BD-E9EB7390AEDD}"/>
              </a:ext>
            </a:extLst>
          </p:cNvPr>
          <p:cNvSpPr txBox="1"/>
          <p:nvPr/>
        </p:nvSpPr>
        <p:spPr>
          <a:xfrm>
            <a:off x="4553875" y="2525441"/>
            <a:ext cx="134061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H_</a:t>
            </a:r>
            <a:r>
              <a:rPr lang="ko-KR" altLang="en-US" sz="9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ko-KR" altLang="en-US" sz="900" dirty="0">
                <a:solidFill>
                  <a:schemeClr val="accent2">
                    <a:lumMod val="75000"/>
                  </a:schemeClr>
                </a:solidFill>
              </a:rPr>
              <a:t>표준 패밀리 타입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9A96C73-EEB4-D3D5-38F3-C0F41989B691}"/>
              </a:ext>
            </a:extLst>
          </p:cNvPr>
          <p:cNvSpPr/>
          <p:nvPr/>
        </p:nvSpPr>
        <p:spPr>
          <a:xfrm>
            <a:off x="2715915" y="2471374"/>
            <a:ext cx="3675920" cy="361473"/>
          </a:xfrm>
          <a:prstGeom prst="rect">
            <a:avLst/>
          </a:prstGeom>
          <a:noFill/>
          <a:ln w="222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174D298-863A-C2B4-0B0C-44726E1E3571}"/>
              </a:ext>
            </a:extLst>
          </p:cNvPr>
          <p:cNvCxnSpPr/>
          <p:nvPr/>
        </p:nvCxnSpPr>
        <p:spPr>
          <a:xfrm>
            <a:off x="5156947" y="4837489"/>
            <a:ext cx="37651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4FBE468-8BA0-AF86-E677-B4745501EA1E}"/>
              </a:ext>
            </a:extLst>
          </p:cNvPr>
          <p:cNvSpPr txBox="1"/>
          <p:nvPr/>
        </p:nvSpPr>
        <p:spPr>
          <a:xfrm>
            <a:off x="5469590" y="4758300"/>
            <a:ext cx="184448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rgbClr val="FF00FF"/>
                </a:solidFill>
              </a:rPr>
              <a:t>모델링 실제 적용 패밀리 타입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B6BE77F-C203-C180-18A4-375194F0B7C7}"/>
              </a:ext>
            </a:extLst>
          </p:cNvPr>
          <p:cNvSpPr/>
          <p:nvPr/>
        </p:nvSpPr>
        <p:spPr>
          <a:xfrm>
            <a:off x="3200400" y="4700588"/>
            <a:ext cx="4007223" cy="481011"/>
          </a:xfrm>
          <a:prstGeom prst="rect">
            <a:avLst/>
          </a:prstGeom>
          <a:noFill/>
          <a:ln w="2222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7039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15885C4-1C13-B662-E9E0-09CFDCADD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727464"/>
            <a:ext cx="9372600" cy="561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10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2852940"/>
            <a:ext cx="947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I.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전 세팅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FE370C-B752-DADC-068E-4821938A2D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15" r="8575"/>
          <a:stretch/>
        </p:blipFill>
        <p:spPr>
          <a:xfrm>
            <a:off x="4078393" y="3792071"/>
            <a:ext cx="4035213" cy="244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7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en-US" altLang="ko-KR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</a:t>
            </a:r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2281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전 세팅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1412780"/>
            <a:ext cx="325504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레빗에서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Survey Point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는 플롯플랜 원점에 대응되고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는 건물 별 원점을 대응된다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만약 보이지 않는 다면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Project Base Point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조회하고자 하는 뷰에서 가시성 설정에 진입해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단축키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VV)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Site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카테고리의 하위항목 중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항목에 체크박스를 클릭한 뒤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OK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눌러 설정을 반영한다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하단 그림 참조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좌표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–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높이 관련 세팅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5FB1898-101D-CFF0-F40F-5510FCA30273}"/>
              </a:ext>
            </a:extLst>
          </p:cNvPr>
          <p:cNvGrpSpPr/>
          <p:nvPr/>
        </p:nvGrpSpPr>
        <p:grpSpPr>
          <a:xfrm>
            <a:off x="6143729" y="1307704"/>
            <a:ext cx="3140394" cy="2296706"/>
            <a:chOff x="6096000" y="1484413"/>
            <a:chExt cx="3140394" cy="229670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4EF0F12-C85D-B559-FBC0-654CC0670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484413"/>
              <a:ext cx="3140394" cy="2296706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58763E-F681-B7E2-302A-40A23A41BFF0}"/>
                </a:ext>
              </a:extLst>
            </p:cNvPr>
            <p:cNvSpPr txBox="1"/>
            <p:nvPr/>
          </p:nvSpPr>
          <p:spPr>
            <a:xfrm>
              <a:off x="6351944" y="3413760"/>
              <a:ext cx="1351652" cy="20005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rgbClr val="FF00FF"/>
                  </a:solidFill>
                </a:rPr>
                <a:t>Survey Point (</a:t>
              </a:r>
              <a:r>
                <a:rPr lang="ko-KR" altLang="en-US" sz="700" dirty="0">
                  <a:solidFill>
                    <a:srgbClr val="FF00FF"/>
                  </a:solidFill>
                </a:rPr>
                <a:t>플롯플랜 원점</a:t>
              </a:r>
              <a:r>
                <a:rPr lang="en-US" altLang="ko-KR" sz="700" dirty="0">
                  <a:solidFill>
                    <a:srgbClr val="FF00FF"/>
                  </a:solidFill>
                </a:rPr>
                <a:t>)</a:t>
              </a:r>
              <a:endParaRPr lang="ko-KR" altLang="en-US" sz="700" dirty="0">
                <a:solidFill>
                  <a:srgbClr val="FF00FF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B6ED319-280F-5847-038A-3C70805112EF}"/>
                </a:ext>
              </a:extLst>
            </p:cNvPr>
            <p:cNvSpPr txBox="1"/>
            <p:nvPr/>
          </p:nvSpPr>
          <p:spPr>
            <a:xfrm>
              <a:off x="7221527" y="2532738"/>
              <a:ext cx="1524776" cy="20005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rgbClr val="0000FF"/>
                  </a:solidFill>
                </a:rPr>
                <a:t>Project Base Point (</a:t>
              </a:r>
              <a:r>
                <a:rPr lang="ko-KR" altLang="en-US" sz="700" dirty="0">
                  <a:solidFill>
                    <a:srgbClr val="0000FF"/>
                  </a:solidFill>
                </a:rPr>
                <a:t>건물 별 원점</a:t>
              </a:r>
              <a:r>
                <a:rPr lang="en-US" altLang="ko-KR" sz="700" dirty="0">
                  <a:solidFill>
                    <a:srgbClr val="0000FF"/>
                  </a:solidFill>
                </a:rPr>
                <a:t>)</a:t>
              </a:r>
              <a:endParaRPr lang="ko-KR" altLang="en-US" sz="7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735221E-A456-3B94-ECD0-2BF25FD3BF83}"/>
              </a:ext>
            </a:extLst>
          </p:cNvPr>
          <p:cNvGrpSpPr/>
          <p:nvPr/>
        </p:nvGrpSpPr>
        <p:grpSpPr>
          <a:xfrm>
            <a:off x="6143729" y="4125842"/>
            <a:ext cx="4980014" cy="1546996"/>
            <a:chOff x="6384037" y="3240942"/>
            <a:chExt cx="4980014" cy="154699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2694E80-FA98-0AF1-8F38-47AA019A9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84037" y="3240942"/>
              <a:ext cx="2542012" cy="154699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38BF15A-4460-D487-390E-E75EB6D5371F}"/>
                </a:ext>
              </a:extLst>
            </p:cNvPr>
            <p:cNvSpPr txBox="1"/>
            <p:nvPr/>
          </p:nvSpPr>
          <p:spPr>
            <a:xfrm>
              <a:off x="8996095" y="4169357"/>
              <a:ext cx="2367956" cy="200055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rgbClr val="0000FF"/>
                  </a:solidFill>
                </a:rPr>
                <a:t>&lt;- </a:t>
              </a:r>
              <a:r>
                <a:rPr lang="ko-KR" altLang="en-US" sz="700" dirty="0">
                  <a:solidFill>
                    <a:srgbClr val="0000FF"/>
                  </a:solidFill>
                </a:rPr>
                <a:t>건물 원점 과 플랜트 원점 간의 남북방향 길이 기입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C0A3E5F-91E5-DC57-B4FE-705DEC7B9F81}"/>
                </a:ext>
              </a:extLst>
            </p:cNvPr>
            <p:cNvSpPr/>
            <p:nvPr/>
          </p:nvSpPr>
          <p:spPr>
            <a:xfrm>
              <a:off x="7579519" y="4222324"/>
              <a:ext cx="1243012" cy="128588"/>
            </a:xfrm>
            <a:prstGeom prst="rect">
              <a:avLst/>
            </a:prstGeom>
            <a:noFill/>
            <a:ln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E4E13ED-544E-67E7-630F-51DE9CA10157}"/>
                </a:ext>
              </a:extLst>
            </p:cNvPr>
            <p:cNvSpPr/>
            <p:nvPr/>
          </p:nvSpPr>
          <p:spPr>
            <a:xfrm>
              <a:off x="7579519" y="4350912"/>
              <a:ext cx="1243012" cy="128588"/>
            </a:xfrm>
            <a:prstGeom prst="rect">
              <a:avLst/>
            </a:prstGeom>
            <a:noFill/>
            <a:ln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51E201E-9577-308F-AAF8-47D3264EC485}"/>
                </a:ext>
              </a:extLst>
            </p:cNvPr>
            <p:cNvSpPr txBox="1"/>
            <p:nvPr/>
          </p:nvSpPr>
          <p:spPr>
            <a:xfrm>
              <a:off x="8996095" y="4315178"/>
              <a:ext cx="2367956" cy="200055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rgbClr val="0000FF"/>
                  </a:solidFill>
                </a:rPr>
                <a:t>&lt;- </a:t>
              </a:r>
              <a:r>
                <a:rPr lang="ko-KR" altLang="en-US" sz="700" dirty="0">
                  <a:solidFill>
                    <a:srgbClr val="0000FF"/>
                  </a:solidFill>
                </a:rPr>
                <a:t>건물 원점 과 플랜트 원점 간의 동서방향 길이 기입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7106392-1DB6-4CE0-4E26-8C270126340B}"/>
                </a:ext>
              </a:extLst>
            </p:cNvPr>
            <p:cNvSpPr txBox="1"/>
            <p:nvPr/>
          </p:nvSpPr>
          <p:spPr>
            <a:xfrm>
              <a:off x="8996095" y="4479500"/>
              <a:ext cx="2023311" cy="200055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rgbClr val="0000FF"/>
                  </a:solidFill>
                </a:rPr>
                <a:t>&lt;- </a:t>
              </a:r>
              <a:r>
                <a:rPr lang="ko-KR" altLang="en-US" sz="700" dirty="0">
                  <a:solidFill>
                    <a:srgbClr val="0000FF"/>
                  </a:solidFill>
                </a:rPr>
                <a:t>건물 </a:t>
              </a:r>
              <a:r>
                <a:rPr lang="en-US" altLang="ko-KR" sz="700" dirty="0">
                  <a:solidFill>
                    <a:srgbClr val="0000FF"/>
                  </a:solidFill>
                </a:rPr>
                <a:t>FL</a:t>
              </a:r>
              <a:r>
                <a:rPr lang="ko-KR" altLang="en-US" sz="700" dirty="0">
                  <a:solidFill>
                    <a:srgbClr val="0000FF"/>
                  </a:solidFill>
                </a:rPr>
                <a:t> 과 플랜트 </a:t>
              </a:r>
              <a:r>
                <a:rPr lang="en-US" altLang="ko-KR" sz="700" dirty="0">
                  <a:solidFill>
                    <a:srgbClr val="0000FF"/>
                  </a:solidFill>
                </a:rPr>
                <a:t>GL</a:t>
              </a:r>
              <a:r>
                <a:rPr lang="ko-KR" altLang="en-US" sz="700" dirty="0">
                  <a:solidFill>
                    <a:srgbClr val="0000FF"/>
                  </a:solidFill>
                </a:rPr>
                <a:t> 간의 높이 차이 기입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E6243D7-0D56-2F67-A52B-560698C81439}"/>
                </a:ext>
              </a:extLst>
            </p:cNvPr>
            <p:cNvSpPr/>
            <p:nvPr/>
          </p:nvSpPr>
          <p:spPr>
            <a:xfrm>
              <a:off x="7579519" y="4475897"/>
              <a:ext cx="1243012" cy="128588"/>
            </a:xfrm>
            <a:prstGeom prst="rect">
              <a:avLst/>
            </a:prstGeom>
            <a:noFill/>
            <a:ln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2B0A7D65-9F39-5547-A076-C72497A9CB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491" y="2972056"/>
            <a:ext cx="4120113" cy="315738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BA00496-86E0-B60D-A4C2-76861459E1CF}"/>
              </a:ext>
            </a:extLst>
          </p:cNvPr>
          <p:cNvSpPr txBox="1"/>
          <p:nvPr/>
        </p:nvSpPr>
        <p:spPr>
          <a:xfrm>
            <a:off x="9384994" y="2775386"/>
            <a:ext cx="2627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는 위치 이동이 가능한 객체이다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마우스 드래그나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무브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명령어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단축키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MV)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이용해서도 위치 이동이 가능하나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정확한 좌표 기반 이동을 위해서는 하기의 방법으로 위치이동을 해야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D596D1-8613-6B9B-0DB1-F0CA2F1FBFC1}"/>
              </a:ext>
            </a:extLst>
          </p:cNvPr>
          <p:cNvSpPr txBox="1"/>
          <p:nvPr/>
        </p:nvSpPr>
        <p:spPr>
          <a:xfrm>
            <a:off x="8801944" y="4089083"/>
            <a:ext cx="2720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클릭하여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Properties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보면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N/S, E/W, </a:t>
            </a:r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Elev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항목이 있다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하기 청색 글씨를 참조하여 필요한 값을 기입해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위치이동을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8757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</a:t>
            </a:r>
            <a:endParaRPr lang="en-US" altLang="ko-KR" sz="1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2281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전 세팅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1412780"/>
            <a:ext cx="317166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우측 그림과 같이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툴 사용을 위한 </a:t>
            </a:r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rvt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파일의 레벨 세팅은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 저면 레벨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각 층의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Floor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건물의 지붕 레벨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상기의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가지 레벨만 작성한다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단층 건물의 경우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 레벨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2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층 건물의 경우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4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 레벨 작성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#1_Bid_Draft Model_Automation.dyn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파일 구동을 위해서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 저면 레벨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-&gt; “BOF”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건물의 지붕 레벨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-&gt; “TOC”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 레벨이름이 기입되어 있어야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A-2.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&amp;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그리드 세팅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9F15FA-122A-FF01-1166-D6D48B142DDF}"/>
              </a:ext>
            </a:extLst>
          </p:cNvPr>
          <p:cNvSpPr/>
          <p:nvPr/>
        </p:nvSpPr>
        <p:spPr>
          <a:xfrm>
            <a:off x="1487491" y="3736288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그리드</a:t>
            </a:r>
            <a:endParaRPr lang="en-US" altLang="ko-KR" sz="1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CFF2AA-C8E6-7F99-088E-7F0A55E43E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41"/>
          <a:stretch/>
        </p:blipFill>
        <p:spPr>
          <a:xfrm>
            <a:off x="5253318" y="1306117"/>
            <a:ext cx="1685364" cy="2252718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A05141-AF27-1590-79DD-799D68357979}"/>
              </a:ext>
            </a:extLst>
          </p:cNvPr>
          <p:cNvSpPr txBox="1"/>
          <p:nvPr/>
        </p:nvSpPr>
        <p:spPr>
          <a:xfrm>
            <a:off x="2204264" y="3736288"/>
            <a:ext cx="3952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그리드 작성은 서브 그리드를 제외한 기초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기둥이 배치되는 메인 그리드만 작성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#1_Bid_Draft Model_Automation.dyn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파일 구동을 위해서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수직 그리드는 그리드 이름에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X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 앞에 있어야 하며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(ex. X1,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X2,…),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수평 그리드는 그리드 이름에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Y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 앞에 있어야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(ex. Y1,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Y2,…).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49CB61-BB25-826E-A2B9-2756F23D17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93" t="6116" r="29323" b="16308"/>
          <a:stretch/>
        </p:blipFill>
        <p:spPr>
          <a:xfrm>
            <a:off x="6410693" y="3706831"/>
            <a:ext cx="2679102" cy="2699480"/>
          </a:xfrm>
          <a:prstGeom prst="rect">
            <a:avLst/>
          </a:prstGeom>
        </p:spPr>
      </p:pic>
      <p:sp>
        <p:nvSpPr>
          <p:cNvPr id="3" name="Rectangle 14">
            <a:extLst>
              <a:ext uri="{FF2B5EF4-FFF2-40B4-BE49-F238E27FC236}">
                <a16:creationId xmlns:a16="http://schemas.microsoft.com/office/drawing/2014/main" id="{5E4AFDFA-4B44-512D-C015-8C0AB51FA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0632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2852940"/>
            <a:ext cx="947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및 모델링 수동 조정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02959F-3048-4163-9CB9-EDD26985E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402" y="3679675"/>
            <a:ext cx="4616825" cy="24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34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E1C531D-2091-2096-9513-63BB32906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972" y="976483"/>
            <a:ext cx="3673528" cy="4905035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다이나모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플레이어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및 모델링 수동 조정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1412780"/>
            <a:ext cx="32550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#1_Bid_Draft Model_Automation.dyn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파일 구동 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플레이어 상의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Inputs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구간에서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루프타입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페데스탈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기둥타입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거더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적절히 선택한다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툴 구동 시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EF9084-A3DD-B9CE-04A2-457B09768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264" y="976483"/>
            <a:ext cx="2509259" cy="490503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4731756-77A0-AB2F-8570-91B6C776B66D}"/>
              </a:ext>
            </a:extLst>
          </p:cNvPr>
          <p:cNvSpPr/>
          <p:nvPr/>
        </p:nvSpPr>
        <p:spPr>
          <a:xfrm>
            <a:off x="5324815" y="1916236"/>
            <a:ext cx="2762250" cy="9603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0CA570-FEB2-E8E1-8E64-28D9DF99253D}"/>
              </a:ext>
            </a:extLst>
          </p:cNvPr>
          <p:cNvSpPr/>
          <p:nvPr/>
        </p:nvSpPr>
        <p:spPr>
          <a:xfrm>
            <a:off x="8150972" y="1916235"/>
            <a:ext cx="3673528" cy="26557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E31807FE-F81B-82F2-531F-430AA650A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6203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6387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서브 레벨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추가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후 모델링 수동 조정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1412780"/>
            <a:ext cx="325504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배치된 기초의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저면이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BOF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와 일치하도록 조정한다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기초의 속성값을 바꿔도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자동으로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페데스탈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하부에 붙도록 레벨이 재 조정되어버리니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페데스탈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객체를 </a:t>
            </a:r>
            <a:r>
              <a:rPr lang="ko-KR" altLang="en-US" sz="9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전체 선택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하여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Base Offset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항목의 값을 조정해준다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폄면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내 단차가 계획 된 경우 등을 위한 세부 레벨을 추가한다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루프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파라펫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레벨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(TOP)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등 도 이때 반영한다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단차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플로어를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추가 반영한다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바운더리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편집 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정렬 기능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단축키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AL)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적극 활용 권장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툴 구동 후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보정 및 누락 추가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77565AC-8492-1F9E-CC65-D3551B9530D8}"/>
              </a:ext>
            </a:extLst>
          </p:cNvPr>
          <p:cNvGrpSpPr/>
          <p:nvPr/>
        </p:nvGrpSpPr>
        <p:grpSpPr>
          <a:xfrm>
            <a:off x="6818417" y="1191892"/>
            <a:ext cx="4054505" cy="2016220"/>
            <a:chOff x="5562600" y="1412780"/>
            <a:chExt cx="6060848" cy="301393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1C355B3-4015-F082-2BF5-5B4C7CE6E2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905" r="3911" b="20600"/>
            <a:stretch/>
          </p:blipFill>
          <p:spPr>
            <a:xfrm>
              <a:off x="5600018" y="1412780"/>
              <a:ext cx="6023430" cy="3013932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4731756-77A0-AB2F-8570-91B6C776B66D}"/>
                </a:ext>
              </a:extLst>
            </p:cNvPr>
            <p:cNvSpPr/>
            <p:nvPr/>
          </p:nvSpPr>
          <p:spPr>
            <a:xfrm>
              <a:off x="5562600" y="2135981"/>
              <a:ext cx="1843088" cy="10715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E23EE6-1324-9FAB-2EB2-22A78F5404CA}"/>
              </a:ext>
            </a:extLst>
          </p:cNvPr>
          <p:cNvSpPr/>
          <p:nvPr/>
        </p:nvSpPr>
        <p:spPr>
          <a:xfrm>
            <a:off x="1487491" y="4575234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 사이즈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4580631"/>
            <a:ext cx="3255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구조설계 결과대로의 설계안을 작성하기 위해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기둥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페데스탈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거더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등의 사이즈 두께 등을 조정한다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패밀리 타입이 존재하지 않는다면 기존 타입 복사 후 수정을 통해 새로운 패밀리 타입을 생성한 뒤 수정을 이어간다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250AD77-256C-D22A-5629-79D96D20C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844" y="3010971"/>
            <a:ext cx="1214008" cy="64633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B87895C-BFBC-FA80-E7EC-3516AB166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9017" y="2129840"/>
            <a:ext cx="899693" cy="237052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B4BFA98-B5BC-74FB-A485-B090C5F1151A}"/>
              </a:ext>
            </a:extLst>
          </p:cNvPr>
          <p:cNvCxnSpPr/>
          <p:nvPr/>
        </p:nvCxnSpPr>
        <p:spPr>
          <a:xfrm>
            <a:off x="5459310" y="1786502"/>
            <a:ext cx="1384138" cy="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E281130-6360-BF74-5DEE-B5993A5639B4}"/>
              </a:ext>
            </a:extLst>
          </p:cNvPr>
          <p:cNvSpPr/>
          <p:nvPr/>
        </p:nvSpPr>
        <p:spPr>
          <a:xfrm>
            <a:off x="4358640" y="2499360"/>
            <a:ext cx="1318260" cy="121920"/>
          </a:xfrm>
          <a:custGeom>
            <a:avLst/>
            <a:gdLst>
              <a:gd name="connsiteX0" fmla="*/ 0 w 1318260"/>
              <a:gd name="connsiteY0" fmla="*/ 121920 h 121920"/>
              <a:gd name="connsiteX1" fmla="*/ 1005840 w 1318260"/>
              <a:gd name="connsiteY1" fmla="*/ 121920 h 121920"/>
              <a:gd name="connsiteX2" fmla="*/ 1005840 w 1318260"/>
              <a:gd name="connsiteY2" fmla="*/ 0 h 121920"/>
              <a:gd name="connsiteX3" fmla="*/ 1318260 w 1318260"/>
              <a:gd name="connsiteY3" fmla="*/ 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8260" h="121920">
                <a:moveTo>
                  <a:pt x="0" y="121920"/>
                </a:moveTo>
                <a:lnTo>
                  <a:pt x="1005840" y="121920"/>
                </a:lnTo>
                <a:lnTo>
                  <a:pt x="1005840" y="0"/>
                </a:lnTo>
                <a:lnTo>
                  <a:pt x="131826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08E71F74-E48C-5804-55BE-411A95715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9FD803-A2C8-1A30-C508-3DCAE071D48A}"/>
              </a:ext>
            </a:extLst>
          </p:cNvPr>
          <p:cNvSpPr txBox="1"/>
          <p:nvPr/>
        </p:nvSpPr>
        <p:spPr>
          <a:xfrm>
            <a:off x="2204264" y="3596492"/>
            <a:ext cx="32550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파라펫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월 등 도 누락없이 반영한다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메인 레벨 이외의 서브 레벨들을 빠짐없이 표기한 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그에 대응되는 부재들도 반영 및 검토한다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서브레벨의 추가 및 변경은 그때 그때 대응한다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2614751-1492-38BC-1025-95D4F70854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5189" y="5302016"/>
            <a:ext cx="5065565" cy="80250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66E98C-223C-A7DB-50F3-79D22E474F4D}"/>
              </a:ext>
            </a:extLst>
          </p:cNvPr>
          <p:cNvSpPr/>
          <p:nvPr/>
        </p:nvSpPr>
        <p:spPr>
          <a:xfrm>
            <a:off x="7797800" y="5302016"/>
            <a:ext cx="514350" cy="133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319E3CDA-AFBF-3D4B-77FB-DA4E50DC36B6}"/>
              </a:ext>
            </a:extLst>
          </p:cNvPr>
          <p:cNvSpPr/>
          <p:nvPr/>
        </p:nvSpPr>
        <p:spPr>
          <a:xfrm>
            <a:off x="5410200" y="4933950"/>
            <a:ext cx="2628900" cy="349250"/>
          </a:xfrm>
          <a:custGeom>
            <a:avLst/>
            <a:gdLst>
              <a:gd name="connsiteX0" fmla="*/ 0 w 2628900"/>
              <a:gd name="connsiteY0" fmla="*/ 0 h 349250"/>
              <a:gd name="connsiteX1" fmla="*/ 2628900 w 2628900"/>
              <a:gd name="connsiteY1" fmla="*/ 0 h 349250"/>
              <a:gd name="connsiteX2" fmla="*/ 2628900 w 2628900"/>
              <a:gd name="connsiteY2" fmla="*/ 349250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8900" h="349250">
                <a:moveTo>
                  <a:pt x="0" y="0"/>
                </a:moveTo>
                <a:lnTo>
                  <a:pt x="2628900" y="0"/>
                </a:lnTo>
                <a:lnTo>
                  <a:pt x="2628900" y="34925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AD611CF-5F7C-9A42-9832-12D15E470A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6680" y="3334136"/>
            <a:ext cx="2676997" cy="14646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36CD2DF0-7E2B-037C-C2D5-E0D51A2592D5}"/>
              </a:ext>
            </a:extLst>
          </p:cNvPr>
          <p:cNvSpPr/>
          <p:nvPr/>
        </p:nvSpPr>
        <p:spPr>
          <a:xfrm>
            <a:off x="2409825" y="3165948"/>
            <a:ext cx="4667250" cy="1425101"/>
          </a:xfrm>
          <a:custGeom>
            <a:avLst/>
            <a:gdLst>
              <a:gd name="connsiteX0" fmla="*/ 0 w 4667250"/>
              <a:gd name="connsiteY0" fmla="*/ 0 h 1485900"/>
              <a:gd name="connsiteX1" fmla="*/ 0 w 4667250"/>
              <a:gd name="connsiteY1" fmla="*/ 409575 h 1485900"/>
              <a:gd name="connsiteX2" fmla="*/ 3028950 w 4667250"/>
              <a:gd name="connsiteY2" fmla="*/ 409575 h 1485900"/>
              <a:gd name="connsiteX3" fmla="*/ 3028950 w 4667250"/>
              <a:gd name="connsiteY3" fmla="*/ 1485900 h 1485900"/>
              <a:gd name="connsiteX4" fmla="*/ 4667250 w 4667250"/>
              <a:gd name="connsiteY4" fmla="*/ 148590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7250" h="1485900">
                <a:moveTo>
                  <a:pt x="0" y="0"/>
                </a:moveTo>
                <a:lnTo>
                  <a:pt x="0" y="409575"/>
                </a:lnTo>
                <a:lnTo>
                  <a:pt x="3028950" y="409575"/>
                </a:lnTo>
                <a:lnTo>
                  <a:pt x="3028950" y="1485900"/>
                </a:lnTo>
                <a:lnTo>
                  <a:pt x="4667250" y="148590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910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08ADEC9AB2D74E8EF8811BBC4F9F5F" ma:contentTypeVersion="13" ma:contentTypeDescription="Create a new document." ma:contentTypeScope="" ma:versionID="a3b06910737554b5ac940bb5c49a8122">
  <xsd:schema xmlns:xsd="http://www.w3.org/2001/XMLSchema" xmlns:xs="http://www.w3.org/2001/XMLSchema" xmlns:p="http://schemas.microsoft.com/office/2006/metadata/properties" xmlns:ns2="31d58751-bbf6-4d52-983e-b571b4cec1a2" xmlns:ns3="1df8d749-692d-49a0-b17f-039abb75530b" targetNamespace="http://schemas.microsoft.com/office/2006/metadata/properties" ma:root="true" ma:fieldsID="e65be07af5111e27d94503899b5835e0" ns2:_="" ns3:_="">
    <xsd:import namespace="31d58751-bbf6-4d52-983e-b571b4cec1a2"/>
    <xsd:import namespace="1df8d749-692d-49a0-b17f-039abb7553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d58751-bbf6-4d52-983e-b571b4cec1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71fb70b6-d210-4b74-85ba-b603f93f2d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f8d749-692d-49a0-b17f-039abb75530b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44309bf4-a8a1-4496-bdd6-83f0c98aca49}" ma:internalName="TaxCatchAll" ma:showField="CatchAllData" ma:web="1df8d749-692d-49a0-b17f-039abb7553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df8d749-692d-49a0-b17f-039abb75530b" xsi:nil="true"/>
    <lcf76f155ced4ddcb4097134ff3c332f xmlns="31d58751-bbf6-4d52-983e-b571b4cec1a2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108C31-B407-4318-9A85-98FFD0EFF9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d58751-bbf6-4d52-983e-b571b4cec1a2"/>
    <ds:schemaRef ds:uri="1df8d749-692d-49a0-b17f-039abb7553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AF279A-332D-4A43-AAEA-37BADD2E9B0D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1df8d749-692d-49a0-b17f-039abb75530b"/>
    <ds:schemaRef ds:uri="http://schemas.openxmlformats.org/package/2006/metadata/core-properties"/>
    <ds:schemaRef ds:uri="31d58751-bbf6-4d52-983e-b571b4cec1a2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F75E257-10B3-4CDF-A4F0-C9CCDA83B5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a11ee6e5-21a0-48c4-8af4-6cc1347f763e}" enabled="1" method="Standard" siteId="{a27ddcc1-bea5-4183-aa29-fd96d7612a1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9561</TotalTime>
  <Words>5861</Words>
  <Application>Microsoft Office PowerPoint</Application>
  <PresentationFormat>와이드스크린</PresentationFormat>
  <Paragraphs>721</Paragraphs>
  <Slides>34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Arial Unicode MS</vt:lpstr>
      <vt:lpstr>맑은 고딕</vt:lpstr>
      <vt:lpstr>현대하모니 L</vt:lpstr>
      <vt:lpstr>현대하모니 M</vt:lpstr>
      <vt:lpstr>Arial</vt:lpstr>
      <vt:lpstr>Arial Narrow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장만규(JANG MAN KYU) 매니저</cp:lastModifiedBy>
  <cp:revision>474</cp:revision>
  <cp:lastPrinted>2024-02-21T01:50:45Z</cp:lastPrinted>
  <dcterms:created xsi:type="dcterms:W3CDTF">2021-09-07T01:56:47Z</dcterms:created>
  <dcterms:modified xsi:type="dcterms:W3CDTF">2024-03-06T05:02:07Z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0x0101001708ADEC9AB2D74E8EF8811BBC4F9F5F</vt:lpwstr>
  </property>
</Properties>
</file>