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356" r:id="rId5"/>
    <p:sldId id="357" r:id="rId6"/>
    <p:sldId id="360" r:id="rId7"/>
    <p:sldId id="257" r:id="rId8"/>
    <p:sldId id="258" r:id="rId9"/>
    <p:sldId id="361" r:id="rId10"/>
    <p:sldId id="362" r:id="rId11"/>
    <p:sldId id="364" r:id="rId12"/>
    <p:sldId id="371" r:id="rId13"/>
    <p:sldId id="372" r:id="rId14"/>
    <p:sldId id="365" r:id="rId15"/>
    <p:sldId id="366" r:id="rId16"/>
    <p:sldId id="367" r:id="rId17"/>
    <p:sldId id="368" r:id="rId18"/>
    <p:sldId id="383" r:id="rId19"/>
    <p:sldId id="384" r:id="rId20"/>
    <p:sldId id="386" r:id="rId21"/>
    <p:sldId id="390" r:id="rId22"/>
    <p:sldId id="369" r:id="rId23"/>
    <p:sldId id="370" r:id="rId24"/>
    <p:sldId id="373" r:id="rId25"/>
    <p:sldId id="382" r:id="rId26"/>
    <p:sldId id="387" r:id="rId27"/>
    <p:sldId id="374" r:id="rId28"/>
    <p:sldId id="378" r:id="rId29"/>
    <p:sldId id="388" r:id="rId30"/>
    <p:sldId id="392" r:id="rId31"/>
    <p:sldId id="391" r:id="rId32"/>
    <p:sldId id="379" r:id="rId33"/>
    <p:sldId id="380" r:id="rId34"/>
    <p:sldId id="3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FB6FB910-5E86-4123-B517-D3176839F67C}">
          <p14:sldIdLst>
            <p14:sldId id="356"/>
            <p14:sldId id="357"/>
            <p14:sldId id="360"/>
            <p14:sldId id="257"/>
            <p14:sldId id="258"/>
            <p14:sldId id="361"/>
            <p14:sldId id="362"/>
            <p14:sldId id="364"/>
            <p14:sldId id="371"/>
            <p14:sldId id="372"/>
            <p14:sldId id="365"/>
            <p14:sldId id="366"/>
            <p14:sldId id="367"/>
            <p14:sldId id="368"/>
            <p14:sldId id="383"/>
            <p14:sldId id="384"/>
            <p14:sldId id="386"/>
            <p14:sldId id="390"/>
            <p14:sldId id="369"/>
            <p14:sldId id="370"/>
            <p14:sldId id="373"/>
            <p14:sldId id="382"/>
            <p14:sldId id="387"/>
            <p14:sldId id="374"/>
            <p14:sldId id="378"/>
            <p14:sldId id="388"/>
            <p14:sldId id="392"/>
            <p14:sldId id="391"/>
            <p14:sldId id="379"/>
            <p14:sldId id="380"/>
          </p14:sldIdLst>
        </p14:section>
        <p14:section name="미결" id="{4B97F56F-B5FE-4785-BEE1-5DE2E75A4DD5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1C67-A29D-4784-80AB-75E6BD6E7D8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0E-3F5A-4CC2-AD7B-DF657B9A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6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04F40-423B-8147-4748-94536BD4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86CCF5-43BE-C2BB-B8B1-8C05D1707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89C749-F625-D2E0-1474-48191F25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AAAD2-5ADE-2624-B40B-E4DA52553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3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39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76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99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1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0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0C29B-B63F-F44D-9F7B-04E87AA13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086C9A-129A-5E66-BE26-607B9A952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F087A2-FF8D-71D1-935F-3982E425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B9F4E-6A6A-1E20-3BAB-F7C9448D4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65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E61F4-933A-AF93-8CC3-8ACA817DC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1AD7E2-74B7-D986-17CF-D46D293B6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E826C6-0173-F2F6-FFDD-39CB271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2F4D1-726F-BEC1-C653-01A72EC465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85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2851-9663-46D8-AEC4-64DFD4E932B5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803213"/>
            <a:ext cx="94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Revit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Dynamo </a:t>
            </a:r>
          </a:p>
          <a:p>
            <a:pPr algn="ctr" defTabSz="900086" eaLnBrk="0" latinLnBrk="0" hangingPunct="0">
              <a:defRPr/>
            </a:pPr>
            <a:endParaRPr lang="en-US" altLang="ko-KR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defTabSz="900086" eaLnBrk="0" latinLnBrk="0" hangingPunct="0">
              <a:defRPr/>
            </a:pP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Tool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활용한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RC, Steel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및 기본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398" y="3954246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2024.01.18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3169862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배치 기준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3169862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빔의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변경 후 라인 정리가 한번 더 필요한 상황이므로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 Offset Value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통일하여 중심선 기준의 배치로 바꿔준다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동일 타입 부재 일괄 선택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SA)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적극적으로 활용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90758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90758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슬라브 순으로 결합되어야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 기능을 통해 모델링 결합 상태를 정돈 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수동으로 하면 규모가 큰 건물의 경우 오랜 시간이 걸리므로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대규모 조정 작업의 경우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(##_Bid_Elements Join Order Organizer.dyn)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1A27F-4410-4D30-A7AA-655F0527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6" y="2813407"/>
            <a:ext cx="4436302" cy="2258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4FB8EC-24CA-D504-84A0-4D6313F5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46" y="2581011"/>
            <a:ext cx="1607002" cy="184194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DB1AEA-C4C0-5A0F-281B-A30A2D25124A}"/>
              </a:ext>
            </a:extLst>
          </p:cNvPr>
          <p:cNvSpPr/>
          <p:nvPr/>
        </p:nvSpPr>
        <p:spPr>
          <a:xfrm rot="5400000">
            <a:off x="7124011" y="2964830"/>
            <a:ext cx="94245" cy="1707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 flipV="1">
            <a:off x="4692429" y="3512299"/>
            <a:ext cx="1607002" cy="303894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A606-4163-5B72-E7B3-D5E83CC1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47" y="5153738"/>
            <a:ext cx="2087740" cy="1206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9B73D-7D8E-C846-D08B-B1EBFEBEDC98}"/>
              </a:ext>
            </a:extLst>
          </p:cNvPr>
          <p:cNvSpPr/>
          <p:nvPr/>
        </p:nvSpPr>
        <p:spPr>
          <a:xfrm>
            <a:off x="1487491" y="142070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그리드 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빠진 부재 배치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28484-930E-1B17-8DB1-C4AF2B3CF9C1}"/>
              </a:ext>
            </a:extLst>
          </p:cNvPr>
          <p:cNvSpPr txBox="1"/>
          <p:nvPr/>
        </p:nvSpPr>
        <p:spPr>
          <a:xfrm>
            <a:off x="2204264" y="142070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메인그리드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기준으로만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draft modeling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자동 작성되었으므로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누락된 부재들을 배치하기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서브그리드를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작성하고 남은 부재 배치를 진행한다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자동 작성되므로 보는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중간에 추가로 생성해준다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E6E23F-F2FD-757E-025A-5690042A6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31" b="10854"/>
          <a:stretch/>
        </p:blipFill>
        <p:spPr>
          <a:xfrm>
            <a:off x="7304221" y="782924"/>
            <a:ext cx="2409825" cy="172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B59484E-F2FB-AA8A-669D-8F1C5224B7F5}"/>
              </a:ext>
            </a:extLst>
          </p:cNvPr>
          <p:cNvSpPr/>
          <p:nvPr/>
        </p:nvSpPr>
        <p:spPr>
          <a:xfrm>
            <a:off x="5414431" y="1376176"/>
            <a:ext cx="1889789" cy="303762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C65528-FADC-AA6E-6DD5-4DD1CC91300A}"/>
              </a:ext>
            </a:extLst>
          </p:cNvPr>
          <p:cNvSpPr/>
          <p:nvPr/>
        </p:nvSpPr>
        <p:spPr>
          <a:xfrm>
            <a:off x="7868101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D37FB6-DFD1-E386-3CD9-1A0FE8C5FE52}"/>
              </a:ext>
            </a:extLst>
          </p:cNvPr>
          <p:cNvSpPr/>
          <p:nvPr/>
        </p:nvSpPr>
        <p:spPr>
          <a:xfrm>
            <a:off x="8543873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1F97F-278E-3028-07B5-DFE543261186}"/>
              </a:ext>
            </a:extLst>
          </p:cNvPr>
          <p:cNvSpPr/>
          <p:nvPr/>
        </p:nvSpPr>
        <p:spPr>
          <a:xfrm rot="5400000">
            <a:off x="8725209" y="570514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A69A1C-3A98-E199-4D0B-D43A1D4BB5BB}"/>
              </a:ext>
            </a:extLst>
          </p:cNvPr>
          <p:cNvSpPr/>
          <p:nvPr/>
        </p:nvSpPr>
        <p:spPr>
          <a:xfrm rot="5400000">
            <a:off x="8725209" y="1288313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설계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19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외곽벽을 먼저 배치하고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내벽을 배치해가며 평면 구획을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작성시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참조레벨 기준으로 위쪽으로 작성되는지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높이연동을 어떤 레벨로 할지 결정해주어야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벽체가 룸 객체 생성의 기준이 되므로 열린 공간에서 룸만 분할하고 싶은 경우에는 높이가 낮은 벽체를 임시로 작성하여 룸을 구분 생성한다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518862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레이아웃 결정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룸 생성 준비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수정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3706934"/>
            <a:ext cx="31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 단차가 있는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작성한 벽체가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어색하게배치되는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경우가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단면뷰를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활용하여 벽체들을 검토하며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접하지 않는 부분들을 수정해준다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FA5F12-BF2B-B91C-1F05-38E3FE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2" y="1286951"/>
            <a:ext cx="1951038" cy="1819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1EF69E-0096-9F0E-BFD0-F97C520B9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6943" r="3270"/>
          <a:stretch/>
        </p:blipFill>
        <p:spPr>
          <a:xfrm>
            <a:off x="6242158" y="1412780"/>
            <a:ext cx="5697241" cy="1390084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8BB6A6-0DCD-B3CA-D2CD-8D15BD8E5698}"/>
              </a:ext>
            </a:extLst>
          </p:cNvPr>
          <p:cNvSpPr/>
          <p:nvPr/>
        </p:nvSpPr>
        <p:spPr>
          <a:xfrm>
            <a:off x="3657600" y="1562100"/>
            <a:ext cx="3535680" cy="1143000"/>
          </a:xfrm>
          <a:custGeom>
            <a:avLst/>
            <a:gdLst>
              <a:gd name="connsiteX0" fmla="*/ 0 w 3863340"/>
              <a:gd name="connsiteY0" fmla="*/ 762000 h 1143000"/>
              <a:gd name="connsiteX1" fmla="*/ 0 w 3863340"/>
              <a:gd name="connsiteY1" fmla="*/ 1143000 h 1143000"/>
              <a:gd name="connsiteX2" fmla="*/ 2674620 w 3863340"/>
              <a:gd name="connsiteY2" fmla="*/ 1143000 h 1143000"/>
              <a:gd name="connsiteX3" fmla="*/ 2674620 w 3863340"/>
              <a:gd name="connsiteY3" fmla="*/ 152400 h 1143000"/>
              <a:gd name="connsiteX4" fmla="*/ 3863340 w 3863340"/>
              <a:gd name="connsiteY4" fmla="*/ 152400 h 1143000"/>
              <a:gd name="connsiteX5" fmla="*/ 3863340 w 3863340"/>
              <a:gd name="connsiteY5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3340" h="1143000">
                <a:moveTo>
                  <a:pt x="0" y="762000"/>
                </a:moveTo>
                <a:lnTo>
                  <a:pt x="0" y="1143000"/>
                </a:lnTo>
                <a:lnTo>
                  <a:pt x="2674620" y="1143000"/>
                </a:lnTo>
                <a:lnTo>
                  <a:pt x="2674620" y="152400"/>
                </a:lnTo>
                <a:lnTo>
                  <a:pt x="3863340" y="152400"/>
                </a:lnTo>
                <a:lnTo>
                  <a:pt x="38633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C55BE8-749F-D42B-A1E9-87D300B6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29" y="3661287"/>
            <a:ext cx="2105702" cy="228385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37CC31-9D9D-55FB-8739-05D0181DAC4B}"/>
              </a:ext>
            </a:extLst>
          </p:cNvPr>
          <p:cNvSpPr/>
          <p:nvPr/>
        </p:nvSpPr>
        <p:spPr>
          <a:xfrm>
            <a:off x="6242159" y="4216400"/>
            <a:ext cx="558691" cy="9114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F0BF54F6-3841-AFA1-8DE9-A48A884D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</p:spTree>
    <p:extLst>
      <p:ext uri="{BB962C8B-B14F-4D97-AF65-F5344CB8AC3E}">
        <p14:creationId xmlns:p14="http://schemas.microsoft.com/office/powerpoint/2010/main" val="1690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592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높이 수정 및 사이즈 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&gt; Place Rooms Automatically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이용하여 자동 룸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생성에도 높이의 기준이 되는 레벨과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레벨에서의 오프셋 값을 지정가능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기둥을 선택하고 속성의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Bounding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체크박스를 해제한다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경계 단순화 목적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Upper Limit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TOC(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설정해도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대상 방의 상부에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있으면 자동으로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높이가 형성된다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88C8CF-E203-6407-FC75-752D642B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2" y="1327489"/>
            <a:ext cx="4562837" cy="2488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9D0FF-0F0D-8C67-CBCC-E91CA5D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15" y="1495705"/>
            <a:ext cx="5586014" cy="69160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4886325" y="188595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8C4A-F40A-149F-175B-7FBB25AC155B}"/>
              </a:ext>
            </a:extLst>
          </p:cNvPr>
          <p:cNvSpPr txBox="1"/>
          <p:nvPr/>
        </p:nvSpPr>
        <p:spPr>
          <a:xfrm>
            <a:off x="2204264" y="3701537"/>
            <a:ext cx="26820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생성이후 룸 상부 레벨 및 높이를 체크하여 필요한 높이만큼 형성되었는지 확인 및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형상을 실제로 보고 싶다면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이용한다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(#2_Bid_Room Size and Style_Injector.dyn)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실행하면 최장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사이즈 자동 입력됨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69535-82FC-E2AE-BA63-6F1A1ED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98" y="3878936"/>
            <a:ext cx="5002563" cy="235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24F2D-03B0-310C-D8F9-9AAC95E904A3}"/>
              </a:ext>
            </a:extLst>
          </p:cNvPr>
          <p:cNvSpPr/>
          <p:nvPr/>
        </p:nvSpPr>
        <p:spPr>
          <a:xfrm>
            <a:off x="5266204" y="4294094"/>
            <a:ext cx="1291759" cy="339819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입력을 위한 세팅 확인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룸 넘버 및 이름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82B29-12E4-0B57-9041-74FEEF69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2"/>
          <a:stretch/>
        </p:blipFill>
        <p:spPr>
          <a:xfrm>
            <a:off x="8624047" y="3851810"/>
            <a:ext cx="2506618" cy="2258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5CAB14-EEDE-6E11-CEDA-C2C89A51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04" y="929757"/>
            <a:ext cx="2272895" cy="2515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C140F-57CD-01A5-E6DC-34666FC0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42" y="4872683"/>
            <a:ext cx="2772818" cy="12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별 천장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Build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Ceiling &gt;&gt; Automatic 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전창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별 기준 레벨 조정 및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(Height Offset From Level)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12CC2-69A3-3928-3EE6-BC035CDF2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33" b="9153"/>
          <a:stretch/>
        </p:blipFill>
        <p:spPr>
          <a:xfrm>
            <a:off x="6113929" y="1419395"/>
            <a:ext cx="4121150" cy="24096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E6F35-7286-1859-5D25-01021D487063}"/>
              </a:ext>
            </a:extLst>
          </p:cNvPr>
          <p:cNvSpPr/>
          <p:nvPr/>
        </p:nvSpPr>
        <p:spPr>
          <a:xfrm>
            <a:off x="6113929" y="2416969"/>
            <a:ext cx="1891833" cy="25003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2B0690-659A-7EDE-7354-0D19036A9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619" y="2104603"/>
            <a:ext cx="2533506" cy="1724448"/>
          </a:xfrm>
          <a:prstGeom prst="rect">
            <a:avLst/>
          </a:prstGeom>
          <a:ln>
            <a:solidFill>
              <a:srgbClr val="FF00FF"/>
            </a:solidFill>
          </a:ln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6D40457-E01A-FE2F-FB2A-5CE54A674FDC}"/>
              </a:ext>
            </a:extLst>
          </p:cNvPr>
          <p:cNvSpPr/>
          <p:nvPr/>
        </p:nvSpPr>
        <p:spPr>
          <a:xfrm>
            <a:off x="3836894" y="2581835"/>
            <a:ext cx="2223247" cy="1882589"/>
          </a:xfrm>
          <a:custGeom>
            <a:avLst/>
            <a:gdLst>
              <a:gd name="connsiteX0" fmla="*/ 0 w 2223247"/>
              <a:gd name="connsiteY0" fmla="*/ 1559859 h 1882589"/>
              <a:gd name="connsiteX1" fmla="*/ 0 w 2223247"/>
              <a:gd name="connsiteY1" fmla="*/ 1882589 h 1882589"/>
              <a:gd name="connsiteX2" fmla="*/ 1712259 w 2223247"/>
              <a:gd name="connsiteY2" fmla="*/ 1882589 h 1882589"/>
              <a:gd name="connsiteX3" fmla="*/ 1712259 w 2223247"/>
              <a:gd name="connsiteY3" fmla="*/ 0 h 1882589"/>
              <a:gd name="connsiteX4" fmla="*/ 2223247 w 2223247"/>
              <a:gd name="connsiteY4" fmla="*/ 0 h 188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247" h="1882589">
                <a:moveTo>
                  <a:pt x="0" y="1559859"/>
                </a:moveTo>
                <a:lnTo>
                  <a:pt x="0" y="1882589"/>
                </a:lnTo>
                <a:lnTo>
                  <a:pt x="1712259" y="1882589"/>
                </a:lnTo>
                <a:lnTo>
                  <a:pt x="1712259" y="0"/>
                </a:lnTo>
                <a:lnTo>
                  <a:pt x="2223247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2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별 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별 기준 레벨 조정 및 실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(Sill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Height)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347BF-8520-343A-6DF6-8BEF5FBF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66" y="1050748"/>
            <a:ext cx="5260906" cy="2620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46A1F0-7089-C422-10A1-E354CBD9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57" y="3124271"/>
            <a:ext cx="3319926" cy="11526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A466FB-CFCC-0A7F-E6B7-FF98228F3378}"/>
              </a:ext>
            </a:extLst>
          </p:cNvPr>
          <p:cNvSpPr/>
          <p:nvPr/>
        </p:nvSpPr>
        <p:spPr>
          <a:xfrm>
            <a:off x="7733557" y="3741420"/>
            <a:ext cx="2347703" cy="160890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1CD2C46-388D-32CC-3D05-39D336331D7A}"/>
              </a:ext>
            </a:extLst>
          </p:cNvPr>
          <p:cNvSpPr/>
          <p:nvPr/>
        </p:nvSpPr>
        <p:spPr>
          <a:xfrm>
            <a:off x="4121150" y="3860800"/>
            <a:ext cx="3581400" cy="488950"/>
          </a:xfrm>
          <a:custGeom>
            <a:avLst/>
            <a:gdLst>
              <a:gd name="connsiteX0" fmla="*/ 0 w 3581400"/>
              <a:gd name="connsiteY0" fmla="*/ 234950 h 488950"/>
              <a:gd name="connsiteX1" fmla="*/ 0 w 3581400"/>
              <a:gd name="connsiteY1" fmla="*/ 488950 h 488950"/>
              <a:gd name="connsiteX2" fmla="*/ 2819400 w 3581400"/>
              <a:gd name="connsiteY2" fmla="*/ 488950 h 488950"/>
              <a:gd name="connsiteX3" fmla="*/ 2819400 w 3581400"/>
              <a:gd name="connsiteY3" fmla="*/ 0 h 488950"/>
              <a:gd name="connsiteX4" fmla="*/ 3581400 w 3581400"/>
              <a:gd name="connsiteY4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488950">
                <a:moveTo>
                  <a:pt x="0" y="234950"/>
                </a:moveTo>
                <a:lnTo>
                  <a:pt x="0" y="488950"/>
                </a:lnTo>
                <a:lnTo>
                  <a:pt x="2819400" y="488950"/>
                </a:lnTo>
                <a:lnTo>
                  <a:pt x="2819400" y="0"/>
                </a:lnTo>
                <a:lnTo>
                  <a:pt x="358140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&lt;Stair&gt;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계단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Ramp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4A1B7-9AA9-9A50-5C05-5ABEA94425E3}"/>
              </a:ext>
            </a:extLst>
          </p:cNvPr>
          <p:cNvSpPr txBox="1"/>
          <p:nvPr/>
        </p:nvSpPr>
        <p:spPr>
          <a:xfrm>
            <a:off x="2204264" y="3907625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&lt;Ramp&gt;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램프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56E08F-6934-BD8D-06BF-273ECDDDA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7"/>
          <a:stretch/>
        </p:blipFill>
        <p:spPr>
          <a:xfrm>
            <a:off x="6803089" y="1412780"/>
            <a:ext cx="3585882" cy="224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2C86C8-8F01-8641-417F-3080E5CBC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930" y="3907625"/>
            <a:ext cx="3585882" cy="22605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6908F4-703F-E1A2-5193-8A4E7B039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197" y="3748078"/>
            <a:ext cx="1910975" cy="17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074F5-0AEB-C8E5-E622-8D165EAC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82D27C-C8FC-2766-C10F-7D8532495411}"/>
              </a:ext>
            </a:extLst>
          </p:cNvPr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Stoop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5D5FA4-38F9-426E-0669-50B85BB89462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DD653-D9D9-67CF-0B9D-02C648D9F652}"/>
              </a:ext>
            </a:extLst>
          </p:cNvPr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CBD83-88AF-AC57-1121-B9AE680EFE90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&lt;Stoop&gt;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Structural Foundations &gt; Ramp &amp; Pathway with Haunch_R0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H_SF_ACM_Stoop T200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3F9472B-81ED-7591-05AE-DB7B4201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A3BB7-850A-51F0-D330-82ABEF998D80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DBBBA-9FD0-CB82-37E8-7EF9D773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09" y="1412780"/>
            <a:ext cx="4811680" cy="311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38577-DD15-BC2D-CFE7-C11266BDC753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별 기준 레벨 조정 및 오프셋 높이 등 조정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4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3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27005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2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5B9C0-77EB-4ECD-DEA3-3C67366D626A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베이스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-LOD200&gt;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1FB42-7430-6DB3-E65D-C46E14761D82}"/>
              </a:ext>
            </a:extLst>
          </p:cNvPr>
          <p:cNvSpPr/>
          <p:nvPr/>
        </p:nvSpPr>
        <p:spPr>
          <a:xfrm>
            <a:off x="1320130" y="518932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모델링 도면화</a:t>
            </a:r>
          </a:p>
        </p:txBody>
      </p:sp>
    </p:spTree>
    <p:extLst>
      <p:ext uri="{BB962C8B-B14F-4D97-AF65-F5344CB8AC3E}">
        <p14:creationId xmlns:p14="http://schemas.microsoft.com/office/powerpoint/2010/main" val="38063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A-0.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기능을 통한 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용 템플릿 내에는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종류의 스케줄이 기본 포함되어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표준 빌딩리스트에 있는 표준 마감 스타일 정보는 우측 ② 종류의 키 스케줄에 있으며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정보는 ① 종류 스케줄에서 룸 별 마감 정보로 선택하게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A2E6D-C308-6228-9DEF-95BB72443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20"/>
          <a:stretch/>
        </p:blipFill>
        <p:spPr>
          <a:xfrm>
            <a:off x="6241225" y="1142518"/>
            <a:ext cx="2448267" cy="18771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40FD63-FCF1-91A1-2086-A6BDD5C5DAEF}"/>
              </a:ext>
            </a:extLst>
          </p:cNvPr>
          <p:cNvSpPr/>
          <p:nvPr/>
        </p:nvSpPr>
        <p:spPr>
          <a:xfrm>
            <a:off x="6305550" y="1314450"/>
            <a:ext cx="2406650" cy="1003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EBF81-B7D0-A15B-DAD8-92C1ED286DAE}"/>
              </a:ext>
            </a:extLst>
          </p:cNvPr>
          <p:cNvSpPr/>
          <p:nvPr/>
        </p:nvSpPr>
        <p:spPr>
          <a:xfrm>
            <a:off x="6305550" y="2345404"/>
            <a:ext cx="2406650" cy="846176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FE6CC-F110-7743-D781-AF9D5129790F}"/>
              </a:ext>
            </a:extLst>
          </p:cNvPr>
          <p:cNvSpPr txBox="1"/>
          <p:nvPr/>
        </p:nvSpPr>
        <p:spPr>
          <a:xfrm>
            <a:off x="8776525" y="2931890"/>
            <a:ext cx="180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팀표준이 저장된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</a:p>
          <a:p>
            <a:endParaRPr lang="en-US" altLang="ko-KR" sz="9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Wall,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경우 별도의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없이 입찰용 패밀리를 이용해 입력</a:t>
            </a:r>
            <a:endParaRPr lang="en-US" altLang="ko-KR" sz="9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5EB0D-6DB2-3DBB-F3F5-1715DE630784}"/>
              </a:ext>
            </a:extLst>
          </p:cNvPr>
          <p:cNvSpPr txBox="1"/>
          <p:nvPr/>
        </p:nvSpPr>
        <p:spPr>
          <a:xfrm>
            <a:off x="8776524" y="1598444"/>
            <a:ext cx="18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Key Schedule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이용해 마감 상세를 지정하는 프로젝트 설계 스케줄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DDC9-7D88-7E0A-09AD-F03D340379A2}"/>
              </a:ext>
            </a:extLst>
          </p:cNvPr>
          <p:cNvSpPr txBox="1"/>
          <p:nvPr/>
        </p:nvSpPr>
        <p:spPr>
          <a:xfrm>
            <a:off x="6920829" y="3988248"/>
            <a:ext cx="2859665" cy="133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결론</a:t>
            </a:r>
            <a:r>
              <a:rPr lang="en-US" altLang="ko-KR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②에 입력된 팀 표준 코드를 통해</a:t>
            </a:r>
            <a:endParaRPr lang="en-US" altLang="ko-KR" sz="1400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①에서 설계한다</a:t>
            </a:r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92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CC143F0-33DA-34D0-0F16-BD7EB430D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"/>
          <a:stretch/>
        </p:blipFill>
        <p:spPr>
          <a:xfrm>
            <a:off x="6044366" y="1133012"/>
            <a:ext cx="2860570" cy="2378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9EDF9B-9B22-6B1D-949E-959DBB53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73" y="1133012"/>
            <a:ext cx="2713734" cy="24455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70F4BD-BB12-8A05-EA17-531769350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31"/>
          <a:stretch/>
        </p:blipFill>
        <p:spPr>
          <a:xfrm>
            <a:off x="5678497" y="4064568"/>
            <a:ext cx="6045210" cy="21996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정보를 입력하는 스케줄과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값으로 선택할 수 있는 키 정보들을 모아두는 스케줄인 키 스케줄이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60E80-EC61-C5E4-3A27-C3FA34904EC4}"/>
              </a:ext>
            </a:extLst>
          </p:cNvPr>
          <p:cNvCxnSpPr>
            <a:cxnSpLocks/>
          </p:cNvCxnSpPr>
          <p:nvPr/>
        </p:nvCxnSpPr>
        <p:spPr>
          <a:xfrm>
            <a:off x="8551069" y="1352550"/>
            <a:ext cx="408781" cy="0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BF4350-6CBD-0E2F-C3A6-2CD24C0298AE}"/>
              </a:ext>
            </a:extLst>
          </p:cNvPr>
          <p:cNvSpPr/>
          <p:nvPr/>
        </p:nvSpPr>
        <p:spPr>
          <a:xfrm>
            <a:off x="10366840" y="2411900"/>
            <a:ext cx="779286" cy="2070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D8B65-8C25-1454-291F-82175B6B129A}"/>
              </a:ext>
            </a:extLst>
          </p:cNvPr>
          <p:cNvSpPr txBox="1"/>
          <p:nvPr/>
        </p:nvSpPr>
        <p:spPr>
          <a:xfrm>
            <a:off x="2204264" y="2582931"/>
            <a:ext cx="3143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리본메뉴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View &gt; Create &gt; Schedules &gt;&gt; 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혹은 우측 그림처럼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브라우저의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우측 버튼 메뉴의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 Schedule/Quantities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스케줄 생성 창으로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작성할 키 스케줄이 속하게 될 </a:t>
            </a:r>
            <a:r>
              <a:rPr lang="ko-KR" altLang="en-US" sz="9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카테고리를 선택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Floors)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이름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하부의 체크 박스를 통해 스케줄의 속성을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Key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항목은 해당 키 스케줄을 참조하는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스케줄에서 칼럼의 이름으로 사용될 명칭을 뜻한다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02_Inerior Finish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사용되며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열의 헤더 이름인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표시된다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생성이 되면 모든 룸 객체들은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 No”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항목의 매개변수를 가지게 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매개변수에 값을 할당할 때는 드롭다운 형태의 키스케줄 데이터를 선택하는 방식으로 진행됨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DC050A-F99C-7F63-3A7A-A4977038DF24}"/>
              </a:ext>
            </a:extLst>
          </p:cNvPr>
          <p:cNvSpPr/>
          <p:nvPr/>
        </p:nvSpPr>
        <p:spPr>
          <a:xfrm>
            <a:off x="3741420" y="2160649"/>
            <a:ext cx="6454140" cy="1903918"/>
          </a:xfrm>
          <a:custGeom>
            <a:avLst/>
            <a:gdLst>
              <a:gd name="connsiteX0" fmla="*/ 0 w 6454140"/>
              <a:gd name="connsiteY0" fmla="*/ 1539240 h 1539240"/>
              <a:gd name="connsiteX1" fmla="*/ 5707380 w 6454140"/>
              <a:gd name="connsiteY1" fmla="*/ 1539240 h 1539240"/>
              <a:gd name="connsiteX2" fmla="*/ 5707380 w 6454140"/>
              <a:gd name="connsiteY2" fmla="*/ 472440 h 1539240"/>
              <a:gd name="connsiteX3" fmla="*/ 6179820 w 6454140"/>
              <a:gd name="connsiteY3" fmla="*/ 0 h 1539240"/>
              <a:gd name="connsiteX4" fmla="*/ 6454140 w 6454140"/>
              <a:gd name="connsiteY4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140" h="1539240">
                <a:moveTo>
                  <a:pt x="0" y="1539240"/>
                </a:moveTo>
                <a:lnTo>
                  <a:pt x="5707380" y="1539240"/>
                </a:lnTo>
                <a:lnTo>
                  <a:pt x="5707380" y="472440"/>
                </a:lnTo>
                <a:lnTo>
                  <a:pt x="6179820" y="0"/>
                </a:lnTo>
                <a:lnTo>
                  <a:pt x="64541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DFB06B-141F-3A65-DAEB-9F61F9010473}"/>
              </a:ext>
            </a:extLst>
          </p:cNvPr>
          <p:cNvSpPr/>
          <p:nvPr/>
        </p:nvSpPr>
        <p:spPr>
          <a:xfrm>
            <a:off x="7472329" y="4478218"/>
            <a:ext cx="1078740" cy="1923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C8294AC-AF77-FB01-C55A-5E6B75C43C33}"/>
              </a:ext>
            </a:extLst>
          </p:cNvPr>
          <p:cNvSpPr/>
          <p:nvPr/>
        </p:nvSpPr>
        <p:spPr>
          <a:xfrm>
            <a:off x="8601192" y="2638425"/>
            <a:ext cx="2266906" cy="1838325"/>
          </a:xfrm>
          <a:custGeom>
            <a:avLst/>
            <a:gdLst>
              <a:gd name="connsiteX0" fmla="*/ 2181225 w 2181298"/>
              <a:gd name="connsiteY0" fmla="*/ 0 h 1838325"/>
              <a:gd name="connsiteX1" fmla="*/ 1819275 w 2181298"/>
              <a:gd name="connsiteY1" fmla="*/ 1219200 h 1838325"/>
              <a:gd name="connsiteX2" fmla="*/ 0 w 2181298"/>
              <a:gd name="connsiteY2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98" h="1838325">
                <a:moveTo>
                  <a:pt x="2181225" y="0"/>
                </a:moveTo>
                <a:cubicBezTo>
                  <a:pt x="2182018" y="456406"/>
                  <a:pt x="2182812" y="912813"/>
                  <a:pt x="1819275" y="1219200"/>
                </a:cubicBezTo>
                <a:cubicBezTo>
                  <a:pt x="1455738" y="1525587"/>
                  <a:pt x="727869" y="1681956"/>
                  <a:pt x="0" y="183832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D64B673-D3FA-7A07-D661-AC0880C0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558" y="4959557"/>
            <a:ext cx="1875656" cy="13714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52FC4-E8FF-2B7A-B828-E98B9AB6FFE8}"/>
              </a:ext>
            </a:extLst>
          </p:cNvPr>
          <p:cNvSpPr/>
          <p:nvPr/>
        </p:nvSpPr>
        <p:spPr>
          <a:xfrm>
            <a:off x="9598018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CBD401-37CE-DBE0-D8D3-70C76BBB2B79}"/>
              </a:ext>
            </a:extLst>
          </p:cNvPr>
          <p:cNvSpPr/>
          <p:nvPr/>
        </p:nvSpPr>
        <p:spPr>
          <a:xfrm>
            <a:off x="10827900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A11562-3307-5356-DD48-65B624DA56BD}"/>
              </a:ext>
            </a:extLst>
          </p:cNvPr>
          <p:cNvSpPr/>
          <p:nvPr/>
        </p:nvSpPr>
        <p:spPr>
          <a:xfrm>
            <a:off x="9185621" y="2308385"/>
            <a:ext cx="354619" cy="103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97218F0-DF12-E224-1B68-FD928838763C}"/>
              </a:ext>
            </a:extLst>
          </p:cNvPr>
          <p:cNvSpPr/>
          <p:nvPr/>
        </p:nvSpPr>
        <p:spPr>
          <a:xfrm>
            <a:off x="4572000" y="2407920"/>
            <a:ext cx="4511040" cy="1341120"/>
          </a:xfrm>
          <a:custGeom>
            <a:avLst/>
            <a:gdLst>
              <a:gd name="connsiteX0" fmla="*/ 0 w 4511040"/>
              <a:gd name="connsiteY0" fmla="*/ 1211580 h 1341120"/>
              <a:gd name="connsiteX1" fmla="*/ 129540 w 4511040"/>
              <a:gd name="connsiteY1" fmla="*/ 1341120 h 1341120"/>
              <a:gd name="connsiteX2" fmla="*/ 3032760 w 4511040"/>
              <a:gd name="connsiteY2" fmla="*/ 1341120 h 1341120"/>
              <a:gd name="connsiteX3" fmla="*/ 3962400 w 4511040"/>
              <a:gd name="connsiteY3" fmla="*/ 411480 h 1341120"/>
              <a:gd name="connsiteX4" fmla="*/ 3962400 w 4511040"/>
              <a:gd name="connsiteY4" fmla="*/ 0 h 1341120"/>
              <a:gd name="connsiteX5" fmla="*/ 4511040 w 4511040"/>
              <a:gd name="connsiteY5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1040" h="1341120">
                <a:moveTo>
                  <a:pt x="0" y="1211580"/>
                </a:moveTo>
                <a:lnTo>
                  <a:pt x="129540" y="1341120"/>
                </a:lnTo>
                <a:lnTo>
                  <a:pt x="3032760" y="1341120"/>
                </a:lnTo>
                <a:lnTo>
                  <a:pt x="3962400" y="411480"/>
                </a:lnTo>
                <a:lnTo>
                  <a:pt x="3962400" y="0"/>
                </a:lnTo>
                <a:lnTo>
                  <a:pt x="45110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172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name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선택하면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연달아서 입력될 데이터 꾸러미를 세팅하는 과정이다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팀표준레빗템플릿</a:t>
            </a:r>
            <a:r>
              <a:rPr lang="ko-KR" altLang="en-US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세팅 되어 있지만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혹시나 없는 경우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헤더 항목과 이름을 일치시켜 작성하면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 엑셀파일의 내용을 키스케줄에 자동 입력하려면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“##_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Bid_Finish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Style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사용하면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656F96-4679-F00B-484A-B29CE135C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3432" r="9596" b="18041"/>
          <a:stretch/>
        </p:blipFill>
        <p:spPr>
          <a:xfrm>
            <a:off x="5347598" y="1796590"/>
            <a:ext cx="6597515" cy="32648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5FA4F1-BF15-8C01-583E-C3D843983BAB}"/>
              </a:ext>
            </a:extLst>
          </p:cNvPr>
          <p:cNvSpPr/>
          <p:nvPr/>
        </p:nvSpPr>
        <p:spPr>
          <a:xfrm>
            <a:off x="7028244" y="3876675"/>
            <a:ext cx="1158493" cy="46355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79C99-C61D-5FAB-5038-2759AC5594D4}"/>
              </a:ext>
            </a:extLst>
          </p:cNvPr>
          <p:cNvSpPr/>
          <p:nvPr/>
        </p:nvSpPr>
        <p:spPr>
          <a:xfrm>
            <a:off x="8957057" y="3706693"/>
            <a:ext cx="2988056" cy="23030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7FA257-6D07-1B8F-D5EB-ADE4648EFFCA}"/>
              </a:ext>
            </a:extLst>
          </p:cNvPr>
          <p:cNvSpPr/>
          <p:nvPr/>
        </p:nvSpPr>
        <p:spPr>
          <a:xfrm>
            <a:off x="7028244" y="3784599"/>
            <a:ext cx="1158493" cy="9207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ADE0DE-515E-5541-F171-73D9ED3886E0}"/>
              </a:ext>
            </a:extLst>
          </p:cNvPr>
          <p:cNvSpPr/>
          <p:nvPr/>
        </p:nvSpPr>
        <p:spPr>
          <a:xfrm>
            <a:off x="8775700" y="3706693"/>
            <a:ext cx="181357" cy="230307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378938-D378-09D6-885F-AF2AF22C5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99" y="5377245"/>
            <a:ext cx="3285414" cy="7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3" y="1958311"/>
            <a:ext cx="361902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파라미터를 생성할 때에는 하기의 과정을 거친다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Other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그룹 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Edit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탭에서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Parameter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②</a:t>
            </a:r>
            <a:r>
              <a:rPr lang="ko-KR" altLang="en-US" sz="900" b="1" dirty="0"/>
              <a:t> 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Parameter </a:t>
            </a:r>
            <a:r>
              <a:rPr lang="ko-KR" altLang="en-US" sz="900" dirty="0"/>
              <a:t>생성 창에서 </a:t>
            </a:r>
            <a:r>
              <a:rPr lang="en-US" altLang="ko-KR" sz="900" dirty="0"/>
              <a:t>Parameter Data </a:t>
            </a:r>
            <a:r>
              <a:rPr lang="ko-KR" altLang="en-US" sz="900" dirty="0"/>
              <a:t>항목의 세부항목들을 입력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③</a:t>
            </a:r>
            <a:r>
              <a:rPr lang="ko-KR" altLang="en-US" sz="900" dirty="0"/>
              <a:t> </a:t>
            </a:r>
            <a:r>
              <a:rPr lang="en-US" altLang="ko-KR" sz="900" dirty="0"/>
              <a:t>(Name / Discipline / Type of Parameter / Group parameter under)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Ok</a:t>
            </a:r>
            <a:r>
              <a:rPr lang="ko-KR" altLang="en-US" sz="900" dirty="0"/>
              <a:t> 버튼 클릭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④</a:t>
            </a:r>
            <a:endParaRPr lang="en-US" altLang="ko-KR" sz="900" b="1" dirty="0">
              <a:solidFill>
                <a:srgbClr val="FF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F433B1-04CB-D4F0-4623-6FD6352E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5710"/>
            <a:ext cx="5293191" cy="37465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1789B-98A0-3A87-B00F-4A53FF0FB56A}"/>
              </a:ext>
            </a:extLst>
          </p:cNvPr>
          <p:cNvSpPr/>
          <p:nvPr/>
        </p:nvSpPr>
        <p:spPr>
          <a:xfrm>
            <a:off x="6894895" y="2851149"/>
            <a:ext cx="921956" cy="15240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446E3-AD0C-BB2E-2D81-8E8ED4A9350D}"/>
              </a:ext>
            </a:extLst>
          </p:cNvPr>
          <p:cNvSpPr/>
          <p:nvPr/>
        </p:nvSpPr>
        <p:spPr>
          <a:xfrm>
            <a:off x="9735955" y="4159249"/>
            <a:ext cx="303395" cy="14605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99537-0166-3A81-2D3F-EB82F2155C1E}"/>
              </a:ext>
            </a:extLst>
          </p:cNvPr>
          <p:cNvSpPr txBox="1"/>
          <p:nvPr/>
        </p:nvSpPr>
        <p:spPr>
          <a:xfrm>
            <a:off x="6550790" y="248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B7AA5-5297-0BB0-CD4F-F56E428BB6A2}"/>
              </a:ext>
            </a:extLst>
          </p:cNvPr>
          <p:cNvSpPr txBox="1"/>
          <p:nvPr/>
        </p:nvSpPr>
        <p:spPr>
          <a:xfrm>
            <a:off x="9977633" y="4232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D82572-9212-4AFD-AABA-0DE22771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86" y="3232271"/>
            <a:ext cx="2572872" cy="29465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1BA13-5D16-EC10-A5B2-6BBCE39B12B1}"/>
              </a:ext>
            </a:extLst>
          </p:cNvPr>
          <p:cNvSpPr/>
          <p:nvPr/>
        </p:nvSpPr>
        <p:spPr>
          <a:xfrm>
            <a:off x="6096000" y="4455555"/>
            <a:ext cx="1074420" cy="91654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1CE69-2240-58BD-3D2A-57EB8A216E04}"/>
              </a:ext>
            </a:extLst>
          </p:cNvPr>
          <p:cNvSpPr/>
          <p:nvPr/>
        </p:nvSpPr>
        <p:spPr>
          <a:xfrm>
            <a:off x="7025640" y="5958840"/>
            <a:ext cx="477858" cy="165032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36F28-D1B3-3DB8-F8F0-E9EC4BB09617}"/>
              </a:ext>
            </a:extLst>
          </p:cNvPr>
          <p:cNvSpPr txBox="1"/>
          <p:nvPr/>
        </p:nvSpPr>
        <p:spPr>
          <a:xfrm>
            <a:off x="6479397" y="4120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518BE-9C47-19FD-6A74-F3B7143EED38}"/>
              </a:ext>
            </a:extLst>
          </p:cNvPr>
          <p:cNvSpPr txBox="1"/>
          <p:nvPr/>
        </p:nvSpPr>
        <p:spPr>
          <a:xfrm>
            <a:off x="6610142" y="5856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④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F4DE-1627-8E8C-94B8-19758F3E21C2}"/>
              </a:ext>
            </a:extLst>
          </p:cNvPr>
          <p:cNvSpPr txBox="1"/>
          <p:nvPr/>
        </p:nvSpPr>
        <p:spPr>
          <a:xfrm>
            <a:off x="1487491" y="4441165"/>
            <a:ext cx="42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※ </a:t>
            </a:r>
            <a:r>
              <a:rPr lang="ko-KR" altLang="en-US" dirty="0">
                <a:solidFill>
                  <a:srgbClr val="0000FF"/>
                </a:solidFill>
              </a:rPr>
              <a:t>키 스케줄을 생성할 시에 속하게 될 카테고리를 지정하게 되어 있기 때문에 </a:t>
            </a:r>
            <a:r>
              <a:rPr lang="en-US" altLang="ko-KR" dirty="0">
                <a:solidFill>
                  <a:srgbClr val="0000FF"/>
                </a:solidFill>
              </a:rPr>
              <a:t>(21page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번 항목 참조</a:t>
            </a:r>
            <a:r>
              <a:rPr lang="en-US" altLang="ko-KR" dirty="0">
                <a:solidFill>
                  <a:srgbClr val="0000FF"/>
                </a:solidFill>
              </a:rPr>
              <a:t>),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키 스케줄 내에서 생성하는 모든 파라미터는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해당 카테고리의 </a:t>
            </a:r>
            <a:r>
              <a:rPr lang="ko-KR" altLang="en-US" dirty="0" err="1">
                <a:solidFill>
                  <a:srgbClr val="0000FF"/>
                </a:solidFill>
              </a:rPr>
              <a:t>부재들에서만</a:t>
            </a:r>
            <a:r>
              <a:rPr lang="ko-KR" altLang="en-US" dirty="0">
                <a:solidFill>
                  <a:srgbClr val="0000FF"/>
                </a:solidFill>
              </a:rPr>
              <a:t> 표현되도록 자동 지정된다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일반적인 프로젝트 파라미터 생성에서 필수인 카테고리 지정하는 부분이 빠져 있음을 인지하고 진행하면 됨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581FFF-399D-4B5B-3044-97A69E4B60EE}"/>
              </a:ext>
            </a:extLst>
          </p:cNvPr>
          <p:cNvSpPr/>
          <p:nvPr/>
        </p:nvSpPr>
        <p:spPr>
          <a:xfrm>
            <a:off x="6095999" y="3780145"/>
            <a:ext cx="2124635" cy="293264"/>
          </a:xfrm>
          <a:prstGeom prst="rect">
            <a:avLst/>
          </a:pr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93C032C-FB9F-F0FE-E623-9EB2187132A4}"/>
              </a:ext>
            </a:extLst>
          </p:cNvPr>
          <p:cNvSpPr/>
          <p:nvPr/>
        </p:nvSpPr>
        <p:spPr>
          <a:xfrm>
            <a:off x="4089400" y="3994150"/>
            <a:ext cx="2006600" cy="298450"/>
          </a:xfrm>
          <a:custGeom>
            <a:avLst/>
            <a:gdLst>
              <a:gd name="connsiteX0" fmla="*/ 2006600 w 2006600"/>
              <a:gd name="connsiteY0" fmla="*/ 0 h 298450"/>
              <a:gd name="connsiteX1" fmla="*/ 1708150 w 2006600"/>
              <a:gd name="connsiteY1" fmla="*/ 298450 h 298450"/>
              <a:gd name="connsiteX2" fmla="*/ 971550 w 2006600"/>
              <a:gd name="connsiteY2" fmla="*/ 298450 h 298450"/>
              <a:gd name="connsiteX3" fmla="*/ 692150 w 2006600"/>
              <a:gd name="connsiteY3" fmla="*/ 19050 h 298450"/>
              <a:gd name="connsiteX4" fmla="*/ 0 w 2006600"/>
              <a:gd name="connsiteY4" fmla="*/ 190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00" h="298450">
                <a:moveTo>
                  <a:pt x="2006600" y="0"/>
                </a:moveTo>
                <a:lnTo>
                  <a:pt x="1708150" y="298450"/>
                </a:lnTo>
                <a:lnTo>
                  <a:pt x="971550" y="298450"/>
                </a:lnTo>
                <a:lnTo>
                  <a:pt x="692150" y="19050"/>
                </a:lnTo>
                <a:lnTo>
                  <a:pt x="0" y="19050"/>
                </a:lnTo>
              </a:path>
            </a:pathLst>
          </a:cu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EFB9-8684-C7AE-A08C-CEA6E382834F}"/>
              </a:ext>
            </a:extLst>
          </p:cNvPr>
          <p:cNvSpPr txBox="1"/>
          <p:nvPr/>
        </p:nvSpPr>
        <p:spPr>
          <a:xfrm>
            <a:off x="3967222" y="3634250"/>
            <a:ext cx="1853252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도면화에 활용될 파라미터라면 </a:t>
            </a:r>
            <a:r>
              <a:rPr lang="en-US" altLang="ko-KR" sz="7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Shared parameter </a:t>
            </a:r>
            <a:r>
              <a:rPr lang="ko-KR" altLang="en-US" sz="7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이름 선택 요</a:t>
            </a:r>
            <a:endParaRPr lang="en-US" altLang="ko-KR" sz="7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3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698170D-D1E8-E623-1E00-9748B3C80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9"/>
          <a:stretch/>
        </p:blipFill>
        <p:spPr>
          <a:xfrm>
            <a:off x="5347598" y="836713"/>
            <a:ext cx="6311002" cy="518457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248550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2485507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내부 마감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 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8045" y="1498681"/>
            <a:ext cx="282453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&lt;A_Floor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&lt;B_Base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&lt;C_Wall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&lt;D_Ceiling Finish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311012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B68F-AA11-44C9-F1B5-40B204EF16E4}"/>
              </a:ext>
            </a:extLst>
          </p:cNvPr>
          <p:cNvSpPr txBox="1"/>
          <p:nvPr/>
        </p:nvSpPr>
        <p:spPr>
          <a:xfrm>
            <a:off x="2204264" y="3110127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2B84F-9B44-2A15-DFEC-B364781DFEA8}"/>
              </a:ext>
            </a:extLst>
          </p:cNvPr>
          <p:cNvSpPr/>
          <p:nvPr/>
        </p:nvSpPr>
        <p:spPr>
          <a:xfrm>
            <a:off x="1487491" y="373474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04CE-157C-D2EC-0E97-55673FD31237}"/>
              </a:ext>
            </a:extLst>
          </p:cNvPr>
          <p:cNvSpPr txBox="1"/>
          <p:nvPr/>
        </p:nvSpPr>
        <p:spPr>
          <a:xfrm>
            <a:off x="2204264" y="3734747"/>
            <a:ext cx="31433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바닥 마감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**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벽체에 관한 정보 입력은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Scope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구분되어 있으므로 후술하는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26page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참고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5AB9C-E596-A147-F455-5DD42683E66A}"/>
              </a:ext>
            </a:extLst>
          </p:cNvPr>
          <p:cNvSpPr/>
          <p:nvPr/>
        </p:nvSpPr>
        <p:spPr>
          <a:xfrm>
            <a:off x="5322094" y="3552116"/>
            <a:ext cx="6336506" cy="84138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2" y="1498681"/>
            <a:ext cx="282453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&lt;E_Wall Style – Bidding Family&gt;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CA3321-8441-0AFD-7BF6-B7BE091FE9BE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62BA1-B1EA-8ACF-2908-5E6EF9778B3D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4A305-71F3-6645-1493-700DF2ED1D90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99ABB-0695-299F-957A-30E0667FA13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패밀리로서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49985D-65FF-D1EE-252D-CB7A1F4419C1}"/>
              </a:ext>
            </a:extLst>
          </p:cNvPr>
          <p:cNvSpPr/>
          <p:nvPr/>
        </p:nvSpPr>
        <p:spPr>
          <a:xfrm>
            <a:off x="7277099" y="4181475"/>
            <a:ext cx="4256085" cy="137704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BA719-2D91-FC1B-C579-B12E8941F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83" y="836713"/>
            <a:ext cx="6172970" cy="54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2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7DD5A-94F5-E1FC-4070-B53298388845}"/>
              </a:ext>
            </a:extLst>
          </p:cNvPr>
          <p:cNvSpPr txBox="1"/>
          <p:nvPr/>
        </p:nvSpPr>
        <p:spPr>
          <a:xfrm>
            <a:off x="2193632" y="1608290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 구분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D5EEB-1889-C9E5-95F1-A5684AB4C509}"/>
              </a:ext>
            </a:extLst>
          </p:cNvPr>
          <p:cNvSpPr txBox="1"/>
          <p:nvPr/>
        </p:nvSpPr>
        <p:spPr>
          <a:xfrm>
            <a:off x="2193632" y="3429000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(Structure) :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벽을 지지하기 위한 재료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Ex&gt; RC, Brick, Block, Gypsum, Combined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FDBADD-DCB3-0163-B929-30E96BD6DFF7}"/>
              </a:ext>
            </a:extLst>
          </p:cNvPr>
          <p:cNvSpPr txBox="1"/>
          <p:nvPr/>
        </p:nvSpPr>
        <p:spPr>
          <a:xfrm>
            <a:off x="2193632" y="2154842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마감재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(Finish):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표면에 위치하는 마감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기능에 직접 대응하는 마감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Ex&gt; Paint, Tile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954170-2435-17CD-DB7C-A2816A5B0244}"/>
              </a:ext>
            </a:extLst>
          </p:cNvPr>
          <p:cNvSpPr txBox="1"/>
          <p:nvPr/>
        </p:nvSpPr>
        <p:spPr>
          <a:xfrm>
            <a:off x="2193631" y="2861170"/>
            <a:ext cx="353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하지재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(Substrate):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재료를 위한 기초가 되어주는 재료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Ex&gt;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Plaster, Screed</a:t>
            </a:r>
          </a:p>
        </p:txBody>
      </p:sp>
    </p:spTree>
    <p:extLst>
      <p:ext uri="{BB962C8B-B14F-4D97-AF65-F5344CB8AC3E}">
        <p14:creationId xmlns:p14="http://schemas.microsoft.com/office/powerpoint/2010/main" val="497279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F3AF9-9B83-A238-90DA-098D9A5BA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9C8FED-C2AF-FDA9-400F-BCE59D5F0AF6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F8329D-B6A3-D588-EAD8-5DFE441B2684}"/>
              </a:ext>
            </a:extLst>
          </p:cNvPr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D5A176C4-9BD1-E306-E666-CFAB02BD6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FAFD9-623E-605B-5796-E907018FD7B9}"/>
              </a:ext>
            </a:extLst>
          </p:cNvPr>
          <p:cNvSpPr txBox="1"/>
          <p:nvPr/>
        </p:nvSpPr>
        <p:spPr>
          <a:xfrm>
            <a:off x="621964" y="1463281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 구분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16A6E8-FCD4-C00E-D01F-F6AFE5760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8481"/>
              </p:ext>
            </p:extLst>
          </p:nvPr>
        </p:nvGraphicFramePr>
        <p:xfrm>
          <a:off x="547594" y="2050821"/>
          <a:ext cx="11116321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632">
                  <a:extLst>
                    <a:ext uri="{9D8B030D-6E8A-4147-A177-3AD203B41FA5}">
                      <a16:colId xmlns:a16="http://schemas.microsoft.com/office/drawing/2014/main" val="3949618515"/>
                    </a:ext>
                  </a:extLst>
                </a:gridCol>
                <a:gridCol w="1788631">
                  <a:extLst>
                    <a:ext uri="{9D8B030D-6E8A-4147-A177-3AD203B41FA5}">
                      <a16:colId xmlns:a16="http://schemas.microsoft.com/office/drawing/2014/main" val="2005116701"/>
                    </a:ext>
                  </a:extLst>
                </a:gridCol>
                <a:gridCol w="2036117">
                  <a:extLst>
                    <a:ext uri="{9D8B030D-6E8A-4147-A177-3AD203B41FA5}">
                      <a16:colId xmlns:a16="http://schemas.microsoft.com/office/drawing/2014/main" val="208202498"/>
                    </a:ext>
                  </a:extLst>
                </a:gridCol>
                <a:gridCol w="2006811">
                  <a:extLst>
                    <a:ext uri="{9D8B030D-6E8A-4147-A177-3AD203B41FA5}">
                      <a16:colId xmlns:a16="http://schemas.microsoft.com/office/drawing/2014/main" val="2016660700"/>
                    </a:ext>
                  </a:extLst>
                </a:gridCol>
                <a:gridCol w="2271914">
                  <a:extLst>
                    <a:ext uri="{9D8B030D-6E8A-4147-A177-3AD203B41FA5}">
                      <a16:colId xmlns:a16="http://schemas.microsoft.com/office/drawing/2014/main" val="296077309"/>
                    </a:ext>
                  </a:extLst>
                </a:gridCol>
                <a:gridCol w="2175216">
                  <a:extLst>
                    <a:ext uri="{9D8B030D-6E8A-4147-A177-3AD203B41FA5}">
                      <a16:colId xmlns:a16="http://schemas.microsoft.com/office/drawing/2014/main" val="2047458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입찰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실행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도면화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물량산출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도면화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물량산출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3685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내벽 측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200" b="1" dirty="0">
                          <a:ea typeface="현대하모니 L" panose="02020603020101020101"/>
                        </a:rPr>
                        <a:t>룸과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접하는 면</a:t>
                      </a:r>
                      <a:r>
                        <a:rPr lang="en-US" altLang="ko-KR" sz="1200" b="1" dirty="0">
                          <a:ea typeface="현대하모니 L" panose="02020603020101020101"/>
                        </a:rPr>
                        <a:t>)</a:t>
                      </a:r>
                    </a:p>
                  </a:txBody>
                  <a:tcPr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마감재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(Finish)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현대하모니 L" panose="02020603020101020101"/>
                        </a:rPr>
                        <a:t>N/A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룸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a typeface="현대하모니 L" panose="02020603020101020101"/>
                        </a:rPr>
                        <a:t>도면화 필요한 경우 마감재 벽 객체 작성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타일 등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)</a:t>
                      </a:r>
                      <a:endParaRPr lang="ko-KR" altLang="en-US" sz="10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룸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998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하지재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(Substrate)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현대하모니 L" panose="02020603020101020101"/>
                        </a:rPr>
                        <a:t>N/A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룸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  <a:endParaRPr lang="en-US" altLang="ko-KR" sz="1200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900" dirty="0">
                          <a:ea typeface="현대하모니 L" panose="02020603020101020101"/>
                        </a:rPr>
                        <a:t>하지재 불필요벽 물량 오차 감수</a:t>
                      </a:r>
                      <a:r>
                        <a:rPr lang="en-US" altLang="ko-KR" sz="900" dirty="0">
                          <a:ea typeface="현대하모니 L" panose="02020603020101020101"/>
                        </a:rPr>
                        <a:t>)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하지재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‘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별도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’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하지재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58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구조체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(Structure)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7019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외벽 측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200" b="1" dirty="0">
                          <a:ea typeface="현대하모니 L" panose="02020603020101020101"/>
                        </a:rPr>
                        <a:t>룸과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ea typeface="현대하모니 L" panose="02020603020101020101"/>
                        </a:rPr>
                        <a:t>접하지 않는 면</a:t>
                      </a:r>
                      <a:r>
                        <a:rPr lang="en-US" altLang="ko-KR" sz="1200" b="1" dirty="0">
                          <a:ea typeface="현대하모니 L" panose="02020603020101020101"/>
                        </a:rPr>
                        <a:t>)</a:t>
                      </a:r>
                    </a:p>
                  </a:txBody>
                  <a:tcPr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구조체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(Structure)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작성</a:t>
                      </a:r>
                      <a:endParaRPr lang="en-US" altLang="ko-KR" sz="1200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단일벽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복합벽 무관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)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144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하지재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(Substrate)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a typeface="현대하모니 L" panose="02020603020101020101"/>
                        </a:rPr>
                        <a:t>N/A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하지재 벽 객체 작성</a:t>
                      </a:r>
                      <a:endParaRPr lang="en-US" altLang="ko-KR" sz="1200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단일벽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복합벽 무관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)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57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마감재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(Finish)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a typeface="현대하모니 L" panose="02020603020101020101"/>
                        </a:rPr>
                        <a:t>N/A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a typeface="현대하모니 L" panose="02020603020101020101"/>
                        </a:rPr>
                        <a:t>도면화 필요한 경우 마감재 벽 객체 작성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타일 등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단일벽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복합벽 무관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)</a:t>
                      </a:r>
                      <a:endParaRPr lang="ko-KR" altLang="en-US" sz="10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현대하모니 L" panose="02020603020101020101"/>
                          <a:cs typeface="+mn-cs"/>
                        </a:rPr>
                        <a:t>구조체 벽 객체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현대하모니 L" panose="02020603020101020101"/>
                          <a:cs typeface="+mn-cs"/>
                        </a:rPr>
                        <a:t>WM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현대하모니 L" panose="02020603020101020101"/>
                          <a:cs typeface="+mn-cs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6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12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B95A-D62D-7D89-F5E2-DCE53BC51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24E8AF-AE1D-02F1-F7DC-6D1F127568A4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D947E-AACF-872B-B6DC-F0C028DE55C1}"/>
              </a:ext>
            </a:extLst>
          </p:cNvPr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4C705FE3-D651-52CC-9C55-5742D8B8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FB860-7B2C-A422-CD75-530F310BBAA2}"/>
              </a:ext>
            </a:extLst>
          </p:cNvPr>
          <p:cNvSpPr txBox="1"/>
          <p:nvPr/>
        </p:nvSpPr>
        <p:spPr>
          <a:xfrm>
            <a:off x="1440314" y="1498681"/>
            <a:ext cx="29393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정보에 대한 정보 입력 구분 기준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1F00EA-990C-8D1A-F985-9AD95351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168" y="1498681"/>
            <a:ext cx="5906889" cy="36696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420C2D-30C1-A4E7-9188-903BDD58941A}"/>
              </a:ext>
            </a:extLst>
          </p:cNvPr>
          <p:cNvSpPr/>
          <p:nvPr/>
        </p:nvSpPr>
        <p:spPr>
          <a:xfrm>
            <a:off x="6701330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D25B4C-B15A-475C-E8AD-31D39190FF7D}"/>
              </a:ext>
            </a:extLst>
          </p:cNvPr>
          <p:cNvSpPr/>
          <p:nvPr/>
        </p:nvSpPr>
        <p:spPr>
          <a:xfrm>
            <a:off x="6701330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F8AFCD-42E1-4C37-0D4F-29D665A17563}"/>
              </a:ext>
            </a:extLst>
          </p:cNvPr>
          <p:cNvSpPr/>
          <p:nvPr/>
        </p:nvSpPr>
        <p:spPr>
          <a:xfrm>
            <a:off x="6701330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1DE38E0-77BD-6BDF-0F54-5AB07925C1DA}"/>
              </a:ext>
            </a:extLst>
          </p:cNvPr>
          <p:cNvSpPr/>
          <p:nvPr/>
        </p:nvSpPr>
        <p:spPr>
          <a:xfrm>
            <a:off x="6289515" y="3143251"/>
            <a:ext cx="4526616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64AFC0-68F9-EBB4-C367-ED4951122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25" y="734720"/>
            <a:ext cx="2939301" cy="12281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FF9001-2838-7230-2439-0FA753976F30}"/>
              </a:ext>
            </a:extLst>
          </p:cNvPr>
          <p:cNvSpPr txBox="1"/>
          <p:nvPr/>
        </p:nvSpPr>
        <p:spPr>
          <a:xfrm>
            <a:off x="9108088" y="1668299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5ED3D-2F1F-9F15-3CE6-D7F6F67F27EF}"/>
              </a:ext>
            </a:extLst>
          </p:cNvPr>
          <p:cNvSpPr txBox="1"/>
          <p:nvPr/>
        </p:nvSpPr>
        <p:spPr>
          <a:xfrm>
            <a:off x="9108088" y="2822338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C5380F6-04A5-D9D5-0290-193BCDB6FDEC}"/>
              </a:ext>
            </a:extLst>
          </p:cNvPr>
          <p:cNvSpPr/>
          <p:nvPr/>
        </p:nvSpPr>
        <p:spPr>
          <a:xfrm>
            <a:off x="7855440" y="1472099"/>
            <a:ext cx="2852939" cy="1344741"/>
          </a:xfrm>
          <a:custGeom>
            <a:avLst/>
            <a:gdLst>
              <a:gd name="connsiteX0" fmla="*/ 1731965 w 2852939"/>
              <a:gd name="connsiteY0" fmla="*/ 909151 h 1344741"/>
              <a:gd name="connsiteX1" fmla="*/ 1512890 w 2852939"/>
              <a:gd name="connsiteY1" fmla="*/ 1271101 h 1344741"/>
              <a:gd name="connsiteX2" fmla="*/ 303215 w 2852939"/>
              <a:gd name="connsiteY2" fmla="*/ 1309201 h 1344741"/>
              <a:gd name="connsiteX3" fmla="*/ 36515 w 2852939"/>
              <a:gd name="connsiteY3" fmla="*/ 861526 h 1344741"/>
              <a:gd name="connsiteX4" fmla="*/ 922340 w 2852939"/>
              <a:gd name="connsiteY4" fmla="*/ 575776 h 1344741"/>
              <a:gd name="connsiteX5" fmla="*/ 1360490 w 2852939"/>
              <a:gd name="connsiteY5" fmla="*/ 51901 h 1344741"/>
              <a:gd name="connsiteX6" fmla="*/ 2693990 w 2852939"/>
              <a:gd name="connsiteY6" fmla="*/ 80476 h 1344741"/>
              <a:gd name="connsiteX7" fmla="*/ 2751140 w 2852939"/>
              <a:gd name="connsiteY7" fmla="*/ 594826 h 1344741"/>
              <a:gd name="connsiteX8" fmla="*/ 1998665 w 2852939"/>
              <a:gd name="connsiteY8" fmla="*/ 766276 h 1344741"/>
              <a:gd name="connsiteX9" fmla="*/ 1731965 w 2852939"/>
              <a:gd name="connsiteY9" fmla="*/ 909151 h 134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2939" h="1344741">
                <a:moveTo>
                  <a:pt x="1731965" y="909151"/>
                </a:moveTo>
                <a:cubicBezTo>
                  <a:pt x="1651002" y="993289"/>
                  <a:pt x="1751015" y="1204426"/>
                  <a:pt x="1512890" y="1271101"/>
                </a:cubicBezTo>
                <a:cubicBezTo>
                  <a:pt x="1274765" y="1337776"/>
                  <a:pt x="549277" y="1377464"/>
                  <a:pt x="303215" y="1309201"/>
                </a:cubicBezTo>
                <a:cubicBezTo>
                  <a:pt x="57152" y="1240939"/>
                  <a:pt x="-66672" y="983763"/>
                  <a:pt x="36515" y="861526"/>
                </a:cubicBezTo>
                <a:cubicBezTo>
                  <a:pt x="139702" y="739289"/>
                  <a:pt x="701678" y="710713"/>
                  <a:pt x="922340" y="575776"/>
                </a:cubicBezTo>
                <a:cubicBezTo>
                  <a:pt x="1143002" y="440839"/>
                  <a:pt x="1065215" y="134451"/>
                  <a:pt x="1360490" y="51901"/>
                </a:cubicBezTo>
                <a:cubicBezTo>
                  <a:pt x="1655765" y="-30649"/>
                  <a:pt x="2462215" y="-10011"/>
                  <a:pt x="2693990" y="80476"/>
                </a:cubicBezTo>
                <a:cubicBezTo>
                  <a:pt x="2925765" y="170963"/>
                  <a:pt x="2867028" y="480526"/>
                  <a:pt x="2751140" y="594826"/>
                </a:cubicBezTo>
                <a:cubicBezTo>
                  <a:pt x="2635253" y="709126"/>
                  <a:pt x="2166940" y="717063"/>
                  <a:pt x="1998665" y="766276"/>
                </a:cubicBezTo>
                <a:cubicBezTo>
                  <a:pt x="1830390" y="815488"/>
                  <a:pt x="1812928" y="825013"/>
                  <a:pt x="1731965" y="909151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A9649-365E-7C4E-3F84-4AA534920071}"/>
              </a:ext>
            </a:extLst>
          </p:cNvPr>
          <p:cNvSpPr/>
          <p:nvPr/>
        </p:nvSpPr>
        <p:spPr>
          <a:xfrm>
            <a:off x="5755348" y="3510701"/>
            <a:ext cx="396193" cy="261257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FABB5C-7765-E0CB-5A38-84D1D8740E99}"/>
              </a:ext>
            </a:extLst>
          </p:cNvPr>
          <p:cNvSpPr/>
          <p:nvPr/>
        </p:nvSpPr>
        <p:spPr>
          <a:xfrm>
            <a:off x="5629065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EC38FC-0799-25C9-D974-6D5836FEB5A9}"/>
              </a:ext>
            </a:extLst>
          </p:cNvPr>
          <p:cNvSpPr/>
          <p:nvPr/>
        </p:nvSpPr>
        <p:spPr>
          <a:xfrm>
            <a:off x="6231959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03A78-F080-ADC7-3A64-5D03BE78EC0C}"/>
              </a:ext>
            </a:extLst>
          </p:cNvPr>
          <p:cNvSpPr txBox="1"/>
          <p:nvPr/>
        </p:nvSpPr>
        <p:spPr>
          <a:xfrm>
            <a:off x="7686612" y="841160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27B8227-AE5D-5AB3-DA1D-910443A56506}"/>
              </a:ext>
            </a:extLst>
          </p:cNvPr>
          <p:cNvSpPr/>
          <p:nvPr/>
        </p:nvSpPr>
        <p:spPr>
          <a:xfrm flipH="1">
            <a:off x="1705749" y="3143251"/>
            <a:ext cx="3879293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6788B0-6871-8E2D-DC0F-AB0FFFA3A073}"/>
              </a:ext>
            </a:extLst>
          </p:cNvPr>
          <p:cNvSpPr/>
          <p:nvPr/>
        </p:nvSpPr>
        <p:spPr>
          <a:xfrm>
            <a:off x="1320132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4A9025-C0EF-0905-4555-6199D3B7152F}"/>
              </a:ext>
            </a:extLst>
          </p:cNvPr>
          <p:cNvSpPr/>
          <p:nvPr/>
        </p:nvSpPr>
        <p:spPr>
          <a:xfrm>
            <a:off x="1320132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ED6C25-C2FA-880B-2CCB-5FAF443544EC}"/>
              </a:ext>
            </a:extLst>
          </p:cNvPr>
          <p:cNvSpPr/>
          <p:nvPr/>
        </p:nvSpPr>
        <p:spPr>
          <a:xfrm>
            <a:off x="1320132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EB7B313-04EB-B6BE-8784-DD0843BD501F}"/>
              </a:ext>
            </a:extLst>
          </p:cNvPr>
          <p:cNvSpPr/>
          <p:nvPr/>
        </p:nvSpPr>
        <p:spPr>
          <a:xfrm>
            <a:off x="7739555" y="1190625"/>
            <a:ext cx="1809750" cy="304800"/>
          </a:xfrm>
          <a:custGeom>
            <a:avLst/>
            <a:gdLst>
              <a:gd name="connsiteX0" fmla="*/ 1809750 w 1809750"/>
              <a:gd name="connsiteY0" fmla="*/ 304800 h 304800"/>
              <a:gd name="connsiteX1" fmla="*/ 1504950 w 1809750"/>
              <a:gd name="connsiteY1" fmla="*/ 0 h 304800"/>
              <a:gd name="connsiteX2" fmla="*/ 0 w 18097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304800">
                <a:moveTo>
                  <a:pt x="1809750" y="304800"/>
                </a:moveTo>
                <a:lnTo>
                  <a:pt x="15049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B85F2962-E2CC-7561-7429-1E813A770BD6}"/>
              </a:ext>
            </a:extLst>
          </p:cNvPr>
          <p:cNvSpPr/>
          <p:nvPr/>
        </p:nvSpPr>
        <p:spPr>
          <a:xfrm>
            <a:off x="8993886" y="2819576"/>
            <a:ext cx="1787405" cy="274589"/>
          </a:xfrm>
          <a:custGeom>
            <a:avLst/>
            <a:gdLst>
              <a:gd name="connsiteX0" fmla="*/ 1693164 w 1787405"/>
              <a:gd name="connsiteY0" fmla="*/ 233187 h 274589"/>
              <a:gd name="connsiteX1" fmla="*/ 202502 w 1787405"/>
              <a:gd name="connsiteY1" fmla="*/ 256999 h 274589"/>
              <a:gd name="connsiteX2" fmla="*/ 150114 w 1787405"/>
              <a:gd name="connsiteY2" fmla="*/ 33162 h 274589"/>
              <a:gd name="connsiteX3" fmla="*/ 1469327 w 1787405"/>
              <a:gd name="connsiteY3" fmla="*/ 18874 h 274589"/>
              <a:gd name="connsiteX4" fmla="*/ 1693164 w 1787405"/>
              <a:gd name="connsiteY4" fmla="*/ 233187 h 27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405" h="274589">
                <a:moveTo>
                  <a:pt x="1693164" y="233187"/>
                </a:moveTo>
                <a:cubicBezTo>
                  <a:pt x="1482027" y="272874"/>
                  <a:pt x="459677" y="290337"/>
                  <a:pt x="202502" y="256999"/>
                </a:cubicBezTo>
                <a:cubicBezTo>
                  <a:pt x="-54673" y="223661"/>
                  <a:pt x="-61023" y="72849"/>
                  <a:pt x="150114" y="33162"/>
                </a:cubicBezTo>
                <a:cubicBezTo>
                  <a:pt x="361251" y="-6525"/>
                  <a:pt x="1208183" y="-9701"/>
                  <a:pt x="1469327" y="18874"/>
                </a:cubicBezTo>
                <a:cubicBezTo>
                  <a:pt x="1730471" y="47449"/>
                  <a:pt x="1904301" y="193500"/>
                  <a:pt x="1693164" y="23318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F5055DE-4C54-C747-56FF-0BB84F4960B9}"/>
              </a:ext>
            </a:extLst>
          </p:cNvPr>
          <p:cNvSpPr/>
          <p:nvPr/>
        </p:nvSpPr>
        <p:spPr>
          <a:xfrm>
            <a:off x="8343900" y="3063240"/>
            <a:ext cx="2103120" cy="449580"/>
          </a:xfrm>
          <a:custGeom>
            <a:avLst/>
            <a:gdLst>
              <a:gd name="connsiteX0" fmla="*/ 2103120 w 2103120"/>
              <a:gd name="connsiteY0" fmla="*/ 0 h 449580"/>
              <a:gd name="connsiteX1" fmla="*/ 1653540 w 2103120"/>
              <a:gd name="connsiteY1" fmla="*/ 449580 h 449580"/>
              <a:gd name="connsiteX2" fmla="*/ 0 w 2103120"/>
              <a:gd name="connsiteY2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449580">
                <a:moveTo>
                  <a:pt x="2103120" y="0"/>
                </a:moveTo>
                <a:lnTo>
                  <a:pt x="1653540" y="449580"/>
                </a:lnTo>
                <a:lnTo>
                  <a:pt x="0" y="4495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AF499E-9F85-B5DB-04F5-349E57F43507}"/>
              </a:ext>
            </a:extLst>
          </p:cNvPr>
          <p:cNvSpPr txBox="1"/>
          <p:nvPr/>
        </p:nvSpPr>
        <p:spPr>
          <a:xfrm>
            <a:off x="8302943" y="315152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D5E96C-1F0F-E80A-0D71-1EB7AA726CAE}"/>
              </a:ext>
            </a:extLst>
          </p:cNvPr>
          <p:cNvSpPr txBox="1"/>
          <p:nvPr/>
        </p:nvSpPr>
        <p:spPr>
          <a:xfrm>
            <a:off x="4061997" y="5468612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9B21CC-1C2A-CEE3-84D0-36C90ECD056E}"/>
              </a:ext>
            </a:extLst>
          </p:cNvPr>
          <p:cNvSpPr txBox="1"/>
          <p:nvPr/>
        </p:nvSpPr>
        <p:spPr>
          <a:xfrm>
            <a:off x="6322645" y="5468611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7ACD65D5-051D-4F1A-0E94-4B17EBF50FD4}"/>
              </a:ext>
            </a:extLst>
          </p:cNvPr>
          <p:cNvSpPr/>
          <p:nvPr/>
        </p:nvSpPr>
        <p:spPr>
          <a:xfrm>
            <a:off x="5763532" y="4070707"/>
            <a:ext cx="387616" cy="1499203"/>
          </a:xfrm>
          <a:custGeom>
            <a:avLst/>
            <a:gdLst>
              <a:gd name="connsiteX0" fmla="*/ 356281 w 387616"/>
              <a:gd name="connsiteY0" fmla="*/ 1320443 h 1499203"/>
              <a:gd name="connsiteX1" fmla="*/ 270556 w 387616"/>
              <a:gd name="connsiteY1" fmla="*/ 1406168 h 1499203"/>
              <a:gd name="connsiteX2" fmla="*/ 46718 w 387616"/>
              <a:gd name="connsiteY2" fmla="*/ 1396643 h 1499203"/>
              <a:gd name="connsiteX3" fmla="*/ 27668 w 387616"/>
              <a:gd name="connsiteY3" fmla="*/ 96481 h 1499203"/>
              <a:gd name="connsiteX4" fmla="*/ 361043 w 387616"/>
              <a:gd name="connsiteY4" fmla="*/ 229831 h 1499203"/>
              <a:gd name="connsiteX5" fmla="*/ 356281 w 387616"/>
              <a:gd name="connsiteY5" fmla="*/ 1320443 h 149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616" h="1499203">
                <a:moveTo>
                  <a:pt x="356281" y="1320443"/>
                </a:moveTo>
                <a:cubicBezTo>
                  <a:pt x="341200" y="1516499"/>
                  <a:pt x="322150" y="1393468"/>
                  <a:pt x="270556" y="1406168"/>
                </a:cubicBezTo>
                <a:cubicBezTo>
                  <a:pt x="218962" y="1418868"/>
                  <a:pt x="87199" y="1614924"/>
                  <a:pt x="46718" y="1396643"/>
                </a:cubicBezTo>
                <a:cubicBezTo>
                  <a:pt x="6237" y="1178362"/>
                  <a:pt x="-24719" y="290950"/>
                  <a:pt x="27668" y="96481"/>
                </a:cubicBezTo>
                <a:cubicBezTo>
                  <a:pt x="80055" y="-97988"/>
                  <a:pt x="306274" y="29806"/>
                  <a:pt x="361043" y="229831"/>
                </a:cubicBezTo>
                <a:cubicBezTo>
                  <a:pt x="415812" y="429856"/>
                  <a:pt x="371362" y="1124387"/>
                  <a:pt x="356281" y="1320443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CFE1CD-2D7C-2111-D5F6-DB142B430D05}"/>
              </a:ext>
            </a:extLst>
          </p:cNvPr>
          <p:cNvSpPr txBox="1"/>
          <p:nvPr/>
        </p:nvSpPr>
        <p:spPr>
          <a:xfrm>
            <a:off x="3546237" y="3724155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3CD8A1-5C8D-46AB-8D6D-5EE84F181894}"/>
              </a:ext>
            </a:extLst>
          </p:cNvPr>
          <p:cNvSpPr txBox="1"/>
          <p:nvPr/>
        </p:nvSpPr>
        <p:spPr>
          <a:xfrm>
            <a:off x="2095325" y="4968275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27C53652-9D47-D5F3-187E-70D6B11ECBBA}"/>
              </a:ext>
            </a:extLst>
          </p:cNvPr>
          <p:cNvSpPr/>
          <p:nvPr/>
        </p:nvSpPr>
        <p:spPr>
          <a:xfrm>
            <a:off x="3543300" y="4114800"/>
            <a:ext cx="2228850" cy="457200"/>
          </a:xfrm>
          <a:custGeom>
            <a:avLst/>
            <a:gdLst>
              <a:gd name="connsiteX0" fmla="*/ 2228850 w 2228850"/>
              <a:gd name="connsiteY0" fmla="*/ 457200 h 457200"/>
              <a:gd name="connsiteX1" fmla="*/ 1771650 w 2228850"/>
              <a:gd name="connsiteY1" fmla="*/ 0 h 457200"/>
              <a:gd name="connsiteX2" fmla="*/ 0 w 222885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850" h="457200">
                <a:moveTo>
                  <a:pt x="2228850" y="457200"/>
                </a:moveTo>
                <a:lnTo>
                  <a:pt x="17716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585DED3F-FBAF-5177-F5E7-DB963D9B5FD7}"/>
              </a:ext>
            </a:extLst>
          </p:cNvPr>
          <p:cNvSpPr/>
          <p:nvPr/>
        </p:nvSpPr>
        <p:spPr>
          <a:xfrm>
            <a:off x="2143125" y="5334000"/>
            <a:ext cx="1743075" cy="171450"/>
          </a:xfrm>
          <a:custGeom>
            <a:avLst/>
            <a:gdLst>
              <a:gd name="connsiteX0" fmla="*/ 1743075 w 1743075"/>
              <a:gd name="connsiteY0" fmla="*/ 171450 h 171450"/>
              <a:gd name="connsiteX1" fmla="*/ 1571625 w 1743075"/>
              <a:gd name="connsiteY1" fmla="*/ 0 h 171450"/>
              <a:gd name="connsiteX2" fmla="*/ 0 w 1743075"/>
              <a:gd name="connsiteY2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171450">
                <a:moveTo>
                  <a:pt x="1743075" y="171450"/>
                </a:moveTo>
                <a:lnTo>
                  <a:pt x="1571625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018EA3-AEBE-3992-ACD2-7825DE56199B}"/>
              </a:ext>
            </a:extLst>
          </p:cNvPr>
          <p:cNvSpPr/>
          <p:nvPr/>
        </p:nvSpPr>
        <p:spPr>
          <a:xfrm>
            <a:off x="4212427" y="1469939"/>
            <a:ext cx="2927500" cy="492939"/>
          </a:xfrm>
          <a:prstGeom prst="rect">
            <a:avLst/>
          </a:prstGeom>
          <a:solidFill>
            <a:srgbClr val="00B050">
              <a:alpha val="10000"/>
            </a:srgbClr>
          </a:solidFill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EBD9BE-0878-128D-02A2-1519777335AE}"/>
              </a:ext>
            </a:extLst>
          </p:cNvPr>
          <p:cNvSpPr/>
          <p:nvPr/>
        </p:nvSpPr>
        <p:spPr>
          <a:xfrm>
            <a:off x="4212427" y="1357582"/>
            <a:ext cx="2927500" cy="82105"/>
          </a:xfrm>
          <a:prstGeom prst="rect">
            <a:avLst/>
          </a:prstGeom>
          <a:solidFill>
            <a:schemeClr val="bg1"/>
          </a:solidFill>
          <a:ln w="15875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27F9B1-1862-9B49-7B7E-FE4689A2A235}"/>
              </a:ext>
            </a:extLst>
          </p:cNvPr>
          <p:cNvGrpSpPr/>
          <p:nvPr/>
        </p:nvGrpSpPr>
        <p:grpSpPr>
          <a:xfrm>
            <a:off x="505790" y="3327030"/>
            <a:ext cx="2656510" cy="1225207"/>
            <a:chOff x="505790" y="3327030"/>
            <a:chExt cx="2656510" cy="122520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E018A3A-B0E9-80DF-B06C-24E1E175B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4077"/>
            <a:stretch/>
          </p:blipFill>
          <p:spPr>
            <a:xfrm>
              <a:off x="532719" y="3327030"/>
              <a:ext cx="2048556" cy="1225207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3AAF2A9-0D32-7E49-3A6F-F2417D9FBB12}"/>
                </a:ext>
              </a:extLst>
            </p:cNvPr>
            <p:cNvSpPr/>
            <p:nvPr/>
          </p:nvSpPr>
          <p:spPr>
            <a:xfrm>
              <a:off x="505790" y="4036750"/>
              <a:ext cx="2333038" cy="400110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DE12890-A7E1-5CC8-AB80-6EF597FAD6FA}"/>
                </a:ext>
              </a:extLst>
            </p:cNvPr>
            <p:cNvSpPr/>
            <p:nvPr/>
          </p:nvSpPr>
          <p:spPr>
            <a:xfrm>
              <a:off x="532719" y="3942489"/>
              <a:ext cx="2629581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10AC371-EE35-6514-1597-2C7E4B3D111A}"/>
                </a:ext>
              </a:extLst>
            </p:cNvPr>
            <p:cNvSpPr/>
            <p:nvPr/>
          </p:nvSpPr>
          <p:spPr>
            <a:xfrm>
              <a:off x="1551943" y="4453496"/>
              <a:ext cx="1524632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72D370-375F-5BD2-99C1-3A00512AA548}"/>
              </a:ext>
            </a:extLst>
          </p:cNvPr>
          <p:cNvGrpSpPr/>
          <p:nvPr/>
        </p:nvGrpSpPr>
        <p:grpSpPr>
          <a:xfrm>
            <a:off x="6472731" y="3847759"/>
            <a:ext cx="3448510" cy="606875"/>
            <a:chOff x="6472730" y="3847759"/>
            <a:chExt cx="3970333" cy="69870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C11020C-FD31-EFA4-F3C1-8050A188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2730" y="3866549"/>
              <a:ext cx="3970333" cy="676369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EAB55A-DE3E-1692-42A9-BCFA7ADE75D6}"/>
                </a:ext>
              </a:extLst>
            </p:cNvPr>
            <p:cNvSpPr/>
            <p:nvPr/>
          </p:nvSpPr>
          <p:spPr>
            <a:xfrm>
              <a:off x="6472730" y="3847759"/>
              <a:ext cx="3970333" cy="356975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AFFDB83-7AC5-6388-3E21-1DDEAA3216F6}"/>
                </a:ext>
              </a:extLst>
            </p:cNvPr>
            <p:cNvSpPr/>
            <p:nvPr/>
          </p:nvSpPr>
          <p:spPr>
            <a:xfrm>
              <a:off x="6504701" y="4231507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20AE5C6-C7A8-68F0-B1E8-8A494DC2DFB9}"/>
                </a:ext>
              </a:extLst>
            </p:cNvPr>
            <p:cNvSpPr/>
            <p:nvPr/>
          </p:nvSpPr>
          <p:spPr>
            <a:xfrm>
              <a:off x="6504701" y="4407659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49C631C-4EC0-700A-5ACF-767123DF4563}"/>
              </a:ext>
            </a:extLst>
          </p:cNvPr>
          <p:cNvGrpSpPr/>
          <p:nvPr/>
        </p:nvGrpSpPr>
        <p:grpSpPr>
          <a:xfrm>
            <a:off x="6472731" y="4869945"/>
            <a:ext cx="3448510" cy="606874"/>
            <a:chOff x="6472730" y="3847760"/>
            <a:chExt cx="3970333" cy="69870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72D5F9C-03F8-11FC-B38C-7B75C928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2730" y="3866549"/>
              <a:ext cx="3970333" cy="67636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73B1E7-0882-0D2B-9DDA-28BAA8F00B0D}"/>
                </a:ext>
              </a:extLst>
            </p:cNvPr>
            <p:cNvSpPr/>
            <p:nvPr/>
          </p:nvSpPr>
          <p:spPr>
            <a:xfrm>
              <a:off x="6472730" y="3847760"/>
              <a:ext cx="3970333" cy="175721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F1732B9-9F2F-1E7C-192F-9743F8EE7444}"/>
                </a:ext>
              </a:extLst>
            </p:cNvPr>
            <p:cNvSpPr/>
            <p:nvPr/>
          </p:nvSpPr>
          <p:spPr>
            <a:xfrm>
              <a:off x="6504701" y="4042272"/>
              <a:ext cx="2629581" cy="328043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67B73D-D2B7-EE89-3128-7E1599840D41}"/>
                </a:ext>
              </a:extLst>
            </p:cNvPr>
            <p:cNvSpPr/>
            <p:nvPr/>
          </p:nvSpPr>
          <p:spPr>
            <a:xfrm>
              <a:off x="6504701" y="4407659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22E59FC2-70D2-531F-11DC-837483931411}"/>
              </a:ext>
            </a:extLst>
          </p:cNvPr>
          <p:cNvSpPr/>
          <p:nvPr/>
        </p:nvSpPr>
        <p:spPr>
          <a:xfrm>
            <a:off x="3783777" y="5333909"/>
            <a:ext cx="4526443" cy="608685"/>
          </a:xfrm>
          <a:custGeom>
            <a:avLst/>
            <a:gdLst>
              <a:gd name="connsiteX0" fmla="*/ 4179123 w 4526443"/>
              <a:gd name="connsiteY0" fmla="*/ 562066 h 608685"/>
              <a:gd name="connsiteX1" fmla="*/ 311973 w 4526443"/>
              <a:gd name="connsiteY1" fmla="*/ 533491 h 608685"/>
              <a:gd name="connsiteX2" fmla="*/ 397698 w 4526443"/>
              <a:gd name="connsiteY2" fmla="*/ 19141 h 608685"/>
              <a:gd name="connsiteX3" fmla="*/ 1721673 w 4526443"/>
              <a:gd name="connsiteY3" fmla="*/ 142966 h 608685"/>
              <a:gd name="connsiteX4" fmla="*/ 1912173 w 4526443"/>
              <a:gd name="connsiteY4" fmla="*/ 457291 h 608685"/>
              <a:gd name="connsiteX5" fmla="*/ 2493198 w 4526443"/>
              <a:gd name="connsiteY5" fmla="*/ 485866 h 608685"/>
              <a:gd name="connsiteX6" fmla="*/ 2540823 w 4526443"/>
              <a:gd name="connsiteY6" fmla="*/ 181066 h 608685"/>
              <a:gd name="connsiteX7" fmla="*/ 2940873 w 4526443"/>
              <a:gd name="connsiteY7" fmla="*/ 38191 h 608685"/>
              <a:gd name="connsiteX8" fmla="*/ 4198173 w 4526443"/>
              <a:gd name="connsiteY8" fmla="*/ 114391 h 608685"/>
              <a:gd name="connsiteX9" fmla="*/ 4179123 w 4526443"/>
              <a:gd name="connsiteY9" fmla="*/ 562066 h 60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6443" h="608685">
                <a:moveTo>
                  <a:pt x="4179123" y="562066"/>
                </a:moveTo>
                <a:cubicBezTo>
                  <a:pt x="3531423" y="631916"/>
                  <a:pt x="942210" y="623978"/>
                  <a:pt x="311973" y="533491"/>
                </a:cubicBezTo>
                <a:cubicBezTo>
                  <a:pt x="-318264" y="443004"/>
                  <a:pt x="162748" y="84228"/>
                  <a:pt x="397698" y="19141"/>
                </a:cubicBezTo>
                <a:cubicBezTo>
                  <a:pt x="632648" y="-45946"/>
                  <a:pt x="1469260" y="69941"/>
                  <a:pt x="1721673" y="142966"/>
                </a:cubicBezTo>
                <a:cubicBezTo>
                  <a:pt x="1974085" y="215991"/>
                  <a:pt x="1783586" y="400141"/>
                  <a:pt x="1912173" y="457291"/>
                </a:cubicBezTo>
                <a:cubicBezTo>
                  <a:pt x="2040760" y="514441"/>
                  <a:pt x="2388423" y="531903"/>
                  <a:pt x="2493198" y="485866"/>
                </a:cubicBezTo>
                <a:cubicBezTo>
                  <a:pt x="2597973" y="439828"/>
                  <a:pt x="2466211" y="255678"/>
                  <a:pt x="2540823" y="181066"/>
                </a:cubicBezTo>
                <a:cubicBezTo>
                  <a:pt x="2615435" y="106454"/>
                  <a:pt x="2664648" y="49303"/>
                  <a:pt x="2940873" y="38191"/>
                </a:cubicBezTo>
                <a:cubicBezTo>
                  <a:pt x="3217098" y="27079"/>
                  <a:pt x="3987036" y="31841"/>
                  <a:pt x="4198173" y="114391"/>
                </a:cubicBezTo>
                <a:cubicBezTo>
                  <a:pt x="4409310" y="196941"/>
                  <a:pt x="4826823" y="492216"/>
                  <a:pt x="4179123" y="562066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4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282453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&lt;F_Roof Style – Bidding Family&gt;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A5756-5CD2-6A28-41F0-F686DF5EE1C7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63EF-87DA-04D5-5CA6-1DF052D4755C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C4D62A-A9DA-36A1-F5F1-DE88E153FFEC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9E468E-CEA6-A4D4-38DB-7868A57AE8A4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9CEB0-1D6F-3215-A2DE-D9B9773454FF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78E17-86FA-8035-938A-9E127E543D2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5F307-575F-8503-2A61-4035B8D3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14" y="2038156"/>
            <a:ext cx="6487042" cy="15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협력업체 작업지시를 위한 기본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접수 후 검토할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물량산출자동화 툴을 이용한 빌딩 별 물량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모델링 도면화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E70ACE-BCF7-DD68-2B38-6EA7529A08E3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베이스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-LOD350&gt;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2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B43D6-FEEF-C6E1-F749-B503115A8133}"/>
              </a:ext>
            </a:extLst>
          </p:cNvPr>
          <p:cNvSpPr txBox="1"/>
          <p:nvPr/>
        </p:nvSpPr>
        <p:spPr>
          <a:xfrm>
            <a:off x="1487491" y="1498681"/>
            <a:ext cx="282453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&lt;G_Door Style – Bidding Family&gt;</a:t>
            </a:r>
          </a:p>
          <a:p>
            <a:r>
              <a:rPr lang="en-US" altLang="ko-KR" dirty="0"/>
              <a:t>&lt;H_Window Style – Bidding Family&gt;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9D1E4-E8EA-B100-A755-18866107EE35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59CB-B925-D3C5-C03A-F8BCA648A099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1F4095-5BEE-9A81-475A-FD65241475E9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BAAC02-C243-8FC2-4948-47F96FC775C6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3B3C7-D60C-E9B8-9400-C281DB3443BE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Doors / Windows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E2939-1F89-EA9C-03A8-9DB0078D4582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문과 창호의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180750-59DD-E900-908F-09F45D55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2" y="836713"/>
            <a:ext cx="4294165" cy="44793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58AD20-AE97-11F8-A28D-E6692FA1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574" y="1716891"/>
            <a:ext cx="4542854" cy="45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5885C4-1C13-B662-E9E0-09CFDCAD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727464"/>
            <a:ext cx="9372600" cy="5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E370C-B752-DADC-068E-4821938A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5" r="8575"/>
          <a:stretch/>
        </p:blipFill>
        <p:spPr>
          <a:xfrm>
            <a:off x="4078393" y="3792071"/>
            <a:ext cx="4035213" cy="2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Survey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플롯플랜 원점에 대응되고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별 원점을 대응된다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보이지 않는 다면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조회하고자 하는 뷰에서 가시성 설정에 진입해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Site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카테고리의 하위항목 중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항목에 체크박스를 클릭한 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OK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눌러 설정을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하단 그림 참조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 관련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FB1898-101D-CFF0-F40F-5510FCA30273}"/>
              </a:ext>
            </a:extLst>
          </p:cNvPr>
          <p:cNvGrpSpPr/>
          <p:nvPr/>
        </p:nvGrpSpPr>
        <p:grpSpPr>
          <a:xfrm>
            <a:off x="6143729" y="1307704"/>
            <a:ext cx="3140394" cy="2296706"/>
            <a:chOff x="6096000" y="1484413"/>
            <a:chExt cx="3140394" cy="22967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EF0F12-C85D-B559-FBC0-654CC067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84413"/>
              <a:ext cx="3140394" cy="22967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8763E-F681-B7E2-302A-40A23A41BFF0}"/>
                </a:ext>
              </a:extLst>
            </p:cNvPr>
            <p:cNvSpPr txBox="1"/>
            <p:nvPr/>
          </p:nvSpPr>
          <p:spPr>
            <a:xfrm>
              <a:off x="6351944" y="3413760"/>
              <a:ext cx="1351652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FF00FF"/>
                  </a:solidFill>
                </a:rPr>
                <a:t>Survey Point (</a:t>
              </a:r>
              <a:r>
                <a:rPr lang="ko-KR" altLang="en-US" sz="700" dirty="0">
                  <a:solidFill>
                    <a:srgbClr val="FF00FF"/>
                  </a:solidFill>
                </a:rPr>
                <a:t>플롯플랜 원점</a:t>
              </a:r>
              <a:r>
                <a:rPr lang="en-US" altLang="ko-KR" sz="700" dirty="0">
                  <a:solidFill>
                    <a:srgbClr val="FF00FF"/>
                  </a:solidFill>
                </a:rPr>
                <a:t>)</a:t>
              </a:r>
              <a:endParaRPr lang="ko-KR" altLang="en-US" sz="700" dirty="0">
                <a:solidFill>
                  <a:srgbClr val="FF00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ED319-280F-5847-038A-3C70805112EF}"/>
                </a:ext>
              </a:extLst>
            </p:cNvPr>
            <p:cNvSpPr txBox="1"/>
            <p:nvPr/>
          </p:nvSpPr>
          <p:spPr>
            <a:xfrm>
              <a:off x="7221527" y="2532738"/>
              <a:ext cx="152477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Project Base Point (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별 원점</a:t>
              </a:r>
              <a:r>
                <a:rPr lang="en-US" altLang="ko-KR" sz="700" dirty="0">
                  <a:solidFill>
                    <a:srgbClr val="0000FF"/>
                  </a:solidFill>
                </a:rPr>
                <a:t>)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5221E-A456-3B94-ECD0-2BF25FD3BF83}"/>
              </a:ext>
            </a:extLst>
          </p:cNvPr>
          <p:cNvGrpSpPr/>
          <p:nvPr/>
        </p:nvGrpSpPr>
        <p:grpSpPr>
          <a:xfrm>
            <a:off x="6143729" y="4125842"/>
            <a:ext cx="4980014" cy="1546996"/>
            <a:chOff x="6384037" y="3240942"/>
            <a:chExt cx="4980014" cy="15469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694E80-FA98-0AF1-8F38-47AA019A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7" y="3240942"/>
              <a:ext cx="2542012" cy="15469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8BF15A-4460-D487-390E-E75EB6D5371F}"/>
                </a:ext>
              </a:extLst>
            </p:cNvPr>
            <p:cNvSpPr txBox="1"/>
            <p:nvPr/>
          </p:nvSpPr>
          <p:spPr>
            <a:xfrm>
              <a:off x="8996095" y="4169357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남북방향 길이 기입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0A3E5F-91E5-DC57-B4FE-705DEC7B9F81}"/>
                </a:ext>
              </a:extLst>
            </p:cNvPr>
            <p:cNvSpPr/>
            <p:nvPr/>
          </p:nvSpPr>
          <p:spPr>
            <a:xfrm>
              <a:off x="7579519" y="4222324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4E13ED-544E-67E7-630F-51DE9CA10157}"/>
                </a:ext>
              </a:extLst>
            </p:cNvPr>
            <p:cNvSpPr/>
            <p:nvPr/>
          </p:nvSpPr>
          <p:spPr>
            <a:xfrm>
              <a:off x="7579519" y="4350912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E201E-9577-308F-AAF8-47D3264EC485}"/>
                </a:ext>
              </a:extLst>
            </p:cNvPr>
            <p:cNvSpPr txBox="1"/>
            <p:nvPr/>
          </p:nvSpPr>
          <p:spPr>
            <a:xfrm>
              <a:off x="8996095" y="4315178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동서방향 길이 기입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106392-1DB6-4CE0-4E26-8C270126340B}"/>
                </a:ext>
              </a:extLst>
            </p:cNvPr>
            <p:cNvSpPr txBox="1"/>
            <p:nvPr/>
          </p:nvSpPr>
          <p:spPr>
            <a:xfrm>
              <a:off x="8996095" y="4479500"/>
              <a:ext cx="2023311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</a:t>
              </a:r>
              <a:r>
                <a:rPr lang="en-US" altLang="ko-KR" sz="700" dirty="0">
                  <a:solidFill>
                    <a:srgbClr val="0000FF"/>
                  </a:solidFill>
                </a:rPr>
                <a:t>FL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과 플랜트 </a:t>
              </a:r>
              <a:r>
                <a:rPr lang="en-US" altLang="ko-KR" sz="700" dirty="0">
                  <a:solidFill>
                    <a:srgbClr val="0000FF"/>
                  </a:solidFill>
                </a:rPr>
                <a:t>GL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간의 높이 차이 기입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6243D7-0D56-2F67-A52B-560698C81439}"/>
                </a:ext>
              </a:extLst>
            </p:cNvPr>
            <p:cNvSpPr/>
            <p:nvPr/>
          </p:nvSpPr>
          <p:spPr>
            <a:xfrm>
              <a:off x="7579519" y="4475897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B0A7D65-9F39-5547-A076-C72497A9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91" y="2972056"/>
            <a:ext cx="4120113" cy="3157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00496-86E0-B60D-A4C2-76861459E1CF}"/>
              </a:ext>
            </a:extLst>
          </p:cNvPr>
          <p:cNvSpPr txBox="1"/>
          <p:nvPr/>
        </p:nvSpPr>
        <p:spPr>
          <a:xfrm>
            <a:off x="9384994" y="2775386"/>
            <a:ext cx="262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위치 이동이 가능한 객체이다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드래그나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명령어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이용해서도 위치 이동이 가능하나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정확한 좌표 기반 이동을 위해서는 하기의 방법으로 위치이동을 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596D1-8613-6B9B-0DB1-F0CA2F1FBFC1}"/>
              </a:ext>
            </a:extLst>
          </p:cNvPr>
          <p:cNvSpPr txBox="1"/>
          <p:nvPr/>
        </p:nvSpPr>
        <p:spPr>
          <a:xfrm>
            <a:off x="8801944" y="4089083"/>
            <a:ext cx="27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클릭하여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보면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N/S, E/W,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Elev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하기 청색 글씨를 참조하여 필요한 값을 기입해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위치이동을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1716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사용을 위한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rvt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레벨 세팅은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층의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레벨만 작성한다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-&gt; “BOF”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“TOC”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레벨이름이 기입되어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9F15FA-122A-FF01-1166-D6D48B142DDF}"/>
              </a:ext>
            </a:extLst>
          </p:cNvPr>
          <p:cNvSpPr/>
          <p:nvPr/>
        </p:nvSpPr>
        <p:spPr>
          <a:xfrm>
            <a:off x="1487491" y="3736288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FF2AA-C8E6-7F99-088E-7F0A55E4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"/>
          <a:stretch/>
        </p:blipFill>
        <p:spPr>
          <a:xfrm>
            <a:off x="5253318" y="1306117"/>
            <a:ext cx="1685364" cy="2252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5141-AF27-1590-79DD-799D68357979}"/>
              </a:ext>
            </a:extLst>
          </p:cNvPr>
          <p:cNvSpPr txBox="1"/>
          <p:nvPr/>
        </p:nvSpPr>
        <p:spPr>
          <a:xfrm>
            <a:off x="2204264" y="3736288"/>
            <a:ext cx="395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작성은 서브 그리드를 제외한 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기둥이 배치되는 메인 그리드만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수직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X1,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X2,…),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수평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Y1,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Y2,…).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CB61-BB25-826E-A2B9-2756F23D1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6116" r="29323" b="16308"/>
          <a:stretch/>
        </p:blipFill>
        <p:spPr>
          <a:xfrm>
            <a:off x="6410693" y="3706831"/>
            <a:ext cx="2679102" cy="2699480"/>
          </a:xfrm>
          <a:prstGeom prst="rect">
            <a:avLst/>
          </a:prstGeo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5E4AFDFA-4B44-512D-C015-8C0AB51F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59F-3048-4163-9CB9-EDD26985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2" y="3679675"/>
            <a:ext cx="4616825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C531D-2091-2096-9513-63BB329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72" y="976483"/>
            <a:ext cx="3673528" cy="490503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 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구간에서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적절히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F9084-A3DD-B9CE-04A2-457B0976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64" y="976483"/>
            <a:ext cx="2509259" cy="4905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31756-77A0-AB2F-8570-91B6C776B66D}"/>
              </a:ext>
            </a:extLst>
          </p:cNvPr>
          <p:cNvSpPr/>
          <p:nvPr/>
        </p:nvSpPr>
        <p:spPr>
          <a:xfrm>
            <a:off x="5324815" y="1916236"/>
            <a:ext cx="2762250" cy="960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CA570-FEB2-E8E1-8E64-28D9DF99253D}"/>
              </a:ext>
            </a:extLst>
          </p:cNvPr>
          <p:cNvSpPr/>
          <p:nvPr/>
        </p:nvSpPr>
        <p:spPr>
          <a:xfrm>
            <a:off x="8150972" y="1916235"/>
            <a:ext cx="3673528" cy="2655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31807FE-F81B-82F2-531F-430AA650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3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레벨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배치된 기초의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저면이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BOF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일치하도록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기초의 속성값을 바꿔도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하부에 붙도록 레벨이 재 조정되어버리니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객체를 </a:t>
            </a:r>
            <a:r>
              <a:rPr lang="ko-KR" altLang="en-US" sz="9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선택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 Offset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조정해준다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폄면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단차가 계획 된 경우 등을 위한 세부 레벨을 추가한다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(TOP)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도 이때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단차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추가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바운더리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편집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정렬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AL)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7565AC-8492-1F9E-CC65-D3551B9530D8}"/>
              </a:ext>
            </a:extLst>
          </p:cNvPr>
          <p:cNvGrpSpPr/>
          <p:nvPr/>
        </p:nvGrpSpPr>
        <p:grpSpPr>
          <a:xfrm>
            <a:off x="6818417" y="1191892"/>
            <a:ext cx="4054505" cy="2016220"/>
            <a:chOff x="5562600" y="1412780"/>
            <a:chExt cx="6060848" cy="3013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C355B3-4015-F082-2BF5-5B4C7CE6E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05" r="3911" b="20600"/>
            <a:stretch/>
          </p:blipFill>
          <p:spPr>
            <a:xfrm>
              <a:off x="5600018" y="1412780"/>
              <a:ext cx="6023430" cy="30139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731756-77A0-AB2F-8570-91B6C776B66D}"/>
                </a:ext>
              </a:extLst>
            </p:cNvPr>
            <p:cNvSpPr/>
            <p:nvPr/>
          </p:nvSpPr>
          <p:spPr>
            <a:xfrm>
              <a:off x="5562600" y="2135981"/>
              <a:ext cx="1843088" cy="107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575234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사이즈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580631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구조설계 결과대로의 설계안을 작성하기 위해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등의 사이즈 두께 등을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 타입이 존재하지 않는다면 기존 타입 복사 후 수정을 통해 새로운 패밀리 타입을 생성한 뒤 수정을 이어간다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50AD77-256C-D22A-5629-79D96D20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44" y="3010971"/>
            <a:ext cx="1214008" cy="646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87895C-BFBC-FA80-E7EC-3516AB16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17" y="2129840"/>
            <a:ext cx="899693" cy="23705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4BFA98-B5BC-74FB-A485-B090C5F1151A}"/>
              </a:ext>
            </a:extLst>
          </p:cNvPr>
          <p:cNvCxnSpPr/>
          <p:nvPr/>
        </p:nvCxnSpPr>
        <p:spPr>
          <a:xfrm>
            <a:off x="5459310" y="1786502"/>
            <a:ext cx="138413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>
            <a:off x="4358640" y="2499360"/>
            <a:ext cx="1318260" cy="121920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D803-A2C8-1A30-C508-3DCAE071D48A}"/>
              </a:ext>
            </a:extLst>
          </p:cNvPr>
          <p:cNvSpPr txBox="1"/>
          <p:nvPr/>
        </p:nvSpPr>
        <p:spPr>
          <a:xfrm>
            <a:off x="2204264" y="3596492"/>
            <a:ext cx="325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월 등 도 누락없이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 레벨 이외의 서브 레벨들을 빠짐없이 표기한 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그에 대응되는 부재들도 반영 및 검토한다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서브레벨의 추가 및 변경은 그때 그때 대응한다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614751-1492-38BC-1025-95D4F708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89" y="5302016"/>
            <a:ext cx="5065565" cy="8025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6E98C-223C-A7DB-50F3-79D22E474F4D}"/>
              </a:ext>
            </a:extLst>
          </p:cNvPr>
          <p:cNvSpPr/>
          <p:nvPr/>
        </p:nvSpPr>
        <p:spPr>
          <a:xfrm>
            <a:off x="7797800" y="5302016"/>
            <a:ext cx="514350" cy="13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19E3CDA-AFBF-3D4B-77FB-DA4E50DC36B6}"/>
              </a:ext>
            </a:extLst>
          </p:cNvPr>
          <p:cNvSpPr/>
          <p:nvPr/>
        </p:nvSpPr>
        <p:spPr>
          <a:xfrm>
            <a:off x="5410200" y="4933950"/>
            <a:ext cx="2628900" cy="349250"/>
          </a:xfrm>
          <a:custGeom>
            <a:avLst/>
            <a:gdLst>
              <a:gd name="connsiteX0" fmla="*/ 0 w 2628900"/>
              <a:gd name="connsiteY0" fmla="*/ 0 h 349250"/>
              <a:gd name="connsiteX1" fmla="*/ 2628900 w 2628900"/>
              <a:gd name="connsiteY1" fmla="*/ 0 h 349250"/>
              <a:gd name="connsiteX2" fmla="*/ 2628900 w 2628900"/>
              <a:gd name="connsiteY2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349250">
                <a:moveTo>
                  <a:pt x="0" y="0"/>
                </a:moveTo>
                <a:lnTo>
                  <a:pt x="2628900" y="0"/>
                </a:lnTo>
                <a:lnTo>
                  <a:pt x="2628900" y="3492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D611CF-5F7C-9A42-9832-12D15E470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80" y="3334136"/>
            <a:ext cx="2676997" cy="14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CD2DF0-7E2B-037C-C2D5-E0D51A2592D5}"/>
              </a:ext>
            </a:extLst>
          </p:cNvPr>
          <p:cNvSpPr/>
          <p:nvPr/>
        </p:nvSpPr>
        <p:spPr>
          <a:xfrm>
            <a:off x="2409825" y="3165948"/>
            <a:ext cx="4667250" cy="1425101"/>
          </a:xfrm>
          <a:custGeom>
            <a:avLst/>
            <a:gdLst>
              <a:gd name="connsiteX0" fmla="*/ 0 w 4667250"/>
              <a:gd name="connsiteY0" fmla="*/ 0 h 1485900"/>
              <a:gd name="connsiteX1" fmla="*/ 0 w 4667250"/>
              <a:gd name="connsiteY1" fmla="*/ 409575 h 1485900"/>
              <a:gd name="connsiteX2" fmla="*/ 3028950 w 4667250"/>
              <a:gd name="connsiteY2" fmla="*/ 409575 h 1485900"/>
              <a:gd name="connsiteX3" fmla="*/ 3028950 w 4667250"/>
              <a:gd name="connsiteY3" fmla="*/ 1485900 h 1485900"/>
              <a:gd name="connsiteX4" fmla="*/ 4667250 w 4667250"/>
              <a:gd name="connsiteY4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0" h="1485900">
                <a:moveTo>
                  <a:pt x="0" y="0"/>
                </a:moveTo>
                <a:lnTo>
                  <a:pt x="0" y="409575"/>
                </a:lnTo>
                <a:lnTo>
                  <a:pt x="3028950" y="409575"/>
                </a:lnTo>
                <a:lnTo>
                  <a:pt x="3028950" y="1485900"/>
                </a:lnTo>
                <a:lnTo>
                  <a:pt x="4667250" y="148590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8d749-692d-49a0-b17f-039abb75530b" xsi:nil="true"/>
    <lcf76f155ced4ddcb4097134ff3c332f xmlns="31d58751-bbf6-4d52-983e-b571b4cec1a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8ADEC9AB2D74E8EF8811BBC4F9F5F" ma:contentTypeVersion="13" ma:contentTypeDescription="Create a new document." ma:contentTypeScope="" ma:versionID="a3b06910737554b5ac940bb5c49a8122">
  <xsd:schema xmlns:xsd="http://www.w3.org/2001/XMLSchema" xmlns:xs="http://www.w3.org/2001/XMLSchema" xmlns:p="http://schemas.microsoft.com/office/2006/metadata/properties" xmlns:ns2="31d58751-bbf6-4d52-983e-b571b4cec1a2" xmlns:ns3="1df8d749-692d-49a0-b17f-039abb75530b" targetNamespace="http://schemas.microsoft.com/office/2006/metadata/properties" ma:root="true" ma:fieldsID="e65be07af5111e27d94503899b5835e0" ns2:_="" ns3:_="">
    <xsd:import namespace="31d58751-bbf6-4d52-983e-b571b4cec1a2"/>
    <xsd:import namespace="1df8d749-692d-49a0-b17f-039abb7553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8751-bbf6-4d52-983e-b571b4cec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1fb70b6-d210-4b74-85ba-b603f93f2d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8d749-692d-49a0-b17f-039abb7553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4309bf4-a8a1-4496-bdd6-83f0c98aca49}" ma:internalName="TaxCatchAll" ma:showField="CatchAllData" ma:web="1df8d749-692d-49a0-b17f-039abb7553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AF279A-332D-4A43-AAEA-37BADD2E9B0D}">
  <ds:schemaRefs>
    <ds:schemaRef ds:uri="http://purl.org/dc/terms/"/>
    <ds:schemaRef ds:uri="1df8d749-692d-49a0-b17f-039abb75530b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31d58751-bbf6-4d52-983e-b571b4cec1a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7108C31-B407-4318-9A85-98FFD0EFF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58751-bbf6-4d52-983e-b571b4cec1a2"/>
    <ds:schemaRef ds:uri="1df8d749-692d-49a0-b17f-039abb755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75E257-10B3-4CDF-A4F0-C9CCDA83B5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8858</TotalTime>
  <Words>5291</Words>
  <Application>Microsoft Office PowerPoint</Application>
  <PresentationFormat>와이드스크린</PresentationFormat>
  <Paragraphs>662</Paragraphs>
  <Slides>31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만규 장</cp:lastModifiedBy>
  <cp:revision>417</cp:revision>
  <dcterms:created xsi:type="dcterms:W3CDTF">2021-09-07T01:56:47Z</dcterms:created>
  <dcterms:modified xsi:type="dcterms:W3CDTF">2024-02-18T20:16:31Z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0x0101001708ADEC9AB2D74E8EF8811BBC4F9F5F</vt:lpwstr>
  </property>
</Properties>
</file>