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7" r:id="rId5"/>
    <p:sldId id="258" r:id="rId6"/>
    <p:sldId id="269" r:id="rId7"/>
    <p:sldId id="263" r:id="rId8"/>
    <p:sldId id="262" r:id="rId9"/>
    <p:sldId id="267" r:id="rId10"/>
    <p:sldId id="268" r:id="rId11"/>
    <p:sldId id="271" r:id="rId12"/>
    <p:sldId id="272" r:id="rId13"/>
    <p:sldId id="273" r:id="rId14"/>
    <p:sldId id="270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78D7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AC436-74B0-C54E-9839-7C7F458C7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F32C1-EFCE-C41F-2B73-107973C9A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194D1-9D3B-7A8D-D375-255A1898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92088-2EE1-EC0B-94FD-4DD8C20F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9FAF7-C383-28B8-BDF2-AF8C9202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8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9B431-B8F7-5DC7-18A9-DFD196CE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A02EA-BD62-A8CD-40DB-02C8331A1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250E0-58D6-B2EE-ADD8-2507EA2D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BD44-CD01-A8F3-22F8-B881749A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0915B-AFFA-E921-453C-A940F9BD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8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ECF610-0FC3-309E-EA14-8B732B851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9AFD47-7F99-CDA5-0251-0492ACC81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EDF15-49E7-A4F9-4E4A-EBE64258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0B084-0D3A-6461-8CDE-A5E05262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6A288-1554-A63C-431E-D54ABD9D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90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5C526-3704-712D-71EB-24B8CF1C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8CF3E-666E-1F7C-09EE-4A9E6F38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BF2C0-2FFC-CC40-EDA8-517C9EED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76624-E91A-AB08-E7DA-4DD98D7A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217EC-FCE6-53CF-52EB-A90BE685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8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AA5D5-4121-9ACD-2F80-B72AF380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70085-2A89-3AAB-2D6E-0EDF0CA6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CE6F3-28B3-CA01-F517-DAAE21BE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42E0A-666A-F75B-0248-278CC1F5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0B12C-1B43-8527-7369-238097C9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3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F824D-3973-2EF5-8672-63ED83DF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7078E-DCD4-7B7B-38E5-7879FB76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8B7B49-BAEC-0D96-ACE4-9550B4849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313915-09DA-DDED-8A47-291B98E0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FE9865-A20C-4845-B72E-B8F9F00E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35CA12-832D-EBCB-8CBF-A0B66D43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1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80F9E-C17E-3B57-5208-C121BBC9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896A5-DE84-FBBB-A9EE-03680488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18D09-C78F-BA3B-5B70-F5B10B2C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B45D73-7F26-638A-9CC4-39B5BF4C4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600444-428D-9CBD-0723-71659181C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394129-6A95-C64F-E8CA-0E3F739E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446CF4-1386-BC4B-DE6B-E8DE9218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04073A-F4C9-F0CB-CEB0-4A7B5410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0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F8C7D-FD65-2285-D635-0F6717FB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A3710-2524-A5E0-B09A-F5B7615D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211F0C-230F-6520-09C4-6925034C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4BB6B5-9DF9-8EED-AA63-6452B461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6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85C401-0422-7D27-3A8F-F776D029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A76AE6-1425-89EB-6746-50E74ECD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07BEBF-53F9-9728-8473-96F2DA5E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0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3417-D781-6E78-92CB-C31BF643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798A7-CCBB-6BE2-B065-9C6867DE1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0BEF8-3651-1598-6FC7-7F6C64F97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BDF1B-EBAA-FD25-77C0-34D1038B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AF183-5514-934C-B957-675AABDA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3A7074-C325-C909-363D-A2236312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8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936BD-4AB3-7703-1D5D-5585F426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57C8B2-22EF-36B6-AA67-3D95FC66A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8D7BC-9C9F-E30F-98C6-2A2AEA866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6499D5-E3A4-8F8B-EA06-37825EF7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D807C3-A6C9-761C-F39A-CC261233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EE740-9C1A-45D7-380C-698B5735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1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052D1A-190F-1510-5EDD-6EE4D079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65176-A91B-551A-F898-FC2FCCF2B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962BB-1F3A-760A-1953-B6F7B9E0E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FBBE-1B54-474B-A1EF-57FEDE0B6A08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E7B00-065C-44ED-C7F5-51AA938EA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6AD75-C56A-E901-0597-F37FFEB45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5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027056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578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STB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143467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1F</a:t>
            </a:r>
          </a:p>
          <a:p>
            <a:r>
              <a:rPr lang="en-US" altLang="ko-KR" sz="1050" dirty="0"/>
              <a:t>2F</a:t>
            </a:r>
          </a:p>
          <a:p>
            <a:r>
              <a:rPr lang="en-US" altLang="ko-KR" sz="1050" dirty="0"/>
              <a:t>3F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Floor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83510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2266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Floor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8DFFB-DD1C-2006-8B2F-E9EDD6692E5F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838388-443A-E7DE-9F5C-D71F9288C7CC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3683043-67DE-3C2A-D545-2AF0B3F8D610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51AE715-29E1-A3B3-3265-B118AC8C0D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2202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04DBD9-B730-EE42-1270-5CD4789A9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0D42A5-DA8A-DA3E-2DA9-6D0A80B554A7}"/>
              </a:ext>
            </a:extLst>
          </p:cNvPr>
          <p:cNvSpPr txBox="1"/>
          <p:nvPr/>
        </p:nvSpPr>
        <p:spPr>
          <a:xfrm>
            <a:off x="6858000" y="-80682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카테고리 </a:t>
            </a:r>
            <a:r>
              <a:rPr lang="ko-KR" altLang="en-US" dirty="0" err="1"/>
              <a:t>작업시</a:t>
            </a:r>
            <a:r>
              <a:rPr lang="ko-KR" altLang="en-US" dirty="0"/>
              <a:t> 수정 사항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955AD8-5266-01D7-BDD0-6231491182BD}"/>
              </a:ext>
            </a:extLst>
          </p:cNvPr>
          <p:cNvSpPr/>
          <p:nvPr/>
        </p:nvSpPr>
        <p:spPr>
          <a:xfrm>
            <a:off x="26896" y="1296146"/>
            <a:ext cx="1721224" cy="4728135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8566CF5-FD05-3F60-D8A7-7D04688F6E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9" t="29335" r="22353" b="64051"/>
          <a:stretch/>
        </p:blipFill>
        <p:spPr>
          <a:xfrm>
            <a:off x="1775016" y="3126696"/>
            <a:ext cx="7691713" cy="4410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07E7C82-1D11-D309-0691-E8EB25D2B2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9" t="29335" r="24338" b="66633"/>
          <a:stretch/>
        </p:blipFill>
        <p:spPr>
          <a:xfrm>
            <a:off x="1775016" y="2250141"/>
            <a:ext cx="7691713" cy="11788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34DBB4-1792-576A-0A87-2EB6055820B4}"/>
              </a:ext>
            </a:extLst>
          </p:cNvPr>
          <p:cNvSpPr txBox="1"/>
          <p:nvPr/>
        </p:nvSpPr>
        <p:spPr>
          <a:xfrm>
            <a:off x="7082602" y="3254877"/>
            <a:ext cx="11031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WM</a:t>
            </a:r>
            <a:r>
              <a:rPr lang="ko-KR" altLang="en-US" sz="600" dirty="0">
                <a:solidFill>
                  <a:srgbClr val="FF00FF"/>
                </a:solidFill>
              </a:rPr>
              <a:t>시트 영역 하나만 두기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60BDCA6-DA91-00BE-719C-EAA0ED2F5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014" y="3564839"/>
            <a:ext cx="7691713" cy="165238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D0265C-3279-BFE9-BCB1-7066DEAEEF04}"/>
              </a:ext>
            </a:extLst>
          </p:cNvPr>
          <p:cNvSpPr/>
          <p:nvPr/>
        </p:nvSpPr>
        <p:spPr>
          <a:xfrm>
            <a:off x="1775015" y="1296146"/>
            <a:ext cx="7718609" cy="226869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334D3C1-9053-264E-8E4D-ABC423E06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012" y="4382995"/>
            <a:ext cx="7691713" cy="9359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20FA1B8-F7C2-1B15-3096-4047616B260C}"/>
              </a:ext>
            </a:extLst>
          </p:cNvPr>
          <p:cNvSpPr txBox="1"/>
          <p:nvPr/>
        </p:nvSpPr>
        <p:spPr>
          <a:xfrm>
            <a:off x="1775012" y="4032180"/>
            <a:ext cx="22637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Only for Selected Revit Family Type</a:t>
            </a:r>
            <a:endParaRPr lang="ko-KR" altLang="en-US" sz="10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81EEFC7-BDAB-A850-9C2D-9D9953C10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2373" y="3369471"/>
            <a:ext cx="1084767" cy="13956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56409A-05CE-B9E5-0B5C-14FC2C47453F}"/>
              </a:ext>
            </a:extLst>
          </p:cNvPr>
          <p:cNvSpPr/>
          <p:nvPr/>
        </p:nvSpPr>
        <p:spPr>
          <a:xfrm>
            <a:off x="1775015" y="3600965"/>
            <a:ext cx="7718609" cy="226869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976C3B-A71E-3E90-7657-70696808CDB5}"/>
              </a:ext>
            </a:extLst>
          </p:cNvPr>
          <p:cNvSpPr txBox="1"/>
          <p:nvPr/>
        </p:nvSpPr>
        <p:spPr>
          <a:xfrm>
            <a:off x="7082602" y="3970624"/>
            <a:ext cx="13131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Only for WM</a:t>
            </a:r>
            <a:r>
              <a:rPr lang="ko-KR" altLang="en-US" sz="600" dirty="0">
                <a:solidFill>
                  <a:srgbClr val="FF00FF"/>
                </a:solidFill>
              </a:rPr>
              <a:t>시트 영역 추가하기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E88A932-1331-2D89-26A9-0BF594EE48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1" y="1719262"/>
            <a:ext cx="1395412" cy="37607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7E4C76-B12E-35F3-6028-4BC9CEF9455E}"/>
              </a:ext>
            </a:extLst>
          </p:cNvPr>
          <p:cNvSpPr txBox="1"/>
          <p:nvPr/>
        </p:nvSpPr>
        <p:spPr>
          <a:xfrm>
            <a:off x="581879" y="2214015"/>
            <a:ext cx="21178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팀스탠다드</a:t>
            </a:r>
            <a:r>
              <a:rPr lang="ko-KR" altLang="en-US" sz="600" dirty="0">
                <a:solidFill>
                  <a:srgbClr val="FF00FF"/>
                </a:solidFill>
              </a:rPr>
              <a:t> </a:t>
            </a:r>
            <a:r>
              <a:rPr lang="ko-KR" altLang="en-US" sz="600" dirty="0" err="1">
                <a:solidFill>
                  <a:srgbClr val="FF00FF"/>
                </a:solidFill>
              </a:rPr>
              <a:t>트리뷰</a:t>
            </a:r>
            <a:r>
              <a:rPr lang="ko-KR" altLang="en-US" sz="600" dirty="0">
                <a:solidFill>
                  <a:srgbClr val="FF00FF"/>
                </a:solidFill>
              </a:rPr>
              <a:t> 로 </a:t>
            </a:r>
            <a:r>
              <a:rPr lang="ko-KR" altLang="en-US" sz="600" dirty="0" err="1">
                <a:solidFill>
                  <a:srgbClr val="FF00FF"/>
                </a:solidFill>
              </a:rPr>
              <a:t>해당카테고리만</a:t>
            </a:r>
            <a:r>
              <a:rPr lang="ko-KR" altLang="en-US" sz="600" dirty="0">
                <a:solidFill>
                  <a:srgbClr val="FF00FF"/>
                </a:solidFill>
              </a:rPr>
              <a:t> 보이도록 수정 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1AD91D5-B380-9921-049C-EE05983B37C2}"/>
              </a:ext>
            </a:extLst>
          </p:cNvPr>
          <p:cNvSpPr/>
          <p:nvPr/>
        </p:nvSpPr>
        <p:spPr>
          <a:xfrm>
            <a:off x="233082" y="5710518"/>
            <a:ext cx="1246094" cy="192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Edit Standard Type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79513ED-D1C0-6C34-371F-FE6169520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0845" y="4975412"/>
            <a:ext cx="2247531" cy="89424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8BB6B805-D5FC-A356-885F-BD5094BDA78F}"/>
              </a:ext>
            </a:extLst>
          </p:cNvPr>
          <p:cNvSpPr/>
          <p:nvPr/>
        </p:nvSpPr>
        <p:spPr>
          <a:xfrm>
            <a:off x="9690845" y="4885765"/>
            <a:ext cx="2247531" cy="1088329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ED0609-6FDF-9CF0-6E4F-BA48CCD77AE9}"/>
              </a:ext>
            </a:extLst>
          </p:cNvPr>
          <p:cNvSpPr txBox="1"/>
          <p:nvPr/>
        </p:nvSpPr>
        <p:spPr>
          <a:xfrm>
            <a:off x="9814097" y="5604557"/>
            <a:ext cx="111280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>
                <a:solidFill>
                  <a:srgbClr val="FF00FF"/>
                </a:solidFill>
              </a:rPr>
              <a:t>텍스트 인풋 위젯으로 교체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8E3226-D0E5-0650-D597-55DF3CB05238}"/>
              </a:ext>
            </a:extLst>
          </p:cNvPr>
          <p:cNvSpPr/>
          <p:nvPr/>
        </p:nvSpPr>
        <p:spPr>
          <a:xfrm>
            <a:off x="9879105" y="3220181"/>
            <a:ext cx="183267" cy="518102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43777A-052F-7C61-D689-07B0D2A7F5E7}"/>
              </a:ext>
            </a:extLst>
          </p:cNvPr>
          <p:cNvSpPr txBox="1"/>
          <p:nvPr/>
        </p:nvSpPr>
        <p:spPr>
          <a:xfrm>
            <a:off x="10014380" y="3096839"/>
            <a:ext cx="6527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No</a:t>
            </a:r>
            <a:r>
              <a:rPr lang="ko-KR" altLang="en-US" sz="600" dirty="0">
                <a:solidFill>
                  <a:srgbClr val="FF00FF"/>
                </a:solidFill>
              </a:rPr>
              <a:t> 칼럼 삭제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5496D1E-2265-97A9-E7A1-720A400E2F68}"/>
              </a:ext>
            </a:extLst>
          </p:cNvPr>
          <p:cNvSpPr/>
          <p:nvPr/>
        </p:nvSpPr>
        <p:spPr>
          <a:xfrm>
            <a:off x="9504644" y="4676260"/>
            <a:ext cx="1511015" cy="192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Input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Revit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Family Types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857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981BA2-8386-D187-AB99-185EBFF63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50C27B-CEED-31E9-9FF9-97E120D6B4E7}"/>
              </a:ext>
            </a:extLst>
          </p:cNvPr>
          <p:cNvSpPr txBox="1"/>
          <p:nvPr/>
        </p:nvSpPr>
        <p:spPr>
          <a:xfrm>
            <a:off x="1742016" y="688536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</a:t>
            </a:r>
            <a:r>
              <a:rPr lang="ko-KR" altLang="en-US" sz="600" dirty="0">
                <a:solidFill>
                  <a:srgbClr val="FF00FF"/>
                </a:solidFill>
              </a:rPr>
              <a:t>공통 </a:t>
            </a:r>
            <a:r>
              <a:rPr lang="en-US" altLang="ko-KR" sz="600" dirty="0">
                <a:solidFill>
                  <a:srgbClr val="FF00FF"/>
                </a:solidFill>
              </a:rPr>
              <a:t>WM </a:t>
            </a:r>
            <a:r>
              <a:rPr lang="ko-KR" altLang="en-US" sz="600" dirty="0">
                <a:solidFill>
                  <a:srgbClr val="FF00FF"/>
                </a:solidFill>
              </a:rPr>
              <a:t>입력</a:t>
            </a:r>
            <a:r>
              <a:rPr lang="en-US" altLang="ko-KR" sz="600" dirty="0">
                <a:solidFill>
                  <a:srgbClr val="FF00FF"/>
                </a:solidFill>
              </a:rPr>
              <a:t>“ </a:t>
            </a:r>
            <a:r>
              <a:rPr lang="ko-KR" altLang="en-US" sz="600" dirty="0">
                <a:solidFill>
                  <a:srgbClr val="FF00FF"/>
                </a:solidFill>
              </a:rPr>
              <a:t>탭 추가</a:t>
            </a:r>
          </a:p>
        </p:txBody>
      </p:sp>
    </p:spTree>
    <p:extLst>
      <p:ext uri="{BB962C8B-B14F-4D97-AF65-F5344CB8AC3E}">
        <p14:creationId xmlns:p14="http://schemas.microsoft.com/office/powerpoint/2010/main" val="3041141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2E5A7D0-648C-C212-1706-C7297143A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A3E96A-7103-FE42-F8C7-704D8C0ADD4A}"/>
              </a:ext>
            </a:extLst>
          </p:cNvPr>
          <p:cNvSpPr txBox="1"/>
          <p:nvPr/>
        </p:nvSpPr>
        <p:spPr>
          <a:xfrm>
            <a:off x="2210064" y="1165203"/>
            <a:ext cx="1796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“[</a:t>
            </a:r>
            <a:r>
              <a:rPr lang="ko-KR" altLang="en-US" sz="600" dirty="0" err="1">
                <a:solidFill>
                  <a:srgbClr val="FF00FF"/>
                </a:solidFill>
              </a:rPr>
              <a:t>팀스탠다드</a:t>
            </a:r>
            <a:r>
              <a:rPr lang="en-US" altLang="ko-KR" sz="600" dirty="0">
                <a:solidFill>
                  <a:srgbClr val="FF00FF"/>
                </a:solidFill>
              </a:rPr>
              <a:t>]</a:t>
            </a:r>
            <a:r>
              <a:rPr lang="ko-KR" altLang="en-US" sz="600" dirty="0">
                <a:solidFill>
                  <a:srgbClr val="FF00FF"/>
                </a:solidFill>
              </a:rPr>
              <a:t>탭 업데이트 반영</a:t>
            </a:r>
            <a:r>
              <a:rPr lang="en-US" altLang="ko-KR" sz="600" dirty="0">
                <a:solidFill>
                  <a:srgbClr val="FF00FF"/>
                </a:solidFill>
              </a:rPr>
              <a:t>” </a:t>
            </a:r>
            <a:r>
              <a:rPr lang="ko-KR" altLang="en-US" sz="600" dirty="0">
                <a:solidFill>
                  <a:srgbClr val="FF00FF"/>
                </a:solidFill>
              </a:rPr>
              <a:t>버튼 추가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E237FE-E3F5-15D1-DC90-F3CF8517CAD9}"/>
              </a:ext>
            </a:extLst>
          </p:cNvPr>
          <p:cNvSpPr txBox="1"/>
          <p:nvPr/>
        </p:nvSpPr>
        <p:spPr>
          <a:xfrm>
            <a:off x="4006850" y="1165203"/>
            <a:ext cx="1796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“[</a:t>
            </a:r>
            <a:r>
              <a:rPr lang="ko-KR" altLang="en-US" sz="600" dirty="0">
                <a:solidFill>
                  <a:srgbClr val="FF00FF"/>
                </a:solidFill>
              </a:rPr>
              <a:t>공통 정보 입력</a:t>
            </a:r>
            <a:r>
              <a:rPr lang="en-US" altLang="ko-KR" sz="600" dirty="0">
                <a:solidFill>
                  <a:srgbClr val="FF00FF"/>
                </a:solidFill>
              </a:rPr>
              <a:t>]</a:t>
            </a:r>
            <a:r>
              <a:rPr lang="ko-KR" altLang="en-US" sz="600" dirty="0">
                <a:solidFill>
                  <a:srgbClr val="FF00FF"/>
                </a:solidFill>
              </a:rPr>
              <a:t>탭 업데이트 반영</a:t>
            </a:r>
            <a:r>
              <a:rPr lang="en-US" altLang="ko-KR" sz="600" dirty="0">
                <a:solidFill>
                  <a:srgbClr val="FF00FF"/>
                </a:solidFill>
              </a:rPr>
              <a:t>” </a:t>
            </a:r>
            <a:r>
              <a:rPr lang="ko-KR" altLang="en-US" sz="600" dirty="0">
                <a:solidFill>
                  <a:srgbClr val="FF00FF"/>
                </a:solidFill>
              </a:rPr>
              <a:t>버튼 추가</a:t>
            </a:r>
          </a:p>
        </p:txBody>
      </p:sp>
    </p:spTree>
    <p:extLst>
      <p:ext uri="{BB962C8B-B14F-4D97-AF65-F5344CB8AC3E}">
        <p14:creationId xmlns:p14="http://schemas.microsoft.com/office/powerpoint/2010/main" val="2955652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5BD465-01B0-72BE-B80D-C0411EC87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08" y="878541"/>
            <a:ext cx="4876266" cy="510091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6DD89C7-675D-2208-646D-46ADC6D82618}"/>
              </a:ext>
            </a:extLst>
          </p:cNvPr>
          <p:cNvSpPr/>
          <p:nvPr/>
        </p:nvSpPr>
        <p:spPr>
          <a:xfrm>
            <a:off x="304805" y="5199529"/>
            <a:ext cx="3612772" cy="965965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BA7C3B-0F3E-1DB1-452C-072BE59A283C}"/>
              </a:ext>
            </a:extLst>
          </p:cNvPr>
          <p:cNvSpPr txBox="1"/>
          <p:nvPr/>
        </p:nvSpPr>
        <p:spPr>
          <a:xfrm>
            <a:off x="4948518" y="5029200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이게 맞는 듯 하다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802DAA7-4897-B379-9A86-3018D6C2355C}"/>
              </a:ext>
            </a:extLst>
          </p:cNvPr>
          <p:cNvCxnSpPr/>
          <p:nvPr/>
        </p:nvCxnSpPr>
        <p:spPr>
          <a:xfrm flipH="1">
            <a:off x="3917577" y="5199529"/>
            <a:ext cx="959223" cy="53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47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02F0E6-B161-461F-2D20-B22240FF5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569" y="115533"/>
            <a:ext cx="12191999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8C1D6F-8842-AF61-A0C7-197CF47112DF}"/>
              </a:ext>
            </a:extLst>
          </p:cNvPr>
          <p:cNvSpPr txBox="1"/>
          <p:nvPr/>
        </p:nvSpPr>
        <p:spPr>
          <a:xfrm>
            <a:off x="4205289" y="4356378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레빗</a:t>
            </a:r>
            <a:r>
              <a:rPr lang="ko-KR" altLang="en-US" sz="600" dirty="0">
                <a:solidFill>
                  <a:srgbClr val="FF00FF"/>
                </a:solidFill>
              </a:rPr>
              <a:t> 패밀리 선택 시 연동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B37909F-50C3-D2F8-778E-4DDB23A41113}"/>
              </a:ext>
            </a:extLst>
          </p:cNvPr>
          <p:cNvSpPr/>
          <p:nvPr/>
        </p:nvSpPr>
        <p:spPr>
          <a:xfrm>
            <a:off x="3762377" y="4414838"/>
            <a:ext cx="442912" cy="252412"/>
          </a:xfrm>
          <a:prstGeom prst="roundRect">
            <a:avLst/>
          </a:pr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358C6393-9220-749F-8665-AC5274416026}"/>
              </a:ext>
            </a:extLst>
          </p:cNvPr>
          <p:cNvSpPr/>
          <p:nvPr/>
        </p:nvSpPr>
        <p:spPr>
          <a:xfrm>
            <a:off x="4205289" y="3361765"/>
            <a:ext cx="5395911" cy="1183341"/>
          </a:xfrm>
          <a:custGeom>
            <a:avLst/>
            <a:gdLst>
              <a:gd name="connsiteX0" fmla="*/ 0 w 4096871"/>
              <a:gd name="connsiteY0" fmla="*/ 1183341 h 1183341"/>
              <a:gd name="connsiteX1" fmla="*/ 2268071 w 4096871"/>
              <a:gd name="connsiteY1" fmla="*/ 1183341 h 1183341"/>
              <a:gd name="connsiteX2" fmla="*/ 2268071 w 4096871"/>
              <a:gd name="connsiteY2" fmla="*/ 0 h 1183341"/>
              <a:gd name="connsiteX3" fmla="*/ 4096871 w 4096871"/>
              <a:gd name="connsiteY3" fmla="*/ 0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6871" h="1183341">
                <a:moveTo>
                  <a:pt x="0" y="1183341"/>
                </a:moveTo>
                <a:lnTo>
                  <a:pt x="2268071" y="1183341"/>
                </a:lnTo>
                <a:lnTo>
                  <a:pt x="2268071" y="0"/>
                </a:lnTo>
                <a:lnTo>
                  <a:pt x="4096871" y="0"/>
                </a:lnTo>
              </a:path>
            </a:pathLst>
          </a:cu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06E0CD7-D26D-9E91-B7F6-7AD70591E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607" y="91188"/>
            <a:ext cx="7535327" cy="1762371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244DFA3-23D4-2054-2B96-D97C9051B983}"/>
              </a:ext>
            </a:extLst>
          </p:cNvPr>
          <p:cNvCxnSpPr>
            <a:cxnSpLocks/>
          </p:cNvCxnSpPr>
          <p:nvPr/>
        </p:nvCxnSpPr>
        <p:spPr>
          <a:xfrm flipV="1">
            <a:off x="4110087" y="156322"/>
            <a:ext cx="546585" cy="987799"/>
          </a:xfrm>
          <a:prstGeom prst="line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E056547-54B4-4A60-A9F1-364006AAEFC7}"/>
              </a:ext>
            </a:extLst>
          </p:cNvPr>
          <p:cNvCxnSpPr>
            <a:cxnSpLocks/>
          </p:cNvCxnSpPr>
          <p:nvPr/>
        </p:nvCxnSpPr>
        <p:spPr>
          <a:xfrm>
            <a:off x="4110087" y="1266265"/>
            <a:ext cx="546585" cy="584386"/>
          </a:xfrm>
          <a:prstGeom prst="line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7DDABF-A409-F6EE-8486-9E8F6BF324BD}"/>
              </a:ext>
            </a:extLst>
          </p:cNvPr>
          <p:cNvSpPr txBox="1"/>
          <p:nvPr/>
        </p:nvSpPr>
        <p:spPr>
          <a:xfrm>
            <a:off x="8487106" y="207967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(</a:t>
            </a:r>
            <a:r>
              <a:rPr lang="ko-KR" altLang="en-US" sz="600" dirty="0">
                <a:solidFill>
                  <a:srgbClr val="FF00FF"/>
                </a:solidFill>
              </a:rPr>
              <a:t>더블클릭 새 창</a:t>
            </a:r>
            <a:r>
              <a:rPr lang="en-US" altLang="ko-KR" sz="600" dirty="0">
                <a:solidFill>
                  <a:srgbClr val="FF00FF"/>
                </a:solidFill>
              </a:rPr>
              <a:t>)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E5E0EF-C3B3-9B8C-2F1B-2A5DBE7CEC5C}"/>
              </a:ext>
            </a:extLst>
          </p:cNvPr>
          <p:cNvSpPr/>
          <p:nvPr/>
        </p:nvSpPr>
        <p:spPr>
          <a:xfrm>
            <a:off x="4919662" y="704850"/>
            <a:ext cx="785813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tx1"/>
                </a:solidFill>
              </a:rPr>
              <a:t>공통</a:t>
            </a:r>
            <a:r>
              <a:rPr lang="en-US" altLang="ko-KR" sz="500" dirty="0">
                <a:solidFill>
                  <a:schemeClr val="tx1"/>
                </a:solidFill>
              </a:rPr>
              <a:t>_</a:t>
            </a:r>
            <a:r>
              <a:rPr lang="ko-KR" altLang="en-US" sz="500" dirty="0">
                <a:solidFill>
                  <a:schemeClr val="tx1"/>
                </a:solidFill>
              </a:rPr>
              <a:t>콘크리트</a:t>
            </a:r>
            <a:r>
              <a:rPr lang="en-US" altLang="ko-KR" sz="500" dirty="0">
                <a:solidFill>
                  <a:schemeClr val="tx1"/>
                </a:solidFill>
              </a:rPr>
              <a:t>-</a:t>
            </a:r>
            <a:r>
              <a:rPr lang="ko-KR" altLang="en-US" sz="500" dirty="0">
                <a:solidFill>
                  <a:schemeClr val="tx1"/>
                </a:solidFill>
              </a:rPr>
              <a:t>지상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DF2783-4985-C870-7614-E2806695D4DE}"/>
              </a:ext>
            </a:extLst>
          </p:cNvPr>
          <p:cNvSpPr/>
          <p:nvPr/>
        </p:nvSpPr>
        <p:spPr>
          <a:xfrm>
            <a:off x="2001052" y="1736351"/>
            <a:ext cx="751674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tx1"/>
                </a:solidFill>
              </a:rPr>
              <a:t>공통</a:t>
            </a:r>
            <a:r>
              <a:rPr lang="en-US" altLang="ko-KR" sz="500" dirty="0">
                <a:solidFill>
                  <a:schemeClr val="tx1"/>
                </a:solidFill>
              </a:rPr>
              <a:t>_</a:t>
            </a:r>
            <a:r>
              <a:rPr lang="ko-KR" altLang="en-US" sz="500" dirty="0">
                <a:solidFill>
                  <a:schemeClr val="tx1"/>
                </a:solidFill>
              </a:rPr>
              <a:t>콘크리트</a:t>
            </a:r>
            <a:r>
              <a:rPr lang="en-US" altLang="ko-KR" sz="500" dirty="0">
                <a:solidFill>
                  <a:schemeClr val="tx1"/>
                </a:solidFill>
              </a:rPr>
              <a:t>-</a:t>
            </a:r>
            <a:r>
              <a:rPr lang="ko-KR" altLang="en-US" sz="500" dirty="0">
                <a:solidFill>
                  <a:schemeClr val="tx1"/>
                </a:solidFill>
              </a:rPr>
              <a:t>지상</a:t>
            </a: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C10381FB-D601-42E2-7F97-E686E6B9A469}"/>
              </a:ext>
            </a:extLst>
          </p:cNvPr>
          <p:cNvSpPr/>
          <p:nvPr/>
        </p:nvSpPr>
        <p:spPr>
          <a:xfrm>
            <a:off x="2688910" y="788781"/>
            <a:ext cx="2217248" cy="987799"/>
          </a:xfrm>
          <a:custGeom>
            <a:avLst/>
            <a:gdLst>
              <a:gd name="connsiteX0" fmla="*/ 0 w 4096871"/>
              <a:gd name="connsiteY0" fmla="*/ 1183341 h 1183341"/>
              <a:gd name="connsiteX1" fmla="*/ 2268071 w 4096871"/>
              <a:gd name="connsiteY1" fmla="*/ 1183341 h 1183341"/>
              <a:gd name="connsiteX2" fmla="*/ 2268071 w 4096871"/>
              <a:gd name="connsiteY2" fmla="*/ 0 h 1183341"/>
              <a:gd name="connsiteX3" fmla="*/ 4096871 w 4096871"/>
              <a:gd name="connsiteY3" fmla="*/ 0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6871" h="1183341">
                <a:moveTo>
                  <a:pt x="0" y="1183341"/>
                </a:moveTo>
                <a:lnTo>
                  <a:pt x="2268071" y="1183341"/>
                </a:lnTo>
                <a:lnTo>
                  <a:pt x="2268071" y="0"/>
                </a:lnTo>
                <a:lnTo>
                  <a:pt x="4096871" y="0"/>
                </a:lnTo>
              </a:path>
            </a:pathLst>
          </a:cu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A7C47E-402D-668E-E518-B494AC6D6F84}"/>
              </a:ext>
            </a:extLst>
          </p:cNvPr>
          <p:cNvSpPr txBox="1"/>
          <p:nvPr/>
        </p:nvSpPr>
        <p:spPr>
          <a:xfrm>
            <a:off x="3111764" y="600053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자동 </a:t>
            </a:r>
            <a:r>
              <a:rPr lang="ko-KR" altLang="en-US" sz="600" dirty="0" err="1">
                <a:solidFill>
                  <a:srgbClr val="FF00FF"/>
                </a:solidFill>
              </a:rPr>
              <a:t>값변경</a:t>
            </a:r>
            <a:r>
              <a:rPr lang="ko-KR" altLang="en-US" sz="600" dirty="0">
                <a:solidFill>
                  <a:srgbClr val="FF00FF"/>
                </a:solidFill>
              </a:rPr>
              <a:t> 업데이트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B833975-159D-9D11-D35B-020CD92F3E4B}"/>
              </a:ext>
            </a:extLst>
          </p:cNvPr>
          <p:cNvSpPr/>
          <p:nvPr/>
        </p:nvSpPr>
        <p:spPr>
          <a:xfrm>
            <a:off x="9465076" y="300401"/>
            <a:ext cx="1300334" cy="18466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전역 업데이트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BD5641-F498-0E6F-0D53-32537B3AC3A3}"/>
              </a:ext>
            </a:extLst>
          </p:cNvPr>
          <p:cNvSpPr txBox="1"/>
          <p:nvPr/>
        </p:nvSpPr>
        <p:spPr>
          <a:xfrm>
            <a:off x="3264164" y="752453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자동 </a:t>
            </a:r>
            <a:r>
              <a:rPr lang="ko-KR" altLang="en-US" sz="600" dirty="0" err="1">
                <a:solidFill>
                  <a:srgbClr val="FF00FF"/>
                </a:solidFill>
              </a:rPr>
              <a:t>값변경</a:t>
            </a:r>
            <a:r>
              <a:rPr lang="ko-KR" altLang="en-US" sz="600" dirty="0">
                <a:solidFill>
                  <a:srgbClr val="FF00FF"/>
                </a:solidFill>
              </a:rPr>
              <a:t> 업데이트</a:t>
            </a:r>
          </a:p>
        </p:txBody>
      </p:sp>
    </p:spTree>
    <p:extLst>
      <p:ext uri="{BB962C8B-B14F-4D97-AF65-F5344CB8AC3E}">
        <p14:creationId xmlns:p14="http://schemas.microsoft.com/office/powerpoint/2010/main" val="3688447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:a16="http://schemas.microsoft.com/office/drawing/2014/main" id="{2B248996-ADF4-33F7-32A6-625165F57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82"/>
            <a:ext cx="12192000" cy="65532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153670"/>
              </p:ext>
            </p:extLst>
          </p:nvPr>
        </p:nvGraphicFramePr>
        <p:xfrm>
          <a:off x="2873215" y="1307556"/>
          <a:ext cx="5634745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16170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083703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3225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2010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Revit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Family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Types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772696" y="937937"/>
            <a:ext cx="26677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</a:t>
            </a:r>
            <a:r>
              <a:rPr lang="pt-BR" altLang="ko-KR" sz="1100" b="1" dirty="0"/>
              <a:t>H_FL_AR_S17_RC Slab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FL-Q1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FL-Q1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873215" y="1828298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838415" y="1828298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874594" y="2031305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304781" y="1694433"/>
            <a:ext cx="2424784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50" b="1" dirty="0"/>
              <a:t>H_FL_AR_S17_RC Slab</a:t>
            </a:r>
          </a:p>
          <a:p>
            <a:r>
              <a:rPr lang="pt-BR" altLang="ko-KR" sz="1050" dirty="0"/>
              <a:t>H_FL_AR_S17_RC Slab_S Trowel</a:t>
            </a:r>
          </a:p>
          <a:p>
            <a:r>
              <a:rPr lang="pt-BR" altLang="ko-KR" sz="1050" dirty="0"/>
              <a:t>H_FL_AR_S17_Roof RC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H_FL_AR_S17_STG Top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Slab_S Trowel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H_RF_AR_S17_Roof 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H_FL_AR_S05_Grating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H_FL_AR_S06_Removable Grating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00" dirty="0"/>
              <a:t>H_FL_AR_S17_RC Slab_T150</a:t>
            </a:r>
          </a:p>
          <a:p>
            <a:r>
              <a:rPr lang="pt-BR" altLang="ko-KR" sz="1000" dirty="0"/>
              <a:t>H_FL_AR_S17_RC Slab_T200</a:t>
            </a:r>
          </a:p>
          <a:p>
            <a:endParaRPr lang="pt-BR" altLang="ko-KR" sz="1000" dirty="0"/>
          </a:p>
          <a:p>
            <a:endParaRPr lang="en-US" altLang="ko-KR" sz="10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89"/>
            <a:ext cx="169050" cy="225731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11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FL-Q1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357262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357262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70CBCE-BFD2-F409-2F23-C0612A8CAC67}"/>
              </a:ext>
            </a:extLst>
          </p:cNvPr>
          <p:cNvSpPr txBox="1"/>
          <p:nvPr/>
        </p:nvSpPr>
        <p:spPr>
          <a:xfrm>
            <a:off x="2878616" y="335407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2A6ABD-0626-EECD-CBE7-66EE268AFB2E}"/>
              </a:ext>
            </a:extLst>
          </p:cNvPr>
          <p:cNvSpPr txBox="1"/>
          <p:nvPr/>
        </p:nvSpPr>
        <p:spPr>
          <a:xfrm>
            <a:off x="3465334" y="3354076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58FC43-DDE8-89C2-FA6D-DF0A7C124007}"/>
              </a:ext>
            </a:extLst>
          </p:cNvPr>
          <p:cNvSpPr txBox="1"/>
          <p:nvPr/>
        </p:nvSpPr>
        <p:spPr>
          <a:xfrm>
            <a:off x="2772696" y="3733207"/>
            <a:ext cx="3055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Only for        : </a:t>
            </a:r>
            <a:r>
              <a:rPr lang="pt-BR" altLang="ko-KR" sz="1100" b="1" dirty="0">
                <a:solidFill>
                  <a:srgbClr val="FF00FF"/>
                </a:solidFill>
              </a:rPr>
              <a:t>H_FL_AR_S17_RC Slab_T150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B5C7F6-9539-3086-B43F-86D2132A8332}"/>
              </a:ext>
            </a:extLst>
          </p:cNvPr>
          <p:cNvSpPr/>
          <p:nvPr/>
        </p:nvSpPr>
        <p:spPr>
          <a:xfrm>
            <a:off x="312957" y="1694433"/>
            <a:ext cx="2416608" cy="22899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6430C90C-BF47-B429-C5A7-3BA9EBCAA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670520"/>
              </p:ext>
            </p:extLst>
          </p:nvPr>
        </p:nvGraphicFramePr>
        <p:xfrm>
          <a:off x="2873215" y="4108183"/>
          <a:ext cx="5634745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30B2D757-28D0-D9AB-1C2F-E5B91DEABA52}"/>
              </a:ext>
            </a:extLst>
          </p:cNvPr>
          <p:cNvSpPr/>
          <p:nvPr/>
        </p:nvSpPr>
        <p:spPr>
          <a:xfrm>
            <a:off x="8947998" y="3580746"/>
            <a:ext cx="2748701" cy="19773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042DD00-0485-CE8F-EEA9-AC7E09449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1741015"/>
            <a:ext cx="152421" cy="15242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8022954-849C-C527-49A4-74FEE49007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1911854"/>
            <a:ext cx="142895" cy="161948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8CCA7700-FC75-43AD-7852-9858D065FB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223154"/>
            <a:ext cx="142895" cy="161948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FCC971FB-C4EC-1029-B989-3206B3A38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380887"/>
            <a:ext cx="142895" cy="161948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2F41EC32-4B94-4EDB-8083-CA28ECEEFC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548362"/>
            <a:ext cx="142895" cy="16194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DE64ECB0-9123-0568-EFB5-812078F60F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708999"/>
            <a:ext cx="142895" cy="161948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DD9371FE-027E-8C87-04E3-39ACFD63DD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872055"/>
            <a:ext cx="142895" cy="161948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3876470-AE6F-DDC8-9F5D-185198E264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3029706"/>
            <a:ext cx="142895" cy="161948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29A53283-0D82-996B-246C-96760DC99B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2065206"/>
            <a:ext cx="152421" cy="152421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22FB1FB1-BAA8-6425-0428-0E1B3D040D6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" t="18786" r="38113" b="30828"/>
          <a:stretch/>
        </p:blipFill>
        <p:spPr>
          <a:xfrm>
            <a:off x="8976020" y="1490917"/>
            <a:ext cx="2548307" cy="701019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D33172B6-59C4-8B24-4BBB-3E223277736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6676" b="-1226"/>
          <a:stretch/>
        </p:blipFill>
        <p:spPr>
          <a:xfrm>
            <a:off x="9029977" y="2280603"/>
            <a:ext cx="2499960" cy="350030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259B3770-5255-DD5F-5E73-F7BF8FFFC110}"/>
              </a:ext>
            </a:extLst>
          </p:cNvPr>
          <p:cNvSpPr/>
          <p:nvPr/>
        </p:nvSpPr>
        <p:spPr>
          <a:xfrm>
            <a:off x="2956283" y="696359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D49A92DE-70D6-AB0B-A7E7-5A0CE5E1E4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721284"/>
            <a:ext cx="230856" cy="228991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F9A561AD-F953-1385-A5CC-231F63F996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368" y="689252"/>
            <a:ext cx="2561547" cy="31030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E7724F7-5E00-20DE-9202-138A00B83C5F}"/>
              </a:ext>
            </a:extLst>
          </p:cNvPr>
          <p:cNvSpPr/>
          <p:nvPr/>
        </p:nvSpPr>
        <p:spPr>
          <a:xfrm>
            <a:off x="7122195" y="909808"/>
            <a:ext cx="1297926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Update common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408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2A3C94-CDBC-F969-6F8F-EE4E02680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128"/>
            <a:ext cx="12192000" cy="65257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8EEA736-4E5E-BEC1-7621-3F37EDEA2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201" y="1100698"/>
            <a:ext cx="6913974" cy="36046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3B1E28C-0645-1683-1255-82708E104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621" y="1604927"/>
            <a:ext cx="5430008" cy="50489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87FFA5B-2978-E164-E9B9-F6A3EB74DC61}"/>
              </a:ext>
            </a:extLst>
          </p:cNvPr>
          <p:cNvSpPr/>
          <p:nvPr/>
        </p:nvSpPr>
        <p:spPr>
          <a:xfrm>
            <a:off x="1981201" y="2344426"/>
            <a:ext cx="2152650" cy="1338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altLang="ko-KR" sz="900" b="1" dirty="0"/>
              <a:t>H_FL_AR_S17_RC Slab</a:t>
            </a:r>
          </a:p>
          <a:p>
            <a:r>
              <a:rPr lang="pt-BR" altLang="ko-KR" sz="900" dirty="0"/>
              <a:t>H_FL_AR_S17_RC Slab_S Trowel</a:t>
            </a:r>
          </a:p>
          <a:p>
            <a:r>
              <a:rPr lang="pt-BR" altLang="ko-KR" sz="900" dirty="0"/>
              <a:t>H_FL_AR_S17_Roof RC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H_FL_AR_S17_STG Top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Slab_S Trowel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H_RF_AR_S17_Roof 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H_FL_AR_S05_Grating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H_FL_AR_S06_Removable Grating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0F43B0-76CB-32E6-5EE0-E75F3CCFF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871" y="2214597"/>
            <a:ext cx="3161779" cy="2076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72B152-61F0-FEFE-EAD4-54942375A292}"/>
              </a:ext>
            </a:extLst>
          </p:cNvPr>
          <p:cNvSpPr txBox="1"/>
          <p:nvPr/>
        </p:nvSpPr>
        <p:spPr>
          <a:xfrm>
            <a:off x="4216921" y="237464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780C8-05D5-FC27-87B3-499DB77EDE5D}"/>
              </a:ext>
            </a:extLst>
          </p:cNvPr>
          <p:cNvSpPr txBox="1"/>
          <p:nvPr/>
        </p:nvSpPr>
        <p:spPr>
          <a:xfrm>
            <a:off x="4238561" y="2856863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82082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B2B73D-E4C5-1AA9-2832-CA8F6810C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777411-29AC-EE30-4FB2-31F0615140F6}"/>
              </a:ext>
            </a:extLst>
          </p:cNvPr>
          <p:cNvSpPr txBox="1"/>
          <p:nvPr/>
        </p:nvSpPr>
        <p:spPr>
          <a:xfrm>
            <a:off x="240012" y="5471569"/>
            <a:ext cx="1037463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Hide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unused</a:t>
            </a:r>
            <a:endParaRPr lang="ko-KR" altLang="en-US" sz="11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A32BFE-D83F-44FF-D00B-3F0EB0C820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415"/>
          <a:stretch/>
        </p:blipFill>
        <p:spPr>
          <a:xfrm>
            <a:off x="201437" y="1756312"/>
            <a:ext cx="1798813" cy="1347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5CBFEE-D872-AC8B-1CB4-E2161C557495}"/>
              </a:ext>
            </a:extLst>
          </p:cNvPr>
          <p:cNvSpPr txBox="1"/>
          <p:nvPr/>
        </p:nvSpPr>
        <p:spPr>
          <a:xfrm>
            <a:off x="2606031" y="1038483"/>
            <a:ext cx="15520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현재 선택 타입을 상기 빌딩에 적용하기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71B433-CED8-E7CA-6CFB-1236458E84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283" t="11047" r="59030" b="86124"/>
          <a:stretch/>
        </p:blipFill>
        <p:spPr>
          <a:xfrm>
            <a:off x="10774679" y="1403231"/>
            <a:ext cx="1181101" cy="1854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712105-7C6A-8625-C4DB-B86019E73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45" y="800325"/>
            <a:ext cx="1971950" cy="2381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2C3CFBF-93B3-1CD5-27C2-542D4BAEEA44}"/>
              </a:ext>
            </a:extLst>
          </p:cNvPr>
          <p:cNvSpPr/>
          <p:nvPr/>
        </p:nvSpPr>
        <p:spPr>
          <a:xfrm>
            <a:off x="2684859" y="1049982"/>
            <a:ext cx="1466850" cy="16166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6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19330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224045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F91  /  B35  /  W01B  /  C95A</a:t>
            </a:r>
          </a:p>
          <a:p>
            <a:endParaRPr lang="en-US" altLang="ko-KR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Finish Type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982890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178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3245943" y="174786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7B1030-F927-1B0C-B808-5DCD7D33B404}"/>
              </a:ext>
            </a:extLst>
          </p:cNvPr>
          <p:cNvSpPr txBox="1"/>
          <p:nvPr/>
        </p:nvSpPr>
        <p:spPr>
          <a:xfrm>
            <a:off x="6009242" y="3856415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25A93A0-3A65-9CE5-9CD9-D18761F28EC7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4402A91-A11A-1FCC-5A1C-EC6B89B1062F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30C432B-A2A9-120F-B647-DDDE1BCE0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825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104154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30315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82637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226009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1041540"/>
            <a:ext cx="2501714" cy="449248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45491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635035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302174" y="1564760"/>
            <a:ext cx="2793826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F91 / B35 / W02A / C95A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101	CENTRAL CONTROL ROOM	</a:t>
            </a:r>
          </a:p>
          <a:p>
            <a:r>
              <a:rPr lang="en-US" altLang="ko-KR" sz="1050" dirty="0"/>
              <a:t>102	MEETING ROOM	</a:t>
            </a:r>
          </a:p>
          <a:p>
            <a:r>
              <a:rPr lang="en-US" altLang="ko-KR" sz="1050" dirty="0"/>
              <a:t>103	ENGINEERING ROOM	</a:t>
            </a:r>
          </a:p>
          <a:p>
            <a:r>
              <a:rPr lang="en-US" altLang="ko-KR" sz="1050" dirty="0"/>
              <a:t>127	NONE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88982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714813" y="1564760"/>
            <a:ext cx="247769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    room1</a:t>
            </a:r>
          </a:p>
          <a:p>
            <a:r>
              <a:rPr lang="en-US" altLang="ko-KR" sz="1050" dirty="0"/>
              <a:t>    room2</a:t>
            </a:r>
          </a:p>
          <a:p>
            <a:r>
              <a:rPr lang="en-US" altLang="ko-KR" sz="1050" dirty="0"/>
              <a:t>    room3</a:t>
            </a:r>
          </a:p>
          <a:p>
            <a:r>
              <a:rPr lang="en-US" altLang="ko-KR" sz="1050" dirty="0"/>
              <a:t>    room4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    room5</a:t>
            </a:r>
          </a:p>
          <a:p>
            <a:r>
              <a:rPr lang="en-US" altLang="ko-KR" sz="1050" dirty="0"/>
              <a:t>    room6</a:t>
            </a:r>
          </a:p>
          <a:p>
            <a:r>
              <a:rPr lang="en-US" altLang="ko-KR" sz="1050" dirty="0"/>
              <a:t>    room7</a:t>
            </a:r>
          </a:p>
          <a:p>
            <a:r>
              <a:rPr lang="en-US" altLang="ko-KR" sz="1050" dirty="0"/>
              <a:t>    room8</a:t>
            </a:r>
          </a:p>
          <a:p>
            <a:r>
              <a:rPr lang="en-US" altLang="ko-KR" sz="1050" dirty="0"/>
              <a:t>F91  /  B35  /  W01B  /  C95A</a:t>
            </a:r>
          </a:p>
          <a:p>
            <a:r>
              <a:rPr lang="en-US" altLang="ko-KR" sz="1050" dirty="0"/>
              <a:t>    room9</a:t>
            </a:r>
          </a:p>
          <a:p>
            <a:r>
              <a:rPr lang="en-US" altLang="ko-KR" sz="1050" dirty="0"/>
              <a:t>    room10</a:t>
            </a:r>
          </a:p>
          <a:p>
            <a:r>
              <a:rPr lang="en-US" altLang="ko-KR" sz="1050" dirty="0"/>
              <a:t>    room11</a:t>
            </a:r>
          </a:p>
          <a:p>
            <a:r>
              <a:rPr lang="en-US" altLang="ko-KR" sz="1050" dirty="0"/>
              <a:t>    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3317966" y="1146888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</a:t>
            </a:r>
            <a:r>
              <a:rPr lang="ko-KR" altLang="en-US" sz="1100" dirty="0" err="1"/>
              <a:t>트리뷰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204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C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6714812" y="321449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76828-A373-34D5-BDA3-FAC9160E6382}"/>
              </a:ext>
            </a:extLst>
          </p:cNvPr>
          <p:cNvSpPr txBox="1"/>
          <p:nvPr/>
        </p:nvSpPr>
        <p:spPr>
          <a:xfrm>
            <a:off x="3302174" y="3293000"/>
            <a:ext cx="78258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Item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E1ECB-C2D3-20EB-0F2A-8012B85807D9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F1C5E1-AB65-73DB-A85F-22CA09141D9A}"/>
              </a:ext>
            </a:extLst>
          </p:cNvPr>
          <p:cNvSpPr txBox="1"/>
          <p:nvPr/>
        </p:nvSpPr>
        <p:spPr>
          <a:xfrm>
            <a:off x="4163083" y="3293000"/>
            <a:ext cx="193674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rooms with finish type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0869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3314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Earth Work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0" y="1053314"/>
            <a:ext cx="535921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0262B02-5FB1-BE35-F3B0-6B0AC4BD3CD8}"/>
              </a:ext>
            </a:extLst>
          </p:cNvPr>
          <p:cNvCxnSpPr/>
          <p:nvPr/>
        </p:nvCxnSpPr>
        <p:spPr>
          <a:xfrm>
            <a:off x="219075" y="6086475"/>
            <a:ext cx="438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D7FD09-F7EF-99C5-419B-56B56DDBA28A}"/>
              </a:ext>
            </a:extLst>
          </p:cNvPr>
          <p:cNvSpPr txBox="1"/>
          <p:nvPr/>
        </p:nvSpPr>
        <p:spPr>
          <a:xfrm>
            <a:off x="5667374" y="1051952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Steel Work</a:t>
            </a:r>
            <a:endParaRPr lang="ko-KR" altLang="en-US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954258-B37B-5706-DA25-CCAFA465FB08}"/>
              </a:ext>
            </a:extLst>
          </p:cNvPr>
          <p:cNvSpPr/>
          <p:nvPr/>
        </p:nvSpPr>
        <p:spPr>
          <a:xfrm>
            <a:off x="5667374" y="1051952"/>
            <a:ext cx="614362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F4D50B2-9A14-6EB8-C087-20E2C53C9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CFDBE91-FA0C-8E18-B4A1-451538F76F8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25432B8-1E03-DE9B-B480-28B21C24A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12128"/>
              </p:ext>
            </p:extLst>
          </p:nvPr>
        </p:nvGraphicFramePr>
        <p:xfrm>
          <a:off x="219075" y="1746326"/>
          <a:ext cx="4950555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075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978755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ExtraExcavation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토량환산계수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돌출길이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607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터파기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여유폭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13687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지하수위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(GL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을 기준으로 음수로 작성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82922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50264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7A10E35-E4D8-17C7-9AC0-DDA3FA9F3881}"/>
              </a:ext>
            </a:extLst>
          </p:cNvPr>
          <p:cNvSpPr txBox="1"/>
          <p:nvPr/>
        </p:nvSpPr>
        <p:spPr>
          <a:xfrm>
            <a:off x="256161" y="1425969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C76C1B-4828-15CC-8F74-006A3086DBD4}"/>
              </a:ext>
            </a:extLst>
          </p:cNvPr>
          <p:cNvSpPr txBox="1"/>
          <p:nvPr/>
        </p:nvSpPr>
        <p:spPr>
          <a:xfrm>
            <a:off x="842879" y="1425969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F828252-AA18-E856-BDB1-77BBEB14E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491072"/>
              </p:ext>
            </p:extLst>
          </p:nvPr>
        </p:nvGraphicFramePr>
        <p:xfrm>
          <a:off x="5891818" y="1744964"/>
          <a:ext cx="4870450" cy="1710690"/>
        </p:xfrm>
        <a:graphic>
          <a:graphicData uri="http://schemas.openxmlformats.org/drawingml/2006/table">
            <a:tbl>
              <a:tblPr/>
              <a:tblGrid>
                <a:gridCol w="712911">
                  <a:extLst>
                    <a:ext uri="{9D8B030D-6E8A-4147-A177-3AD203B41FA5}">
                      <a16:colId xmlns:a16="http://schemas.microsoft.com/office/drawing/2014/main" val="2435756049"/>
                    </a:ext>
                  </a:extLst>
                </a:gridCol>
                <a:gridCol w="1755643">
                  <a:extLst>
                    <a:ext uri="{9D8B030D-6E8A-4147-A177-3AD203B41FA5}">
                      <a16:colId xmlns:a16="http://schemas.microsoft.com/office/drawing/2014/main" val="2684752932"/>
                    </a:ext>
                  </a:extLst>
                </a:gridCol>
                <a:gridCol w="453272">
                  <a:extLst>
                    <a:ext uri="{9D8B030D-6E8A-4147-A177-3AD203B41FA5}">
                      <a16:colId xmlns:a16="http://schemas.microsoft.com/office/drawing/2014/main" val="121018508"/>
                    </a:ext>
                  </a:extLst>
                </a:gridCol>
                <a:gridCol w="1948624">
                  <a:extLst>
                    <a:ext uri="{9D8B030D-6E8A-4147-A177-3AD203B41FA5}">
                      <a16:colId xmlns:a16="http://schemas.microsoft.com/office/drawing/2014/main" val="211323803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016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단위중량 기준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(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KG/M 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2415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9219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9739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Medium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0674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464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454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28575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7320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7340837-73E2-B386-89CA-D0C0D0EA926A}"/>
              </a:ext>
            </a:extLst>
          </p:cNvPr>
          <p:cNvSpPr txBox="1"/>
          <p:nvPr/>
        </p:nvSpPr>
        <p:spPr>
          <a:xfrm>
            <a:off x="5967437" y="14246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14C182-57DA-0A6B-F5C9-D160E69BACC6}"/>
              </a:ext>
            </a:extLst>
          </p:cNvPr>
          <p:cNvSpPr txBox="1"/>
          <p:nvPr/>
        </p:nvSpPr>
        <p:spPr>
          <a:xfrm>
            <a:off x="6554155" y="14246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12978-0306-465D-DB2F-88B178BEFD99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94D21B-EF1D-E294-6AD2-DD7F6126FEE8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6076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59E480E6-8FE2-C7B8-F932-87BBC1CDC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0B81A30-F7FB-DF9F-2ED8-5B7FD28F09A1}"/>
              </a:ext>
            </a:extLst>
          </p:cNvPr>
          <p:cNvSpPr txBox="1"/>
          <p:nvPr/>
        </p:nvSpPr>
        <p:spPr>
          <a:xfrm>
            <a:off x="7479306" y="3402105"/>
            <a:ext cx="161454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공통 입력 값 항목 업데이트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3662DF-8076-7DC0-F436-79DB8AD285C3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</p:spTree>
    <p:extLst>
      <p:ext uri="{BB962C8B-B14F-4D97-AF65-F5344CB8AC3E}">
        <p14:creationId xmlns:p14="http://schemas.microsoft.com/office/powerpoint/2010/main" val="100836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733E507-D5A5-3EE3-CF81-EDE2899FA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A22A0A-92F6-3ED9-7AF0-46F8F2069067}"/>
              </a:ext>
            </a:extLst>
          </p:cNvPr>
          <p:cNvSpPr txBox="1"/>
          <p:nvPr/>
        </p:nvSpPr>
        <p:spPr>
          <a:xfrm>
            <a:off x="2067493" y="4427467"/>
            <a:ext cx="10358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산출타입 복제 기능 추가</a:t>
            </a:r>
          </a:p>
        </p:txBody>
      </p:sp>
    </p:spTree>
    <p:extLst>
      <p:ext uri="{BB962C8B-B14F-4D97-AF65-F5344CB8AC3E}">
        <p14:creationId xmlns:p14="http://schemas.microsoft.com/office/powerpoint/2010/main" val="368817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1952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Category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BD2E7A-D817-782E-A299-A8A91D42B8A5}"/>
              </a:ext>
            </a:extLst>
          </p:cNvPr>
          <p:cNvSpPr/>
          <p:nvPr/>
        </p:nvSpPr>
        <p:spPr>
          <a:xfrm>
            <a:off x="240013" y="1584703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</a:t>
            </a:r>
          </a:p>
          <a:p>
            <a:r>
              <a:rPr lang="en-US" altLang="ko-KR" sz="1050" dirty="0"/>
              <a:t>Floors</a:t>
            </a:r>
          </a:p>
          <a:p>
            <a:r>
              <a:rPr lang="en-US" altLang="ko-KR" sz="1050" dirty="0"/>
              <a:t>Roofs</a:t>
            </a:r>
          </a:p>
          <a:p>
            <a:r>
              <a:rPr lang="en-US" altLang="ko-KR" sz="1050" dirty="0"/>
              <a:t>Walls</a:t>
            </a:r>
          </a:p>
          <a:p>
            <a:r>
              <a:rPr lang="en-US" altLang="ko-KR" sz="1050" dirty="0" err="1"/>
              <a:t>St_Fdn</a:t>
            </a:r>
            <a:endParaRPr lang="en-US" altLang="ko-KR" sz="1050" dirty="0"/>
          </a:p>
          <a:p>
            <a:r>
              <a:rPr lang="en-US" altLang="ko-KR" sz="1050" dirty="0" err="1"/>
              <a:t>St_col</a:t>
            </a:r>
            <a:endParaRPr lang="en-US" altLang="ko-KR" sz="1050" dirty="0"/>
          </a:p>
          <a:p>
            <a:r>
              <a:rPr lang="en-US" altLang="ko-KR" sz="1050" dirty="0" err="1"/>
              <a:t>St_Framing</a:t>
            </a:r>
            <a:endParaRPr lang="en-US" altLang="ko-KR" sz="1050" dirty="0"/>
          </a:p>
          <a:p>
            <a:r>
              <a:rPr lang="en-US" altLang="ko-KR" sz="1050" dirty="0"/>
              <a:t>Ceilings</a:t>
            </a:r>
          </a:p>
          <a:p>
            <a:r>
              <a:rPr lang="en-US" altLang="ko-KR" sz="1050" dirty="0"/>
              <a:t>Doors</a:t>
            </a:r>
          </a:p>
          <a:p>
            <a:r>
              <a:rPr lang="en-US" altLang="ko-KR" sz="1050" dirty="0"/>
              <a:t>Windows</a:t>
            </a:r>
          </a:p>
          <a:p>
            <a:r>
              <a:rPr lang="en-US" altLang="ko-KR" sz="1050" dirty="0"/>
              <a:t>Stairs</a:t>
            </a:r>
          </a:p>
          <a:p>
            <a:r>
              <a:rPr lang="en-US" altLang="ko-KR" sz="1050" dirty="0"/>
              <a:t>Railings</a:t>
            </a:r>
          </a:p>
          <a:p>
            <a:r>
              <a:rPr lang="en-US" altLang="ko-KR" sz="1050" dirty="0"/>
              <a:t>Generic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1" y="1051952"/>
            <a:ext cx="191116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9209AD-98B4-A52A-1E7E-1A618FBBEF54}"/>
              </a:ext>
            </a:extLst>
          </p:cNvPr>
          <p:cNvSpPr/>
          <p:nvPr/>
        </p:nvSpPr>
        <p:spPr>
          <a:xfrm>
            <a:off x="240013" y="226741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E44BC-7770-1D6D-F39B-520C2E3B3D1F}"/>
              </a:ext>
            </a:extLst>
          </p:cNvPr>
          <p:cNvSpPr txBox="1"/>
          <p:nvPr/>
        </p:nvSpPr>
        <p:spPr>
          <a:xfrm>
            <a:off x="2108385" y="1079970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 err="1"/>
              <a:t>St_Fdn</a:t>
            </a:r>
            <a:endParaRPr lang="ko-KR" altLang="en-US" sz="11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BF49BC-7AE0-06B1-E97C-8FA3BFDF64FF}"/>
              </a:ext>
            </a:extLst>
          </p:cNvPr>
          <p:cNvSpPr/>
          <p:nvPr/>
        </p:nvSpPr>
        <p:spPr>
          <a:xfrm>
            <a:off x="2317936" y="1584703"/>
            <a:ext cx="1434670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SF-Q0</a:t>
            </a:r>
          </a:p>
          <a:p>
            <a:r>
              <a:rPr lang="en-US" altLang="ko-KR" sz="1050" dirty="0"/>
              <a:t>SF-Q1</a:t>
            </a:r>
          </a:p>
          <a:p>
            <a:r>
              <a:rPr lang="en-US" altLang="ko-KR" sz="1050" dirty="0"/>
              <a:t>SF-Q2</a:t>
            </a:r>
          </a:p>
          <a:p>
            <a:r>
              <a:rPr lang="en-US" altLang="ko-KR" sz="1050" dirty="0"/>
              <a:t>SF-Q2A</a:t>
            </a:r>
          </a:p>
          <a:p>
            <a:r>
              <a:rPr lang="en-US" altLang="ko-KR" sz="1050" dirty="0"/>
              <a:t>SF-Q3</a:t>
            </a:r>
          </a:p>
          <a:p>
            <a:r>
              <a:rPr lang="en-US" altLang="ko-KR" sz="1050" dirty="0"/>
              <a:t>SF-Q4</a:t>
            </a:r>
          </a:p>
          <a:p>
            <a:r>
              <a:rPr lang="en-US" altLang="ko-KR" sz="1050" dirty="0"/>
              <a:t>SF-Q5</a:t>
            </a:r>
          </a:p>
          <a:p>
            <a:r>
              <a:rPr lang="en-US" altLang="ko-KR" sz="1050" dirty="0"/>
              <a:t>SF-Q6</a:t>
            </a:r>
          </a:p>
          <a:p>
            <a:endParaRPr lang="en-US" altLang="ko-KR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4B73F-1E06-BDBD-6701-045ABD3F164D}"/>
              </a:ext>
            </a:extLst>
          </p:cNvPr>
          <p:cNvSpPr txBox="1"/>
          <p:nvPr/>
        </p:nvSpPr>
        <p:spPr>
          <a:xfrm>
            <a:off x="2317936" y="1353871"/>
            <a:ext cx="11448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Qty Calc Type Tag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6AD246-FA7D-26A3-E40C-413E060B39ED}"/>
              </a:ext>
            </a:extLst>
          </p:cNvPr>
          <p:cNvSpPr/>
          <p:nvPr/>
        </p:nvSpPr>
        <p:spPr>
          <a:xfrm>
            <a:off x="2317936" y="162444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AA8E9E-7B4F-81F6-9B97-CD008E368CC1}"/>
              </a:ext>
            </a:extLst>
          </p:cNvPr>
          <p:cNvSpPr txBox="1"/>
          <p:nvPr/>
        </p:nvSpPr>
        <p:spPr>
          <a:xfrm>
            <a:off x="2317936" y="32313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20F7DC-9D97-B01A-9E70-C12705E03239}"/>
              </a:ext>
            </a:extLst>
          </p:cNvPr>
          <p:cNvSpPr txBox="1"/>
          <p:nvPr/>
        </p:nvSpPr>
        <p:spPr>
          <a:xfrm>
            <a:off x="2904654" y="32313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B9F9B5-32AB-842C-CEF1-A4AF9547351B}"/>
              </a:ext>
            </a:extLst>
          </p:cNvPr>
          <p:cNvSpPr/>
          <p:nvPr/>
        </p:nvSpPr>
        <p:spPr>
          <a:xfrm>
            <a:off x="2108385" y="1051952"/>
            <a:ext cx="9293040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EF407D-76E3-6A4A-05FE-BF459EDAA04D}"/>
              </a:ext>
            </a:extLst>
          </p:cNvPr>
          <p:cNvSpPr txBox="1"/>
          <p:nvPr/>
        </p:nvSpPr>
        <p:spPr>
          <a:xfrm>
            <a:off x="3911388" y="1079970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/>
              <a:t>SF-Q0</a:t>
            </a:r>
            <a:endParaRPr lang="ko-KR" altLang="en-US" sz="1100" b="1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37DC281-1C6C-050E-7954-041C3A9DFE20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3468575"/>
          <a:ext cx="6348463" cy="1896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4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1033270">
                  <a:extLst>
                    <a:ext uri="{9D8B030D-6E8A-4147-A177-3AD203B41FA5}">
                      <a16:colId xmlns:a16="http://schemas.microsoft.com/office/drawing/2014/main" val="919839917"/>
                    </a:ext>
                  </a:extLst>
                </a:gridCol>
              </a:tblGrid>
              <a:tr h="270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수동입력값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공통입력사용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2779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기초철근비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15147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074778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E5644EC-7693-E975-3B2A-612AD29AC533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1592457"/>
          <a:ext cx="56212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79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163273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기초판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체적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깊이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6EF873A-CCF1-6F3F-48D2-E08CB5E6B014}"/>
              </a:ext>
            </a:extLst>
          </p:cNvPr>
          <p:cNvSpPr txBox="1"/>
          <p:nvPr/>
        </p:nvSpPr>
        <p:spPr>
          <a:xfrm>
            <a:off x="4243102" y="1351419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모델 </a:t>
            </a:r>
            <a:r>
              <a:rPr lang="en-US" altLang="ko-KR" sz="900" dirty="0"/>
              <a:t>Parameter</a:t>
            </a: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0CBAEB-BA53-F1D5-041B-1D856A5F14F8}"/>
              </a:ext>
            </a:extLst>
          </p:cNvPr>
          <p:cNvSpPr txBox="1"/>
          <p:nvPr/>
        </p:nvSpPr>
        <p:spPr>
          <a:xfrm>
            <a:off x="4243102" y="321893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수동</a:t>
            </a:r>
            <a:r>
              <a:rPr lang="en-US" altLang="ko-KR" sz="900" dirty="0"/>
              <a:t> </a:t>
            </a:r>
            <a:r>
              <a:rPr lang="ko-KR" altLang="en-US" sz="900" dirty="0" err="1"/>
              <a:t>입력값</a:t>
            </a:r>
            <a:endParaRPr lang="ko-KR" alt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D90383-840E-44A2-C982-470B31B75632}"/>
              </a:ext>
            </a:extLst>
          </p:cNvPr>
          <p:cNvSpPr txBox="1"/>
          <p:nvPr/>
        </p:nvSpPr>
        <p:spPr>
          <a:xfrm>
            <a:off x="5229269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1E6F81-B4F8-A150-B415-7235DA894A5F}"/>
              </a:ext>
            </a:extLst>
          </p:cNvPr>
          <p:cNvSpPr txBox="1"/>
          <p:nvPr/>
        </p:nvSpPr>
        <p:spPr>
          <a:xfrm>
            <a:off x="5837766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17EED0-1267-6E1E-63D7-C5328365EC26}"/>
              </a:ext>
            </a:extLst>
          </p:cNvPr>
          <p:cNvSpPr txBox="1"/>
          <p:nvPr/>
        </p:nvSpPr>
        <p:spPr>
          <a:xfrm>
            <a:off x="5229269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77850E-A546-8782-8275-C37DF3F922C4}"/>
              </a:ext>
            </a:extLst>
          </p:cNvPr>
          <p:cNvSpPr txBox="1"/>
          <p:nvPr/>
        </p:nvSpPr>
        <p:spPr>
          <a:xfrm>
            <a:off x="5837766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BBF3FED-F8B8-35DF-44B8-881728FBA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455" y="3449770"/>
            <a:ext cx="177135" cy="191572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656434F-BB38-584B-890B-6E7CA8524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6C510E-D255-7D82-3EC8-3F408481FB0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alpha val="34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8747CA-8A2F-7510-22A7-91BF129E6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605886"/>
            <a:ext cx="152421" cy="1524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47A143C-3299-BE03-5761-334BDBC72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875564"/>
            <a:ext cx="152421" cy="15242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E1AC33C-700E-B14B-9D78-F36CCEA89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5152999"/>
            <a:ext cx="152421" cy="15242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69DF9E3-8732-2029-3CFE-53B303BBE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3782740"/>
            <a:ext cx="142895" cy="16194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6142BEC-90D6-BD1A-C3CA-7C8C2A89C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069702"/>
            <a:ext cx="142895" cy="16194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FBB2896-54B6-A564-EA24-EB3138C6A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326681"/>
            <a:ext cx="142895" cy="1619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693DA0-12C4-03F7-61E1-1E391E58D11E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8E43E5-86AD-D0C4-6DCF-23B5B7EDDB1F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B2548-8754-318B-4E9E-0054E506B00D}"/>
              </a:ext>
            </a:extLst>
          </p:cNvPr>
          <p:cNvSpPr txBox="1"/>
          <p:nvPr/>
        </p:nvSpPr>
        <p:spPr>
          <a:xfrm>
            <a:off x="2317936" y="4095849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표준수식 예시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D60096-BFE5-62C6-E36D-0E4AE37B5C41}"/>
              </a:ext>
            </a:extLst>
          </p:cNvPr>
          <p:cNvSpPr txBox="1"/>
          <p:nvPr/>
        </p:nvSpPr>
        <p:spPr>
          <a:xfrm>
            <a:off x="8287335" y="212436"/>
            <a:ext cx="3621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  <a:r>
              <a:rPr lang="en-US" altLang="ko-KR" sz="4000" dirty="0">
                <a:solidFill>
                  <a:srgbClr val="FF0000"/>
                </a:solidFill>
              </a:rPr>
              <a:t>-</a:t>
            </a:r>
            <a:r>
              <a:rPr lang="ko-KR" altLang="en-US" sz="4000" dirty="0">
                <a:solidFill>
                  <a:srgbClr val="FF0000"/>
                </a:solidFill>
              </a:rPr>
              <a:t>구현 난해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2FAE867-08F8-0B06-99D0-A62EEB1D3776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6F1732C-24C4-03A5-08D3-F1DE3A905F14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CC5B321-BBF7-783B-A5C9-28F581B68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373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590717-6A02-3545-AEE3-F49AF23DE51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16170"/>
              </p:ext>
            </p:extLst>
          </p:nvPr>
        </p:nvGraphicFramePr>
        <p:xfrm>
          <a:off x="2758915" y="1307556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Floor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Rooms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658396" y="937937"/>
            <a:ext cx="2294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F06A  /    /    / </a:t>
            </a:r>
            <a:endParaRPr lang="ko-KR" alt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RM-Q1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RM-Q1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29D9CD5-20A2-025C-B8E6-3FCFA2137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95340"/>
              </p:ext>
            </p:extLst>
          </p:nvPr>
        </p:nvGraphicFramePr>
        <p:xfrm>
          <a:off x="2758915" y="2861572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758915" y="2047373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724115" y="2047373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760294" y="2250380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240012" y="1694433"/>
            <a:ext cx="1912637" cy="17081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FF00FF"/>
                </a:solidFill>
              </a:rPr>
              <a:t>F91 / B35 / W02A / C95A</a:t>
            </a: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101	CENTRAL CONTROL ROOM</a:t>
            </a:r>
          </a:p>
          <a:p>
            <a:r>
              <a:rPr lang="en-US" altLang="ko-KR" sz="1000" dirty="0"/>
              <a:t>102	MEETING ROOM</a:t>
            </a:r>
          </a:p>
          <a:p>
            <a:r>
              <a:rPr lang="en-US" altLang="ko-KR" sz="1000" dirty="0"/>
              <a:t>103	ENGINEERING ROOM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90"/>
            <a:ext cx="150794" cy="472111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952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RM-Q1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2AF62E4-30A1-6D84-A48C-078C60C300A6}"/>
              </a:ext>
            </a:extLst>
          </p:cNvPr>
          <p:cNvGrpSpPr/>
          <p:nvPr/>
        </p:nvGrpSpPr>
        <p:grpSpPr>
          <a:xfrm>
            <a:off x="2758915" y="3615022"/>
            <a:ext cx="915173" cy="540582"/>
            <a:chOff x="9277629" y="1902768"/>
            <a:chExt cx="1571837" cy="540582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53E45D9-042A-5CB0-BB2E-3809FEAC7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337223AC-CC92-8A45-E203-B9153B4BFE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EC34008-5181-F921-3315-58E85341C455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722A29B-D5E1-205F-EF81-8FE529ED4B5B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0A5AF71F-4236-CA41-83A3-C4D226FDC6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7998" y="1557584"/>
            <a:ext cx="2679912" cy="70671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6938169-E2A0-E4AD-A666-DABC330B1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4226" y="2398758"/>
            <a:ext cx="2673684" cy="660249"/>
          </a:xfrm>
          <a:prstGeom prst="rect">
            <a:avLst/>
          </a:prstGeom>
        </p:spPr>
      </p:pic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E5E54D22-B4FE-A3B5-F9BD-B4D67F4F7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28804"/>
              </p:ext>
            </p:extLst>
          </p:nvPr>
        </p:nvGraphicFramePr>
        <p:xfrm>
          <a:off x="2758915" y="4458597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Wall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6347F-C469-7DBD-7657-364DDA215757}"/>
              </a:ext>
            </a:extLst>
          </p:cNvPr>
          <p:cNvSpPr txBox="1"/>
          <p:nvPr/>
        </p:nvSpPr>
        <p:spPr>
          <a:xfrm>
            <a:off x="8832813" y="4434958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Rest Rooms</a:t>
            </a:r>
            <a:endParaRPr lang="ko-KR" altLang="en-US" sz="11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104	CANTEEN	</a:t>
            </a:r>
          </a:p>
          <a:p>
            <a:r>
              <a:rPr lang="en-US" altLang="ko-KR" sz="1000" dirty="0"/>
              <a:t>108	LOCKER ROOM	</a:t>
            </a:r>
          </a:p>
          <a:p>
            <a:r>
              <a:rPr lang="en-US" altLang="ko-KR" sz="1000" dirty="0"/>
              <a:t>113	MAAMS REST ROOM</a:t>
            </a:r>
          </a:p>
          <a:p>
            <a:r>
              <a:rPr lang="en-US" altLang="ko-KR" sz="1000" dirty="0"/>
              <a:t>115	REST ROOM	</a:t>
            </a:r>
          </a:p>
          <a:p>
            <a:pPr marL="228600" indent="-228600">
              <a:buAutoNum type="arabicPlain" startAt="126"/>
            </a:pPr>
            <a:r>
              <a:rPr lang="en-US" altLang="ko-KR" sz="1000" dirty="0"/>
              <a:t>	LOCKER ENTRANCE</a:t>
            </a:r>
          </a:p>
          <a:p>
            <a:pPr marL="228600" indent="-228600">
              <a:buAutoNum type="arabicPlain" startAt="105"/>
            </a:pPr>
            <a:r>
              <a:rPr lang="en-US" altLang="ko-KR" sz="1000" dirty="0"/>
              <a:t>	AIR LOCK</a:t>
            </a:r>
          </a:p>
          <a:p>
            <a:r>
              <a:rPr lang="en-US" altLang="ko-KR" sz="1000" dirty="0"/>
              <a:t>106	LOBBY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↓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9358A5-CB26-742F-7B0F-4EF4EFFE412B}"/>
              </a:ext>
            </a:extLst>
          </p:cNvPr>
          <p:cNvSpPr/>
          <p:nvPr/>
        </p:nvSpPr>
        <p:spPr>
          <a:xfrm>
            <a:off x="2956283" y="631707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98B8F5-4E81-1A8A-C97F-ED0B8FC579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656632"/>
            <a:ext cx="230856" cy="228991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8D780280-979D-A7CB-0B3B-DF0389C4B4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368" y="624600"/>
            <a:ext cx="2561547" cy="310306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8CEA24-7A41-07DC-529D-C784C9FC422C}"/>
              </a:ext>
            </a:extLst>
          </p:cNvPr>
          <p:cNvSpPr/>
          <p:nvPr/>
        </p:nvSpPr>
        <p:spPr>
          <a:xfrm>
            <a:off x="0" y="624600"/>
            <a:ext cx="11994632" cy="33016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C39FDF-E5EC-EA81-4251-EC25D9CD69D2}"/>
              </a:ext>
            </a:extLst>
          </p:cNvPr>
          <p:cNvSpPr/>
          <p:nvPr/>
        </p:nvSpPr>
        <p:spPr>
          <a:xfrm>
            <a:off x="0" y="982551"/>
            <a:ext cx="11994632" cy="493459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5A21FF4-CD5C-13C1-04DF-EDF257016F1D}"/>
              </a:ext>
            </a:extLst>
          </p:cNvPr>
          <p:cNvSpPr/>
          <p:nvPr/>
        </p:nvSpPr>
        <p:spPr>
          <a:xfrm>
            <a:off x="105185" y="1053743"/>
            <a:ext cx="2343415" cy="4721111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F35AB9A-9607-FA73-2832-1D41DAC52E1A}"/>
              </a:ext>
            </a:extLst>
          </p:cNvPr>
          <p:cNvSpPr/>
          <p:nvPr/>
        </p:nvSpPr>
        <p:spPr>
          <a:xfrm>
            <a:off x="2594388" y="1074762"/>
            <a:ext cx="6120357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D98EE53-002B-A27D-E4EA-F9E0260A25A2}"/>
              </a:ext>
            </a:extLst>
          </p:cNvPr>
          <p:cNvSpPr/>
          <p:nvPr/>
        </p:nvSpPr>
        <p:spPr>
          <a:xfrm>
            <a:off x="8784242" y="1074762"/>
            <a:ext cx="3118859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DC9AB3-72BB-1412-6DD9-EE7A3945B94F}"/>
              </a:ext>
            </a:extLst>
          </p:cNvPr>
          <p:cNvSpPr txBox="1"/>
          <p:nvPr/>
        </p:nvSpPr>
        <p:spPr>
          <a:xfrm>
            <a:off x="8845965" y="311069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ACD007-A3B9-C70C-2C4B-7AABE289F9A8}"/>
              </a:ext>
            </a:extLst>
          </p:cNvPr>
          <p:cNvSpPr txBox="1"/>
          <p:nvPr/>
        </p:nvSpPr>
        <p:spPr>
          <a:xfrm>
            <a:off x="780608" y="5782844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713B9E5-6670-6F66-A7B9-0E1305782175}"/>
              </a:ext>
            </a:extLst>
          </p:cNvPr>
          <p:cNvSpPr txBox="1"/>
          <p:nvPr/>
        </p:nvSpPr>
        <p:spPr>
          <a:xfrm>
            <a:off x="801016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CAA5DB-ACA1-17D3-3FC9-53F4B509FF75}"/>
              </a:ext>
            </a:extLst>
          </p:cNvPr>
          <p:cNvSpPr txBox="1"/>
          <p:nvPr/>
        </p:nvSpPr>
        <p:spPr>
          <a:xfrm>
            <a:off x="2921938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section2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BAACEB-3FF8-1B81-4644-29FAFF19C091}"/>
              </a:ext>
            </a:extLst>
          </p:cNvPr>
          <p:cNvSpPr txBox="1"/>
          <p:nvPr/>
        </p:nvSpPr>
        <p:spPr>
          <a:xfrm>
            <a:off x="10910871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section3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54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F000A0-662A-BE14-D29A-D87A928D4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4BF2312-06BF-E34A-6681-7D4B3B8D6B4B}"/>
              </a:ext>
            </a:extLst>
          </p:cNvPr>
          <p:cNvGrpSpPr/>
          <p:nvPr/>
        </p:nvGrpSpPr>
        <p:grpSpPr>
          <a:xfrm>
            <a:off x="3930650" y="774700"/>
            <a:ext cx="1275229" cy="276784"/>
            <a:chOff x="240013" y="212436"/>
            <a:chExt cx="11429473" cy="6378239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E4583E2-3A48-F4EB-938F-D9796E4901DA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739BBF7-4213-0AA4-6927-1A8A917B15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CC9D1A-07BA-1A52-0F56-4F9943EEED1C}"/>
              </a:ext>
            </a:extLst>
          </p:cNvPr>
          <p:cNvSpPr/>
          <p:nvPr/>
        </p:nvSpPr>
        <p:spPr>
          <a:xfrm>
            <a:off x="3838985" y="1722695"/>
            <a:ext cx="199615" cy="332936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08FD67C1-EBA8-8C20-2D4A-2E3FA916400F}"/>
              </a:ext>
            </a:extLst>
          </p:cNvPr>
          <p:cNvSpPr/>
          <p:nvPr/>
        </p:nvSpPr>
        <p:spPr>
          <a:xfrm>
            <a:off x="2374900" y="1981200"/>
            <a:ext cx="1466850" cy="177800"/>
          </a:xfrm>
          <a:custGeom>
            <a:avLst/>
            <a:gdLst>
              <a:gd name="connsiteX0" fmla="*/ 0 w 1466850"/>
              <a:gd name="connsiteY0" fmla="*/ 0 h 177800"/>
              <a:gd name="connsiteX1" fmla="*/ 0 w 1466850"/>
              <a:gd name="connsiteY1" fmla="*/ 177800 h 177800"/>
              <a:gd name="connsiteX2" fmla="*/ 1466850 w 146685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850" h="177800">
                <a:moveTo>
                  <a:pt x="0" y="0"/>
                </a:moveTo>
                <a:lnTo>
                  <a:pt x="0" y="177800"/>
                </a:lnTo>
                <a:lnTo>
                  <a:pt x="1466850" y="177800"/>
                </a:lnTo>
              </a:path>
            </a:pathLst>
          </a:custGeom>
          <a:noFill/>
          <a:ln>
            <a:solidFill>
              <a:srgbClr val="00B050"/>
            </a:solidFill>
            <a:prstDash val="dash"/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8B6E40-12FE-4EAD-BBA1-26F4F65DDBD0}"/>
              </a:ext>
            </a:extLst>
          </p:cNvPr>
          <p:cNvSpPr txBox="1"/>
          <p:nvPr/>
        </p:nvSpPr>
        <p:spPr>
          <a:xfrm>
            <a:off x="2517789" y="2159000"/>
            <a:ext cx="14847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드롭다운 항목 선택 시 </a:t>
            </a:r>
            <a:r>
              <a:rPr lang="en-US" altLang="ko-KR" sz="600" dirty="0">
                <a:solidFill>
                  <a:srgbClr val="00B050"/>
                </a:solidFill>
              </a:rPr>
              <a:t>unit </a:t>
            </a:r>
            <a:r>
              <a:rPr lang="ko-KR" altLang="en-US" sz="600" dirty="0">
                <a:solidFill>
                  <a:srgbClr val="00B050"/>
                </a:solidFill>
              </a:rPr>
              <a:t>자동 채움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30B043-F1DA-3BB7-7905-58309196EA86}"/>
              </a:ext>
            </a:extLst>
          </p:cNvPr>
          <p:cNvSpPr/>
          <p:nvPr/>
        </p:nvSpPr>
        <p:spPr>
          <a:xfrm>
            <a:off x="9670612" y="1584583"/>
            <a:ext cx="1335526" cy="20135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7E58D-AB38-FA40-81CE-4715701DC191}"/>
              </a:ext>
            </a:extLst>
          </p:cNvPr>
          <p:cNvSpPr txBox="1"/>
          <p:nvPr/>
        </p:nvSpPr>
        <p:spPr>
          <a:xfrm>
            <a:off x="9010014" y="835325"/>
            <a:ext cx="14750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레이블 더블 클릭 시 </a:t>
            </a:r>
            <a:r>
              <a:rPr lang="ko-KR" altLang="en-US" sz="600" dirty="0" err="1">
                <a:solidFill>
                  <a:srgbClr val="00B050"/>
                </a:solidFill>
              </a:rPr>
              <a:t>산출수식탭</a:t>
            </a:r>
            <a:r>
              <a:rPr lang="ko-KR" altLang="en-US" sz="600" dirty="0">
                <a:solidFill>
                  <a:srgbClr val="00B050"/>
                </a:solidFill>
              </a:rPr>
              <a:t> </a:t>
            </a:r>
            <a:r>
              <a:rPr lang="ko-KR" altLang="en-US" sz="600" dirty="0" err="1">
                <a:solidFill>
                  <a:srgbClr val="00B050"/>
                </a:solidFill>
              </a:rPr>
              <a:t>새창</a:t>
            </a:r>
            <a:endParaRPr lang="ko-KR" altLang="en-US" sz="600" dirty="0">
              <a:solidFill>
                <a:srgbClr val="00B050"/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AA13000-5A2A-BD05-FECB-8244E7166F6E}"/>
              </a:ext>
            </a:extLst>
          </p:cNvPr>
          <p:cNvSpPr/>
          <p:nvPr/>
        </p:nvSpPr>
        <p:spPr>
          <a:xfrm>
            <a:off x="9380220" y="1021080"/>
            <a:ext cx="556260" cy="563880"/>
          </a:xfrm>
          <a:custGeom>
            <a:avLst/>
            <a:gdLst>
              <a:gd name="connsiteX0" fmla="*/ 0 w 556260"/>
              <a:gd name="connsiteY0" fmla="*/ 0 h 563880"/>
              <a:gd name="connsiteX1" fmla="*/ 0 w 556260"/>
              <a:gd name="connsiteY1" fmla="*/ 152400 h 563880"/>
              <a:gd name="connsiteX2" fmla="*/ 556260 w 556260"/>
              <a:gd name="connsiteY2" fmla="*/ 152400 h 563880"/>
              <a:gd name="connsiteX3" fmla="*/ 556260 w 556260"/>
              <a:gd name="connsiteY3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260" h="563880">
                <a:moveTo>
                  <a:pt x="0" y="0"/>
                </a:moveTo>
                <a:lnTo>
                  <a:pt x="0" y="152400"/>
                </a:lnTo>
                <a:lnTo>
                  <a:pt x="556260" y="152400"/>
                </a:lnTo>
                <a:lnTo>
                  <a:pt x="556260" y="563880"/>
                </a:lnTo>
              </a:path>
            </a:pathLst>
          </a:cu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79C69BC-F006-6082-F4FB-AAF71667B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68540" y="-1632838"/>
            <a:ext cx="3637598" cy="2360747"/>
          </a:xfrm>
          <a:prstGeom prst="rect">
            <a:avLst/>
          </a:prstGeom>
          <a:ln w="25400">
            <a:solidFill>
              <a:schemeClr val="accent1">
                <a:shade val="15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91D352-11C4-E37A-1ECC-613EF5D509DA}"/>
              </a:ext>
            </a:extLst>
          </p:cNvPr>
          <p:cNvSpPr txBox="1"/>
          <p:nvPr/>
        </p:nvSpPr>
        <p:spPr>
          <a:xfrm>
            <a:off x="4762981" y="1043244"/>
            <a:ext cx="5196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버튼 삭제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96FBF7-1452-B6DB-A1A4-14C334FB8556}"/>
              </a:ext>
            </a:extLst>
          </p:cNvPr>
          <p:cNvSpPr/>
          <p:nvPr/>
        </p:nvSpPr>
        <p:spPr>
          <a:xfrm>
            <a:off x="105184" y="6083300"/>
            <a:ext cx="6219415" cy="633444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빌딩선택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스탠다드 타입 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적용 타입 등록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800" dirty="0">
                <a:solidFill>
                  <a:schemeClr val="tx1"/>
                </a:solidFill>
              </a:rPr>
              <a:t>WM </a:t>
            </a:r>
            <a:r>
              <a:rPr lang="ko-KR" altLang="en-US" sz="800" dirty="0">
                <a:solidFill>
                  <a:schemeClr val="tx1"/>
                </a:solidFill>
              </a:rPr>
              <a:t>항목 등록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A87A43-3713-D81D-2EF6-9DBEB4E4C875}"/>
              </a:ext>
            </a:extLst>
          </p:cNvPr>
          <p:cNvSpPr txBox="1"/>
          <p:nvPr/>
        </p:nvSpPr>
        <p:spPr>
          <a:xfrm>
            <a:off x="6508764" y="6400022"/>
            <a:ext cx="12170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탭 </a:t>
            </a:r>
            <a:r>
              <a:rPr lang="ko-KR" altLang="en-US" sz="600" dirty="0" err="1">
                <a:solidFill>
                  <a:srgbClr val="FF00FF"/>
                </a:solidFill>
              </a:rPr>
              <a:t>시작시</a:t>
            </a:r>
            <a:r>
              <a:rPr lang="ko-KR" altLang="en-US" sz="600" dirty="0">
                <a:solidFill>
                  <a:srgbClr val="FF00FF"/>
                </a:solidFill>
              </a:rPr>
              <a:t> 사용 설명서 띄우기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207B24-5223-D581-D6DA-C988DF38D2A3}"/>
              </a:ext>
            </a:extLst>
          </p:cNvPr>
          <p:cNvSpPr txBox="1"/>
          <p:nvPr/>
        </p:nvSpPr>
        <p:spPr>
          <a:xfrm>
            <a:off x="7480314" y="4162183"/>
            <a:ext cx="3196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B050"/>
                </a:solidFill>
              </a:rPr>
              <a:t>JSON</a:t>
            </a:r>
            <a:r>
              <a:rPr lang="ko-KR" altLang="en-US" sz="600" dirty="0">
                <a:solidFill>
                  <a:srgbClr val="00B050"/>
                </a:solidFill>
              </a:rPr>
              <a:t> 상에서는 </a:t>
            </a:r>
            <a:r>
              <a:rPr lang="en-US" altLang="ko-KR" sz="600" dirty="0" err="1">
                <a:solidFill>
                  <a:srgbClr val="00B050"/>
                </a:solidFill>
              </a:rPr>
              <a:t>stdType</a:t>
            </a:r>
            <a:r>
              <a:rPr lang="en-US" altLang="ko-KR" sz="600" dirty="0">
                <a:solidFill>
                  <a:srgbClr val="00B050"/>
                </a:solidFill>
              </a:rPr>
              <a:t> </a:t>
            </a:r>
            <a:r>
              <a:rPr lang="ko-KR" altLang="en-US" sz="600" dirty="0">
                <a:solidFill>
                  <a:srgbClr val="00B050"/>
                </a:solidFill>
              </a:rPr>
              <a:t>키의 값만 교체하고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ko-KR" altLang="en-US" sz="600" dirty="0">
                <a:solidFill>
                  <a:srgbClr val="00B050"/>
                </a:solidFill>
              </a:rPr>
              <a:t>뷰에서 </a:t>
            </a:r>
            <a:r>
              <a:rPr lang="ko-KR" altLang="en-US" sz="600" dirty="0" err="1">
                <a:solidFill>
                  <a:srgbClr val="00B050"/>
                </a:solidFill>
              </a:rPr>
              <a:t>키값</a:t>
            </a:r>
            <a:r>
              <a:rPr lang="ko-KR" altLang="en-US" sz="600" dirty="0">
                <a:solidFill>
                  <a:srgbClr val="00B050"/>
                </a:solidFill>
              </a:rPr>
              <a:t> 여부로 </a:t>
            </a:r>
            <a:r>
              <a:rPr lang="ko-KR" altLang="en-US" sz="600" dirty="0" err="1">
                <a:solidFill>
                  <a:srgbClr val="00B050"/>
                </a:solidFill>
              </a:rPr>
              <a:t>소팅해서</a:t>
            </a:r>
            <a:r>
              <a:rPr lang="ko-KR" altLang="en-US" sz="600" dirty="0">
                <a:solidFill>
                  <a:srgbClr val="00B050"/>
                </a:solidFill>
              </a:rPr>
              <a:t> 화면 뿌리기</a:t>
            </a:r>
            <a:endParaRPr lang="en-US" altLang="ko-KR" sz="600" dirty="0">
              <a:solidFill>
                <a:srgbClr val="00B050"/>
              </a:solidFill>
            </a:endParaRPr>
          </a:p>
          <a:p>
            <a:r>
              <a:rPr lang="ko-KR" altLang="en-US" sz="600" dirty="0" err="1">
                <a:solidFill>
                  <a:srgbClr val="00B050"/>
                </a:solidFill>
              </a:rPr>
              <a:t>화살표누르면</a:t>
            </a:r>
            <a:r>
              <a:rPr lang="ko-KR" altLang="en-US" sz="600" dirty="0">
                <a:solidFill>
                  <a:srgbClr val="00B050"/>
                </a:solidFill>
              </a:rPr>
              <a:t> </a:t>
            </a:r>
            <a:r>
              <a:rPr lang="en-US" altLang="ko-KR" sz="600" dirty="0" err="1">
                <a:solidFill>
                  <a:srgbClr val="00B050"/>
                </a:solidFill>
              </a:rPr>
              <a:t>bd_tag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en-US" altLang="ko-KR" sz="600" dirty="0" err="1">
                <a:solidFill>
                  <a:srgbClr val="00B050"/>
                </a:solidFill>
              </a:rPr>
              <a:t>calc_tag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en-US" altLang="ko-KR" sz="600" dirty="0" err="1">
                <a:solidFill>
                  <a:srgbClr val="00B050"/>
                </a:solidFill>
              </a:rPr>
              <a:t>stdType_tag</a:t>
            </a:r>
            <a:r>
              <a:rPr lang="ko-KR" altLang="en-US" sz="600" dirty="0">
                <a:solidFill>
                  <a:srgbClr val="00B050"/>
                </a:solidFill>
              </a:rPr>
              <a:t>의 </a:t>
            </a:r>
            <a:r>
              <a:rPr lang="ko-KR" altLang="en-US" sz="600" dirty="0" err="1">
                <a:solidFill>
                  <a:srgbClr val="00B050"/>
                </a:solidFill>
              </a:rPr>
              <a:t>키값을</a:t>
            </a:r>
            <a:r>
              <a:rPr lang="ko-KR" altLang="en-US" sz="600" dirty="0">
                <a:solidFill>
                  <a:srgbClr val="00B050"/>
                </a:solidFill>
              </a:rPr>
              <a:t> 변경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3FC06B-1F67-59B5-A67D-896D8F9F1DCD}"/>
              </a:ext>
            </a:extLst>
          </p:cNvPr>
          <p:cNvSpPr txBox="1"/>
          <p:nvPr/>
        </p:nvSpPr>
        <p:spPr>
          <a:xfrm>
            <a:off x="597811" y="5383014"/>
            <a:ext cx="35541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항목 삭제 시 </a:t>
            </a:r>
            <a:r>
              <a:rPr lang="en-US" altLang="ko-KR" sz="600" dirty="0">
                <a:solidFill>
                  <a:srgbClr val="00B050"/>
                </a:solidFill>
              </a:rPr>
              <a:t>applied </a:t>
            </a:r>
            <a:r>
              <a:rPr lang="en-US" altLang="ko-KR" sz="600" dirty="0" err="1">
                <a:solidFill>
                  <a:srgbClr val="00B050"/>
                </a:solidFill>
              </a:rPr>
              <a:t>revit</a:t>
            </a:r>
            <a:r>
              <a:rPr lang="en-US" altLang="ko-KR" sz="600" dirty="0">
                <a:solidFill>
                  <a:srgbClr val="00B050"/>
                </a:solidFill>
              </a:rPr>
              <a:t> type </a:t>
            </a:r>
            <a:r>
              <a:rPr lang="ko-KR" altLang="en-US" sz="600" dirty="0">
                <a:solidFill>
                  <a:srgbClr val="00B050"/>
                </a:solidFill>
              </a:rPr>
              <a:t>들 중 해당 </a:t>
            </a:r>
            <a:r>
              <a:rPr lang="en-US" altLang="ko-KR" sz="600" dirty="0" err="1">
                <a:solidFill>
                  <a:srgbClr val="00B050"/>
                </a:solidFill>
              </a:rPr>
              <a:t>stdType_tag</a:t>
            </a:r>
            <a:r>
              <a:rPr lang="ko-KR" altLang="en-US" sz="600" dirty="0">
                <a:solidFill>
                  <a:srgbClr val="00B050"/>
                </a:solidFill>
              </a:rPr>
              <a:t>를 가진 항목들을 공란으로 바꿔줘야 한다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EDC5F-9838-31A0-13F6-9774D608FB3C}"/>
              </a:ext>
            </a:extLst>
          </p:cNvPr>
          <p:cNvSpPr txBox="1"/>
          <p:nvPr/>
        </p:nvSpPr>
        <p:spPr>
          <a:xfrm>
            <a:off x="660256" y="4346849"/>
            <a:ext cx="8547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이름수정 기능 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03436-9A83-F42A-F5E0-680D83F1761B}"/>
              </a:ext>
            </a:extLst>
          </p:cNvPr>
          <p:cNvSpPr txBox="1"/>
          <p:nvPr/>
        </p:nvSpPr>
        <p:spPr>
          <a:xfrm>
            <a:off x="6235291" y="-953460"/>
            <a:ext cx="8819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타입 복사 기능 추가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15BA713D-BC67-2C4C-9CC5-ADAB21C5DD48}"/>
              </a:ext>
            </a:extLst>
          </p:cNvPr>
          <p:cNvSpPr/>
          <p:nvPr/>
        </p:nvSpPr>
        <p:spPr>
          <a:xfrm>
            <a:off x="6802120" y="-768794"/>
            <a:ext cx="1466850" cy="177800"/>
          </a:xfrm>
          <a:custGeom>
            <a:avLst/>
            <a:gdLst>
              <a:gd name="connsiteX0" fmla="*/ 0 w 1466850"/>
              <a:gd name="connsiteY0" fmla="*/ 0 h 177800"/>
              <a:gd name="connsiteX1" fmla="*/ 0 w 1466850"/>
              <a:gd name="connsiteY1" fmla="*/ 177800 h 177800"/>
              <a:gd name="connsiteX2" fmla="*/ 1466850 w 146685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850" h="177800">
                <a:moveTo>
                  <a:pt x="0" y="0"/>
                </a:moveTo>
                <a:lnTo>
                  <a:pt x="0" y="177800"/>
                </a:lnTo>
                <a:lnTo>
                  <a:pt x="1466850" y="17780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CCB332-9C5B-5B43-B897-317238B84285}"/>
              </a:ext>
            </a:extLst>
          </p:cNvPr>
          <p:cNvSpPr txBox="1"/>
          <p:nvPr/>
        </p:nvSpPr>
        <p:spPr>
          <a:xfrm>
            <a:off x="1379337" y="1043244"/>
            <a:ext cx="1090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빌딩 선택 </a:t>
            </a:r>
            <a:r>
              <a:rPr lang="ko-KR" altLang="en-US" sz="600" dirty="0" err="1">
                <a:solidFill>
                  <a:srgbClr val="FF00FF"/>
                </a:solidFill>
              </a:rPr>
              <a:t>전환시</a:t>
            </a:r>
            <a:endParaRPr lang="en-US" altLang="ko-KR" sz="600" dirty="0">
              <a:solidFill>
                <a:srgbClr val="FF00FF"/>
              </a:solidFill>
            </a:endParaRPr>
          </a:p>
          <a:p>
            <a:r>
              <a:rPr lang="ko-KR" altLang="en-US" sz="600" dirty="0">
                <a:solidFill>
                  <a:srgbClr val="FF00FF"/>
                </a:solidFill>
              </a:rPr>
              <a:t>스탠다드 타입 선택 유지  </a:t>
            </a: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78252BF8-E1E5-236B-F2DD-B15D47F561D8}"/>
              </a:ext>
            </a:extLst>
          </p:cNvPr>
          <p:cNvSpPr/>
          <p:nvPr/>
        </p:nvSpPr>
        <p:spPr>
          <a:xfrm>
            <a:off x="2337847" y="973484"/>
            <a:ext cx="716438" cy="254524"/>
          </a:xfrm>
          <a:custGeom>
            <a:avLst/>
            <a:gdLst>
              <a:gd name="connsiteX0" fmla="*/ 0 w 716438"/>
              <a:gd name="connsiteY0" fmla="*/ 254524 h 254524"/>
              <a:gd name="connsiteX1" fmla="*/ 716438 w 716438"/>
              <a:gd name="connsiteY1" fmla="*/ 254524 h 254524"/>
              <a:gd name="connsiteX2" fmla="*/ 716438 w 716438"/>
              <a:gd name="connsiteY2" fmla="*/ 0 h 254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438" h="254524">
                <a:moveTo>
                  <a:pt x="0" y="254524"/>
                </a:moveTo>
                <a:lnTo>
                  <a:pt x="716438" y="254524"/>
                </a:lnTo>
                <a:lnTo>
                  <a:pt x="716438" y="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none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F3AFDA85-BD86-5E67-06E0-FC8DE72AA64E}"/>
              </a:ext>
            </a:extLst>
          </p:cNvPr>
          <p:cNvSpPr/>
          <p:nvPr/>
        </p:nvSpPr>
        <p:spPr>
          <a:xfrm>
            <a:off x="1470660" y="1226820"/>
            <a:ext cx="1127760" cy="3543300"/>
          </a:xfrm>
          <a:custGeom>
            <a:avLst/>
            <a:gdLst>
              <a:gd name="connsiteX0" fmla="*/ 861060 w 1127760"/>
              <a:gd name="connsiteY0" fmla="*/ 0 h 3543300"/>
              <a:gd name="connsiteX1" fmla="*/ 1127760 w 1127760"/>
              <a:gd name="connsiteY1" fmla="*/ 0 h 3543300"/>
              <a:gd name="connsiteX2" fmla="*/ 1127760 w 1127760"/>
              <a:gd name="connsiteY2" fmla="*/ 3543300 h 3543300"/>
              <a:gd name="connsiteX3" fmla="*/ 0 w 1127760"/>
              <a:gd name="connsiteY3" fmla="*/ 354330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" h="3543300">
                <a:moveTo>
                  <a:pt x="861060" y="0"/>
                </a:moveTo>
                <a:lnTo>
                  <a:pt x="1127760" y="0"/>
                </a:lnTo>
                <a:lnTo>
                  <a:pt x="1127760" y="3543300"/>
                </a:lnTo>
                <a:lnTo>
                  <a:pt x="0" y="354330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none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626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8674</TotalTime>
  <Words>1161</Words>
  <Application>Microsoft Office PowerPoint</Application>
  <PresentationFormat>와이드스크린</PresentationFormat>
  <Paragraphs>427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Arial Unicode MS</vt:lpstr>
      <vt:lpstr>맑은 고딕</vt:lpstr>
      <vt:lpstr>Arial</vt:lpstr>
      <vt:lpstr>Arial Narrow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 책임매니저</dc:creator>
  <cp:lastModifiedBy>장만규(JANG MAN KYU) 책임매니저</cp:lastModifiedBy>
  <cp:revision>176</cp:revision>
  <dcterms:created xsi:type="dcterms:W3CDTF">2024-09-10T03:41:37Z</dcterms:created>
  <dcterms:modified xsi:type="dcterms:W3CDTF">2024-10-24T08:33:12Z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Text">
    <vt:lpwstr>대외비(Restricted)</vt:lpwstr>
  </property>
</Properties>
</file>