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7" r:id="rId5"/>
    <p:sldId id="258" r:id="rId6"/>
    <p:sldId id="266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18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5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3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3513-3EC7-420F-BBC2-676E31E5A7A1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9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2A2A2A"/>
                </a:solidFill>
                <a:effectLst/>
                <a:latin typeface="Artifakt"/>
              </a:rPr>
              <a:t>What is BIM?</a:t>
            </a:r>
          </a:p>
          <a:p>
            <a:r>
              <a:rPr lang="en-US" altLang="ko-KR" b="0" i="0" dirty="0" smtClean="0">
                <a:solidFill>
                  <a:srgbClr val="3C3C3C"/>
                </a:solidFill>
                <a:effectLst/>
                <a:latin typeface="Artifakt"/>
              </a:rPr>
              <a:t>Building Information Modeling (BIM) is the holistic process of creating and managing information for a built asset. Based on an intelligent model and enabled by a cloud platform, BIM integrates structured, multi-disciplinary data to produce a digital representation of an asset across its lifecycle, from planning and design to construction and operations.</a:t>
            </a:r>
            <a:endParaRPr lang="en-US" altLang="ko-KR" b="0" i="0" dirty="0">
              <a:solidFill>
                <a:srgbClr val="3C3C3C"/>
              </a:solidFill>
              <a:effectLst/>
              <a:latin typeface="Artifakt"/>
            </a:endParaRPr>
          </a:p>
        </p:txBody>
      </p:sp>
    </p:spTree>
    <p:extLst>
      <p:ext uri="{BB962C8B-B14F-4D97-AF65-F5344CB8AC3E}">
        <p14:creationId xmlns:p14="http://schemas.microsoft.com/office/powerpoint/2010/main" val="224345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331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5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11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8" y="727364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3-DIMENSIONAL MODELING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pic>
        <p:nvPicPr>
          <p:cNvPr id="1028" name="Picture 4" descr="Cube icon graphic design symbol modern isolated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4661" r="7834" b="12924"/>
          <a:stretch/>
        </p:blipFill>
        <p:spPr bwMode="auto">
          <a:xfrm>
            <a:off x="893618" y="1499506"/>
            <a:ext cx="3137782" cy="333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165668" y="2150265"/>
            <a:ext cx="1300356" cy="2031325"/>
            <a:chOff x="4165668" y="2150265"/>
            <a:chExt cx="1300356" cy="2031325"/>
          </a:xfrm>
        </p:grpSpPr>
        <p:sp>
          <p:nvSpPr>
            <p:cNvPr id="17" name="TextBox 16"/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 smtClean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 smtClean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8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211265" y="1828800"/>
            <a:ext cx="3075735" cy="42418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4445" r="8800" b="12592"/>
          <a:stretch/>
        </p:blipFill>
        <p:spPr>
          <a:xfrm>
            <a:off x="913416" y="1484798"/>
            <a:ext cx="3076906" cy="3353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3618" y="727364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INFORMATION MODELING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1300" y="27940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1265" y="2150265"/>
            <a:ext cx="29321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WBS, CBS</a:t>
            </a:r>
          </a:p>
          <a:p>
            <a:pPr algn="r"/>
            <a:endParaRPr lang="en-US" altLang="ko-KR" dirty="0" smtClean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CONSTRAINT CONDITION</a:t>
            </a:r>
          </a:p>
          <a:p>
            <a:pPr algn="r"/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BASE LEVEL</a:t>
            </a:r>
          </a:p>
          <a:p>
            <a:pPr algn="r"/>
            <a:endParaRPr lang="en-US" altLang="ko-KR" dirty="0">
              <a:solidFill>
                <a:schemeClr val="accent6">
                  <a:lumMod val="50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BASE OFFSET</a:t>
            </a:r>
          </a:p>
          <a:p>
            <a:pPr algn="r"/>
            <a:endParaRPr lang="en-US" altLang="ko-KR" dirty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SIZE</a:t>
            </a:r>
          </a:p>
          <a:p>
            <a:pPr algn="r"/>
            <a:endParaRPr lang="en-US" altLang="ko-KR" dirty="0">
              <a:solidFill>
                <a:schemeClr val="accent2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DIMENSION</a:t>
            </a:r>
          </a:p>
          <a:p>
            <a:pPr algn="r"/>
            <a:endParaRPr lang="en-US" altLang="ko-KR" dirty="0">
              <a:solidFill>
                <a:schemeClr val="accent2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COVER DEPTH</a:t>
            </a:r>
          </a:p>
          <a:p>
            <a:pPr algn="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…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endParaRPr lang="en-US" altLang="ko-KR" dirty="0" smtClean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6100" y="1231900"/>
            <a:ext cx="10109200" cy="5283200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65668" y="2150265"/>
            <a:ext cx="1300356" cy="2031325"/>
            <a:chOff x="4165668" y="2150265"/>
            <a:chExt cx="1300356" cy="2031325"/>
          </a:xfrm>
        </p:grpSpPr>
        <p:sp>
          <p:nvSpPr>
            <p:cNvPr id="15" name="TextBox 14"/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 smtClean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 smtClean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376365" y="1612615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BINDED INFORMATION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923756" y="1346200"/>
            <a:ext cx="3209017" cy="4123765"/>
          </a:xfrm>
          <a:prstGeom prst="rect">
            <a:avLst/>
          </a:prstGeom>
          <a:solidFill>
            <a:srgbClr val="FF6699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66512" y="1815960"/>
            <a:ext cx="2543461" cy="1461602"/>
            <a:chOff x="354616" y="290998"/>
            <a:chExt cx="2543461" cy="14616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1</a:t>
              </a:r>
              <a:endParaRPr lang="en-US" altLang="ko-KR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66512" y="3277562"/>
            <a:ext cx="2543461" cy="1461602"/>
            <a:chOff x="354616" y="290998"/>
            <a:chExt cx="2543461" cy="14616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2</a:t>
              </a:r>
              <a:endParaRPr lang="en-US" altLang="ko-KR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66512" y="4739164"/>
            <a:ext cx="2543461" cy="1461602"/>
            <a:chOff x="354616" y="290998"/>
            <a:chExt cx="2543461" cy="14616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3</a:t>
              </a:r>
              <a:endParaRPr lang="en-US" altLang="ko-KR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9490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4</a:t>
            </a:r>
            <a:endParaRPr lang="en-US" altLang="ko-KR" dirty="0" smtClean="0">
              <a:solidFill>
                <a:srgbClr val="FF000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3618" y="72736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&lt;in ENTIRE PROJECT&gt;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490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5</a:t>
            </a:r>
            <a:endParaRPr lang="en-US" altLang="ko-KR" dirty="0" smtClean="0">
              <a:solidFill>
                <a:srgbClr val="FF000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490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6</a:t>
            </a:r>
            <a:endParaRPr lang="en-US" altLang="ko-KR" dirty="0" smtClean="0">
              <a:solidFill>
                <a:srgbClr val="FF000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604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7</a:t>
            </a:r>
            <a:endParaRPr lang="en-US" altLang="ko-KR" dirty="0" smtClean="0">
              <a:solidFill>
                <a:srgbClr val="FF000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04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8</a:t>
            </a:r>
            <a:endParaRPr lang="en-US" altLang="ko-KR" dirty="0" smtClean="0">
              <a:solidFill>
                <a:srgbClr val="FF000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604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9</a:t>
            </a:r>
            <a:endParaRPr lang="en-US" altLang="ko-KR" dirty="0" smtClean="0">
              <a:solidFill>
                <a:srgbClr val="FF000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93618" y="1815960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3618" y="3277562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3618" y="4739164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5496" y="1346200"/>
            <a:ext cx="660400" cy="4123765"/>
          </a:xfrm>
          <a:prstGeom prst="rect">
            <a:avLst/>
          </a:prstGeom>
          <a:solidFill>
            <a:srgbClr val="92D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23756" y="122609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dirty="0">
              <a:solidFill>
                <a:srgbClr val="FF000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496" y="122609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8091" y="122609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1354" y="122609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1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745496" y="1346200"/>
            <a:ext cx="660400" cy="4847293"/>
          </a:xfrm>
          <a:prstGeom prst="rect">
            <a:avLst/>
          </a:prstGeom>
          <a:solidFill>
            <a:srgbClr val="92D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66512" y="1815960"/>
            <a:ext cx="2543461" cy="1461602"/>
            <a:chOff x="354616" y="290998"/>
            <a:chExt cx="2543461" cy="14616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027262" y="544998"/>
              <a:ext cx="87081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1</a:t>
              </a:r>
            </a:p>
            <a:p>
              <a:pPr algn="r"/>
              <a:r>
                <a:rPr lang="en-US" altLang="ko-KR" dirty="0" smtClean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4</a:t>
              </a:r>
            </a:p>
            <a:p>
              <a:pPr algn="r"/>
              <a:r>
                <a:rPr lang="en-US" altLang="ko-KR" dirty="0" smtClean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7</a:t>
              </a:r>
              <a:endPara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66512" y="3277562"/>
            <a:ext cx="2543461" cy="1461602"/>
            <a:chOff x="354616" y="290998"/>
            <a:chExt cx="2543461" cy="14616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027262" y="544998"/>
              <a:ext cx="87081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2</a:t>
              </a:r>
            </a:p>
            <a:p>
              <a:pPr algn="r"/>
              <a:r>
                <a:rPr lang="en-US" altLang="ko-KR" dirty="0" smtClean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4</a:t>
              </a:r>
            </a:p>
            <a:p>
              <a:pPr algn="r"/>
              <a:r>
                <a:rPr lang="en-US" altLang="ko-KR" dirty="0" smtClean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8</a:t>
              </a:r>
              <a:endPara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66512" y="4739164"/>
            <a:ext cx="2543461" cy="1461602"/>
            <a:chOff x="354616" y="290998"/>
            <a:chExt cx="2543461" cy="14616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28865" y="544998"/>
              <a:ext cx="86921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3</a:t>
              </a:r>
            </a:p>
            <a:p>
              <a:pPr algn="r"/>
              <a:r>
                <a:rPr lang="en-US" altLang="ko-KR" dirty="0" smtClean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5</a:t>
              </a:r>
            </a:p>
            <a:p>
              <a:pPr algn="r"/>
              <a:r>
                <a:rPr lang="en-US" altLang="ko-KR" dirty="0" smtClean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6</a:t>
              </a:r>
            </a:p>
            <a:p>
              <a:pPr algn="r"/>
              <a:r>
                <a:rPr lang="en-US" altLang="ko-KR" dirty="0" smtClean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9</a:t>
              </a:r>
              <a:endParaRPr lang="en-US" altLang="ko-KR" dirty="0" smtClean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9490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4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3618" y="72736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&lt;in ENTIRE PROJECT&gt;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490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5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490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6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604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7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604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8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604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9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93618" y="1815960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3618" y="3277562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3618" y="4739164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496" y="122609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8091" y="122609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3405896" y="2254626"/>
            <a:ext cx="1543122" cy="323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1"/>
          </p:cNvCxnSpPr>
          <p:nvPr/>
        </p:nvCxnSpPr>
        <p:spPr>
          <a:xfrm flipH="1">
            <a:off x="3405896" y="2254626"/>
            <a:ext cx="1543122" cy="17744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405896" y="3747322"/>
            <a:ext cx="1543122" cy="17744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405896" y="5208924"/>
            <a:ext cx="1543122" cy="5740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353858" y="5208924"/>
            <a:ext cx="3906560" cy="789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405896" y="3736087"/>
            <a:ext cx="3854522" cy="5470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405896" y="2250863"/>
            <a:ext cx="3854522" cy="5470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23756" y="122609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1354" y="122609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61984" y="907872"/>
            <a:ext cx="1674019" cy="394130"/>
          </a:xfrm>
          <a:custGeom>
            <a:avLst/>
            <a:gdLst>
              <a:gd name="connsiteX0" fmla="*/ 1905000 w 1905000"/>
              <a:gd name="connsiteY0" fmla="*/ 381122 h 381122"/>
              <a:gd name="connsiteX1" fmla="*/ 1016000 w 1905000"/>
              <a:gd name="connsiteY1" fmla="*/ 122 h 381122"/>
              <a:gd name="connsiteX2" fmla="*/ 0 w 1905000"/>
              <a:gd name="connsiteY2" fmla="*/ 330322 h 381122"/>
              <a:gd name="connsiteX0" fmla="*/ 1731169 w 1731169"/>
              <a:gd name="connsiteY0" fmla="*/ 381023 h 381023"/>
              <a:gd name="connsiteX1" fmla="*/ 842169 w 1731169"/>
              <a:gd name="connsiteY1" fmla="*/ 23 h 381023"/>
              <a:gd name="connsiteX2" fmla="*/ 0 w 1731169"/>
              <a:gd name="connsiteY2" fmla="*/ 358798 h 381023"/>
              <a:gd name="connsiteX0" fmla="*/ 1731169 w 1731169"/>
              <a:gd name="connsiteY0" fmla="*/ 585803 h 585803"/>
              <a:gd name="connsiteX1" fmla="*/ 792162 w 1731169"/>
              <a:gd name="connsiteY1" fmla="*/ 15 h 585803"/>
              <a:gd name="connsiteX2" fmla="*/ 0 w 1731169"/>
              <a:gd name="connsiteY2" fmla="*/ 563578 h 585803"/>
              <a:gd name="connsiteX0" fmla="*/ 1674019 w 1674019"/>
              <a:gd name="connsiteY0" fmla="*/ 585999 h 585999"/>
              <a:gd name="connsiteX1" fmla="*/ 735012 w 1674019"/>
              <a:gd name="connsiteY1" fmla="*/ 211 h 585999"/>
              <a:gd name="connsiteX2" fmla="*/ 0 w 1674019"/>
              <a:gd name="connsiteY2" fmla="*/ 506624 h 585999"/>
              <a:gd name="connsiteX0" fmla="*/ 1674019 w 1674019"/>
              <a:gd name="connsiteY0" fmla="*/ 586711 h 586711"/>
              <a:gd name="connsiteX1" fmla="*/ 735012 w 1674019"/>
              <a:gd name="connsiteY1" fmla="*/ 923 h 586711"/>
              <a:gd name="connsiteX2" fmla="*/ 0 w 1674019"/>
              <a:gd name="connsiteY2" fmla="*/ 507336 h 586711"/>
              <a:gd name="connsiteX0" fmla="*/ 1674019 w 1674019"/>
              <a:gd name="connsiteY0" fmla="*/ 394130 h 394130"/>
              <a:gd name="connsiteX1" fmla="*/ 735012 w 1674019"/>
              <a:gd name="connsiteY1" fmla="*/ 15606 h 394130"/>
              <a:gd name="connsiteX2" fmla="*/ 0 w 1674019"/>
              <a:gd name="connsiteY2" fmla="*/ 314755 h 3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019" h="394130">
                <a:moveTo>
                  <a:pt x="1674019" y="394130"/>
                </a:moveTo>
                <a:cubicBezTo>
                  <a:pt x="1388269" y="207863"/>
                  <a:pt x="1014015" y="28835"/>
                  <a:pt x="735012" y="15606"/>
                </a:cubicBezTo>
                <a:cubicBezTo>
                  <a:pt x="456009" y="2377"/>
                  <a:pt x="6350" y="-77887"/>
                  <a:pt x="0" y="314755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5496" y="2481873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8091" y="2481873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3756" y="2481873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1354" y="24818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 smtClean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091" y="3251909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But, How ?</a:t>
            </a:r>
            <a:endParaRPr lang="ko-KR" altLang="en-US" sz="2800" dirty="0">
              <a:latin typeface="Artifakt Element Medium" panose="020B06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091" y="1640428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We have to do this.</a:t>
            </a:r>
            <a:endParaRPr lang="ko-KR" altLang="en-US" sz="2800" dirty="0">
              <a:latin typeface="Artifakt Element Medium" panose="020B0603050000020004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861984" y="2163648"/>
            <a:ext cx="1674019" cy="394130"/>
          </a:xfrm>
          <a:custGeom>
            <a:avLst/>
            <a:gdLst>
              <a:gd name="connsiteX0" fmla="*/ 1905000 w 1905000"/>
              <a:gd name="connsiteY0" fmla="*/ 381122 h 381122"/>
              <a:gd name="connsiteX1" fmla="*/ 1016000 w 1905000"/>
              <a:gd name="connsiteY1" fmla="*/ 122 h 381122"/>
              <a:gd name="connsiteX2" fmla="*/ 0 w 1905000"/>
              <a:gd name="connsiteY2" fmla="*/ 330322 h 381122"/>
              <a:gd name="connsiteX0" fmla="*/ 1731169 w 1731169"/>
              <a:gd name="connsiteY0" fmla="*/ 381023 h 381023"/>
              <a:gd name="connsiteX1" fmla="*/ 842169 w 1731169"/>
              <a:gd name="connsiteY1" fmla="*/ 23 h 381023"/>
              <a:gd name="connsiteX2" fmla="*/ 0 w 1731169"/>
              <a:gd name="connsiteY2" fmla="*/ 358798 h 381023"/>
              <a:gd name="connsiteX0" fmla="*/ 1731169 w 1731169"/>
              <a:gd name="connsiteY0" fmla="*/ 585803 h 585803"/>
              <a:gd name="connsiteX1" fmla="*/ 792162 w 1731169"/>
              <a:gd name="connsiteY1" fmla="*/ 15 h 585803"/>
              <a:gd name="connsiteX2" fmla="*/ 0 w 1731169"/>
              <a:gd name="connsiteY2" fmla="*/ 563578 h 585803"/>
              <a:gd name="connsiteX0" fmla="*/ 1674019 w 1674019"/>
              <a:gd name="connsiteY0" fmla="*/ 585999 h 585999"/>
              <a:gd name="connsiteX1" fmla="*/ 735012 w 1674019"/>
              <a:gd name="connsiteY1" fmla="*/ 211 h 585999"/>
              <a:gd name="connsiteX2" fmla="*/ 0 w 1674019"/>
              <a:gd name="connsiteY2" fmla="*/ 506624 h 585999"/>
              <a:gd name="connsiteX0" fmla="*/ 1674019 w 1674019"/>
              <a:gd name="connsiteY0" fmla="*/ 586711 h 586711"/>
              <a:gd name="connsiteX1" fmla="*/ 735012 w 1674019"/>
              <a:gd name="connsiteY1" fmla="*/ 923 h 586711"/>
              <a:gd name="connsiteX2" fmla="*/ 0 w 1674019"/>
              <a:gd name="connsiteY2" fmla="*/ 507336 h 586711"/>
              <a:gd name="connsiteX0" fmla="*/ 1674019 w 1674019"/>
              <a:gd name="connsiteY0" fmla="*/ 394130 h 394130"/>
              <a:gd name="connsiteX1" fmla="*/ 735012 w 1674019"/>
              <a:gd name="connsiteY1" fmla="*/ 15606 h 394130"/>
              <a:gd name="connsiteX2" fmla="*/ 0 w 1674019"/>
              <a:gd name="connsiteY2" fmla="*/ 314755 h 3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019" h="394130">
                <a:moveTo>
                  <a:pt x="1674019" y="394130"/>
                </a:moveTo>
                <a:cubicBezTo>
                  <a:pt x="1388269" y="207863"/>
                  <a:pt x="1014015" y="28835"/>
                  <a:pt x="735012" y="15606"/>
                </a:cubicBezTo>
                <a:cubicBezTo>
                  <a:pt x="456009" y="2377"/>
                  <a:pt x="6350" y="-77887"/>
                  <a:pt x="0" y="314755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7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9421" r="46"/>
          <a:stretch/>
        </p:blipFill>
        <p:spPr>
          <a:xfrm>
            <a:off x="2235769" y="0"/>
            <a:ext cx="1003243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8091" y="3251909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By Dynamo in Revit</a:t>
            </a:r>
            <a:endParaRPr lang="ko-KR" altLang="en-US" sz="2800" dirty="0">
              <a:latin typeface="Artifakt Element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4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15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196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Artifakt</vt:lpstr>
      <vt:lpstr>맑은 고딕</vt:lpstr>
      <vt:lpstr>Arial</vt:lpstr>
      <vt:lpstr>Artifakt Element</vt:lpstr>
      <vt:lpstr>Artifakt Element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19</cp:revision>
  <dcterms:created xsi:type="dcterms:W3CDTF">2021-08-30T03:16:53Z</dcterms:created>
  <dcterms:modified xsi:type="dcterms:W3CDTF">2021-08-30T08:25:23Z</dcterms:modified>
</cp:coreProperties>
</file>