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D955D-1DD7-4C67-BFD7-F451720EE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674C2-2F52-4A47-99F5-A57DE668C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7688D-A46F-4C06-89BE-8C71763D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6597-7801-4D6A-B7CF-FC4904ED44E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2EB88-5798-45AB-97A4-2583A4EE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2EE71-7BD8-4946-8990-9330A2FA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FBCC-0D28-4A37-B548-F00135FDB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75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FCAE1-3420-4293-AFC1-64964950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568208-2379-400C-9CD5-FA6FAB4E2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9D41A-BF01-408A-A7E8-F5126295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6597-7801-4D6A-B7CF-FC4904ED44E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3DEB8-BA7B-40D0-967B-9F3B506D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3CF4D-D621-4D2C-AF28-73B075DC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FBCC-0D28-4A37-B548-F00135FDB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76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5AFF42-DE37-4E66-AE07-9512004A7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0FEC82-8020-425B-AB5E-C5CA5E7FF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487997-C8A4-4870-9589-4B91B05C6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6597-7801-4D6A-B7CF-FC4904ED44E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6A4A2-219A-4E95-8FBC-B0DE680D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C9567D-FBF3-447F-8B76-941BABBA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FBCC-0D28-4A37-B548-F00135FDB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16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4F941-E733-44B2-9606-A215D139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CB929-7D7D-4425-8FF4-66B0335C7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2AD3E-57FE-4AC4-AC76-D4F9DD2E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6597-7801-4D6A-B7CF-FC4904ED44E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6E53B-ECFA-4FAB-8CB9-CA9927BA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3CA89-E0FD-4027-A97A-6E88E790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FBCC-0D28-4A37-B548-F00135FDB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4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FAB71-C81D-4829-AC4E-6CDC9DBC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EF28B-639B-4356-A0C1-5FD6435CC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C70DF9-E5CD-40A7-8F73-AAA5E3A2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6597-7801-4D6A-B7CF-FC4904ED44E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72BD3-D449-49A5-B211-C26D7197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FC7B5-F7E8-4E18-8437-1C13F58C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FBCC-0D28-4A37-B548-F00135FDB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2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BFEDD-147B-471C-AC91-47EC3EFB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40D42-AFCD-4C1C-8330-22F2E9BC6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7BD62F-FAE5-47D8-9694-6CCF42630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5F0353-1438-4081-9A4A-94DEA754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6597-7801-4D6A-B7CF-FC4904ED44E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FCA50D-5FFB-41AF-99F7-B7D8B90E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177828-049E-4E0C-A924-18CCAD4C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FBCC-0D28-4A37-B548-F00135FDB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3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CF903-6D52-4046-9568-91B6672C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10B47A-3890-4409-8275-6D6BA71C1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148D12-99CC-405A-B53E-177C85992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639542-2EED-4709-88DA-F63C773BF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CDC8CD-A02B-420A-B70B-2D1FC60F1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C99E3B-9C05-4044-A5F7-7FBE1689C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6597-7801-4D6A-B7CF-FC4904ED44E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9AECE9-B98E-4135-A5AF-90F0A239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F2DADD-7F19-4D84-8E1C-241240F5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FBCC-0D28-4A37-B548-F00135FDB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0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D0C26-790A-4693-925A-E6934F43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70CAF3-50E9-4563-8E4D-23FD683B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6597-7801-4D6A-B7CF-FC4904ED44E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216891-82E6-43D3-9AC0-26DE1672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9380C7-BFBD-4D07-96C7-30FCF29F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FBCC-0D28-4A37-B548-F00135FDB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8B4EBC-A8B1-4C31-9817-CF510590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6597-7801-4D6A-B7CF-FC4904ED44E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81EDE1-0121-419A-8D2F-162B5833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0A6B22-77EE-454B-9884-6AE2E6C8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FBCC-0D28-4A37-B548-F00135FDB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59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84EB4-BBB0-49B4-9D78-F6A6CE12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31744-A034-440E-9B27-7D1EB9CA6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B35B8F-2E09-46C8-93A1-D2A505397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53D0C-90BC-48E2-B377-FBDDBFFB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6597-7801-4D6A-B7CF-FC4904ED44E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9A82CD-B477-4694-BF9E-CDD2CEC4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6E8A86-2E20-4B1E-9FEE-BD146019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FBCC-0D28-4A37-B548-F00135FDB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32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E6FB7-832C-4863-B222-C890BB35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DF9060-F890-4E35-A48D-C4225D319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D34BA7-7C4D-4724-9F7C-E5C81D571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06BC2-7165-4591-AB84-1F53A3F4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6597-7801-4D6A-B7CF-FC4904ED44E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0ABDF6-7FA0-48D4-82E7-C0B740B3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09E0FF-BAB1-4F8D-ADCF-C5C9D8F7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FBCC-0D28-4A37-B548-F00135FDB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3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DBFB21-E92E-453B-B039-94502CB9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75617-6087-454C-80A3-035A0A4AA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1F1B8-9B0C-4CA9-A9C1-A58B73DCF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F6597-7801-4D6A-B7CF-FC4904ED44E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CB65A-19F7-401E-9FAD-62F304E52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1A134-A023-4624-A84B-2A2210BF8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DFBCC-0D28-4A37-B548-F00135FDB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9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38F59F-7614-4A73-8740-67A640E77329}"/>
              </a:ext>
            </a:extLst>
          </p:cNvPr>
          <p:cNvSpPr/>
          <p:nvPr/>
        </p:nvSpPr>
        <p:spPr>
          <a:xfrm>
            <a:off x="-7698600" y="317224"/>
            <a:ext cx="2704328" cy="111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코어 주변</a:t>
            </a:r>
            <a:r>
              <a:rPr lang="en-US" altLang="ko-KR" dirty="0"/>
              <a:t>, </a:t>
            </a:r>
            <a:r>
              <a:rPr lang="ko-KR" altLang="en-US" dirty="0" err="1"/>
              <a:t>바운더리</a:t>
            </a:r>
            <a:r>
              <a:rPr lang="ko-KR" altLang="en-US" dirty="0"/>
              <a:t> 주변 </a:t>
            </a:r>
            <a:r>
              <a:rPr lang="en-US" altLang="ko-KR" dirty="0"/>
              <a:t>=</a:t>
            </a:r>
            <a:r>
              <a:rPr lang="ko-KR" altLang="en-US" dirty="0"/>
              <a:t> 포인트 정리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682489-6FF1-4508-BB5C-B50A673FB759}"/>
              </a:ext>
            </a:extLst>
          </p:cNvPr>
          <p:cNvSpPr/>
          <p:nvPr/>
        </p:nvSpPr>
        <p:spPr>
          <a:xfrm>
            <a:off x="-7698600" y="1528186"/>
            <a:ext cx="2704328" cy="111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고정부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변동부</a:t>
            </a:r>
            <a:r>
              <a:rPr lang="ko-KR" altLang="en-US" dirty="0"/>
              <a:t> 연결</a:t>
            </a:r>
            <a:endParaRPr lang="en-US" altLang="ko-KR" dirty="0"/>
          </a:p>
          <a:p>
            <a:pPr algn="ctr"/>
            <a:r>
              <a:rPr lang="ko-KR" altLang="en-US" dirty="0" err="1"/>
              <a:t>변동부</a:t>
            </a:r>
            <a:r>
              <a:rPr lang="ko-KR" altLang="en-US" dirty="0"/>
              <a:t> 간 연결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BDF26B-2F8B-4ECF-A13B-9DC6839F3494}"/>
              </a:ext>
            </a:extLst>
          </p:cNvPr>
          <p:cNvSpPr/>
          <p:nvPr/>
        </p:nvSpPr>
        <p:spPr>
          <a:xfrm>
            <a:off x="-7698600" y="2747389"/>
            <a:ext cx="2704328" cy="111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947BB3-CBCC-472C-B2C8-DC6225E31636}"/>
              </a:ext>
            </a:extLst>
          </p:cNvPr>
          <p:cNvSpPr/>
          <p:nvPr/>
        </p:nvSpPr>
        <p:spPr>
          <a:xfrm>
            <a:off x="-7698600" y="3966592"/>
            <a:ext cx="2704328" cy="111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6EDBC6-D88B-4AEA-B045-EF47751D5B4D}"/>
              </a:ext>
            </a:extLst>
          </p:cNvPr>
          <p:cNvGrpSpPr/>
          <p:nvPr/>
        </p:nvGrpSpPr>
        <p:grpSpPr>
          <a:xfrm>
            <a:off x="994227" y="3504531"/>
            <a:ext cx="2598418" cy="1724036"/>
            <a:chOff x="811532" y="2913786"/>
            <a:chExt cx="3190875" cy="211712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97A4CC6-3D32-43BD-915B-BCBEE8E82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9F9F9"/>
                </a:clrFrom>
                <a:clrTo>
                  <a:srgbClr val="F9F9F9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1532" y="3257414"/>
              <a:ext cx="3190875" cy="1773500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5F07A6E-CB35-451F-BCCF-D0D2729A20EE}"/>
                </a:ext>
              </a:extLst>
            </p:cNvPr>
            <p:cNvGrpSpPr/>
            <p:nvPr/>
          </p:nvGrpSpPr>
          <p:grpSpPr>
            <a:xfrm>
              <a:off x="1742665" y="2913787"/>
              <a:ext cx="1021492" cy="467496"/>
              <a:chOff x="4539048" y="2059459"/>
              <a:chExt cx="1021492" cy="467496"/>
            </a:xfrm>
          </p:grpSpPr>
          <p:sp>
            <p:nvSpPr>
              <p:cNvPr id="12" name="화살표: 오른쪽 11">
                <a:extLst>
                  <a:ext uri="{FF2B5EF4-FFF2-40B4-BE49-F238E27FC236}">
                    <a16:creationId xmlns:a16="http://schemas.microsoft.com/office/drawing/2014/main" id="{2E642609-ADFA-4287-A0BA-C929FF782888}"/>
                  </a:ext>
                </a:extLst>
              </p:cNvPr>
              <p:cNvSpPr/>
              <p:nvPr/>
            </p:nvSpPr>
            <p:spPr>
              <a:xfrm rot="5400000">
                <a:off x="4876359" y="2267614"/>
                <a:ext cx="346868" cy="171813"/>
              </a:xfrm>
              <a:prstGeom prst="rightArrow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9D4487F-3904-4B68-ADC6-5DC4B406012D}"/>
                  </a:ext>
                </a:extLst>
              </p:cNvPr>
              <p:cNvSpPr/>
              <p:nvPr/>
            </p:nvSpPr>
            <p:spPr>
              <a:xfrm>
                <a:off x="4539048" y="2059459"/>
                <a:ext cx="1021492" cy="25537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err="1"/>
                  <a:t>고정부</a:t>
                </a:r>
                <a:endParaRPr lang="ko-KR" altLang="en-US" sz="1500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730964D-37B3-496D-8DC7-11E09200EDFF}"/>
                </a:ext>
              </a:extLst>
            </p:cNvPr>
            <p:cNvGrpSpPr/>
            <p:nvPr/>
          </p:nvGrpSpPr>
          <p:grpSpPr>
            <a:xfrm>
              <a:off x="2885665" y="2913786"/>
              <a:ext cx="1021492" cy="467499"/>
              <a:chOff x="5777298" y="2059458"/>
              <a:chExt cx="1021492" cy="467499"/>
            </a:xfrm>
          </p:grpSpPr>
          <p:sp>
            <p:nvSpPr>
              <p:cNvPr id="15" name="화살표: 오른쪽 14">
                <a:extLst>
                  <a:ext uri="{FF2B5EF4-FFF2-40B4-BE49-F238E27FC236}">
                    <a16:creationId xmlns:a16="http://schemas.microsoft.com/office/drawing/2014/main" id="{7F7B8B5E-DE56-452D-A9F2-08A20332116C}"/>
                  </a:ext>
                </a:extLst>
              </p:cNvPr>
              <p:cNvSpPr/>
              <p:nvPr/>
            </p:nvSpPr>
            <p:spPr>
              <a:xfrm rot="5400000">
                <a:off x="6114609" y="2267616"/>
                <a:ext cx="346868" cy="171813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EB1F1E3-303F-41E1-98C3-163597169C9A}"/>
                  </a:ext>
                </a:extLst>
              </p:cNvPr>
              <p:cNvSpPr/>
              <p:nvPr/>
            </p:nvSpPr>
            <p:spPr>
              <a:xfrm>
                <a:off x="5777298" y="2059458"/>
                <a:ext cx="1021492" cy="25537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err="1"/>
                  <a:t>변동부</a:t>
                </a:r>
                <a:endParaRPr lang="ko-KR" altLang="en-US" sz="1500" dirty="0"/>
              </a:p>
            </p:txBody>
          </p:sp>
        </p:grp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329457D-016C-4D90-A91D-8450E70304D9}"/>
              </a:ext>
            </a:extLst>
          </p:cNvPr>
          <p:cNvGrpSpPr/>
          <p:nvPr/>
        </p:nvGrpSpPr>
        <p:grpSpPr>
          <a:xfrm>
            <a:off x="4107963" y="2895599"/>
            <a:ext cx="1845307" cy="3760791"/>
            <a:chOff x="7128145" y="1309814"/>
            <a:chExt cx="1877356" cy="434422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385DDB2-679F-43C0-80F5-4E590C523800}"/>
                </a:ext>
              </a:extLst>
            </p:cNvPr>
            <p:cNvSpPr/>
            <p:nvPr/>
          </p:nvSpPr>
          <p:spPr>
            <a:xfrm>
              <a:off x="7128145" y="1309814"/>
              <a:ext cx="1877356" cy="43442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CBA5743D-DEC2-4503-B422-AFD4D10C76E9}"/>
                </a:ext>
              </a:extLst>
            </p:cNvPr>
            <p:cNvGrpSpPr/>
            <p:nvPr/>
          </p:nvGrpSpPr>
          <p:grpSpPr>
            <a:xfrm>
              <a:off x="7128145" y="1433792"/>
              <a:ext cx="1761666" cy="3726544"/>
              <a:chOff x="7290818" y="1232639"/>
              <a:chExt cx="1761666" cy="3726544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47F59E8F-69EA-4DB0-AF2D-9FE5C3CABA6E}"/>
                  </a:ext>
                </a:extLst>
              </p:cNvPr>
              <p:cNvGrpSpPr/>
              <p:nvPr/>
            </p:nvGrpSpPr>
            <p:grpSpPr>
              <a:xfrm>
                <a:off x="7290818" y="1232639"/>
                <a:ext cx="1761666" cy="3726544"/>
                <a:chOff x="8962850" y="151125"/>
                <a:chExt cx="3088281" cy="6532803"/>
              </a:xfrm>
            </p:grpSpPr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013004F5-58BE-448A-ABDF-62AB1D4591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9F9F9"/>
                    </a:clrFrom>
                    <a:clrTo>
                      <a:srgbClr val="F9F9F9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8962850" y="2219324"/>
                  <a:ext cx="3075701" cy="2113365"/>
                </a:xfrm>
                <a:prstGeom prst="rect">
                  <a:avLst/>
                </a:prstGeom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14C61DE1-A774-4D19-AC17-625A80AAB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9F9F9"/>
                    </a:clrFrom>
                    <a:clrTo>
                      <a:srgbClr val="F9F9F9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8981720" y="151125"/>
                  <a:ext cx="3056831" cy="1968700"/>
                </a:xfrm>
                <a:prstGeom prst="rect">
                  <a:avLst/>
                </a:prstGeom>
              </p:spPr>
            </p:pic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8123B81F-479F-4DA3-BF52-BA4851C7B3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9F9F9"/>
                    </a:clrFrom>
                    <a:clrTo>
                      <a:srgbClr val="F9F9F9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8981720" y="4432188"/>
                  <a:ext cx="3069411" cy="2251740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6F169746-A4FC-4BF9-A927-A3AB6D4ACEE3}"/>
                  </a:ext>
                </a:extLst>
              </p:cNvPr>
              <p:cNvGrpSpPr/>
              <p:nvPr/>
            </p:nvGrpSpPr>
            <p:grpSpPr>
              <a:xfrm>
                <a:off x="7683702" y="1258864"/>
                <a:ext cx="1113368" cy="917029"/>
                <a:chOff x="7541469" y="1591953"/>
                <a:chExt cx="1113368" cy="917029"/>
              </a:xfrm>
            </p:grpSpPr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A84C5054-595B-4BB6-97DD-D47E337D688B}"/>
                    </a:ext>
                  </a:extLst>
                </p:cNvPr>
                <p:cNvGrpSpPr/>
                <p:nvPr/>
              </p:nvGrpSpPr>
              <p:grpSpPr>
                <a:xfrm rot="21412949" flipV="1">
                  <a:off x="8203277" y="1971169"/>
                  <a:ext cx="451560" cy="77721"/>
                  <a:chOff x="9541669" y="2209800"/>
                  <a:chExt cx="606832" cy="834"/>
                </a:xfrm>
              </p:grpSpPr>
              <p:cxnSp>
                <p:nvCxnSpPr>
                  <p:cNvPr id="22" name="직선 화살표 연결선 21">
                    <a:extLst>
                      <a:ext uri="{FF2B5EF4-FFF2-40B4-BE49-F238E27FC236}">
                        <a16:creationId xmlns:a16="http://schemas.microsoft.com/office/drawing/2014/main" id="{44A8B944-14DB-44A5-891C-07A7AA940827}"/>
                      </a:ext>
                    </a:extLst>
                  </p:cNvPr>
                  <p:cNvCxnSpPr/>
                  <p:nvPr/>
                </p:nvCxnSpPr>
                <p:spPr>
                  <a:xfrm>
                    <a:off x="9700260" y="2209800"/>
                    <a:ext cx="44824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직선 화살표 연결선 22">
                    <a:extLst>
                      <a:ext uri="{FF2B5EF4-FFF2-40B4-BE49-F238E27FC236}">
                        <a16:creationId xmlns:a16="http://schemas.microsoft.com/office/drawing/2014/main" id="{AD5F330B-101D-4DA8-8A27-1FB442CBB7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41669" y="2210634"/>
                    <a:ext cx="35861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9FE9E9F7-1C89-4570-A874-7D8759F53F55}"/>
                    </a:ext>
                  </a:extLst>
                </p:cNvPr>
                <p:cNvGrpSpPr/>
                <p:nvPr/>
              </p:nvGrpSpPr>
              <p:grpSpPr>
                <a:xfrm rot="16650997" flipV="1">
                  <a:off x="7845753" y="1812666"/>
                  <a:ext cx="487145" cy="45719"/>
                  <a:chOff x="9541669" y="2209800"/>
                  <a:chExt cx="606832" cy="834"/>
                </a:xfrm>
              </p:grpSpPr>
              <p:cxnSp>
                <p:nvCxnSpPr>
                  <p:cNvPr id="27" name="직선 화살표 연결선 26">
                    <a:extLst>
                      <a:ext uri="{FF2B5EF4-FFF2-40B4-BE49-F238E27FC236}">
                        <a16:creationId xmlns:a16="http://schemas.microsoft.com/office/drawing/2014/main" id="{C92942CF-50B0-49AE-BD36-E23C99B2839F}"/>
                      </a:ext>
                    </a:extLst>
                  </p:cNvPr>
                  <p:cNvCxnSpPr/>
                  <p:nvPr/>
                </p:nvCxnSpPr>
                <p:spPr>
                  <a:xfrm>
                    <a:off x="9700260" y="2209800"/>
                    <a:ext cx="44824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화살표 연결선 27">
                    <a:extLst>
                      <a:ext uri="{FF2B5EF4-FFF2-40B4-BE49-F238E27FC236}">
                        <a16:creationId xmlns:a16="http://schemas.microsoft.com/office/drawing/2014/main" id="{DFC9D828-AEC6-41A2-A524-E533195655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41669" y="2210634"/>
                    <a:ext cx="35861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9C3ACFAF-CF67-428C-95CB-B6FFFAD2459B}"/>
                    </a:ext>
                  </a:extLst>
                </p:cNvPr>
                <p:cNvGrpSpPr/>
                <p:nvPr/>
              </p:nvGrpSpPr>
              <p:grpSpPr>
                <a:xfrm rot="5061290" flipV="1">
                  <a:off x="7888730" y="2244341"/>
                  <a:ext cx="451560" cy="77721"/>
                  <a:chOff x="9541669" y="2209800"/>
                  <a:chExt cx="606832" cy="834"/>
                </a:xfrm>
              </p:grpSpPr>
              <p:cxnSp>
                <p:nvCxnSpPr>
                  <p:cNvPr id="30" name="직선 화살표 연결선 29">
                    <a:extLst>
                      <a:ext uri="{FF2B5EF4-FFF2-40B4-BE49-F238E27FC236}">
                        <a16:creationId xmlns:a16="http://schemas.microsoft.com/office/drawing/2014/main" id="{640605B5-5354-440E-B398-BCA9A2DBB15F}"/>
                      </a:ext>
                    </a:extLst>
                  </p:cNvPr>
                  <p:cNvCxnSpPr/>
                  <p:nvPr/>
                </p:nvCxnSpPr>
                <p:spPr>
                  <a:xfrm>
                    <a:off x="9700260" y="2209800"/>
                    <a:ext cx="44824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직선 화살표 연결선 30">
                    <a:extLst>
                      <a:ext uri="{FF2B5EF4-FFF2-40B4-BE49-F238E27FC236}">
                        <a16:creationId xmlns:a16="http://schemas.microsoft.com/office/drawing/2014/main" id="{D55B09E8-F589-43FD-B473-9D28637932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41669" y="2210634"/>
                    <a:ext cx="35861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817E667E-75F7-4E90-8FBF-7F5490B7099A}"/>
                    </a:ext>
                  </a:extLst>
                </p:cNvPr>
                <p:cNvGrpSpPr/>
                <p:nvPr/>
              </p:nvGrpSpPr>
              <p:grpSpPr>
                <a:xfrm rot="19410729" flipV="1">
                  <a:off x="7541469" y="2244341"/>
                  <a:ext cx="451560" cy="77721"/>
                  <a:chOff x="9541669" y="2209800"/>
                  <a:chExt cx="606832" cy="834"/>
                </a:xfrm>
              </p:grpSpPr>
              <p:cxnSp>
                <p:nvCxnSpPr>
                  <p:cNvPr id="33" name="직선 화살표 연결선 32">
                    <a:extLst>
                      <a:ext uri="{FF2B5EF4-FFF2-40B4-BE49-F238E27FC236}">
                        <a16:creationId xmlns:a16="http://schemas.microsoft.com/office/drawing/2014/main" id="{CE2F90C2-63C2-4CFF-870F-BFEF9B814CAC}"/>
                      </a:ext>
                    </a:extLst>
                  </p:cNvPr>
                  <p:cNvCxnSpPr/>
                  <p:nvPr/>
                </p:nvCxnSpPr>
                <p:spPr>
                  <a:xfrm>
                    <a:off x="9700260" y="2209800"/>
                    <a:ext cx="44824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직선 화살표 연결선 33">
                    <a:extLst>
                      <a:ext uri="{FF2B5EF4-FFF2-40B4-BE49-F238E27FC236}">
                        <a16:creationId xmlns:a16="http://schemas.microsoft.com/office/drawing/2014/main" id="{6FF20D50-6D4B-468C-B092-2B9944A62E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41669" y="2210634"/>
                    <a:ext cx="35861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E307713D-7F54-498B-A8FA-0E912A53EC44}"/>
                    </a:ext>
                  </a:extLst>
                </p:cNvPr>
                <p:cNvGrpSpPr/>
                <p:nvPr/>
              </p:nvGrpSpPr>
              <p:grpSpPr>
                <a:xfrm rot="10151622" flipV="1">
                  <a:off x="7550581" y="2060415"/>
                  <a:ext cx="451560" cy="77721"/>
                  <a:chOff x="9541669" y="2209800"/>
                  <a:chExt cx="606832" cy="834"/>
                </a:xfrm>
              </p:grpSpPr>
              <p:cxnSp>
                <p:nvCxnSpPr>
                  <p:cNvPr id="36" name="직선 화살표 연결선 35">
                    <a:extLst>
                      <a:ext uri="{FF2B5EF4-FFF2-40B4-BE49-F238E27FC236}">
                        <a16:creationId xmlns:a16="http://schemas.microsoft.com/office/drawing/2014/main" id="{6160E250-D698-4B50-92F0-9A5F17A1052C}"/>
                      </a:ext>
                    </a:extLst>
                  </p:cNvPr>
                  <p:cNvCxnSpPr/>
                  <p:nvPr/>
                </p:nvCxnSpPr>
                <p:spPr>
                  <a:xfrm>
                    <a:off x="9700260" y="2209800"/>
                    <a:ext cx="44824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화살표 연결선 36">
                    <a:extLst>
                      <a:ext uri="{FF2B5EF4-FFF2-40B4-BE49-F238E27FC236}">
                        <a16:creationId xmlns:a16="http://schemas.microsoft.com/office/drawing/2014/main" id="{AD94EAFF-39FB-4892-AC06-E0CD2D7948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41669" y="2210634"/>
                    <a:ext cx="35861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3220B44A-40D9-4D48-9F46-CD0388D6CE48}"/>
                  </a:ext>
                </a:extLst>
              </p:cNvPr>
              <p:cNvGrpSpPr/>
              <p:nvPr/>
            </p:nvGrpSpPr>
            <p:grpSpPr>
              <a:xfrm>
                <a:off x="7683702" y="2489862"/>
                <a:ext cx="1113368" cy="917029"/>
                <a:chOff x="7541469" y="1591953"/>
                <a:chExt cx="1113368" cy="917029"/>
              </a:xfrm>
            </p:grpSpPr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335B5D91-89F3-47D1-88DD-C779A24F5A0C}"/>
                    </a:ext>
                  </a:extLst>
                </p:cNvPr>
                <p:cNvGrpSpPr/>
                <p:nvPr/>
              </p:nvGrpSpPr>
              <p:grpSpPr>
                <a:xfrm rot="21412949" flipV="1">
                  <a:off x="8203277" y="1971169"/>
                  <a:ext cx="451560" cy="77721"/>
                  <a:chOff x="9541669" y="2209800"/>
                  <a:chExt cx="606832" cy="834"/>
                </a:xfrm>
              </p:grpSpPr>
              <p:cxnSp>
                <p:nvCxnSpPr>
                  <p:cNvPr id="53" name="직선 화살표 연결선 52">
                    <a:extLst>
                      <a:ext uri="{FF2B5EF4-FFF2-40B4-BE49-F238E27FC236}">
                        <a16:creationId xmlns:a16="http://schemas.microsoft.com/office/drawing/2014/main" id="{0517F406-71AD-46E7-9EDA-B1D22EE55F27}"/>
                      </a:ext>
                    </a:extLst>
                  </p:cNvPr>
                  <p:cNvCxnSpPr/>
                  <p:nvPr/>
                </p:nvCxnSpPr>
                <p:spPr>
                  <a:xfrm>
                    <a:off x="9700260" y="2209800"/>
                    <a:ext cx="44824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직선 화살표 연결선 53">
                    <a:extLst>
                      <a:ext uri="{FF2B5EF4-FFF2-40B4-BE49-F238E27FC236}">
                        <a16:creationId xmlns:a16="http://schemas.microsoft.com/office/drawing/2014/main" id="{F6434F5E-C073-4928-9F56-07CAA33F03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41669" y="2210634"/>
                    <a:ext cx="35861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D6C7C120-1023-4167-86D7-B11D9A870834}"/>
                    </a:ext>
                  </a:extLst>
                </p:cNvPr>
                <p:cNvGrpSpPr/>
                <p:nvPr/>
              </p:nvGrpSpPr>
              <p:grpSpPr>
                <a:xfrm rot="16650997" flipV="1">
                  <a:off x="7845753" y="1812666"/>
                  <a:ext cx="487145" cy="45719"/>
                  <a:chOff x="9541669" y="2209800"/>
                  <a:chExt cx="606832" cy="834"/>
                </a:xfrm>
              </p:grpSpPr>
              <p:cxnSp>
                <p:nvCxnSpPr>
                  <p:cNvPr id="51" name="직선 화살표 연결선 50">
                    <a:extLst>
                      <a:ext uri="{FF2B5EF4-FFF2-40B4-BE49-F238E27FC236}">
                        <a16:creationId xmlns:a16="http://schemas.microsoft.com/office/drawing/2014/main" id="{6F951383-A351-428F-9F41-AD1C915A1CC7}"/>
                      </a:ext>
                    </a:extLst>
                  </p:cNvPr>
                  <p:cNvCxnSpPr/>
                  <p:nvPr/>
                </p:nvCxnSpPr>
                <p:spPr>
                  <a:xfrm>
                    <a:off x="9700260" y="2209800"/>
                    <a:ext cx="44824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직선 화살표 연결선 51">
                    <a:extLst>
                      <a:ext uri="{FF2B5EF4-FFF2-40B4-BE49-F238E27FC236}">
                        <a16:creationId xmlns:a16="http://schemas.microsoft.com/office/drawing/2014/main" id="{272D4FCD-3EB2-4434-B57C-B2E5ABDD3C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41669" y="2210634"/>
                    <a:ext cx="35861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D994DE29-A0FB-4DF0-BF2F-02732370F6D9}"/>
                    </a:ext>
                  </a:extLst>
                </p:cNvPr>
                <p:cNvGrpSpPr/>
                <p:nvPr/>
              </p:nvGrpSpPr>
              <p:grpSpPr>
                <a:xfrm rot="5061290" flipV="1">
                  <a:off x="7888730" y="2244341"/>
                  <a:ext cx="451560" cy="77721"/>
                  <a:chOff x="9541669" y="2209800"/>
                  <a:chExt cx="606832" cy="834"/>
                </a:xfrm>
              </p:grpSpPr>
              <p:cxnSp>
                <p:nvCxnSpPr>
                  <p:cNvPr id="49" name="직선 화살표 연결선 48">
                    <a:extLst>
                      <a:ext uri="{FF2B5EF4-FFF2-40B4-BE49-F238E27FC236}">
                        <a16:creationId xmlns:a16="http://schemas.microsoft.com/office/drawing/2014/main" id="{199729E2-39FC-49CC-A2FB-1A9F1E868304}"/>
                      </a:ext>
                    </a:extLst>
                  </p:cNvPr>
                  <p:cNvCxnSpPr/>
                  <p:nvPr/>
                </p:nvCxnSpPr>
                <p:spPr>
                  <a:xfrm>
                    <a:off x="9700260" y="2209800"/>
                    <a:ext cx="44824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직선 화살표 연결선 49">
                    <a:extLst>
                      <a:ext uri="{FF2B5EF4-FFF2-40B4-BE49-F238E27FC236}">
                        <a16:creationId xmlns:a16="http://schemas.microsoft.com/office/drawing/2014/main" id="{D4DC9F52-11EA-4DC9-9F5F-8C2EA1D503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41669" y="2210634"/>
                    <a:ext cx="35861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875BBCD9-41F8-4B05-B3CD-551129E212B0}"/>
                    </a:ext>
                  </a:extLst>
                </p:cNvPr>
                <p:cNvGrpSpPr/>
                <p:nvPr/>
              </p:nvGrpSpPr>
              <p:grpSpPr>
                <a:xfrm rot="19410729" flipV="1">
                  <a:off x="7541469" y="2244341"/>
                  <a:ext cx="451560" cy="77721"/>
                  <a:chOff x="9541669" y="2209800"/>
                  <a:chExt cx="606832" cy="834"/>
                </a:xfrm>
              </p:grpSpPr>
              <p:cxnSp>
                <p:nvCxnSpPr>
                  <p:cNvPr id="47" name="직선 화살표 연결선 46">
                    <a:extLst>
                      <a:ext uri="{FF2B5EF4-FFF2-40B4-BE49-F238E27FC236}">
                        <a16:creationId xmlns:a16="http://schemas.microsoft.com/office/drawing/2014/main" id="{2512FBC9-D61A-4139-BECE-01AD5686B64B}"/>
                      </a:ext>
                    </a:extLst>
                  </p:cNvPr>
                  <p:cNvCxnSpPr/>
                  <p:nvPr/>
                </p:nvCxnSpPr>
                <p:spPr>
                  <a:xfrm>
                    <a:off x="9700260" y="2209800"/>
                    <a:ext cx="44824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직선 화살표 연결선 47">
                    <a:extLst>
                      <a:ext uri="{FF2B5EF4-FFF2-40B4-BE49-F238E27FC236}">
                        <a16:creationId xmlns:a16="http://schemas.microsoft.com/office/drawing/2014/main" id="{F684420C-C9E9-4D51-A58F-9A378AF9BB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41669" y="2210634"/>
                    <a:ext cx="35861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816440E9-2E12-417D-A9C0-3FFF64C220C1}"/>
                    </a:ext>
                  </a:extLst>
                </p:cNvPr>
                <p:cNvGrpSpPr/>
                <p:nvPr/>
              </p:nvGrpSpPr>
              <p:grpSpPr>
                <a:xfrm rot="10151622" flipV="1">
                  <a:off x="7550581" y="2060415"/>
                  <a:ext cx="451560" cy="77721"/>
                  <a:chOff x="9541669" y="2209800"/>
                  <a:chExt cx="606832" cy="834"/>
                </a:xfrm>
              </p:grpSpPr>
              <p:cxnSp>
                <p:nvCxnSpPr>
                  <p:cNvPr id="45" name="직선 화살표 연결선 44">
                    <a:extLst>
                      <a:ext uri="{FF2B5EF4-FFF2-40B4-BE49-F238E27FC236}">
                        <a16:creationId xmlns:a16="http://schemas.microsoft.com/office/drawing/2014/main" id="{52387035-C082-4974-8071-928EA9B856CF}"/>
                      </a:ext>
                    </a:extLst>
                  </p:cNvPr>
                  <p:cNvCxnSpPr/>
                  <p:nvPr/>
                </p:nvCxnSpPr>
                <p:spPr>
                  <a:xfrm>
                    <a:off x="9700260" y="2209800"/>
                    <a:ext cx="44824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직선 화살표 연결선 45">
                    <a:extLst>
                      <a:ext uri="{FF2B5EF4-FFF2-40B4-BE49-F238E27FC236}">
                        <a16:creationId xmlns:a16="http://schemas.microsoft.com/office/drawing/2014/main" id="{B1749186-29D5-47E4-9CA5-74A686405D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41669" y="2210634"/>
                    <a:ext cx="35861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9DCF0B0A-FC03-4A5A-A042-4DC13ED380E1}"/>
                  </a:ext>
                </a:extLst>
              </p:cNvPr>
              <p:cNvGrpSpPr/>
              <p:nvPr/>
            </p:nvGrpSpPr>
            <p:grpSpPr>
              <a:xfrm>
                <a:off x="7742772" y="3723587"/>
                <a:ext cx="1113368" cy="917029"/>
                <a:chOff x="7541469" y="1591953"/>
                <a:chExt cx="1113368" cy="917029"/>
              </a:xfrm>
            </p:grpSpPr>
            <p:grpSp>
              <p:nvGrpSpPr>
                <p:cNvPr id="56" name="그룹 55">
                  <a:extLst>
                    <a:ext uri="{FF2B5EF4-FFF2-40B4-BE49-F238E27FC236}">
                      <a16:creationId xmlns:a16="http://schemas.microsoft.com/office/drawing/2014/main" id="{FD064E22-8F25-437E-A29E-60C582047D1D}"/>
                    </a:ext>
                  </a:extLst>
                </p:cNvPr>
                <p:cNvGrpSpPr/>
                <p:nvPr/>
              </p:nvGrpSpPr>
              <p:grpSpPr>
                <a:xfrm rot="21412949" flipV="1">
                  <a:off x="8203277" y="1971169"/>
                  <a:ext cx="451560" cy="77721"/>
                  <a:chOff x="9541669" y="2209800"/>
                  <a:chExt cx="606832" cy="834"/>
                </a:xfrm>
              </p:grpSpPr>
              <p:cxnSp>
                <p:nvCxnSpPr>
                  <p:cNvPr id="69" name="직선 화살표 연결선 68">
                    <a:extLst>
                      <a:ext uri="{FF2B5EF4-FFF2-40B4-BE49-F238E27FC236}">
                        <a16:creationId xmlns:a16="http://schemas.microsoft.com/office/drawing/2014/main" id="{4A77233C-3854-4B64-981C-863BCC555CBA}"/>
                      </a:ext>
                    </a:extLst>
                  </p:cNvPr>
                  <p:cNvCxnSpPr/>
                  <p:nvPr/>
                </p:nvCxnSpPr>
                <p:spPr>
                  <a:xfrm>
                    <a:off x="9700260" y="2209800"/>
                    <a:ext cx="44824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직선 화살표 연결선 69">
                    <a:extLst>
                      <a:ext uri="{FF2B5EF4-FFF2-40B4-BE49-F238E27FC236}">
                        <a16:creationId xmlns:a16="http://schemas.microsoft.com/office/drawing/2014/main" id="{4F94A416-42F9-4285-89EE-735AA5ED0C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41669" y="2210634"/>
                    <a:ext cx="35861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그룹 56">
                  <a:extLst>
                    <a:ext uri="{FF2B5EF4-FFF2-40B4-BE49-F238E27FC236}">
                      <a16:creationId xmlns:a16="http://schemas.microsoft.com/office/drawing/2014/main" id="{F5B7DC42-6A77-4758-A9D6-1E543A2F9A58}"/>
                    </a:ext>
                  </a:extLst>
                </p:cNvPr>
                <p:cNvGrpSpPr/>
                <p:nvPr/>
              </p:nvGrpSpPr>
              <p:grpSpPr>
                <a:xfrm rot="16650997" flipV="1">
                  <a:off x="7845753" y="1812666"/>
                  <a:ext cx="487145" cy="45719"/>
                  <a:chOff x="9541669" y="2209800"/>
                  <a:chExt cx="606832" cy="834"/>
                </a:xfrm>
              </p:grpSpPr>
              <p:cxnSp>
                <p:nvCxnSpPr>
                  <p:cNvPr id="67" name="직선 화살표 연결선 66">
                    <a:extLst>
                      <a:ext uri="{FF2B5EF4-FFF2-40B4-BE49-F238E27FC236}">
                        <a16:creationId xmlns:a16="http://schemas.microsoft.com/office/drawing/2014/main" id="{2323219D-3EB1-4E98-ACE9-CB89A91EB68C}"/>
                      </a:ext>
                    </a:extLst>
                  </p:cNvPr>
                  <p:cNvCxnSpPr/>
                  <p:nvPr/>
                </p:nvCxnSpPr>
                <p:spPr>
                  <a:xfrm>
                    <a:off x="9700260" y="2209800"/>
                    <a:ext cx="44824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화살표 연결선 67">
                    <a:extLst>
                      <a:ext uri="{FF2B5EF4-FFF2-40B4-BE49-F238E27FC236}">
                        <a16:creationId xmlns:a16="http://schemas.microsoft.com/office/drawing/2014/main" id="{AC730932-BF54-4EDF-981B-B92078730B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41669" y="2210634"/>
                    <a:ext cx="35861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D0FD4C21-F635-403B-8F25-ED50111B356D}"/>
                    </a:ext>
                  </a:extLst>
                </p:cNvPr>
                <p:cNvGrpSpPr/>
                <p:nvPr/>
              </p:nvGrpSpPr>
              <p:grpSpPr>
                <a:xfrm rot="5061290" flipV="1">
                  <a:off x="7888730" y="2244341"/>
                  <a:ext cx="451560" cy="77721"/>
                  <a:chOff x="9541669" y="2209800"/>
                  <a:chExt cx="606832" cy="834"/>
                </a:xfrm>
              </p:grpSpPr>
              <p:cxnSp>
                <p:nvCxnSpPr>
                  <p:cNvPr id="65" name="직선 화살표 연결선 64">
                    <a:extLst>
                      <a:ext uri="{FF2B5EF4-FFF2-40B4-BE49-F238E27FC236}">
                        <a16:creationId xmlns:a16="http://schemas.microsoft.com/office/drawing/2014/main" id="{3A17036F-3DC9-42AE-A81D-48C1793F774F}"/>
                      </a:ext>
                    </a:extLst>
                  </p:cNvPr>
                  <p:cNvCxnSpPr/>
                  <p:nvPr/>
                </p:nvCxnSpPr>
                <p:spPr>
                  <a:xfrm>
                    <a:off x="9700260" y="2209800"/>
                    <a:ext cx="44824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직선 화살표 연결선 65">
                    <a:extLst>
                      <a:ext uri="{FF2B5EF4-FFF2-40B4-BE49-F238E27FC236}">
                        <a16:creationId xmlns:a16="http://schemas.microsoft.com/office/drawing/2014/main" id="{B145DA0F-14D0-4D0E-8E2A-0D698C57C9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41669" y="2210634"/>
                    <a:ext cx="35861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9756866D-4113-481B-97DC-4AAD0C8A6761}"/>
                    </a:ext>
                  </a:extLst>
                </p:cNvPr>
                <p:cNvGrpSpPr/>
                <p:nvPr/>
              </p:nvGrpSpPr>
              <p:grpSpPr>
                <a:xfrm rot="19410729" flipV="1">
                  <a:off x="7541469" y="2244341"/>
                  <a:ext cx="451560" cy="77721"/>
                  <a:chOff x="9541669" y="2209800"/>
                  <a:chExt cx="606832" cy="834"/>
                </a:xfrm>
              </p:grpSpPr>
              <p:cxnSp>
                <p:nvCxnSpPr>
                  <p:cNvPr id="63" name="직선 화살표 연결선 62">
                    <a:extLst>
                      <a:ext uri="{FF2B5EF4-FFF2-40B4-BE49-F238E27FC236}">
                        <a16:creationId xmlns:a16="http://schemas.microsoft.com/office/drawing/2014/main" id="{47BE0D77-DCA8-4811-A127-F4F77E488326}"/>
                      </a:ext>
                    </a:extLst>
                  </p:cNvPr>
                  <p:cNvCxnSpPr/>
                  <p:nvPr/>
                </p:nvCxnSpPr>
                <p:spPr>
                  <a:xfrm>
                    <a:off x="9700260" y="2209800"/>
                    <a:ext cx="44824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직선 화살표 연결선 63">
                    <a:extLst>
                      <a:ext uri="{FF2B5EF4-FFF2-40B4-BE49-F238E27FC236}">
                        <a16:creationId xmlns:a16="http://schemas.microsoft.com/office/drawing/2014/main" id="{DEC304BA-9DC2-4C8E-BFBC-A44C857BFE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41669" y="2210634"/>
                    <a:ext cx="35861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" name="그룹 59">
                  <a:extLst>
                    <a:ext uri="{FF2B5EF4-FFF2-40B4-BE49-F238E27FC236}">
                      <a16:creationId xmlns:a16="http://schemas.microsoft.com/office/drawing/2014/main" id="{85407EFC-0183-4C0C-B492-C9D396963626}"/>
                    </a:ext>
                  </a:extLst>
                </p:cNvPr>
                <p:cNvGrpSpPr/>
                <p:nvPr/>
              </p:nvGrpSpPr>
              <p:grpSpPr>
                <a:xfrm rot="10151622" flipV="1">
                  <a:off x="7550581" y="2060415"/>
                  <a:ext cx="451560" cy="77721"/>
                  <a:chOff x="9541669" y="2209800"/>
                  <a:chExt cx="606832" cy="834"/>
                </a:xfrm>
              </p:grpSpPr>
              <p:cxnSp>
                <p:nvCxnSpPr>
                  <p:cNvPr id="61" name="직선 화살표 연결선 60">
                    <a:extLst>
                      <a:ext uri="{FF2B5EF4-FFF2-40B4-BE49-F238E27FC236}">
                        <a16:creationId xmlns:a16="http://schemas.microsoft.com/office/drawing/2014/main" id="{8E336502-79FF-48D1-BE8F-0013B2A607B9}"/>
                      </a:ext>
                    </a:extLst>
                  </p:cNvPr>
                  <p:cNvCxnSpPr/>
                  <p:nvPr/>
                </p:nvCxnSpPr>
                <p:spPr>
                  <a:xfrm>
                    <a:off x="9700260" y="2209800"/>
                    <a:ext cx="44824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직선 화살표 연결선 61">
                    <a:extLst>
                      <a:ext uri="{FF2B5EF4-FFF2-40B4-BE49-F238E27FC236}">
                        <a16:creationId xmlns:a16="http://schemas.microsoft.com/office/drawing/2014/main" id="{62DD4818-56D1-4478-A670-A400F84E4E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41669" y="2210634"/>
                    <a:ext cx="35861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FC1BEE7-FA8C-4D38-89CC-B28467E69A4C}"/>
                </a:ext>
              </a:extLst>
            </p:cNvPr>
            <p:cNvSpPr/>
            <p:nvPr/>
          </p:nvSpPr>
          <p:spPr>
            <a:xfrm>
              <a:off x="7128145" y="5213385"/>
              <a:ext cx="1877356" cy="4349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#1. </a:t>
              </a:r>
              <a:r>
                <a:rPr lang="ko-KR" altLang="en-US" sz="1000" dirty="0" err="1"/>
                <a:t>고정부</a:t>
              </a:r>
              <a:r>
                <a:rPr lang="ko-KR" altLang="en-US" sz="1000" dirty="0"/>
                <a:t> 제외 모든 공간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(</a:t>
              </a:r>
              <a:r>
                <a:rPr lang="ko-KR" altLang="en-US" sz="1000" dirty="0"/>
                <a:t>부서별 </a:t>
              </a:r>
              <a:r>
                <a:rPr lang="en-US" altLang="ko-KR" sz="1000" dirty="0"/>
                <a:t>List </a:t>
              </a:r>
              <a:r>
                <a:rPr lang="ko-KR" altLang="en-US" sz="1000" dirty="0"/>
                <a:t>묶음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</p:grpSp>
      <p:pic>
        <p:nvPicPr>
          <p:cNvPr id="77" name="그림 76">
            <a:extLst>
              <a:ext uri="{FF2B5EF4-FFF2-40B4-BE49-F238E27FC236}">
                <a16:creationId xmlns:a16="http://schemas.microsoft.com/office/drawing/2014/main" id="{72B5E474-A218-4791-95F5-DE2D2C10ED7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37067" t="54918" r="27636" b="6006"/>
          <a:stretch/>
        </p:blipFill>
        <p:spPr>
          <a:xfrm rot="10800000">
            <a:off x="1330476" y="5242021"/>
            <a:ext cx="1925920" cy="1427096"/>
          </a:xfrm>
          <a:prstGeom prst="rect">
            <a:avLst/>
          </a:prstGeom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C8D32554-1148-4485-B310-541EE5F7A868}"/>
              </a:ext>
            </a:extLst>
          </p:cNvPr>
          <p:cNvGrpSpPr/>
          <p:nvPr/>
        </p:nvGrpSpPr>
        <p:grpSpPr>
          <a:xfrm>
            <a:off x="576270" y="664077"/>
            <a:ext cx="5560492" cy="2033309"/>
            <a:chOff x="175532" y="3289855"/>
            <a:chExt cx="7412962" cy="2710703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B4169E1E-26F2-4AAA-827E-0D1DA968CCF7}"/>
                </a:ext>
              </a:extLst>
            </p:cNvPr>
            <p:cNvPicPr/>
            <p:nvPr/>
          </p:nvPicPr>
          <p:blipFill rotWithShape="1">
            <a:blip r:embed="rId8"/>
            <a:srcRect t="9931" b="14414"/>
            <a:stretch/>
          </p:blipFill>
          <p:spPr>
            <a:xfrm>
              <a:off x="175532" y="3289855"/>
              <a:ext cx="7412962" cy="2710703"/>
            </a:xfrm>
            <a:prstGeom prst="rect">
              <a:avLst/>
            </a:prstGeom>
          </p:spPr>
        </p:pic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7DE62D16-EFD5-4E9A-9724-573F30FC0EC8}"/>
                </a:ext>
              </a:extLst>
            </p:cNvPr>
            <p:cNvSpPr/>
            <p:nvPr/>
          </p:nvSpPr>
          <p:spPr>
            <a:xfrm>
              <a:off x="418895" y="3661811"/>
              <a:ext cx="4464908" cy="233874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7C818B5-3717-4B9F-BF23-1CD17E6DD2BE}"/>
              </a:ext>
            </a:extLst>
          </p:cNvPr>
          <p:cNvSpPr/>
          <p:nvPr/>
        </p:nvSpPr>
        <p:spPr>
          <a:xfrm>
            <a:off x="758818" y="2710840"/>
            <a:ext cx="3349145" cy="376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수동 작업 </a:t>
            </a:r>
            <a:r>
              <a:rPr lang="en-US" altLang="ko-KR" sz="1000" dirty="0"/>
              <a:t>&gt;&gt; GD </a:t>
            </a:r>
            <a:r>
              <a:rPr lang="ko-KR" altLang="en-US" sz="1000" dirty="0"/>
              <a:t>자동화</a:t>
            </a: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8AD34340-2216-4DC2-B94A-9E2293438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05574"/>
              </p:ext>
            </p:extLst>
          </p:nvPr>
        </p:nvGraphicFramePr>
        <p:xfrm>
          <a:off x="6173352" y="719665"/>
          <a:ext cx="5815447" cy="384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5537">
                  <a:extLst>
                    <a:ext uri="{9D8B030D-6E8A-4147-A177-3AD203B41FA5}">
                      <a16:colId xmlns:a16="http://schemas.microsoft.com/office/drawing/2014/main" val="1379061564"/>
                    </a:ext>
                  </a:extLst>
                </a:gridCol>
                <a:gridCol w="2242403">
                  <a:extLst>
                    <a:ext uri="{9D8B030D-6E8A-4147-A177-3AD203B41FA5}">
                      <a16:colId xmlns:a16="http://schemas.microsoft.com/office/drawing/2014/main" val="633702688"/>
                    </a:ext>
                  </a:extLst>
                </a:gridCol>
                <a:gridCol w="437507">
                  <a:extLst>
                    <a:ext uri="{9D8B030D-6E8A-4147-A177-3AD203B41FA5}">
                      <a16:colId xmlns:a16="http://schemas.microsoft.com/office/drawing/2014/main" val="1725920379"/>
                    </a:ext>
                  </a:extLst>
                </a:gridCol>
              </a:tblGrid>
              <a:tr h="2637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Process Item List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추가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현황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77492"/>
                  </a:ext>
                </a:extLst>
              </a:tr>
              <a:tr h="26379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배치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400431"/>
                  </a:ext>
                </a:extLst>
              </a:tr>
              <a:tr h="2637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고정부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옵셋 영역 포인트 제거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다른 공간 겹침 방지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588997"/>
                  </a:ext>
                </a:extLst>
              </a:tr>
              <a:tr h="2637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변동부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경계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바운더리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내부 옵셋 배치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경계 밖으로 공간 이탈 방지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088824"/>
                  </a:ext>
                </a:extLst>
              </a:tr>
              <a:tr h="131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변동부</a:t>
                      </a:r>
                      <a:r>
                        <a:rPr lang="en-US" altLang="ko-KR" sz="1000" dirty="0"/>
                        <a:t> – </a:t>
                      </a:r>
                      <a:r>
                        <a:rPr lang="ko-KR" altLang="en-US" sz="1000" dirty="0" err="1"/>
                        <a:t>변동부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 err="1"/>
                        <a:t>고정부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 err="1"/>
                        <a:t>변동부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차 배치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배치된 </a:t>
                      </a:r>
                      <a:r>
                        <a:rPr lang="en-US" altLang="ko-KR" sz="1000" dirty="0"/>
                        <a:t>Box</a:t>
                      </a:r>
                      <a:r>
                        <a:rPr lang="ko-KR" altLang="en-US" sz="1000" dirty="0"/>
                        <a:t>의 위치 변형 방식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570941"/>
                  </a:ext>
                </a:extLst>
              </a:tr>
              <a:tr h="131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#1. </a:t>
                      </a:r>
                      <a:r>
                        <a:rPr lang="ko-KR" altLang="en-US" sz="1000" dirty="0"/>
                        <a:t>공간 배치 방식 </a:t>
                      </a:r>
                      <a:r>
                        <a:rPr lang="en-US" altLang="ko-KR" sz="1000" dirty="0"/>
                        <a:t>_ </a:t>
                      </a:r>
                      <a:r>
                        <a:rPr lang="ko-KR" altLang="en-US" sz="1000" dirty="0" err="1"/>
                        <a:t>바운더리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Point </a:t>
                      </a:r>
                      <a:r>
                        <a:rPr lang="ko-KR" altLang="en-US" sz="1000" dirty="0"/>
                        <a:t>재설정</a:t>
                      </a:r>
                      <a:r>
                        <a:rPr lang="en-US" altLang="ko-KR" sz="1000" dirty="0"/>
                        <a:t>, Seg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794827"/>
                  </a:ext>
                </a:extLst>
              </a:tr>
              <a:tr h="26379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배치 방식은 </a:t>
                      </a:r>
                      <a:r>
                        <a:rPr lang="ko-KR" altLang="en-US" sz="1000" b="1" dirty="0" err="1"/>
                        <a:t>바운더리</a:t>
                      </a:r>
                      <a:r>
                        <a:rPr lang="ko-KR" altLang="en-US" sz="1000" b="1" dirty="0"/>
                        <a:t> 내부 포인트 기준이며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고정부와 변동부는 </a:t>
                      </a:r>
                      <a:r>
                        <a:rPr lang="en-US" altLang="ko-KR" sz="1000" b="1" dirty="0"/>
                        <a:t>Point</a:t>
                      </a:r>
                      <a:r>
                        <a:rPr lang="ko-KR" altLang="en-US" sz="1000" b="1" dirty="0"/>
                        <a:t>가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중첩되지 않는다</a:t>
                      </a:r>
                      <a:r>
                        <a:rPr lang="en-US" altLang="ko-KR" sz="1000" b="1" dirty="0"/>
                        <a:t>. </a:t>
                      </a:r>
                      <a:r>
                        <a:rPr lang="ko-KR" altLang="en-US" sz="1000" b="1" dirty="0"/>
                        <a:t>하지만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변동부의 </a:t>
                      </a:r>
                      <a:r>
                        <a:rPr lang="ko-KR" altLang="en-US" sz="1000" b="1" dirty="0" err="1"/>
                        <a:t>중청은</a:t>
                      </a:r>
                      <a:r>
                        <a:rPr lang="ko-KR" altLang="en-US" sz="1000" b="1" dirty="0"/>
                        <a:t> 층별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부서별 필요하기 때문에 재배치 방식을 고민한다</a:t>
                      </a:r>
                      <a:r>
                        <a:rPr lang="en-US" altLang="ko-KR" sz="1000" b="1" dirty="0"/>
                        <a:t>. </a:t>
                      </a:r>
                    </a:p>
                    <a:p>
                      <a:pPr latinLnBrk="1"/>
                      <a:r>
                        <a:rPr lang="ko-KR" altLang="en-US" sz="1000" b="1" dirty="0"/>
                        <a:t>현 </a:t>
                      </a:r>
                      <a:r>
                        <a:rPr lang="en-US" altLang="ko-KR" sz="1000" b="1" dirty="0"/>
                        <a:t>TEST</a:t>
                      </a:r>
                      <a:r>
                        <a:rPr lang="ko-KR" altLang="en-US" sz="1000" b="1" dirty="0"/>
                        <a:t>는 </a:t>
                      </a:r>
                      <a:r>
                        <a:rPr lang="ko-KR" altLang="en-US" sz="1000" b="1" dirty="0" err="1"/>
                        <a:t>고정부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1, </a:t>
                      </a:r>
                      <a:r>
                        <a:rPr lang="ko-KR" altLang="en-US" sz="1000" b="1" dirty="0" err="1"/>
                        <a:t>변동부</a:t>
                      </a:r>
                      <a:r>
                        <a:rPr lang="ko-KR" altLang="en-US" sz="1000" b="1" dirty="0"/>
                        <a:t> 다수지만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 err="1"/>
                        <a:t>고정부</a:t>
                      </a:r>
                      <a:r>
                        <a:rPr lang="ko-KR" altLang="en-US" sz="1000" b="1" dirty="0"/>
                        <a:t> 다수로 변경되는 상황을 추후 고려해야 한다</a:t>
                      </a:r>
                      <a:r>
                        <a:rPr lang="en-US" altLang="ko-KR" sz="1000" b="1" dirty="0"/>
                        <a:t>. </a:t>
                      </a:r>
                      <a:r>
                        <a:rPr lang="ko-KR" altLang="en-US" sz="1000" b="1" dirty="0"/>
                        <a:t>변동부의 겹침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형태 변경은 부서 혹은 공간의 우선 순위를 기준으로 하며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기존 입찰 툴 </a:t>
                      </a:r>
                      <a:r>
                        <a:rPr lang="ko-KR" altLang="en-US" sz="1000" b="1" dirty="0" err="1"/>
                        <a:t>다이나모</a:t>
                      </a:r>
                      <a:r>
                        <a:rPr lang="ko-KR" altLang="en-US" sz="1000" b="1" dirty="0"/>
                        <a:t> 프로세스의 일부를 활용한다</a:t>
                      </a:r>
                      <a:r>
                        <a:rPr lang="en-US" altLang="ko-KR" sz="1000" b="1" dirty="0"/>
                        <a:t>. 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813401"/>
                  </a:ext>
                </a:extLst>
              </a:tr>
              <a:tr h="26379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공간 </a:t>
                      </a:r>
                      <a:r>
                        <a:rPr lang="en-US" altLang="ko-KR" sz="1000" b="1" dirty="0"/>
                        <a:t>Box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694323"/>
                  </a:ext>
                </a:extLst>
              </a:tr>
              <a:tr h="2637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Excel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W/L/H </a:t>
                      </a:r>
                      <a:r>
                        <a:rPr lang="ko-KR" altLang="en-US" sz="1000" dirty="0"/>
                        <a:t>값 기입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공간 </a:t>
                      </a:r>
                      <a:r>
                        <a:rPr lang="en-US" altLang="ko-KR" sz="1000" dirty="0"/>
                        <a:t>Box </a:t>
                      </a:r>
                      <a:r>
                        <a:rPr lang="ko-KR" altLang="en-US" sz="1000" dirty="0"/>
                        <a:t>형태 고정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399037"/>
                  </a:ext>
                </a:extLst>
              </a:tr>
              <a:tr h="2637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Excel</a:t>
                      </a:r>
                      <a:r>
                        <a:rPr lang="ko-KR" altLang="en-US" sz="1000" dirty="0"/>
                        <a:t> 사이즈 고정 </a:t>
                      </a:r>
                      <a:r>
                        <a:rPr lang="en-US" altLang="ko-KR" sz="1000" dirty="0"/>
                        <a:t>or </a:t>
                      </a:r>
                      <a:r>
                        <a:rPr lang="ko-KR" altLang="en-US" sz="1000" dirty="0"/>
                        <a:t>변형 </a:t>
                      </a:r>
                      <a:r>
                        <a:rPr lang="en-US" altLang="ko-KR" sz="1000" dirty="0"/>
                        <a:t>(0..1..0.1)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변경 값 </a:t>
                      </a:r>
                      <a:r>
                        <a:rPr lang="en-US" altLang="ko-KR" sz="1000" dirty="0"/>
                        <a:t>Excel </a:t>
                      </a:r>
                      <a:r>
                        <a:rPr lang="ko-KR" altLang="en-US" sz="1000" dirty="0"/>
                        <a:t>추가로 방 형태 변경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00953"/>
                  </a:ext>
                </a:extLst>
              </a:tr>
              <a:tr h="2637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버블 다이어그램 </a:t>
                      </a:r>
                      <a:r>
                        <a:rPr lang="en-US" altLang="ko-KR" sz="1000" dirty="0"/>
                        <a:t>Circle</a:t>
                      </a:r>
                      <a:r>
                        <a:rPr lang="ko-KR" altLang="en-US" sz="1000" dirty="0"/>
                        <a:t>의 지름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반지름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너비 활용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R, Area </a:t>
                      </a:r>
                      <a:r>
                        <a:rPr lang="ko-KR" altLang="en-US" sz="1000" dirty="0"/>
                        <a:t>값 활용 한 형태 규정</a:t>
                      </a:r>
                      <a:r>
                        <a:rPr lang="en-US" altLang="ko-KR" sz="1000" dirty="0"/>
                        <a:t>+</a:t>
                      </a:r>
                      <a:r>
                        <a:rPr lang="ko-KR" altLang="en-US" sz="1000" dirty="0"/>
                        <a:t>비율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294698"/>
                  </a:ext>
                </a:extLst>
              </a:tr>
              <a:tr h="26379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최종 </a:t>
                      </a:r>
                      <a:r>
                        <a:rPr lang="en-US" altLang="ko-KR" sz="1000" dirty="0" err="1"/>
                        <a:t>OutPut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값은 생성된 </a:t>
                      </a:r>
                      <a:r>
                        <a:rPr lang="en-US" altLang="ko-KR" sz="1000" dirty="0"/>
                        <a:t>Line</a:t>
                      </a:r>
                      <a:r>
                        <a:rPr lang="ko-KR" altLang="en-US" sz="1000" dirty="0"/>
                        <a:t>의 점수 매김을 기준으로 한다</a:t>
                      </a:r>
                      <a:r>
                        <a:rPr lang="en-US" altLang="ko-KR" sz="1000" dirty="0"/>
                        <a:t>. (</a:t>
                      </a:r>
                      <a:r>
                        <a:rPr lang="ko-KR" altLang="en-US" sz="1000" dirty="0"/>
                        <a:t>추가 점수 부여 방식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대상 고려 필요</a:t>
                      </a:r>
                      <a:r>
                        <a:rPr lang="en-US" altLang="ko-KR" sz="1000" dirty="0"/>
                        <a:t>)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09593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:a16="http://schemas.microsoft.com/office/drawing/2014/main" id="{A6EC6150-428B-4482-90D8-C9270D531D14}"/>
              </a:ext>
            </a:extLst>
          </p:cNvPr>
          <p:cNvSpPr/>
          <p:nvPr/>
        </p:nvSpPr>
        <p:spPr>
          <a:xfrm>
            <a:off x="6190367" y="4740492"/>
            <a:ext cx="5798432" cy="759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추가 검토 사항 </a:t>
            </a:r>
            <a:r>
              <a:rPr lang="en-US" altLang="ko-KR" sz="1000" dirty="0">
                <a:solidFill>
                  <a:schemeClr val="tx1"/>
                </a:solidFill>
              </a:rPr>
              <a:t>List </a:t>
            </a:r>
            <a:r>
              <a:rPr lang="ko-KR" altLang="en-US" sz="1000" dirty="0">
                <a:solidFill>
                  <a:schemeClr val="tx1"/>
                </a:solidFill>
              </a:rPr>
              <a:t>추가 예정</a:t>
            </a:r>
          </a:p>
        </p:txBody>
      </p:sp>
    </p:spTree>
    <p:extLst>
      <p:ext uri="{BB962C8B-B14F-4D97-AF65-F5344CB8AC3E}">
        <p14:creationId xmlns:p14="http://schemas.microsoft.com/office/powerpoint/2010/main" val="124508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238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WonHo</dc:creator>
  <cp:lastModifiedBy>Cho WonHo</cp:lastModifiedBy>
  <cp:revision>6</cp:revision>
  <dcterms:created xsi:type="dcterms:W3CDTF">2021-07-27T03:13:35Z</dcterms:created>
  <dcterms:modified xsi:type="dcterms:W3CDTF">2021-07-29T07:22:05Z</dcterms:modified>
</cp:coreProperties>
</file>