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14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C436-74B0-C54E-9839-7C7F458C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F32C1-EFCE-C41F-2B73-107973C9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194D1-9D3B-7A8D-D375-255A1898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92088-2EE1-EC0B-94FD-4DD8C20F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9FAF7-C383-28B8-BDF2-AF8C920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B431-B8F7-5DC7-18A9-DFD196CE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02EA-BD62-A8CD-40DB-02C8331A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50E0-58D6-B2EE-ADD8-2507EA2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BD44-CD01-A8F3-22F8-B88174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5B-AFFA-E921-453C-A940F9BD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CF610-0FC3-309E-EA14-8B732B85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FD47-7F99-CDA5-0251-0492ACC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DF15-49E7-A4F9-4E4A-EBE64258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B084-0D3A-6461-8CDE-A5E0526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A288-1554-A63C-431E-D54ABD9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5C526-3704-712D-71EB-24B8CF1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8CF3E-666E-1F7C-09EE-4A9E6F38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F2C0-2FFC-CC40-EDA8-517C9EE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76624-E91A-AB08-E7DA-4DD98D7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217EC-FCE6-53CF-52EB-A90BE68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AA5D5-4121-9ACD-2F80-B72AF38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70085-2A89-3AAB-2D6E-0EDF0CA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CE6F3-28B3-CA01-F517-DAAE21B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42E0A-666A-F75B-0248-278CC1F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B12C-1B43-8527-7369-238097C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824D-3973-2EF5-8672-63ED83D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7078E-DCD4-7B7B-38E5-7879FB76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B7B49-BAEC-0D96-ACE4-9550B484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13915-09DA-DDED-8A47-291B98E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E9865-A20C-4845-B72E-B8F9F00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5CA12-832D-EBCB-8CBF-A0B66D4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0F9E-C17E-3B57-5208-C121BBC9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896A5-DE84-FBBB-A9EE-03680488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18D09-C78F-BA3B-5B70-F5B10B2C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45D73-7F26-638A-9CC4-39B5BF4C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00444-428D-9CBD-0723-71659181C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4129-6A95-C64F-E8CA-0E3F739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46CF4-1386-BC4B-DE6B-E8DE9218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04073A-F4C9-F0CB-CEB0-4A7B5410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8C7D-FD65-2285-D635-0F6717F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A3710-2524-A5E0-B09A-F5B7615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1F0C-230F-6520-09C4-6925034C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BB6B5-9DF9-8EED-AA63-6452B461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5C401-0422-7D27-3A8F-F776D02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76AE6-1425-89EB-6746-50E74ECD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7BEBF-53F9-9728-8473-96F2DA5E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3417-D781-6E78-92CB-C31BF643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798A7-CCBB-6BE2-B065-9C6867DE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0BEF8-3651-1598-6FC7-7F6C64F9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DF1B-EBAA-FD25-77C0-34D1038B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AF183-5514-934C-B957-675AABD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7074-C325-C909-363D-A223631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36BD-4AB3-7703-1D5D-5585F4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7C8B2-22EF-36B6-AA67-3D95FC66A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8D7BC-9C9F-E30F-98C6-2A2AEA8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499D5-E3A4-8F8B-EA06-37825EF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807C3-A6C9-761C-F39A-CC26123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E740-9C1A-45D7-380C-698B5735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52D1A-190F-1510-5EDD-6EE4D079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65176-A91B-551A-F898-FC2FCCF2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962BB-1F3A-760A-1953-B6F7B9E0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BBE-1B54-474B-A1EF-57FEDE0B6A08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E7B00-065C-44ED-C7F5-51AA938E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6AD75-C56A-E901-0597-F37FFEB4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027056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STB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6825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779930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Earth Work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0" y="779930"/>
            <a:ext cx="535921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262B02-5FB1-BE35-F3B0-6B0AC4BD3CD8}"/>
              </a:ext>
            </a:extLst>
          </p:cNvPr>
          <p:cNvCxnSpPr/>
          <p:nvPr/>
        </p:nvCxnSpPr>
        <p:spPr>
          <a:xfrm>
            <a:off x="219075" y="6086475"/>
            <a:ext cx="43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D7FD09-F7EF-99C5-419B-56B56DDBA28A}"/>
              </a:ext>
            </a:extLst>
          </p:cNvPr>
          <p:cNvSpPr txBox="1"/>
          <p:nvPr/>
        </p:nvSpPr>
        <p:spPr>
          <a:xfrm>
            <a:off x="5667374" y="779930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Steel Work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954258-B37B-5706-DA25-CCAFA465FB08}"/>
              </a:ext>
            </a:extLst>
          </p:cNvPr>
          <p:cNvSpPr/>
          <p:nvPr/>
        </p:nvSpPr>
        <p:spPr>
          <a:xfrm>
            <a:off x="5667374" y="779930"/>
            <a:ext cx="614362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4D50B2-9A14-6EB8-C087-20E2C53C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FDBE91-FA0C-8E18-B4A1-451538F76F8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25432B8-1E03-DE9B-B480-28B21C24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189002"/>
              </p:ext>
            </p:extLst>
          </p:nvPr>
        </p:nvGraphicFramePr>
        <p:xfrm>
          <a:off x="219075" y="1472942"/>
          <a:ext cx="495055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978755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ExtraExcavation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토량환산계수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돌출길이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607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터파기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여유폭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3687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지하수위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(GL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기준으로 음수로 작성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922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026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7A10E35-E4D8-17C7-9AC0-DDA3FA9F3881}"/>
              </a:ext>
            </a:extLst>
          </p:cNvPr>
          <p:cNvSpPr txBox="1"/>
          <p:nvPr/>
        </p:nvSpPr>
        <p:spPr>
          <a:xfrm>
            <a:off x="256161" y="1152585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76C1B-4828-15CC-8F74-006A3086DBD4}"/>
              </a:ext>
            </a:extLst>
          </p:cNvPr>
          <p:cNvSpPr txBox="1"/>
          <p:nvPr/>
        </p:nvSpPr>
        <p:spPr>
          <a:xfrm>
            <a:off x="842879" y="1152585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F828252-AA18-E856-BDB1-77BBEB14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723639"/>
              </p:ext>
            </p:extLst>
          </p:nvPr>
        </p:nvGraphicFramePr>
        <p:xfrm>
          <a:off x="5891818" y="1472942"/>
          <a:ext cx="4870450" cy="1710690"/>
        </p:xfrm>
        <a:graphic>
          <a:graphicData uri="http://schemas.openxmlformats.org/drawingml/2006/table">
            <a:tbl>
              <a:tblPr/>
              <a:tblGrid>
                <a:gridCol w="712911">
                  <a:extLst>
                    <a:ext uri="{9D8B030D-6E8A-4147-A177-3AD203B41FA5}">
                      <a16:colId xmlns:a16="http://schemas.microsoft.com/office/drawing/2014/main" val="2435756049"/>
                    </a:ext>
                  </a:extLst>
                </a:gridCol>
                <a:gridCol w="1755643">
                  <a:extLst>
                    <a:ext uri="{9D8B030D-6E8A-4147-A177-3AD203B41FA5}">
                      <a16:colId xmlns:a16="http://schemas.microsoft.com/office/drawing/2014/main" val="2684752932"/>
                    </a:ext>
                  </a:extLst>
                </a:gridCol>
                <a:gridCol w="453272">
                  <a:extLst>
                    <a:ext uri="{9D8B030D-6E8A-4147-A177-3AD203B41FA5}">
                      <a16:colId xmlns:a16="http://schemas.microsoft.com/office/drawing/2014/main" val="121018508"/>
                    </a:ext>
                  </a:extLst>
                </a:gridCol>
                <a:gridCol w="1948624">
                  <a:extLst>
                    <a:ext uri="{9D8B030D-6E8A-4147-A177-3AD203B41FA5}">
                      <a16:colId xmlns:a16="http://schemas.microsoft.com/office/drawing/2014/main" val="211323803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1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단위중량 기준 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( 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KG/M 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1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1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9739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Medium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674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46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54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857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32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7340837-73E2-B386-89CA-D0C0D0EA926A}"/>
              </a:ext>
            </a:extLst>
          </p:cNvPr>
          <p:cNvSpPr txBox="1"/>
          <p:nvPr/>
        </p:nvSpPr>
        <p:spPr>
          <a:xfrm>
            <a:off x="5967437" y="1152585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14C182-57DA-0A6B-F5C9-D160E69BACC6}"/>
              </a:ext>
            </a:extLst>
          </p:cNvPr>
          <p:cNvSpPr txBox="1"/>
          <p:nvPr/>
        </p:nvSpPr>
        <p:spPr>
          <a:xfrm>
            <a:off x="6554155" y="1152585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6076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779930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Category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BD2E7A-D817-782E-A299-A8A91D42B8A5}"/>
              </a:ext>
            </a:extLst>
          </p:cNvPr>
          <p:cNvSpPr/>
          <p:nvPr/>
        </p:nvSpPr>
        <p:spPr>
          <a:xfrm>
            <a:off x="240013" y="1312681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</a:t>
            </a:r>
          </a:p>
          <a:p>
            <a:r>
              <a:rPr lang="en-US" altLang="ko-KR" sz="1050" dirty="0"/>
              <a:t>Floors</a:t>
            </a:r>
          </a:p>
          <a:p>
            <a:r>
              <a:rPr lang="en-US" altLang="ko-KR" sz="1050" dirty="0"/>
              <a:t>Roofs</a:t>
            </a:r>
          </a:p>
          <a:p>
            <a:r>
              <a:rPr lang="en-US" altLang="ko-KR" sz="1050" dirty="0"/>
              <a:t>Walls</a:t>
            </a:r>
          </a:p>
          <a:p>
            <a:r>
              <a:rPr lang="en-US" altLang="ko-KR" sz="1050" dirty="0" err="1"/>
              <a:t>St_Fdn</a:t>
            </a:r>
            <a:endParaRPr lang="en-US" altLang="ko-KR" sz="1050" dirty="0"/>
          </a:p>
          <a:p>
            <a:r>
              <a:rPr lang="en-US" altLang="ko-KR" sz="1050" dirty="0" err="1"/>
              <a:t>St_col</a:t>
            </a:r>
            <a:endParaRPr lang="en-US" altLang="ko-KR" sz="1050" dirty="0"/>
          </a:p>
          <a:p>
            <a:r>
              <a:rPr lang="en-US" altLang="ko-KR" sz="1050" dirty="0" err="1"/>
              <a:t>St_Framing</a:t>
            </a:r>
            <a:endParaRPr lang="en-US" altLang="ko-KR" sz="1050" dirty="0"/>
          </a:p>
          <a:p>
            <a:r>
              <a:rPr lang="en-US" altLang="ko-KR" sz="1050" dirty="0"/>
              <a:t>Ceilings</a:t>
            </a:r>
          </a:p>
          <a:p>
            <a:r>
              <a:rPr lang="en-US" altLang="ko-KR" sz="1050" dirty="0"/>
              <a:t>Doors</a:t>
            </a:r>
          </a:p>
          <a:p>
            <a:r>
              <a:rPr lang="en-US" altLang="ko-KR" sz="1050" dirty="0"/>
              <a:t>Windows</a:t>
            </a:r>
          </a:p>
          <a:p>
            <a:r>
              <a:rPr lang="en-US" altLang="ko-KR" sz="1050" dirty="0"/>
              <a:t>Stairs</a:t>
            </a:r>
          </a:p>
          <a:p>
            <a:r>
              <a:rPr lang="en-US" altLang="ko-KR" sz="1050" dirty="0"/>
              <a:t>Railings</a:t>
            </a:r>
          </a:p>
          <a:p>
            <a:r>
              <a:rPr lang="en-US" altLang="ko-KR" sz="1050" dirty="0"/>
              <a:t>Generic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1" y="779930"/>
            <a:ext cx="191116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209AD-98B4-A52A-1E7E-1A618FBBEF54}"/>
              </a:ext>
            </a:extLst>
          </p:cNvPr>
          <p:cNvSpPr/>
          <p:nvPr/>
        </p:nvSpPr>
        <p:spPr>
          <a:xfrm>
            <a:off x="240013" y="1995391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9B1C4-745A-0F9E-DD42-38C38A18D94D}"/>
              </a:ext>
            </a:extLst>
          </p:cNvPr>
          <p:cNvSpPr txBox="1"/>
          <p:nvPr/>
        </p:nvSpPr>
        <p:spPr>
          <a:xfrm>
            <a:off x="9506399" y="5223331"/>
            <a:ext cx="43954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save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E44BC-7770-1D6D-F39B-520C2E3B3D1F}"/>
              </a:ext>
            </a:extLst>
          </p:cNvPr>
          <p:cNvSpPr txBox="1"/>
          <p:nvPr/>
        </p:nvSpPr>
        <p:spPr>
          <a:xfrm>
            <a:off x="2108385" y="807948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 err="1"/>
              <a:t>St_Fdn</a:t>
            </a:r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BF49BC-7AE0-06B1-E97C-8FA3BFDF64FF}"/>
              </a:ext>
            </a:extLst>
          </p:cNvPr>
          <p:cNvSpPr/>
          <p:nvPr/>
        </p:nvSpPr>
        <p:spPr>
          <a:xfrm>
            <a:off x="2317936" y="1312681"/>
            <a:ext cx="1434670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SF-Q0</a:t>
            </a:r>
          </a:p>
          <a:p>
            <a:r>
              <a:rPr lang="en-US" altLang="ko-KR" sz="1050" dirty="0"/>
              <a:t>SF-Q1</a:t>
            </a:r>
          </a:p>
          <a:p>
            <a:r>
              <a:rPr lang="en-US" altLang="ko-KR" sz="1050" dirty="0"/>
              <a:t>SF-Q2</a:t>
            </a:r>
          </a:p>
          <a:p>
            <a:r>
              <a:rPr lang="en-US" altLang="ko-KR" sz="1050" dirty="0"/>
              <a:t>SF-Q2A</a:t>
            </a:r>
          </a:p>
          <a:p>
            <a:r>
              <a:rPr lang="en-US" altLang="ko-KR" sz="1050" dirty="0"/>
              <a:t>SF-Q3</a:t>
            </a:r>
          </a:p>
          <a:p>
            <a:r>
              <a:rPr lang="en-US" altLang="ko-KR" sz="1050" dirty="0"/>
              <a:t>SF-Q4</a:t>
            </a:r>
          </a:p>
          <a:p>
            <a:r>
              <a:rPr lang="en-US" altLang="ko-KR" sz="1050" dirty="0"/>
              <a:t>SF-Q5</a:t>
            </a:r>
          </a:p>
          <a:p>
            <a:r>
              <a:rPr lang="en-US" altLang="ko-KR" sz="1050" dirty="0"/>
              <a:t>SF-Q6</a:t>
            </a:r>
          </a:p>
          <a:p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B73F-1E06-BDBD-6701-045ABD3F164D}"/>
              </a:ext>
            </a:extLst>
          </p:cNvPr>
          <p:cNvSpPr txBox="1"/>
          <p:nvPr/>
        </p:nvSpPr>
        <p:spPr>
          <a:xfrm>
            <a:off x="2317936" y="1081849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Qty Calc Type Tag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AD246-FA7D-26A3-E40C-413E060B39ED}"/>
              </a:ext>
            </a:extLst>
          </p:cNvPr>
          <p:cNvSpPr/>
          <p:nvPr/>
        </p:nvSpPr>
        <p:spPr>
          <a:xfrm>
            <a:off x="2317936" y="1352421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A8E9E-7B4F-81F6-9B97-CD008E368CC1}"/>
              </a:ext>
            </a:extLst>
          </p:cNvPr>
          <p:cNvSpPr txBox="1"/>
          <p:nvPr/>
        </p:nvSpPr>
        <p:spPr>
          <a:xfrm>
            <a:off x="2317936" y="2959285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0F7DC-9D97-B01A-9E70-C12705E03239}"/>
              </a:ext>
            </a:extLst>
          </p:cNvPr>
          <p:cNvSpPr txBox="1"/>
          <p:nvPr/>
        </p:nvSpPr>
        <p:spPr>
          <a:xfrm>
            <a:off x="2904654" y="2959285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B9F9B5-32AB-842C-CEF1-A4AF9547351B}"/>
              </a:ext>
            </a:extLst>
          </p:cNvPr>
          <p:cNvSpPr/>
          <p:nvPr/>
        </p:nvSpPr>
        <p:spPr>
          <a:xfrm>
            <a:off x="2108385" y="779930"/>
            <a:ext cx="9293040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F407D-76E3-6A4A-05FE-BF459EDAA04D}"/>
              </a:ext>
            </a:extLst>
          </p:cNvPr>
          <p:cNvSpPr txBox="1"/>
          <p:nvPr/>
        </p:nvSpPr>
        <p:spPr>
          <a:xfrm>
            <a:off x="3911388" y="807948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/>
              <a:t>SF-Q0</a:t>
            </a:r>
            <a:endParaRPr lang="ko-KR" altLang="en-US" sz="11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7DC281-1C6C-050E-7954-041C3A9DF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525026"/>
              </p:ext>
            </p:extLst>
          </p:nvPr>
        </p:nvGraphicFramePr>
        <p:xfrm>
          <a:off x="3962157" y="3196553"/>
          <a:ext cx="6348463" cy="189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4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1033270">
                  <a:extLst>
                    <a:ext uri="{9D8B030D-6E8A-4147-A177-3AD203B41FA5}">
                      <a16:colId xmlns:a16="http://schemas.microsoft.com/office/drawing/2014/main" val="919839917"/>
                    </a:ext>
                  </a:extLst>
                </a:gridCol>
              </a:tblGrid>
              <a:tr h="27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수동입력값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공통입력사용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779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기초철근비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5147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4778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E5644EC-7693-E975-3B2A-612AD29AC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81388"/>
              </p:ext>
            </p:extLst>
          </p:nvPr>
        </p:nvGraphicFramePr>
        <p:xfrm>
          <a:off x="3962157" y="1320435"/>
          <a:ext cx="5621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9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163273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깊이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EF873A-CCF1-6F3F-48D2-E08CB5E6B014}"/>
              </a:ext>
            </a:extLst>
          </p:cNvPr>
          <p:cNvSpPr txBox="1"/>
          <p:nvPr/>
        </p:nvSpPr>
        <p:spPr>
          <a:xfrm>
            <a:off x="3908844" y="1079397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모델 </a:t>
            </a:r>
            <a:r>
              <a:rPr lang="en-US" altLang="ko-KR" sz="900" dirty="0"/>
              <a:t>Parameter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CBAEB-BA53-F1D5-041B-1D856A5F14F8}"/>
              </a:ext>
            </a:extLst>
          </p:cNvPr>
          <p:cNvSpPr txBox="1"/>
          <p:nvPr/>
        </p:nvSpPr>
        <p:spPr>
          <a:xfrm>
            <a:off x="3908844" y="2946916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수동</a:t>
            </a:r>
            <a:r>
              <a:rPr lang="en-US" altLang="ko-KR" sz="900" dirty="0"/>
              <a:t> </a:t>
            </a:r>
            <a:r>
              <a:rPr lang="ko-KR" altLang="en-US" sz="900" dirty="0" err="1"/>
              <a:t>입력값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90383-840E-44A2-C982-470B31B75632}"/>
              </a:ext>
            </a:extLst>
          </p:cNvPr>
          <p:cNvSpPr txBox="1"/>
          <p:nvPr/>
        </p:nvSpPr>
        <p:spPr>
          <a:xfrm>
            <a:off x="4895011" y="1063905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6F81-B4F8-A150-B415-7235DA894A5F}"/>
              </a:ext>
            </a:extLst>
          </p:cNvPr>
          <p:cNvSpPr txBox="1"/>
          <p:nvPr/>
        </p:nvSpPr>
        <p:spPr>
          <a:xfrm>
            <a:off x="5503508" y="1063905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7EED0-1267-6E1E-63D7-C5328365EC26}"/>
              </a:ext>
            </a:extLst>
          </p:cNvPr>
          <p:cNvSpPr txBox="1"/>
          <p:nvPr/>
        </p:nvSpPr>
        <p:spPr>
          <a:xfrm>
            <a:off x="4895011" y="2867514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7850E-A546-8782-8275-C37DF3F922C4}"/>
              </a:ext>
            </a:extLst>
          </p:cNvPr>
          <p:cNvSpPr txBox="1"/>
          <p:nvPr/>
        </p:nvSpPr>
        <p:spPr>
          <a:xfrm>
            <a:off x="5503508" y="2867514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BBF3FED-F8B8-35DF-44B8-881728FB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455" y="3177748"/>
            <a:ext cx="177135" cy="19157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56434F-BB38-584B-890B-6E7CA852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C510E-D255-7D82-3EC8-3F408481FB0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alpha val="3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747CA-8A2F-7510-22A7-91BF129E6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333864"/>
            <a:ext cx="152421" cy="1524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7A143C-3299-BE03-5761-334BDBC7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603542"/>
            <a:ext cx="152421" cy="1524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E1AC33C-700E-B14B-9D78-F36CCEA89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880977"/>
            <a:ext cx="152421" cy="1524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69DF9E3-8732-2029-3CFE-53B303BB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510718"/>
            <a:ext cx="142895" cy="1619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142BEC-90D6-BD1A-C3CA-7C8C2A89C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797680"/>
            <a:ext cx="142895" cy="161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FBB2896-54B6-A564-EA24-EB3138C6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054659"/>
            <a:ext cx="142895" cy="16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6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7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230</Words>
  <Application>Microsoft Office PowerPoint</Application>
  <PresentationFormat>와이드스크린</PresentationFormat>
  <Paragraphs>168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 Unicode MS</vt:lpstr>
      <vt:lpstr>맑은 고딕</vt:lpstr>
      <vt:lpstr>Arial</vt:lpstr>
      <vt:lpstr>Arial Narrow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책임매니저</dc:creator>
  <cp:lastModifiedBy>장만규(JANG MAN KYU) 책임매니저</cp:lastModifiedBy>
  <cp:revision>31</cp:revision>
  <dcterms:created xsi:type="dcterms:W3CDTF">2024-09-10T03:41:37Z</dcterms:created>
  <dcterms:modified xsi:type="dcterms:W3CDTF">2024-09-10T09:27:07Z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</Properties>
</file>