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6551613" cy="4608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9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371" y="754218"/>
            <a:ext cx="5568871" cy="1604445"/>
          </a:xfrm>
        </p:spPr>
        <p:txBody>
          <a:bodyPr anchor="b"/>
          <a:lstStyle>
            <a:lvl1pPr algn="ctr">
              <a:defRPr sz="403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952" y="2420536"/>
            <a:ext cx="4913710" cy="1112657"/>
          </a:xfrm>
        </p:spPr>
        <p:txBody>
          <a:bodyPr/>
          <a:lstStyle>
            <a:lvl1pPr marL="0" indent="0" algn="ctr">
              <a:buNone/>
              <a:defRPr sz="1613"/>
            </a:lvl1pPr>
            <a:lvl2pPr marL="307238" indent="0" algn="ctr">
              <a:buNone/>
              <a:defRPr sz="1344"/>
            </a:lvl2pPr>
            <a:lvl3pPr marL="614477" indent="0" algn="ctr">
              <a:buNone/>
              <a:defRPr sz="1210"/>
            </a:lvl3pPr>
            <a:lvl4pPr marL="921715" indent="0" algn="ctr">
              <a:buNone/>
              <a:defRPr sz="1075"/>
            </a:lvl4pPr>
            <a:lvl5pPr marL="1228954" indent="0" algn="ctr">
              <a:buNone/>
              <a:defRPr sz="1075"/>
            </a:lvl5pPr>
            <a:lvl6pPr marL="1536192" indent="0" algn="ctr">
              <a:buNone/>
              <a:defRPr sz="1075"/>
            </a:lvl6pPr>
            <a:lvl7pPr marL="1843430" indent="0" algn="ctr">
              <a:buNone/>
              <a:defRPr sz="1075"/>
            </a:lvl7pPr>
            <a:lvl8pPr marL="2150669" indent="0" algn="ctr">
              <a:buNone/>
              <a:defRPr sz="1075"/>
            </a:lvl8pPr>
            <a:lvl9pPr marL="2457907" indent="0" algn="ctr">
              <a:buNone/>
              <a:defRPr sz="107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AF5-53F2-4D07-83E0-DEEF2D62EB24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FCAE-0B61-43EA-8508-3B1601037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19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AF5-53F2-4D07-83E0-DEEF2D62EB24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FCAE-0B61-43EA-8508-3B1601037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80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88498" y="245361"/>
            <a:ext cx="1412692" cy="390550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424" y="245361"/>
            <a:ext cx="4156179" cy="390550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AF5-53F2-4D07-83E0-DEEF2D62EB24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FCAE-0B61-43EA-8508-3B1601037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8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AF5-53F2-4D07-83E0-DEEF2D62EB24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FCAE-0B61-43EA-8508-3B1601037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73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12" y="1148929"/>
            <a:ext cx="5650766" cy="1917013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12" y="3084078"/>
            <a:ext cx="5650766" cy="1008112"/>
          </a:xfrm>
        </p:spPr>
        <p:txBody>
          <a:bodyPr/>
          <a:lstStyle>
            <a:lvl1pPr marL="0" indent="0">
              <a:buNone/>
              <a:defRPr sz="1613">
                <a:solidFill>
                  <a:schemeClr val="tx1">
                    <a:tint val="82000"/>
                  </a:schemeClr>
                </a:solidFill>
              </a:defRPr>
            </a:lvl1pPr>
            <a:lvl2pPr marL="307238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2pPr>
            <a:lvl3pPr marL="614477" indent="0">
              <a:buNone/>
              <a:defRPr sz="1210">
                <a:solidFill>
                  <a:schemeClr val="tx1">
                    <a:tint val="82000"/>
                  </a:schemeClr>
                </a:solidFill>
              </a:defRPr>
            </a:lvl3pPr>
            <a:lvl4pPr marL="921715" indent="0">
              <a:buNone/>
              <a:defRPr sz="1075">
                <a:solidFill>
                  <a:schemeClr val="tx1">
                    <a:tint val="82000"/>
                  </a:schemeClr>
                </a:solidFill>
              </a:defRPr>
            </a:lvl4pPr>
            <a:lvl5pPr marL="1228954" indent="0">
              <a:buNone/>
              <a:defRPr sz="1075">
                <a:solidFill>
                  <a:schemeClr val="tx1">
                    <a:tint val="82000"/>
                  </a:schemeClr>
                </a:solidFill>
              </a:defRPr>
            </a:lvl5pPr>
            <a:lvl6pPr marL="1536192" indent="0">
              <a:buNone/>
              <a:defRPr sz="1075">
                <a:solidFill>
                  <a:schemeClr val="tx1">
                    <a:tint val="82000"/>
                  </a:schemeClr>
                </a:solidFill>
              </a:defRPr>
            </a:lvl6pPr>
            <a:lvl7pPr marL="1843430" indent="0">
              <a:buNone/>
              <a:defRPr sz="1075">
                <a:solidFill>
                  <a:schemeClr val="tx1">
                    <a:tint val="82000"/>
                  </a:schemeClr>
                </a:solidFill>
              </a:defRPr>
            </a:lvl7pPr>
            <a:lvl8pPr marL="2150669" indent="0">
              <a:buNone/>
              <a:defRPr sz="1075">
                <a:solidFill>
                  <a:schemeClr val="tx1">
                    <a:tint val="82000"/>
                  </a:schemeClr>
                </a:solidFill>
              </a:defRPr>
            </a:lvl8pPr>
            <a:lvl9pPr marL="2457907" indent="0">
              <a:buNone/>
              <a:defRPr sz="107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AF5-53F2-4D07-83E0-DEEF2D62EB24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FCAE-0B61-43EA-8508-3B1601037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9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423" y="1226803"/>
            <a:ext cx="2784436" cy="29240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6754" y="1226803"/>
            <a:ext cx="2784436" cy="29240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AF5-53F2-4D07-83E0-DEEF2D62EB24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FCAE-0B61-43EA-8508-3B1601037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1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77" y="245362"/>
            <a:ext cx="5650766" cy="89076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277" y="1129726"/>
            <a:ext cx="2771639" cy="553661"/>
          </a:xfrm>
        </p:spPr>
        <p:txBody>
          <a:bodyPr anchor="b"/>
          <a:lstStyle>
            <a:lvl1pPr marL="0" indent="0">
              <a:buNone/>
              <a:defRPr sz="1613" b="1"/>
            </a:lvl1pPr>
            <a:lvl2pPr marL="307238" indent="0">
              <a:buNone/>
              <a:defRPr sz="1344" b="1"/>
            </a:lvl2pPr>
            <a:lvl3pPr marL="614477" indent="0">
              <a:buNone/>
              <a:defRPr sz="1210" b="1"/>
            </a:lvl3pPr>
            <a:lvl4pPr marL="921715" indent="0">
              <a:buNone/>
              <a:defRPr sz="1075" b="1"/>
            </a:lvl4pPr>
            <a:lvl5pPr marL="1228954" indent="0">
              <a:buNone/>
              <a:defRPr sz="1075" b="1"/>
            </a:lvl5pPr>
            <a:lvl6pPr marL="1536192" indent="0">
              <a:buNone/>
              <a:defRPr sz="1075" b="1"/>
            </a:lvl6pPr>
            <a:lvl7pPr marL="1843430" indent="0">
              <a:buNone/>
              <a:defRPr sz="1075" b="1"/>
            </a:lvl7pPr>
            <a:lvl8pPr marL="2150669" indent="0">
              <a:buNone/>
              <a:defRPr sz="1075" b="1"/>
            </a:lvl8pPr>
            <a:lvl9pPr marL="2457907" indent="0">
              <a:buNone/>
              <a:defRPr sz="107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277" y="1683388"/>
            <a:ext cx="2771639" cy="247600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16754" y="1129726"/>
            <a:ext cx="2785289" cy="553661"/>
          </a:xfrm>
        </p:spPr>
        <p:txBody>
          <a:bodyPr anchor="b"/>
          <a:lstStyle>
            <a:lvl1pPr marL="0" indent="0">
              <a:buNone/>
              <a:defRPr sz="1613" b="1"/>
            </a:lvl1pPr>
            <a:lvl2pPr marL="307238" indent="0">
              <a:buNone/>
              <a:defRPr sz="1344" b="1"/>
            </a:lvl2pPr>
            <a:lvl3pPr marL="614477" indent="0">
              <a:buNone/>
              <a:defRPr sz="1210" b="1"/>
            </a:lvl3pPr>
            <a:lvl4pPr marL="921715" indent="0">
              <a:buNone/>
              <a:defRPr sz="1075" b="1"/>
            </a:lvl4pPr>
            <a:lvl5pPr marL="1228954" indent="0">
              <a:buNone/>
              <a:defRPr sz="1075" b="1"/>
            </a:lvl5pPr>
            <a:lvl6pPr marL="1536192" indent="0">
              <a:buNone/>
              <a:defRPr sz="1075" b="1"/>
            </a:lvl6pPr>
            <a:lvl7pPr marL="1843430" indent="0">
              <a:buNone/>
              <a:defRPr sz="1075" b="1"/>
            </a:lvl7pPr>
            <a:lvl8pPr marL="2150669" indent="0">
              <a:buNone/>
              <a:defRPr sz="1075" b="1"/>
            </a:lvl8pPr>
            <a:lvl9pPr marL="2457907" indent="0">
              <a:buNone/>
              <a:defRPr sz="107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16754" y="1683388"/>
            <a:ext cx="2785289" cy="247600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AF5-53F2-4D07-83E0-DEEF2D62EB24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FCAE-0B61-43EA-8508-3B1601037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9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AF5-53F2-4D07-83E0-DEEF2D62EB24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FCAE-0B61-43EA-8508-3B1601037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66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AF5-53F2-4D07-83E0-DEEF2D62EB24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FCAE-0B61-43EA-8508-3B1601037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44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77" y="307234"/>
            <a:ext cx="2113066" cy="1075320"/>
          </a:xfrm>
        </p:spPr>
        <p:txBody>
          <a:bodyPr anchor="b"/>
          <a:lstStyle>
            <a:lvl1pPr>
              <a:defRPr sz="21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289" y="663542"/>
            <a:ext cx="3316754" cy="3275031"/>
          </a:xfrm>
        </p:spPr>
        <p:txBody>
          <a:bodyPr/>
          <a:lstStyle>
            <a:lvl1pPr>
              <a:defRPr sz="2150"/>
            </a:lvl1pPr>
            <a:lvl2pPr>
              <a:defRPr sz="1882"/>
            </a:lvl2pPr>
            <a:lvl3pPr>
              <a:defRPr sz="1613"/>
            </a:lvl3pPr>
            <a:lvl4pPr>
              <a:defRPr sz="1344"/>
            </a:lvl4pPr>
            <a:lvl5pPr>
              <a:defRPr sz="1344"/>
            </a:lvl5pPr>
            <a:lvl6pPr>
              <a:defRPr sz="1344"/>
            </a:lvl6pPr>
            <a:lvl7pPr>
              <a:defRPr sz="1344"/>
            </a:lvl7pPr>
            <a:lvl8pPr>
              <a:defRPr sz="1344"/>
            </a:lvl8pPr>
            <a:lvl9pPr>
              <a:defRPr sz="13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277" y="1382554"/>
            <a:ext cx="2113066" cy="2561352"/>
          </a:xfrm>
        </p:spPr>
        <p:txBody>
          <a:bodyPr/>
          <a:lstStyle>
            <a:lvl1pPr marL="0" indent="0">
              <a:buNone/>
              <a:defRPr sz="1075"/>
            </a:lvl1pPr>
            <a:lvl2pPr marL="307238" indent="0">
              <a:buNone/>
              <a:defRPr sz="941"/>
            </a:lvl2pPr>
            <a:lvl3pPr marL="614477" indent="0">
              <a:buNone/>
              <a:defRPr sz="806"/>
            </a:lvl3pPr>
            <a:lvl4pPr marL="921715" indent="0">
              <a:buNone/>
              <a:defRPr sz="672"/>
            </a:lvl4pPr>
            <a:lvl5pPr marL="1228954" indent="0">
              <a:buNone/>
              <a:defRPr sz="672"/>
            </a:lvl5pPr>
            <a:lvl6pPr marL="1536192" indent="0">
              <a:buNone/>
              <a:defRPr sz="672"/>
            </a:lvl6pPr>
            <a:lvl7pPr marL="1843430" indent="0">
              <a:buNone/>
              <a:defRPr sz="672"/>
            </a:lvl7pPr>
            <a:lvl8pPr marL="2150669" indent="0">
              <a:buNone/>
              <a:defRPr sz="672"/>
            </a:lvl8pPr>
            <a:lvl9pPr marL="2457907" indent="0">
              <a:buNone/>
              <a:defRPr sz="67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AF5-53F2-4D07-83E0-DEEF2D62EB24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FCAE-0B61-43EA-8508-3B1601037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74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77" y="307234"/>
            <a:ext cx="2113066" cy="1075320"/>
          </a:xfrm>
        </p:spPr>
        <p:txBody>
          <a:bodyPr anchor="b"/>
          <a:lstStyle>
            <a:lvl1pPr>
              <a:defRPr sz="21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85289" y="663542"/>
            <a:ext cx="3316754" cy="3275031"/>
          </a:xfrm>
        </p:spPr>
        <p:txBody>
          <a:bodyPr anchor="t"/>
          <a:lstStyle>
            <a:lvl1pPr marL="0" indent="0">
              <a:buNone/>
              <a:defRPr sz="2150"/>
            </a:lvl1pPr>
            <a:lvl2pPr marL="307238" indent="0">
              <a:buNone/>
              <a:defRPr sz="1882"/>
            </a:lvl2pPr>
            <a:lvl3pPr marL="614477" indent="0">
              <a:buNone/>
              <a:defRPr sz="1613"/>
            </a:lvl3pPr>
            <a:lvl4pPr marL="921715" indent="0">
              <a:buNone/>
              <a:defRPr sz="1344"/>
            </a:lvl4pPr>
            <a:lvl5pPr marL="1228954" indent="0">
              <a:buNone/>
              <a:defRPr sz="1344"/>
            </a:lvl5pPr>
            <a:lvl6pPr marL="1536192" indent="0">
              <a:buNone/>
              <a:defRPr sz="1344"/>
            </a:lvl6pPr>
            <a:lvl7pPr marL="1843430" indent="0">
              <a:buNone/>
              <a:defRPr sz="1344"/>
            </a:lvl7pPr>
            <a:lvl8pPr marL="2150669" indent="0">
              <a:buNone/>
              <a:defRPr sz="1344"/>
            </a:lvl8pPr>
            <a:lvl9pPr marL="2457907" indent="0">
              <a:buNone/>
              <a:defRPr sz="134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277" y="1382554"/>
            <a:ext cx="2113066" cy="2561352"/>
          </a:xfrm>
        </p:spPr>
        <p:txBody>
          <a:bodyPr/>
          <a:lstStyle>
            <a:lvl1pPr marL="0" indent="0">
              <a:buNone/>
              <a:defRPr sz="1075"/>
            </a:lvl1pPr>
            <a:lvl2pPr marL="307238" indent="0">
              <a:buNone/>
              <a:defRPr sz="941"/>
            </a:lvl2pPr>
            <a:lvl3pPr marL="614477" indent="0">
              <a:buNone/>
              <a:defRPr sz="806"/>
            </a:lvl3pPr>
            <a:lvl4pPr marL="921715" indent="0">
              <a:buNone/>
              <a:defRPr sz="672"/>
            </a:lvl4pPr>
            <a:lvl5pPr marL="1228954" indent="0">
              <a:buNone/>
              <a:defRPr sz="672"/>
            </a:lvl5pPr>
            <a:lvl6pPr marL="1536192" indent="0">
              <a:buNone/>
              <a:defRPr sz="672"/>
            </a:lvl6pPr>
            <a:lvl7pPr marL="1843430" indent="0">
              <a:buNone/>
              <a:defRPr sz="672"/>
            </a:lvl7pPr>
            <a:lvl8pPr marL="2150669" indent="0">
              <a:buNone/>
              <a:defRPr sz="672"/>
            </a:lvl8pPr>
            <a:lvl9pPr marL="2457907" indent="0">
              <a:buNone/>
              <a:defRPr sz="67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AF5-53F2-4D07-83E0-DEEF2D62EB24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FCAE-0B61-43EA-8508-3B1601037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2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424" y="245362"/>
            <a:ext cx="5650766" cy="890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424" y="1226803"/>
            <a:ext cx="5650766" cy="292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423" y="4271410"/>
            <a:ext cx="1474113" cy="245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A99AF5-53F2-4D07-83E0-DEEF2D62EB24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222" y="4271410"/>
            <a:ext cx="2211169" cy="245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27077" y="4271410"/>
            <a:ext cx="1474113" cy="245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38FCAE-0B61-43EA-8508-3B1601037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77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14477" rtl="0" eaLnBrk="1" latinLnBrk="1" hangingPunct="1">
        <a:lnSpc>
          <a:spcPct val="90000"/>
        </a:lnSpc>
        <a:spcBef>
          <a:spcPct val="0"/>
        </a:spcBef>
        <a:buNone/>
        <a:defRPr sz="29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619" indent="-153619" algn="l" defTabSz="614477" rtl="0" eaLnBrk="1" latinLnBrk="1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1pPr>
      <a:lvl2pPr marL="460858" indent="-153619" algn="l" defTabSz="614477" rtl="0" eaLnBrk="1" latinLnBrk="1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613" kern="1200">
          <a:solidFill>
            <a:schemeClr val="tx1"/>
          </a:solidFill>
          <a:latin typeface="+mn-lt"/>
          <a:ea typeface="+mn-ea"/>
          <a:cs typeface="+mn-cs"/>
        </a:defRPr>
      </a:lvl2pPr>
      <a:lvl3pPr marL="768096" indent="-153619" algn="l" defTabSz="614477" rtl="0" eaLnBrk="1" latinLnBrk="1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indent="-153619" algn="l" defTabSz="614477" rtl="0" eaLnBrk="1" latinLnBrk="1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4pPr>
      <a:lvl5pPr marL="1382573" indent="-153619" algn="l" defTabSz="614477" rtl="0" eaLnBrk="1" latinLnBrk="1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5pPr>
      <a:lvl6pPr marL="1689811" indent="-153619" algn="l" defTabSz="614477" rtl="0" eaLnBrk="1" latinLnBrk="1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6pPr>
      <a:lvl7pPr marL="1997050" indent="-153619" algn="l" defTabSz="614477" rtl="0" eaLnBrk="1" latinLnBrk="1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7pPr>
      <a:lvl8pPr marL="2304288" indent="-153619" algn="l" defTabSz="614477" rtl="0" eaLnBrk="1" latinLnBrk="1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8pPr>
      <a:lvl9pPr marL="2611526" indent="-153619" algn="l" defTabSz="614477" rtl="0" eaLnBrk="1" latinLnBrk="1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4477" rtl="0" eaLnBrk="1" latinLnBrk="1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1pPr>
      <a:lvl2pPr marL="307238" algn="l" defTabSz="614477" rtl="0" eaLnBrk="1" latinLnBrk="1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2pPr>
      <a:lvl3pPr marL="614477" algn="l" defTabSz="614477" rtl="0" eaLnBrk="1" latinLnBrk="1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3pPr>
      <a:lvl4pPr marL="921715" algn="l" defTabSz="614477" rtl="0" eaLnBrk="1" latinLnBrk="1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4pPr>
      <a:lvl5pPr marL="1228954" algn="l" defTabSz="614477" rtl="0" eaLnBrk="1" latinLnBrk="1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5pPr>
      <a:lvl6pPr marL="1536192" algn="l" defTabSz="614477" rtl="0" eaLnBrk="1" latinLnBrk="1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6pPr>
      <a:lvl7pPr marL="1843430" algn="l" defTabSz="614477" rtl="0" eaLnBrk="1" latinLnBrk="1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7pPr>
      <a:lvl8pPr marL="2150669" algn="l" defTabSz="614477" rtl="0" eaLnBrk="1" latinLnBrk="1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8pPr>
      <a:lvl9pPr marL="2457907" algn="l" defTabSz="614477" rtl="0" eaLnBrk="1" latinLnBrk="1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36325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spc="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{</a:t>
            </a:r>
            <a:r>
              <a:rPr lang="ko-KR" altLang="en-US" sz="2500" b="1" spc="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단문영역</a:t>
            </a:r>
            <a:r>
              <a:rPr lang="en-US" altLang="ko-KR" sz="2500" b="1" spc="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}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524898" y="268057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{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소속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} {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성함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}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{</a:t>
            </a: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작가의말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}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0955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36325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어둠이 짙을수록 별은 더 밝게 빛난다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407878" y="2680571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재경본부 윤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24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년 한 해는 어려운 대외 환경으로 인해 경영 성과가 좋지 않은 한해였습니다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
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관련하여 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25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년에는 여러가지 변화가 예상되는 한해입니다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
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관련하여 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'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어둠이 짙을수록 별은 더 밝게 빛난다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'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라는 명언은 어려운 시기가 지나가면 더 밝은 미래가 기다리고 있다는 의미를 가지고 있으며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지금의 어려운 시기를 잘 헤쳐나고자 임직원을 격려하는 의미에서 작성하였습니다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5106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36325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일진월보</a:t>
            </a:r>
            <a:r>
              <a:rPr lang="en-US" altLang="ko-KR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日進月步</a:t>
            </a:r>
            <a:r>
              <a:rPr lang="en-US" altLang="ko-KR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056821" y="268057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전략기획사업부 김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각자 자신의 자리에서 매일 조금씩 나아가고자 노력하는 모습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490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36325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낙숫물이 댓돌 뚫는다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056821" y="268057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자산관리사업부 박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꾸준히 노력하여 한해계획을 알차게 보낸 저의 마음을 표현했습니다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2940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36325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</a:t>
            </a:r>
            <a:r>
              <a:rPr lang="ko-KR" altLang="en-US" sz="2500" b="1" spc="3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한마불부</a:t>
            </a:r>
            <a:r>
              <a:rPr lang="ko-KR" altLang="en-US" sz="2500" b="1" spc="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
</a:t>
            </a:r>
            <a:r>
              <a:rPr lang="en-US" altLang="ko-KR" sz="2500" b="1" spc="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‘</a:t>
            </a:r>
            <a:r>
              <a:rPr lang="ko-KR" altLang="en-US" sz="2500" b="1" spc="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땀은 배반하지 않는다’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173841" y="2680571"/>
            <a:ext cx="12218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안전품질본부 김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힘든 노력이 결코 헛되지 않고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결국에는 그 노력에 상응하는 보상이 따르게 된다는 의미로 한해 열심히 노력했다는 의미를 표현하였습니다</a:t>
            </a:r>
          </a:p>
        </p:txBody>
      </p:sp>
    </p:spTree>
    <p:extLst>
      <p:ext uri="{BB962C8B-B14F-4D97-AF65-F5344CB8AC3E}">
        <p14:creationId xmlns:p14="http://schemas.microsoft.com/office/powerpoint/2010/main" val="1801616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36325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악전고투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173841" y="2680571"/>
            <a:ext cx="12218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건축사업본부 정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건설경기의 불황이 더욱 심화되고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좋지 않은 여건 속에서도 꿋꿋하게 맡은 역할을 수행하며 조금씩 나아가는 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HEC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의 모습을 표현했습니다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387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363254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로마는 하루아침에 세워지지 않았다</a:t>
            </a:r>
            <a:r>
              <a:rPr lang="en-US" altLang="ko-KR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
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056821" y="268057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자산관리사업부 김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2024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년은 우리회사가 창립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50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주년을 맞이한 해이며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100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년 기업 도약을 위한 미래 비전인 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"Create The Great"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슬로건에 걸맞는 명언이라고 생각함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우리 모두의 노력이 쌓이고 쌓인다면 큰 일을 반드시 이룰수 있다는 미래지향성을 되새기는 의미부여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15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36325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어둠 끝엔 빛이 있고</a:t>
            </a:r>
            <a:r>
              <a:rPr lang="en-US" altLang="ko-KR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걸음 끝엔 길이 있다</a:t>
            </a:r>
            <a:r>
              <a:rPr lang="en-US" altLang="ko-KR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056820" y="2680571"/>
            <a:ext cx="1338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플랜트사업본부 이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올 한 해는 다사다난한 해였습니다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사건 사고도 많았고 경기도 좋지 않아 회사가 힘들었죠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그래도 열심히 노력하다 보면 
그 끝에는 결국 밝은 미래가 있을 것이라고 말하고 싶었습니다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99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36325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내가 걱정했던 일들 대부분 발생안했다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290859" y="2680571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구매사업부 박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철강왕 카네기의 명언입니다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우리 모두 걱정과 근심이 많았으나 실제로 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HEC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는 잘 버텨냈고 
많은 우려와 추측성 찌라시는 실제로 일어나지 않았죠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525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36325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운외창천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173841" y="2680571"/>
            <a:ext cx="12218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안전품질본부 이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"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구름 밖의 푸른 하늘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"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이라는 뜻으로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어려움을 극복하고 밝은 미래를 맞이한다는 의미입니다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
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당사가  난관을 이겨내고 더 나은 미래로 나아갔으면 하는 바램입니다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42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36325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호시우보</a:t>
            </a:r>
            <a:r>
              <a:rPr lang="en-US" altLang="ko-KR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虎視牛步</a:t>
            </a:r>
            <a:r>
              <a:rPr lang="en-US" altLang="ko-KR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056821" y="268057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플랜트사업본부 박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호랑이의 눈으로 예리하고 냉철하게 보고 소처럼 신중하고 우직하게 행동하라 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
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본부의 경쟁력 강화를 위해 한해동안 포기하고 싶을만큼 힘들때 되새긴 좋은 글귀입니다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034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36325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머무는 현장마다</a:t>
            </a:r>
            <a:r>
              <a:rPr lang="en-US" altLang="ko-KR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주인의 마음이였노라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056821" y="268057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자산관리사업부 신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우리는 전 세계 머무는 곳곳에서 주인의 마음으로 성실하게 임하여 한국 건설의 위상을 드높였습니다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26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363254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아쉬움은 메모장에</a:t>
            </a:r>
            <a:r>
              <a:rPr lang="en-US" altLang="ko-KR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추억은 하드에</a:t>
            </a:r>
            <a:r>
              <a:rPr lang="en-US" altLang="ko-KR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
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056821" y="268057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미래기술사업부 정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한 해를 보내며 
아쉬운 점이 있었다면 가볍게 적어 넘겨버리고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
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좋은 추억이 있었다면
마음속 깊이 소중히 간직하길 바라는 마음</a:t>
            </a:r>
          </a:p>
        </p:txBody>
      </p:sp>
    </p:spTree>
    <p:extLst>
      <p:ext uri="{BB962C8B-B14F-4D97-AF65-F5344CB8AC3E}">
        <p14:creationId xmlns:p14="http://schemas.microsoft.com/office/powerpoint/2010/main" val="10113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36325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해현경장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056821" y="268057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플랜트사업본부 김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거문고의 줄을 바꾸어 맨다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
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느슨해진 것을 다시 긴장하도록 고치는것을 의미하며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당사가 현재 여러 프로젝트에서 어려움을 겪는 많은 부분이 
느슨함에서 발현된것이라 이제 다시 줄을 고쳐매고 긴장감으로 대전환이 필요한 한해라고 생각합니다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0415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36325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전체의 합은</a:t>
            </a:r>
            <a:r>
              <a:rPr lang="en-US" altLang="ko-KR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부분의 합보다 크다</a:t>
            </a:r>
            <a:r>
              <a:rPr lang="en-US" altLang="ko-KR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!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173841" y="2680571"/>
            <a:ext cx="12218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건축사업본부 이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519830" y="3513551"/>
            <a:ext cx="5874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백지장도 맛들면 낫다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'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라는 속담처럼 서로의 힘을 합치면 혼자 </a:t>
            </a:r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하는것보다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수월하고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개개인의 힘을 </a:t>
            </a:r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합친것보다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전체가 발휘한 힘이 
더 위력적일 때가 많습니다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올해 </a:t>
            </a:r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우리현장은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어느때보다 하나되어 준공을 향해 달려가고 있습니다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
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대우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롯데와 같이하는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개사 </a:t>
            </a:r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컨소이지만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품질이나 공기나 타사를 </a:t>
            </a:r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앞도하는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이유는 개개인의 사사로운 이익보다 현장모두가 공동체란 의식을 가지고 전체가 움직임으로서 상호 협력을 통한 시너지가 발생된 성과라고 생각됩니다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
12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월 준공까지 최선을 다하는 우리가 되었으면 좋겠습니다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</a:t>
            </a:r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트리우스광명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화이팅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!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726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525</Words>
  <Application>Microsoft Office PowerPoint</Application>
  <PresentationFormat>사용자 지정</PresentationFormat>
  <Paragraphs>45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조선일보명조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만규 장</dc:creator>
  <cp:lastModifiedBy>만규 장</cp:lastModifiedBy>
  <cp:revision>36</cp:revision>
  <dcterms:created xsi:type="dcterms:W3CDTF">2024-12-09T09:19:17Z</dcterms:created>
  <dcterms:modified xsi:type="dcterms:W3CDTF">2024-12-09T10:00:42Z</dcterms:modified>
</cp:coreProperties>
</file>