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7" r:id="rId13"/>
    <p:sldId id="278" r:id="rId14"/>
    <p:sldId id="279" r:id="rId15"/>
    <p:sldId id="268" r:id="rId16"/>
    <p:sldId id="280" r:id="rId17"/>
    <p:sldId id="281" r:id="rId18"/>
    <p:sldId id="282" r:id="rId19"/>
    <p:sldId id="283" r:id="rId20"/>
    <p:sldId id="269" r:id="rId21"/>
    <p:sldId id="270" r:id="rId22"/>
    <p:sldId id="271" r:id="rId23"/>
    <p:sldId id="272" r:id="rId24"/>
    <p:sldId id="275" r:id="rId25"/>
    <p:sldId id="285" r:id="rId26"/>
    <p:sldId id="284" r:id="rId27"/>
    <p:sldId id="286" r:id="rId28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C9B2B-2B2A-48C1-BD73-F3B498AF0BE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4C0F1-DFFD-45B3-BD9B-53F8C8E83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18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F4931-96B1-46A0-A126-B77E8D0577F1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43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F4931-96B1-46A0-A126-B77E8D0577F1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375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F4931-96B1-46A0-A126-B77E8D0577F1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267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F4931-96B1-46A0-A126-B77E8D0577F1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564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F4931-96B1-46A0-A126-B77E8D0577F1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69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F4931-96B1-46A0-A126-B77E8D0577F1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08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F4931-96B1-46A0-A126-B77E8D0577F1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357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&lt;s3d&gt;</a:t>
            </a:r>
          </a:p>
          <a:p>
            <a:r>
              <a:rPr lang="en-US" altLang="ko-KR" dirty="0" smtClean="0"/>
              <a:t>90 Degree vertical inside bend</a:t>
            </a:r>
          </a:p>
          <a:p>
            <a:r>
              <a:rPr lang="en-US" altLang="ko-KR" dirty="0" smtClean="0"/>
              <a:t>90 Degree vertical outside bend</a:t>
            </a:r>
          </a:p>
          <a:p>
            <a:r>
              <a:rPr lang="en-US" altLang="ko-KR" dirty="0" smtClean="0"/>
              <a:t>90 Degree reversal bend</a:t>
            </a:r>
          </a:p>
          <a:p>
            <a:r>
              <a:rPr lang="en-US" altLang="ko-KR" dirty="0" smtClean="0"/>
              <a:t>60 Degree horizontal bend</a:t>
            </a:r>
          </a:p>
          <a:p>
            <a:r>
              <a:rPr lang="en-US" altLang="ko-KR" dirty="0" smtClean="0"/>
              <a:t>60 Degree vertical inside bend</a:t>
            </a:r>
          </a:p>
          <a:p>
            <a:r>
              <a:rPr lang="en-US" altLang="ko-KR" dirty="0" smtClean="0"/>
              <a:t>60 Degree vertical outside bend</a:t>
            </a:r>
          </a:p>
          <a:p>
            <a:r>
              <a:rPr lang="en-US" altLang="ko-KR" dirty="0" smtClean="0"/>
              <a:t>45 Degree horizontal bend</a:t>
            </a:r>
          </a:p>
          <a:p>
            <a:r>
              <a:rPr lang="en-US" altLang="ko-KR" dirty="0" smtClean="0"/>
              <a:t>45 Degree vertical inside bend</a:t>
            </a:r>
          </a:p>
          <a:p>
            <a:r>
              <a:rPr lang="en-US" altLang="ko-KR" dirty="0" smtClean="0"/>
              <a:t>45 Degree vertical outside bend</a:t>
            </a:r>
          </a:p>
          <a:p>
            <a:r>
              <a:rPr lang="en-US" altLang="ko-KR" dirty="0" smtClean="0"/>
              <a:t>30 Degree horizontal bend</a:t>
            </a:r>
          </a:p>
          <a:p>
            <a:r>
              <a:rPr lang="en-US" altLang="ko-KR" dirty="0" smtClean="0"/>
              <a:t>30 Degree vertical inside bend</a:t>
            </a:r>
          </a:p>
          <a:p>
            <a:r>
              <a:rPr lang="en-US" altLang="ko-KR" dirty="0" smtClean="0"/>
              <a:t>30 Degree vertical outside bend</a:t>
            </a:r>
          </a:p>
          <a:p>
            <a:r>
              <a:rPr lang="en-US" altLang="ko-KR" dirty="0" smtClean="0"/>
              <a:t>Horizontal adjustable bend (25-65 </a:t>
            </a:r>
            <a:r>
              <a:rPr lang="en-US" altLang="ko-KR" dirty="0" err="1" smtClean="0"/>
              <a:t>Deg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Horizontal adjustable bend (60-100 </a:t>
            </a:r>
            <a:r>
              <a:rPr lang="en-US" altLang="ko-KR" dirty="0" err="1" smtClean="0"/>
              <a:t>Deg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Vertical adjustable bend (0-90 </a:t>
            </a:r>
            <a:r>
              <a:rPr lang="en-US" altLang="ko-KR" dirty="0" err="1" smtClean="0"/>
              <a:t>Deg</a:t>
            </a:r>
            <a:r>
              <a:rPr lang="en-US" altLang="ko-KR" dirty="0" smtClean="0"/>
              <a:t>), inside</a:t>
            </a:r>
          </a:p>
          <a:p>
            <a:r>
              <a:rPr lang="en-US" altLang="ko-KR" dirty="0" smtClean="0"/>
              <a:t>Vertical adjustable bend (0-90 </a:t>
            </a:r>
            <a:r>
              <a:rPr lang="en-US" altLang="ko-KR" dirty="0" err="1" smtClean="0"/>
              <a:t>Deg</a:t>
            </a:r>
            <a:r>
              <a:rPr lang="en-US" altLang="ko-KR" dirty="0" smtClean="0"/>
              <a:t>), outside</a:t>
            </a:r>
          </a:p>
          <a:p>
            <a:r>
              <a:rPr lang="en-US" altLang="ko-KR" dirty="0" smtClean="0"/>
              <a:t>Bend, 90 Degree horizontal, segmented</a:t>
            </a:r>
          </a:p>
          <a:p>
            <a:r>
              <a:rPr lang="en-US" altLang="ko-KR" dirty="0" smtClean="0"/>
              <a:t>Bend, 90 Degree vertical outside, left reducing</a:t>
            </a:r>
          </a:p>
          <a:p>
            <a:r>
              <a:rPr lang="en-US" altLang="ko-KR" dirty="0" smtClean="0"/>
              <a:t>Bend, 90 Degree vertical outside, right reducing</a:t>
            </a:r>
          </a:p>
          <a:p>
            <a:r>
              <a:rPr lang="en-US" altLang="ko-KR" dirty="0" smtClean="0"/>
              <a:t>Bend, 90 Degree horizontal reducing/expanding</a:t>
            </a:r>
          </a:p>
          <a:p>
            <a:r>
              <a:rPr lang="en-US" altLang="ko-KR" dirty="0" smtClean="0"/>
              <a:t>Tee, horizontal</a:t>
            </a:r>
          </a:p>
          <a:p>
            <a:r>
              <a:rPr lang="en-US" altLang="ko-KR" dirty="0" smtClean="0"/>
              <a:t>Tee, horizontal reducing</a:t>
            </a:r>
          </a:p>
          <a:p>
            <a:r>
              <a:rPr lang="en-US" altLang="ko-KR" dirty="0" smtClean="0"/>
              <a:t>Tee, horizontal expanding</a:t>
            </a:r>
          </a:p>
          <a:p>
            <a:r>
              <a:rPr lang="en-US" altLang="ko-KR" dirty="0" smtClean="0"/>
              <a:t>Tee, vertical up</a:t>
            </a:r>
          </a:p>
          <a:p>
            <a:r>
              <a:rPr lang="en-US" altLang="ko-KR" dirty="0" smtClean="0"/>
              <a:t>Tee, vertical down</a:t>
            </a:r>
          </a:p>
          <a:p>
            <a:r>
              <a:rPr lang="en-US" altLang="ko-KR" dirty="0" smtClean="0"/>
              <a:t>Wye, horizontal left</a:t>
            </a:r>
          </a:p>
          <a:p>
            <a:r>
              <a:rPr lang="en-US" altLang="ko-KR" dirty="0" smtClean="0"/>
              <a:t>Wye, horizontal right</a:t>
            </a:r>
          </a:p>
          <a:p>
            <a:r>
              <a:rPr lang="en-US" altLang="ko-KR" dirty="0" smtClean="0"/>
              <a:t>Cross, horizontal</a:t>
            </a:r>
          </a:p>
          <a:p>
            <a:r>
              <a:rPr lang="en-US" altLang="ko-KR" dirty="0" smtClean="0"/>
              <a:t>Cross, horizontal reducing</a:t>
            </a:r>
          </a:p>
          <a:p>
            <a:r>
              <a:rPr lang="en-US" altLang="ko-KR" dirty="0" smtClean="0"/>
              <a:t>Cross, vertical</a:t>
            </a:r>
          </a:p>
          <a:p>
            <a:r>
              <a:rPr lang="en-US" altLang="ko-KR" dirty="0" smtClean="0"/>
              <a:t>Reducer, left</a:t>
            </a:r>
          </a:p>
          <a:p>
            <a:r>
              <a:rPr lang="en-US" altLang="ko-KR" dirty="0" smtClean="0"/>
              <a:t>Reducer, right</a:t>
            </a:r>
          </a:p>
          <a:p>
            <a:r>
              <a:rPr lang="en-US" altLang="ko-KR" dirty="0" smtClean="0"/>
              <a:t>Reducer, straight</a:t>
            </a:r>
          </a:p>
          <a:p>
            <a:r>
              <a:rPr lang="en-US" altLang="ko-KR" dirty="0" smtClean="0"/>
              <a:t>Blind end plate</a:t>
            </a:r>
          </a:p>
          <a:p>
            <a:r>
              <a:rPr lang="en-US" altLang="ko-KR" dirty="0" smtClean="0"/>
              <a:t>Barrier strip</a:t>
            </a:r>
          </a:p>
          <a:p>
            <a:r>
              <a:rPr lang="en-US" altLang="ko-KR" dirty="0" smtClean="0"/>
              <a:t>Tray cover</a:t>
            </a:r>
          </a:p>
          <a:p>
            <a:r>
              <a:rPr lang="en-US" altLang="ko-KR" dirty="0" smtClean="0"/>
              <a:t>Splice Plate, rigid</a:t>
            </a:r>
          </a:p>
          <a:p>
            <a:r>
              <a:rPr lang="en-US" altLang="ko-KR" dirty="0" smtClean="0"/>
              <a:t>Splice Plate, expansion</a:t>
            </a:r>
          </a:p>
          <a:p>
            <a:r>
              <a:rPr lang="en-US" altLang="ko-KR" dirty="0" smtClean="0"/>
              <a:t>Splice plate, horizontal adjustable</a:t>
            </a:r>
          </a:p>
          <a:p>
            <a:r>
              <a:rPr lang="en-US" altLang="ko-KR" dirty="0" smtClean="0"/>
              <a:t>Splice plate, step down</a:t>
            </a:r>
          </a:p>
          <a:p>
            <a:r>
              <a:rPr lang="en-US" altLang="ko-KR" dirty="0" smtClean="0"/>
              <a:t>Splice plate, </a:t>
            </a:r>
            <a:r>
              <a:rPr lang="en-US" altLang="ko-KR" dirty="0" err="1" smtClean="0"/>
              <a:t>vertictal</a:t>
            </a:r>
            <a:r>
              <a:rPr lang="en-US" altLang="ko-KR" dirty="0" smtClean="0"/>
              <a:t> adjustable</a:t>
            </a:r>
          </a:p>
          <a:p>
            <a:r>
              <a:rPr lang="en-US" altLang="ko-KR" dirty="0" smtClean="0"/>
              <a:t>Box connector</a:t>
            </a:r>
          </a:p>
          <a:p>
            <a:r>
              <a:rPr lang="en-US" altLang="ko-KR" dirty="0" smtClean="0"/>
              <a:t>Bonding jumper</a:t>
            </a:r>
          </a:p>
          <a:p>
            <a:r>
              <a:rPr lang="en-US" altLang="ko-KR" dirty="0" smtClean="0"/>
              <a:t>Ground strap</a:t>
            </a:r>
          </a:p>
          <a:p>
            <a:r>
              <a:rPr lang="en-US" altLang="ko-KR" dirty="0" smtClean="0"/>
              <a:t>Tee, vertical up, side branch</a:t>
            </a:r>
          </a:p>
          <a:p>
            <a:r>
              <a:rPr lang="en-US" altLang="ko-KR" dirty="0" smtClean="0"/>
              <a:t>Tee, vertical down, side branch</a:t>
            </a:r>
          </a:p>
          <a:p>
            <a:r>
              <a:rPr lang="en-US" altLang="ko-KR" dirty="0" smtClean="0"/>
              <a:t>Tee, vertical reducing, left</a:t>
            </a:r>
          </a:p>
          <a:p>
            <a:r>
              <a:rPr lang="en-US" altLang="ko-KR" dirty="0" smtClean="0"/>
              <a:t>Tee, vertical reducing, right</a:t>
            </a:r>
          </a:p>
          <a:p>
            <a:r>
              <a:rPr lang="en-US" altLang="ko-KR" dirty="0" smtClean="0"/>
              <a:t>15 Degree horizontal bend</a:t>
            </a:r>
          </a:p>
          <a:p>
            <a:r>
              <a:rPr lang="en-US" altLang="ko-KR" dirty="0" smtClean="0"/>
              <a:t>15 Degree vertical inside bend</a:t>
            </a:r>
          </a:p>
          <a:p>
            <a:r>
              <a:rPr lang="en-US" altLang="ko-KR" dirty="0" smtClean="0"/>
              <a:t>15 Degree vertical outside bend</a:t>
            </a:r>
          </a:p>
          <a:p>
            <a:r>
              <a:rPr lang="en-US" altLang="ko-KR" dirty="0" smtClean="0"/>
              <a:t>75 Degree horizontal bend</a:t>
            </a:r>
          </a:p>
          <a:p>
            <a:r>
              <a:rPr lang="en-US" altLang="ko-KR" dirty="0" smtClean="0"/>
              <a:t>75 Degree vertical inside bend</a:t>
            </a:r>
          </a:p>
          <a:p>
            <a:r>
              <a:rPr lang="en-US" altLang="ko-KR" dirty="0" smtClean="0"/>
              <a:t>75 Degree vertical outside bend</a:t>
            </a:r>
          </a:p>
          <a:p>
            <a:r>
              <a:rPr lang="en-US" altLang="ko-KR" dirty="0" smtClean="0"/>
              <a:t>Horizontal adjustable bend (0-25 </a:t>
            </a:r>
            <a:r>
              <a:rPr lang="en-US" altLang="ko-KR" dirty="0" err="1" smtClean="0"/>
              <a:t>Deg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F4931-96B1-46A0-A126-B77E8D0577F1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60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F4931-96B1-46A0-A126-B77E8D0577F1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637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F4931-96B1-46A0-A126-B77E8D0577F1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53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F4931-96B1-46A0-A126-B77E8D0577F1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001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F4931-96B1-46A0-A126-B77E8D0577F1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53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F4931-96B1-46A0-A126-B77E8D0577F1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43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5F4931-96B1-46A0-A126-B77E8D0577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395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5F4931-96B1-46A0-A126-B77E8D0577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8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F4931-96B1-46A0-A126-B77E8D0577F1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26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F4931-96B1-46A0-A126-B77E8D0577F1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1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F4931-96B1-46A0-A126-B77E8D0577F1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494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F4931-96B1-46A0-A126-B77E8D0577F1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95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F4931-96B1-46A0-A126-B77E8D0577F1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51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F4931-96B1-46A0-A126-B77E8D0577F1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07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F4931-96B1-46A0-A126-B77E8D0577F1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4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F1F2-8DDD-4A2D-95ED-244E08D74A67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A3B2-289C-4B4C-8CD0-0E6E83C6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6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F1F2-8DDD-4A2D-95ED-244E08D74A67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A3B2-289C-4B4C-8CD0-0E6E83C6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7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F1F2-8DDD-4A2D-95ED-244E08D74A67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A3B2-289C-4B4C-8CD0-0E6E83C6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718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582355" y="5348760"/>
            <a:ext cx="4031590" cy="1067412"/>
          </a:xfrm>
          <a:prstGeom prst="rect">
            <a:avLst/>
          </a:prstGeom>
        </p:spPr>
        <p:txBody>
          <a:bodyPr anchor="t"/>
          <a:lstStyle>
            <a:lvl1pPr marL="0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500" kern="120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42060" y="1782248"/>
            <a:ext cx="7433005" cy="534546"/>
          </a:xfrm>
          <a:prstGeom prst="rect">
            <a:avLst/>
          </a:prstGeom>
        </p:spPr>
        <p:txBody>
          <a:bodyPr/>
          <a:lstStyle>
            <a:lvl1pPr marL="0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600" b="1" kern="1200" spc="-4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0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67581" y="2441196"/>
            <a:ext cx="8699752" cy="328978"/>
          </a:xfrm>
          <a:prstGeom prst="rect">
            <a:avLst/>
          </a:prstGeom>
        </p:spPr>
        <p:txBody>
          <a:bodyPr anchor="t"/>
          <a:lstStyle>
            <a:lvl1pPr marL="0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500" kern="1200" spc="-4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1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582355" y="4711197"/>
            <a:ext cx="4031590" cy="328978"/>
          </a:xfrm>
          <a:prstGeom prst="rect">
            <a:avLst/>
          </a:prstGeom>
        </p:spPr>
        <p:txBody>
          <a:bodyPr anchor="t"/>
          <a:lstStyle>
            <a:lvl1pPr marL="0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500" kern="120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pic>
        <p:nvPicPr>
          <p:cNvPr id="7" name="그림 6" descr="가로모티프색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6" y="2316794"/>
            <a:ext cx="8985600" cy="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482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.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2504728" y="774229"/>
            <a:ext cx="6192688" cy="5871046"/>
          </a:xfrm>
          <a:prstGeom prst="rect">
            <a:avLst/>
          </a:prstGeom>
        </p:spPr>
        <p:txBody>
          <a:bodyPr/>
          <a:lstStyle>
            <a:lvl1pPr marL="180000" indent="-432000">
              <a:lnSpc>
                <a:spcPct val="200000"/>
              </a:lnSpc>
              <a:buFont typeface="+mj-lt"/>
              <a:buAutoNum type="romanUcPeriod"/>
              <a:defRPr sz="1800" b="1"/>
            </a:lvl1pPr>
            <a:lvl2pPr marL="432000" indent="216000">
              <a:lnSpc>
                <a:spcPts val="1850"/>
              </a:lnSpc>
              <a:buFont typeface="+mj-lt"/>
              <a:buAutoNum type="arabicPeriod"/>
              <a:defRPr sz="1300"/>
            </a:lvl2pPr>
            <a:lvl3pPr marL="684000" indent="216000">
              <a:lnSpc>
                <a:spcPts val="1850"/>
              </a:lnSpc>
              <a:buFont typeface="+mj-lt"/>
              <a:buAutoNum type="arabicParenR"/>
              <a:defRPr sz="1300"/>
            </a:lvl3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 smtClean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28464" y="12700"/>
            <a:ext cx="9505056" cy="549275"/>
          </a:xfrm>
          <a:prstGeom prst="rect">
            <a:avLst/>
          </a:prstGeom>
        </p:spPr>
        <p:txBody>
          <a:bodyPr anchor="ctr"/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0" lang="ko-KR" altLang="en-US" sz="2400" b="1" kern="1200" dirty="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5" name="Picture 4" descr="C:\Users\hdec\Desktop\무제-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0" y="548680"/>
            <a:ext cx="9416432" cy="7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72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F1F2-8DDD-4A2D-95ED-244E08D74A67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A3B2-289C-4B4C-8CD0-0E6E83C6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87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F1F2-8DDD-4A2D-95ED-244E08D74A67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A3B2-289C-4B4C-8CD0-0E6E83C6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4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F1F2-8DDD-4A2D-95ED-244E08D74A67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A3B2-289C-4B4C-8CD0-0E6E83C6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9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F1F2-8DDD-4A2D-95ED-244E08D74A67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A3B2-289C-4B4C-8CD0-0E6E83C6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3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F1F2-8DDD-4A2D-95ED-244E08D74A67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A3B2-289C-4B4C-8CD0-0E6E83C6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46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F1F2-8DDD-4A2D-95ED-244E08D74A67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A3B2-289C-4B4C-8CD0-0E6E83C6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4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F1F2-8DDD-4A2D-95ED-244E08D74A67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A3B2-289C-4B4C-8CD0-0E6E83C6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03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F1F2-8DDD-4A2D-95ED-244E08D74A67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A3B2-289C-4B4C-8CD0-0E6E83C6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8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F1F2-8DDD-4A2D-95ED-244E08D74A67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A3B2-289C-4B4C-8CD0-0E6E83C679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55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1"/>
          <p:cNvGraphicFramePr>
            <a:graphicFrameLocks noGrp="1"/>
          </p:cNvGraphicFramePr>
          <p:nvPr>
            <p:extLst/>
          </p:nvPr>
        </p:nvGraphicFramePr>
        <p:xfrm>
          <a:off x="575896" y="3256768"/>
          <a:ext cx="3067304" cy="1324361"/>
        </p:xfrm>
        <a:graphic>
          <a:graphicData uri="http://schemas.openxmlformats.org/drawingml/2006/table">
            <a:tbl>
              <a:tblPr/>
              <a:tblGrid>
                <a:gridCol w="27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528">
                  <a:extLst>
                    <a:ext uri="{9D8B030D-6E8A-4147-A177-3AD203B41FA5}">
                      <a16:colId xmlns:a16="http://schemas.microsoft.com/office/drawing/2014/main" val="1820888351"/>
                    </a:ext>
                  </a:extLst>
                </a:gridCol>
              </a:tblGrid>
              <a:tr h="250073">
                <a:tc rowSpan="3"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결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재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담 당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8183" marR="78183" marT="41495" marB="4149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팀 장</a:t>
                      </a:r>
                    </a:p>
                  </a:txBody>
                  <a:tcPr marL="78183" marR="78183" marT="41495" marB="4149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실 장</a:t>
                      </a:r>
                    </a:p>
                  </a:txBody>
                  <a:tcPr marL="78183" marR="78183" marT="41495" marB="4149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센 터 장</a:t>
                      </a:r>
                    </a:p>
                  </a:txBody>
                  <a:tcPr marL="78183" marR="78183" marT="41495" marB="4149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475">
                <a:tc vMerge="1"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현대하모니 M" pitchFamily="18" charset="-127"/>
                        <a:ea typeface="현대하모니 M" pitchFamily="18" charset="-127"/>
                      </a:endParaRPr>
                    </a:p>
                  </a:txBody>
                  <a:tcPr marL="84698" marR="84698" marT="41513" marB="41513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183" marR="78183" marT="41495" marB="4149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183" marR="78183" marT="41495" marB="4149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183" marR="78183" marT="41495" marB="4149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9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183" marR="78183" marT="41495" marB="41495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48">
                <a:tc vMerge="1"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최홍재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이수정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김도현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이현진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황재욱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06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날짜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  <a:endParaRPr kumimoji="0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endParaRPr kumimoji="0" lang="ko-KR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 flipH="1">
            <a:off x="848677" y="3573016"/>
            <a:ext cx="669185" cy="57606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542061" y="1782248"/>
            <a:ext cx="8727165" cy="534546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라이브러리 기반 </a:t>
            </a:r>
            <a:r>
              <a:rPr lang="ko-KR" altLang="en-US" dirty="0" smtClean="0"/>
              <a:t>전기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계장 </a:t>
            </a:r>
            <a:r>
              <a:rPr lang="ko-KR" altLang="en-US" dirty="0"/>
              <a:t>물량 산출 </a:t>
            </a:r>
            <a:r>
              <a:rPr lang="ko-KR" altLang="en-US" dirty="0" smtClean="0"/>
              <a:t>자동화 개발 결과 보고서</a:t>
            </a:r>
            <a:endParaRPr lang="en-US" altLang="ko-KR" dirty="0"/>
          </a:p>
        </p:txBody>
      </p:sp>
      <p:graphicFrame>
        <p:nvGraphicFramePr>
          <p:cNvPr id="15" name="Group 11"/>
          <p:cNvGraphicFramePr>
            <a:graphicFrameLocks noGrp="1"/>
          </p:cNvGraphicFramePr>
          <p:nvPr>
            <p:extLst/>
          </p:nvPr>
        </p:nvGraphicFramePr>
        <p:xfrm>
          <a:off x="8478838" y="441129"/>
          <a:ext cx="1154112" cy="756000"/>
        </p:xfrm>
        <a:graphic>
          <a:graphicData uri="http://schemas.openxmlformats.org/drawingml/2006/table">
            <a:tbl>
              <a:tblPr/>
              <a:tblGrid>
                <a:gridCol w="3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  <a:endParaRPr kumimoji="0" lang="en-US" altLang="ko-KR" sz="11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의사결정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kumimoji="0" lang="en-US" altLang="ko-KR" sz="11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정보전달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kumimoji="0" lang="en-US" altLang="ko-KR" sz="1100" b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지시사항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텍스트 개체 틀 4"/>
          <p:cNvSpPr txBox="1">
            <a:spLocks/>
          </p:cNvSpPr>
          <p:nvPr/>
        </p:nvSpPr>
        <p:spPr>
          <a:xfrm>
            <a:off x="582355" y="5831460"/>
            <a:ext cx="4031590" cy="584712"/>
          </a:xfrm>
          <a:prstGeom prst="rect">
            <a:avLst/>
          </a:prstGeom>
        </p:spPr>
        <p:txBody>
          <a:bodyPr anchor="t"/>
          <a:lstStyle>
            <a:lvl1pPr marL="0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500" kern="120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810" indent="-285697" algn="l" defTabSz="914228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85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9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spc="0" dirty="0" smtClean="0">
                <a:solidFill>
                  <a:schemeClr val="tx1"/>
                </a:solidFill>
              </a:rPr>
              <a:t>스마트기술센터</a:t>
            </a:r>
          </a:p>
          <a:p>
            <a:r>
              <a:rPr lang="ko-KR" altLang="en-US" b="1" spc="0" dirty="0" smtClean="0">
                <a:solidFill>
                  <a:schemeClr val="tx1"/>
                </a:solidFill>
              </a:rPr>
              <a:t>스마트</a:t>
            </a:r>
            <a:r>
              <a:rPr lang="en-US" altLang="ko-KR" b="1" spc="0" dirty="0" smtClean="0">
                <a:solidFill>
                  <a:schemeClr val="tx1"/>
                </a:solidFill>
              </a:rPr>
              <a:t>DT</a:t>
            </a:r>
            <a:r>
              <a:rPr lang="ko-KR" altLang="en-US" b="1" spc="0" dirty="0" smtClean="0">
                <a:solidFill>
                  <a:schemeClr val="tx1"/>
                </a:solidFill>
              </a:rPr>
              <a:t>실</a:t>
            </a:r>
          </a:p>
          <a:p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816" y="6157101"/>
            <a:ext cx="1801372" cy="259081"/>
          </a:xfrm>
          <a:prstGeom prst="rect">
            <a:avLst/>
          </a:prstGeom>
        </p:spPr>
      </p:pic>
      <p:sp>
        <p:nvSpPr>
          <p:cNvPr id="25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582355" y="4711197"/>
            <a:ext cx="4031590" cy="328978"/>
          </a:xfrm>
        </p:spPr>
        <p:txBody>
          <a:bodyPr/>
          <a:lstStyle/>
          <a:p>
            <a:r>
              <a:rPr lang="en-US" altLang="ko-KR" spc="0" dirty="0" smtClean="0">
                <a:solidFill>
                  <a:schemeClr val="tx1"/>
                </a:solidFill>
              </a:rPr>
              <a:t>2022. 12 . 00</a:t>
            </a:r>
            <a:endParaRPr lang="ko-KR" altLang="en-US" spc="0" dirty="0">
              <a:solidFill>
                <a:schemeClr val="tx1"/>
              </a:solidFill>
            </a:endParaRPr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76536" y="2441196"/>
            <a:ext cx="5616624" cy="328978"/>
          </a:xfrm>
        </p:spPr>
        <p:txBody>
          <a:bodyPr>
            <a:normAutofit/>
          </a:bodyPr>
          <a:lstStyle/>
          <a:p>
            <a:r>
              <a:rPr lang="en-US" altLang="ko-KR" sz="1200" b="1" i="1" dirty="0" smtClean="0"/>
              <a:t>- S3D </a:t>
            </a:r>
            <a:r>
              <a:rPr lang="ko-KR" altLang="en-US" sz="1200" b="1" i="1" dirty="0" smtClean="0"/>
              <a:t>시스템 전기</a:t>
            </a:r>
            <a:r>
              <a:rPr lang="en-US" altLang="ko-KR" sz="1200" b="1" i="1" dirty="0" smtClean="0"/>
              <a:t>/</a:t>
            </a:r>
            <a:r>
              <a:rPr lang="ko-KR" altLang="en-US" sz="1200" b="1" i="1" dirty="0" smtClean="0"/>
              <a:t>계장 분야 물량 산출 시스템 개발 신규 과제</a:t>
            </a:r>
            <a:endParaRPr lang="ko-KR" altLang="en-US" sz="1200" b="1" i="1" dirty="0"/>
          </a:p>
        </p:txBody>
      </p:sp>
      <p:graphicFrame>
        <p:nvGraphicFramePr>
          <p:cNvPr id="8" name="Group 11"/>
          <p:cNvGraphicFramePr>
            <a:graphicFrameLocks noGrp="1"/>
          </p:cNvGraphicFramePr>
          <p:nvPr>
            <p:extLst/>
          </p:nvPr>
        </p:nvGraphicFramePr>
        <p:xfrm>
          <a:off x="6333965" y="3256768"/>
          <a:ext cx="2417206" cy="1324360"/>
        </p:xfrm>
        <a:graphic>
          <a:graphicData uri="http://schemas.openxmlformats.org/drawingml/2006/table">
            <a:tbl>
              <a:tblPr/>
              <a:tblGrid>
                <a:gridCol w="241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4360"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dern H Medium" pitchFamily="50" charset="-127"/>
                      </a:endParaRPr>
                    </a:p>
                  </a:txBody>
                  <a:tcPr marL="78200" marR="78200" marT="41439" marB="4143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11"/>
          <p:cNvGraphicFramePr>
            <a:graphicFrameLocks noGrp="1"/>
          </p:cNvGraphicFramePr>
          <p:nvPr>
            <p:extLst/>
          </p:nvPr>
        </p:nvGraphicFramePr>
        <p:xfrm>
          <a:off x="6333965" y="3256768"/>
          <a:ext cx="733720" cy="238908"/>
        </p:xfrm>
        <a:graphic>
          <a:graphicData uri="http://schemas.openxmlformats.org/drawingml/2006/table">
            <a:tbl>
              <a:tblPr/>
              <a:tblGrid>
                <a:gridCol w="73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908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지시 사항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8200" marR="78200" marT="41439" marB="41439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9865"/>
              </p:ext>
            </p:extLst>
          </p:nvPr>
        </p:nvGraphicFramePr>
        <p:xfrm>
          <a:off x="3707905" y="3256767"/>
          <a:ext cx="2491614" cy="794616"/>
        </p:xfrm>
        <a:graphic>
          <a:graphicData uri="http://schemas.openxmlformats.org/drawingml/2006/table">
            <a:tbl>
              <a:tblPr/>
              <a:tblGrid>
                <a:gridCol w="258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872">
                <a:tc rowSpan="3"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협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조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엔지니어링사업부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6462" marR="66462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5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정외환</a:t>
                      </a:r>
                      <a:r>
                        <a:rPr kumimoji="0" lang="ko-KR" altLang="en-US" sz="7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상무</a:t>
                      </a:r>
                      <a:endParaRPr kumimoji="0" lang="en-US" altLang="ko-KR" sz="7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6462" marR="0" marT="72000" marB="72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3231" marR="33231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09929"/>
                  </a:ext>
                </a:extLst>
              </a:tr>
              <a:tr h="264872">
                <a:tc vMerge="1"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플랜트전기설계팀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6462" marR="66462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5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한정우</a:t>
                      </a:r>
                      <a:r>
                        <a:rPr kumimoji="0" lang="ko-KR" altLang="en-US" sz="7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팀장</a:t>
                      </a:r>
                      <a:endParaRPr kumimoji="0" lang="en-US" altLang="ko-KR" sz="7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6462" marR="0" marT="72000" marB="72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3231" marR="33231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224710"/>
                  </a:ext>
                </a:extLst>
              </a:tr>
              <a:tr h="264872">
                <a:tc vMerge="1"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플랜트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C&amp;I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설계팀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6462" marR="66462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75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배동창</a:t>
                      </a:r>
                      <a:r>
                        <a:rPr kumimoji="0" lang="ko-KR" altLang="en-US" sz="7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팀장</a:t>
                      </a:r>
                      <a:endParaRPr kumimoji="0" lang="en-US" altLang="ko-KR" sz="7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6462" marR="0" marT="72000" marB="72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3231" marR="33231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219720"/>
                  </a:ext>
                </a:extLst>
              </a:tr>
            </a:tbl>
          </a:graphicData>
        </a:graphic>
      </p:graphicFrame>
      <p:sp>
        <p:nvSpPr>
          <p:cNvPr id="18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7082425" y="2362559"/>
            <a:ext cx="2446001" cy="312371"/>
          </a:xfrm>
        </p:spPr>
        <p:txBody>
          <a:bodyPr anchor="ctr">
            <a:noAutofit/>
          </a:bodyPr>
          <a:lstStyle/>
          <a:p>
            <a:pPr algn="ctr"/>
            <a:r>
              <a:rPr lang="en-US" altLang="ko-KR" sz="800" spc="0" dirty="0" smtClean="0">
                <a:solidFill>
                  <a:schemeClr val="tx1"/>
                </a:solidFill>
              </a:rPr>
              <a:t>* S3D : Smart3D, </a:t>
            </a:r>
            <a:r>
              <a:rPr lang="en-US" altLang="ko-KR" sz="800" spc="0" dirty="0" err="1" smtClean="0">
                <a:solidFill>
                  <a:schemeClr val="tx1"/>
                </a:solidFill>
              </a:rPr>
              <a:t>HexagonPPM</a:t>
            </a:r>
            <a:r>
              <a:rPr lang="en-US" altLang="ko-KR" sz="800" spc="0" dirty="0" smtClean="0">
                <a:solidFill>
                  <a:schemeClr val="tx1"/>
                </a:solidFill>
              </a:rPr>
              <a:t> </a:t>
            </a:r>
            <a:r>
              <a:rPr lang="ko-KR" altLang="en-US" sz="800" spc="0" dirty="0" smtClean="0">
                <a:solidFill>
                  <a:schemeClr val="tx1"/>
                </a:solidFill>
              </a:rPr>
              <a:t>社 </a:t>
            </a:r>
            <a:r>
              <a:rPr lang="en-US" altLang="ko-KR" sz="800" spc="0" dirty="0" smtClean="0">
                <a:solidFill>
                  <a:schemeClr val="tx1"/>
                </a:solidFill>
              </a:rPr>
              <a:t>3D CAD S/W </a:t>
            </a:r>
            <a:endParaRPr lang="ko-KR" altLang="en-US" sz="8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맑은 고딕"/>
              </a:rPr>
              <a:t>Ⅱ</a:t>
            </a:r>
            <a:r>
              <a:rPr lang="en-US" altLang="ko-KR" sz="2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2200" dirty="0" smtClean="0">
                <a:solidFill>
                  <a:prstClr val="black"/>
                </a:solidFill>
                <a:latin typeface="맑은 고딕"/>
                <a:ea typeface="맑은 고딕"/>
              </a:rPr>
              <a:t>추진 내역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55" name="직사각형 54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상세 개발 내용 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(1/3)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447023" y="1194636"/>
            <a:ext cx="8366323" cy="2512844"/>
          </a:xfrm>
          <a:prstGeom prst="rect">
            <a:avLst/>
          </a:prstGeom>
        </p:spPr>
        <p:txBody>
          <a:bodyPr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buNone/>
              <a:defRPr/>
            </a:pP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1. </a:t>
            </a: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표준 자재 라이브러리 구축</a:t>
            </a:r>
            <a:endParaRPr lang="en-US" altLang="ko-KR" sz="1000" b="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56745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자재 코드 기반 라이브러리 구축</a:t>
            </a:r>
            <a:endParaRPr lang="en-US" altLang="ko-KR" sz="10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lvl="1" indent="0">
              <a:buNone/>
              <a:defRPr/>
            </a:pP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   1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E-Space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내 표준 전기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자재 코드 생성</a:t>
            </a:r>
            <a:endParaRPr lang="en-US" altLang="ko-KR" sz="10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lvl="1" indent="0">
              <a:buNone/>
              <a:defRPr/>
            </a:pP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   2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E-Space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내 생성된 표준 전기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자재 코드의 </a:t>
            </a:r>
            <a:r>
              <a:rPr lang="en-US" altLang="ko-KR" sz="10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Bulkload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Sheet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내 반영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       - Master Sheet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작성하여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S3D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사업 공통 적용 </a:t>
            </a:r>
            <a:endParaRPr lang="en-US" altLang="ko-KR" sz="10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lvl="1" indent="0">
              <a:buNone/>
              <a:defRPr/>
            </a:pP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      </a:t>
            </a:r>
            <a:endParaRPr lang="ko-KR" altLang="en-US" sz="10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6650" y="2606853"/>
            <a:ext cx="3185270" cy="287323"/>
          </a:xfrm>
          <a:prstGeom prst="rect">
            <a:avLst/>
          </a:prstGeom>
        </p:spPr>
        <p:txBody>
          <a:bodyPr anchor="ctr"/>
          <a:lstStyle/>
          <a:p>
            <a:pPr algn="ctr" defTabSz="914228">
              <a:lnSpc>
                <a:spcPct val="150000"/>
              </a:lnSpc>
              <a:spcBef>
                <a:spcPct val="20000"/>
              </a:spcBef>
              <a:buFont typeface="+mj-lt"/>
              <a:buNone/>
            </a:pP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표준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자재 코드 리스트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from E-Space&gt;</a:t>
            </a:r>
            <a:endParaRPr lang="en-US" altLang="ko-KR" sz="10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53225" y="2627404"/>
            <a:ext cx="3281668" cy="24622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표준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자재 코드 </a:t>
            </a:r>
            <a:r>
              <a:rPr lang="en-US" altLang="ko-KR" sz="100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Bulkload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Sheet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내 반영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&gt; </a:t>
            </a:r>
            <a:endParaRPr lang="ko-KR" altLang="en-US" sz="10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4630184" y="3971494"/>
            <a:ext cx="747506" cy="45442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91"/>
          <a:stretch/>
        </p:blipFill>
        <p:spPr>
          <a:xfrm>
            <a:off x="5448826" y="2969474"/>
            <a:ext cx="4277574" cy="2458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8" y="2969474"/>
            <a:ext cx="4277574" cy="2461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71088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맑은 고딕"/>
              </a:rPr>
              <a:t>Ⅱ</a:t>
            </a:r>
            <a:r>
              <a:rPr lang="en-US" altLang="ko-KR" sz="2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2200" dirty="0" smtClean="0">
                <a:solidFill>
                  <a:prstClr val="black"/>
                </a:solidFill>
                <a:latin typeface="맑은 고딕"/>
                <a:ea typeface="맑은 고딕"/>
              </a:rPr>
              <a:t>추진 내역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55" name="직사각형 54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상세 개발 내용 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(2/3)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447023" y="1194635"/>
            <a:ext cx="8366323" cy="1545911"/>
          </a:xfrm>
          <a:prstGeom prst="rect">
            <a:avLst/>
          </a:prstGeom>
        </p:spPr>
        <p:txBody>
          <a:bodyPr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buNone/>
              <a:defRPr/>
            </a:pP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</a:t>
            </a:r>
            <a:r>
              <a:rPr lang="en-US" altLang="ko-KR" sz="10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 3D Symbol Icon</a:t>
            </a: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화 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(1/2)</a:t>
            </a:r>
          </a:p>
          <a:p>
            <a:pPr marL="56745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3D Symbol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의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Icon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화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(Cableway Routing / Tray Component)</a:t>
            </a:r>
          </a:p>
          <a:p>
            <a:pPr marL="56745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3D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Symbol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Icon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선택을 통한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Modeling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기능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구현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1)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– Straight item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Modeling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후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Insert Component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b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   Tray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Item (Elbow, Tee, Cross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등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선택을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Icon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으로 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선택하여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Modeling</a:t>
            </a:r>
            <a:b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endParaRPr lang="en-US" altLang="ko-KR" sz="10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30681" y="2453223"/>
            <a:ext cx="705282" cy="287323"/>
          </a:xfrm>
          <a:prstGeom prst="rect">
            <a:avLst/>
          </a:prstGeom>
        </p:spPr>
        <p:txBody>
          <a:bodyPr anchor="ctr"/>
          <a:lstStyle/>
          <a:p>
            <a:pPr algn="ctr" defTabSz="914228">
              <a:lnSpc>
                <a:spcPct val="150000"/>
              </a:lnSpc>
              <a:spcBef>
                <a:spcPct val="20000"/>
              </a:spcBef>
              <a:buFont typeface="+mj-lt"/>
              <a:buNone/>
            </a:pP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&lt;AS-IS&gt;</a:t>
            </a:r>
            <a:endParaRPr lang="en-US" altLang="ko-KR" sz="10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97556" y="2473774"/>
            <a:ext cx="7409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&lt;TO-BE&gt; </a:t>
            </a:r>
            <a:endParaRPr lang="ko-KR" altLang="en-US" sz="10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56744" y="2620837"/>
            <a:ext cx="2053156" cy="287323"/>
          </a:xfrm>
          <a:prstGeom prst="rect">
            <a:avLst/>
          </a:prstGeom>
        </p:spPr>
        <p:txBody>
          <a:bodyPr anchor="ctr"/>
          <a:lstStyle/>
          <a:p>
            <a:pPr algn="ctr" defTabSz="914228">
              <a:lnSpc>
                <a:spcPct val="150000"/>
              </a:lnSpc>
              <a:spcBef>
                <a:spcPct val="20000"/>
              </a:spcBef>
              <a:buFont typeface="+mj-lt"/>
              <a:buNone/>
            </a:pPr>
            <a:r>
              <a:rPr lang="en-US" altLang="ko-KR" sz="1000" u="sng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Text </a:t>
            </a:r>
            <a:r>
              <a:rPr lang="ko-KR" altLang="en-US" sz="1000" u="sng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기반 </a:t>
            </a:r>
            <a:r>
              <a:rPr lang="en-US" altLang="ko-KR" sz="1000" u="sng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Item List</a:t>
            </a:r>
            <a:r>
              <a:rPr lang="ko-KR" altLang="en-US" sz="1000" u="sng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에서 선택</a:t>
            </a:r>
            <a:endParaRPr lang="en-US" altLang="ko-KR" sz="1000" u="sng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13104" y="2620837"/>
            <a:ext cx="2053156" cy="287323"/>
          </a:xfrm>
          <a:prstGeom prst="rect">
            <a:avLst/>
          </a:prstGeom>
        </p:spPr>
        <p:txBody>
          <a:bodyPr anchor="ctr"/>
          <a:lstStyle/>
          <a:p>
            <a:pPr algn="ctr" defTabSz="914228">
              <a:lnSpc>
                <a:spcPct val="150000"/>
              </a:lnSpc>
              <a:spcBef>
                <a:spcPct val="20000"/>
              </a:spcBef>
              <a:buFont typeface="+mj-lt"/>
              <a:buNone/>
            </a:pPr>
            <a:r>
              <a:rPr lang="en-US" altLang="ko-KR" sz="1000" u="sng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Icon </a:t>
            </a:r>
            <a:r>
              <a:rPr lang="ko-KR" altLang="en-US" sz="1000" u="sng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기반 </a:t>
            </a:r>
            <a:r>
              <a:rPr lang="en-US" altLang="ko-KR" sz="1000" u="sng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Item List</a:t>
            </a:r>
            <a:r>
              <a:rPr lang="ko-KR" altLang="en-US" sz="1000" u="sng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에서 선택</a:t>
            </a:r>
            <a:endParaRPr lang="en-US" altLang="ko-KR" sz="1000" u="sng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6488"/>
          <a:stretch/>
        </p:blipFill>
        <p:spPr>
          <a:xfrm>
            <a:off x="176324" y="3055223"/>
            <a:ext cx="5135905" cy="27273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3F5889-D938-43C8-949D-8F093EE0D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749" y="3055223"/>
            <a:ext cx="2085562" cy="13974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E35263-A849-47AD-898E-70D3D616E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942" y="4123272"/>
            <a:ext cx="2085562" cy="13958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5382749" y="3034672"/>
            <a:ext cx="12410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Cableway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Routing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6462942" y="4141936"/>
            <a:ext cx="11721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Component</a:t>
            </a:r>
            <a:endParaRPr lang="ko-KR" altLang="en-US" sz="1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D91575-9DDA-465F-AEC4-032448905C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3448" y="5079520"/>
            <a:ext cx="2085562" cy="139586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401102" y="5098184"/>
            <a:ext cx="11721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Component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5440857" y="3352879"/>
            <a:ext cx="597478" cy="634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16058" y="4460685"/>
            <a:ext cx="422406" cy="407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472771" y="5502019"/>
            <a:ext cx="1943078" cy="280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구부러진 연결선 20"/>
          <p:cNvCxnSpPr>
            <a:stCxn id="19" idx="2"/>
            <a:endCxn id="20" idx="1"/>
          </p:cNvCxnSpPr>
          <p:nvPr/>
        </p:nvCxnSpPr>
        <p:spPr>
          <a:xfrm rot="16200000" flipH="1">
            <a:off x="6713140" y="4882683"/>
            <a:ext cx="773752" cy="745510"/>
          </a:xfrm>
          <a:prstGeom prst="curvedConnector2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8538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맑은 고딕"/>
              </a:rPr>
              <a:t>Ⅱ</a:t>
            </a:r>
            <a:r>
              <a:rPr lang="en-US" altLang="ko-KR" sz="2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2200" dirty="0" smtClean="0">
                <a:solidFill>
                  <a:prstClr val="black"/>
                </a:solidFill>
                <a:latin typeface="맑은 고딕"/>
                <a:ea typeface="맑은 고딕"/>
              </a:rPr>
              <a:t>추진 내역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55" name="직사각형 54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상세 개발 내용 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(2/3)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447023" y="1194635"/>
            <a:ext cx="8366323" cy="1545911"/>
          </a:xfrm>
          <a:prstGeom prst="rect">
            <a:avLst/>
          </a:prstGeom>
        </p:spPr>
        <p:txBody>
          <a:bodyPr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buNone/>
              <a:defRPr/>
            </a:pP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</a:t>
            </a:r>
            <a:r>
              <a:rPr lang="en-US" altLang="ko-KR" sz="10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 3D Symbol Icon</a:t>
            </a: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화 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(1/2)</a:t>
            </a:r>
          </a:p>
          <a:p>
            <a:pPr marL="56745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Cableway Routing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1)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Cableway Spec.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의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Name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과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Description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이 표기된 아이콘을 선택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2) 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선택된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Spec.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과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Size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에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따라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Cableway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Modeling</a:t>
            </a:r>
          </a:p>
          <a:p>
            <a:pPr lvl="1" indent="0">
              <a:buNone/>
              <a:defRPr/>
            </a:pPr>
            <a:endParaRPr lang="ko-KR" altLang="en-US" sz="10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303158" y="2509896"/>
            <a:ext cx="0" cy="1753668"/>
          </a:xfrm>
          <a:prstGeom prst="line">
            <a:avLst/>
          </a:prstGeom>
          <a:noFill/>
          <a:ln w="6350" cap="flat" cmpd="sng" algn="ctr">
            <a:solidFill>
              <a:srgbClr val="4A7EBB"/>
            </a:solidFill>
            <a:prstDash val="lgDashDot"/>
            <a:miter lim="800000"/>
          </a:ln>
          <a:effectLst/>
        </p:spPr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425553"/>
              </p:ext>
            </p:extLst>
          </p:nvPr>
        </p:nvGraphicFramePr>
        <p:xfrm>
          <a:off x="5569033" y="2842971"/>
          <a:ext cx="3208515" cy="2837083"/>
        </p:xfrm>
        <a:graphic>
          <a:graphicData uri="http://schemas.openxmlformats.org/drawingml/2006/table">
            <a:tbl>
              <a:tblPr/>
              <a:tblGrid>
                <a:gridCol w="247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75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 latinLnBrk="0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S/N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 latinLnBrk="0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내용</a:t>
                      </a:r>
                    </a:p>
                  </a:txBody>
                  <a:tcPr marL="5032" marR="5032" marT="5032" marB="0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 latinLnBrk="0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 고</a:t>
                      </a:r>
                    </a:p>
                  </a:txBody>
                  <a:tcPr marL="5032" marR="5032" marT="5032" marB="0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Parent System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S3D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Electrical System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선택하고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‘Set’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클릭하면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Cableway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상위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0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Cableway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Spec.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Spec.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Spec.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선택하면 우측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Information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란에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Spec.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관련한 정보가 자동으로 설정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0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및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Size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Spec.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Shape/Width/Depth/Orientation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가능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Cableway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텍스트박스에서 입력 가능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‘Use Naming Rule’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체크박스를 체크하면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사용하는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Naming Rule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따라 자동으로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0"/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637987"/>
                  </a:ext>
                </a:extLst>
              </a:tr>
              <a:tr h="3064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Cableway Routing</a:t>
                      </a: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클릭할 경우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S3D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화면에서 클릭하는 첫 번째 좌표가 시작점이 되고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번째 좌표가 끝점이 되어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우클릭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 작업 취소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0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092759"/>
                  </a:ext>
                </a:extLst>
              </a:tr>
              <a:tr h="30646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Close</a:t>
                      </a: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실행 중인 프로그램 종료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062982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377466" y="2457200"/>
            <a:ext cx="1203431" cy="264814"/>
            <a:chOff x="6151947" y="3489990"/>
            <a:chExt cx="1194043" cy="286882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6151947" y="3489990"/>
              <a:ext cx="1194043" cy="28688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4408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31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9" name="TextBox 89"/>
            <p:cNvSpPr txBox="1">
              <a:spLocks noChangeArrowheads="1"/>
            </p:cNvSpPr>
            <p:nvPr/>
          </p:nvSpPr>
          <p:spPr bwMode="auto">
            <a:xfrm>
              <a:off x="6334985" y="3510320"/>
              <a:ext cx="957114" cy="25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charset="0"/>
                <a:buNone/>
                <a:tabLst/>
                <a:defRPr/>
              </a:pPr>
              <a:r>
                <a:rPr lang="ko-KR" altLang="en-US" sz="923" b="1" kern="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개발 항목</a:t>
              </a:r>
              <a:endParaRPr kumimoji="0" lang="ko-KR" altLang="en-US" sz="923" b="1" i="0" u="none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285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도넛 19"/>
            <p:cNvSpPr/>
            <p:nvPr/>
          </p:nvSpPr>
          <p:spPr>
            <a:xfrm>
              <a:off x="6246713" y="3590511"/>
              <a:ext cx="85840" cy="85840"/>
            </a:xfrm>
            <a:prstGeom prst="donut">
              <a:avLst>
                <a:gd name="adj" fmla="val 5496"/>
              </a:avLst>
            </a:prstGeom>
            <a:solidFill>
              <a:srgbClr val="7CB8E0"/>
            </a:solidFill>
            <a:ln w="12700" cap="flat" cmpd="sng" algn="ctr">
              <a:solidFill>
                <a:srgbClr val="7CB8E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682070" y="2457200"/>
            <a:ext cx="1203431" cy="264814"/>
            <a:chOff x="6151947" y="3489990"/>
            <a:chExt cx="1194043" cy="28688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6151947" y="3489990"/>
              <a:ext cx="1194043" cy="28688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4408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31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" name="TextBox 89"/>
            <p:cNvSpPr txBox="1">
              <a:spLocks noChangeArrowheads="1"/>
            </p:cNvSpPr>
            <p:nvPr/>
          </p:nvSpPr>
          <p:spPr bwMode="auto">
            <a:xfrm>
              <a:off x="6334985" y="3510320"/>
              <a:ext cx="957114" cy="25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charset="0"/>
                <a:buNone/>
                <a:tabLst/>
                <a:defRPr/>
              </a:pPr>
              <a:r>
                <a:rPr kumimoji="0" lang="ko-KR" altLang="en-US" sz="923" b="1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상세 설명</a:t>
              </a:r>
            </a:p>
          </p:txBody>
        </p:sp>
        <p:sp>
          <p:nvSpPr>
            <p:cNvPr id="24" name="도넛 23"/>
            <p:cNvSpPr/>
            <p:nvPr/>
          </p:nvSpPr>
          <p:spPr>
            <a:xfrm>
              <a:off x="6246713" y="3590511"/>
              <a:ext cx="85840" cy="85840"/>
            </a:xfrm>
            <a:prstGeom prst="donut">
              <a:avLst>
                <a:gd name="adj" fmla="val 5496"/>
              </a:avLst>
            </a:prstGeom>
            <a:solidFill>
              <a:srgbClr val="7CB8E0"/>
            </a:solidFill>
            <a:ln w="12700" cap="flat" cmpd="sng" algn="ctr">
              <a:solidFill>
                <a:srgbClr val="7CB8E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Rectangle 3"/>
          <p:cNvSpPr/>
          <p:nvPr/>
        </p:nvSpPr>
        <p:spPr>
          <a:xfrm>
            <a:off x="389463" y="2838082"/>
            <a:ext cx="4756494" cy="3526842"/>
          </a:xfrm>
          <a:prstGeom prst="rect">
            <a:avLst/>
          </a:prstGeom>
          <a:solidFill>
            <a:srgbClr val="5B9BD5">
              <a:lumMod val="40000"/>
              <a:lumOff val="60000"/>
              <a:alpha val="3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132923" tIns="132923" rIns="132923" bIns="132923" rtlCol="0" anchor="ctr"/>
          <a:lstStyle/>
          <a:p>
            <a:pPr marL="0" marR="0" lvl="0" indent="0" defTabSz="84408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GB" sz="147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Arial" panose="020B0604020202020204" pitchFamily="34" charset="0"/>
            </a:endParaRPr>
          </a:p>
        </p:txBody>
      </p:sp>
      <p:sp>
        <p:nvSpPr>
          <p:cNvPr id="28" name="TextBox 22"/>
          <p:cNvSpPr txBox="1"/>
          <p:nvPr/>
        </p:nvSpPr>
        <p:spPr>
          <a:xfrm>
            <a:off x="389462" y="2838082"/>
            <a:ext cx="1296667" cy="265235"/>
          </a:xfrm>
          <a:prstGeom prst="rect">
            <a:avLst/>
          </a:prstGeom>
          <a:solidFill>
            <a:srgbClr val="4F81BD"/>
          </a:solidFill>
          <a:ln w="9525" cmpd="sng">
            <a:noFill/>
          </a:ln>
          <a:effectLst/>
        </p:spPr>
        <p:txBody>
          <a:bodyPr lIns="77992" tIns="38995" rIns="77992" bIns="38995" anchor="ctr"/>
          <a:lstStyle>
            <a:defPPr>
              <a:defRPr lang="en-US"/>
            </a:defPPr>
            <a:lvl1pPr marL="0" indent="0" fontAlgn="auto" latinLnBrk="0">
              <a:spcBef>
                <a:spcPts val="0"/>
              </a:spcBef>
              <a:spcAft>
                <a:spcPts val="0"/>
              </a:spcAft>
              <a:defRPr kumimoji="0" sz="900" b="1" kern="0">
                <a:solidFill>
                  <a:prstClr val="black"/>
                </a:solidFill>
                <a:effectLst/>
                <a:latin typeface="+mj-ea"/>
                <a:ea typeface="+mj-ea"/>
              </a:defRPr>
            </a:lvl1pPr>
            <a:lvl2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2pPr>
            <a:lvl3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3pPr>
            <a:lvl4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4pPr>
            <a:lvl5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5pPr>
            <a:lvl6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6pPr>
            <a:lvl7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7pPr>
            <a:lvl8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8pPr>
            <a:lvl9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8440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Cableway Routing</a:t>
            </a:r>
          </a:p>
        </p:txBody>
      </p:sp>
      <p:sp>
        <p:nvSpPr>
          <p:cNvPr id="29" name="내용 개체 틀 13">
            <a:extLst>
              <a:ext uri="{FF2B5EF4-FFF2-40B4-BE49-F238E27FC236}">
                <a16:creationId xmlns:a16="http://schemas.microsoft.com/office/drawing/2014/main" id="{F32F5C5B-1BDF-4FE4-911A-FA19E46F88A1}"/>
              </a:ext>
            </a:extLst>
          </p:cNvPr>
          <p:cNvSpPr txBox="1">
            <a:spLocks/>
          </p:cNvSpPr>
          <p:nvPr/>
        </p:nvSpPr>
        <p:spPr>
          <a:xfrm>
            <a:off x="5245940" y="4260602"/>
            <a:ext cx="157203" cy="280134"/>
          </a:xfrm>
          <a:prstGeom prst="rect">
            <a:avLst/>
          </a:prstGeom>
        </p:spPr>
        <p:txBody>
          <a:bodyPr lIns="0" tIns="0" rIns="0" bIns="0" anchor="ctr"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  <a:defRPr/>
            </a:pPr>
            <a:r>
              <a:rPr lang="ko-KR" altLang="en-US" sz="1662" dirty="0">
                <a:solidFill>
                  <a:srgbClr val="4A7EBB"/>
                </a:solidFill>
              </a:rPr>
              <a:t>▶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EAB1785-3D01-41A6-BC2A-FAF1030EF5AA}"/>
              </a:ext>
            </a:extLst>
          </p:cNvPr>
          <p:cNvCxnSpPr/>
          <p:nvPr/>
        </p:nvCxnSpPr>
        <p:spPr>
          <a:xfrm>
            <a:off x="5303158" y="4611257"/>
            <a:ext cx="0" cy="1753668"/>
          </a:xfrm>
          <a:prstGeom prst="line">
            <a:avLst/>
          </a:prstGeom>
          <a:ln>
            <a:solidFill>
              <a:srgbClr val="4A7EBB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1C3F5889-D938-43C8-949D-8F093EE0D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73" y="3284878"/>
            <a:ext cx="4325731" cy="2898484"/>
          </a:xfrm>
          <a:prstGeom prst="rect">
            <a:avLst/>
          </a:prstGeom>
        </p:spPr>
      </p:pic>
      <p:sp>
        <p:nvSpPr>
          <p:cNvPr id="32" name="Rectangle 8">
            <a:extLst>
              <a:ext uri="{FF2B5EF4-FFF2-40B4-BE49-F238E27FC236}">
                <a16:creationId xmlns:a16="http://schemas.microsoft.com/office/drawing/2014/main" id="{94790EB1-774A-4A8F-9C3A-C8945E69E9CD}"/>
              </a:ext>
            </a:extLst>
          </p:cNvPr>
          <p:cNvSpPr/>
          <p:nvPr/>
        </p:nvSpPr>
        <p:spPr>
          <a:xfrm>
            <a:off x="588490" y="3473116"/>
            <a:ext cx="2400895" cy="21626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D231D216-FE0A-4B14-9ADB-F797803E29A0}"/>
              </a:ext>
            </a:extLst>
          </p:cNvPr>
          <p:cNvSpPr/>
          <p:nvPr/>
        </p:nvSpPr>
        <p:spPr>
          <a:xfrm>
            <a:off x="588489" y="3869382"/>
            <a:ext cx="2821299" cy="215219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764D3883-847A-4365-9FCE-F5323F0981A3}"/>
              </a:ext>
            </a:extLst>
          </p:cNvPr>
          <p:cNvSpPr/>
          <p:nvPr/>
        </p:nvSpPr>
        <p:spPr>
          <a:xfrm>
            <a:off x="3440719" y="3767549"/>
            <a:ext cx="1470685" cy="113005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B95097B-8DAD-4349-A410-CADF88F79650}"/>
              </a:ext>
            </a:extLst>
          </p:cNvPr>
          <p:cNvSpPr/>
          <p:nvPr/>
        </p:nvSpPr>
        <p:spPr>
          <a:xfrm>
            <a:off x="488506" y="3386310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B95097B-8DAD-4349-A410-CADF88F79650}"/>
              </a:ext>
            </a:extLst>
          </p:cNvPr>
          <p:cNvSpPr/>
          <p:nvPr/>
        </p:nvSpPr>
        <p:spPr>
          <a:xfrm>
            <a:off x="488506" y="3785718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B95097B-8DAD-4349-A410-CADF88F79650}"/>
              </a:ext>
            </a:extLst>
          </p:cNvPr>
          <p:cNvSpPr/>
          <p:nvPr/>
        </p:nvSpPr>
        <p:spPr>
          <a:xfrm>
            <a:off x="3378452" y="3701245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46EB6C72-B3FF-45CE-9526-2BDFE827B562}"/>
              </a:ext>
            </a:extLst>
          </p:cNvPr>
          <p:cNvSpPr/>
          <p:nvPr/>
        </p:nvSpPr>
        <p:spPr>
          <a:xfrm>
            <a:off x="3460897" y="4911148"/>
            <a:ext cx="1450508" cy="12630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0C048E7-B583-419A-B9FA-D696341C717D}"/>
              </a:ext>
            </a:extLst>
          </p:cNvPr>
          <p:cNvSpPr/>
          <p:nvPr/>
        </p:nvSpPr>
        <p:spPr>
          <a:xfrm>
            <a:off x="3398629" y="4821396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F71A5BF6-6C9A-4DDE-86D2-4FF57D8C1726}"/>
              </a:ext>
            </a:extLst>
          </p:cNvPr>
          <p:cNvSpPr/>
          <p:nvPr/>
        </p:nvSpPr>
        <p:spPr>
          <a:xfrm>
            <a:off x="3460897" y="5890065"/>
            <a:ext cx="1470686" cy="12630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4A0B5D5-5E92-4AC8-B1A5-1D14DC8D2259}"/>
              </a:ext>
            </a:extLst>
          </p:cNvPr>
          <p:cNvSpPr/>
          <p:nvPr/>
        </p:nvSpPr>
        <p:spPr>
          <a:xfrm>
            <a:off x="3398629" y="5823761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637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맑은 고딕"/>
              </a:rPr>
              <a:t>Ⅱ</a:t>
            </a:r>
            <a:r>
              <a:rPr lang="en-US" altLang="ko-KR" sz="2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2200" dirty="0" smtClean="0">
                <a:solidFill>
                  <a:prstClr val="black"/>
                </a:solidFill>
                <a:latin typeface="맑은 고딕"/>
                <a:ea typeface="맑은 고딕"/>
              </a:rPr>
              <a:t>추진 내역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55" name="직사각형 54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상세 개발 내용 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(2/3)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447023" y="1194635"/>
            <a:ext cx="8366323" cy="1545911"/>
          </a:xfrm>
          <a:prstGeom prst="rect">
            <a:avLst/>
          </a:prstGeom>
        </p:spPr>
        <p:txBody>
          <a:bodyPr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buNone/>
              <a:defRPr/>
            </a:pP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</a:t>
            </a:r>
            <a:r>
              <a:rPr lang="en-US" altLang="ko-KR" sz="10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 3D Symbol Icon</a:t>
            </a: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화 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(1/2)</a:t>
            </a:r>
          </a:p>
          <a:p>
            <a:pPr marL="56745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Component Modeling (1/2)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1)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Component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로 삽입되는 대표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Type 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중에 원하는 항목을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Icon List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에서 선택 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5303158" y="2509896"/>
            <a:ext cx="0" cy="1753668"/>
          </a:xfrm>
          <a:prstGeom prst="line">
            <a:avLst/>
          </a:prstGeom>
          <a:noFill/>
          <a:ln w="6350" cap="flat" cmpd="sng" algn="ctr">
            <a:solidFill>
              <a:srgbClr val="4A7EBB"/>
            </a:solidFill>
            <a:prstDash val="lgDashDot"/>
            <a:miter lim="800000"/>
          </a:ln>
          <a:effectLst/>
        </p:spPr>
      </p:cxnSp>
      <p:cxnSp>
        <p:nvCxnSpPr>
          <p:cNvPr id="43" name="직선 연결선 42"/>
          <p:cNvCxnSpPr/>
          <p:nvPr/>
        </p:nvCxnSpPr>
        <p:spPr>
          <a:xfrm>
            <a:off x="5303158" y="4611257"/>
            <a:ext cx="0" cy="1753668"/>
          </a:xfrm>
          <a:prstGeom prst="line">
            <a:avLst/>
          </a:prstGeom>
          <a:noFill/>
          <a:ln w="6350" cap="flat" cmpd="sng" algn="ctr">
            <a:solidFill>
              <a:srgbClr val="4A7EBB"/>
            </a:solidFill>
            <a:prstDash val="lgDashDot"/>
            <a:miter lim="800000"/>
          </a:ln>
          <a:effectLst/>
        </p:spPr>
      </p:cxn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15112"/>
              </p:ext>
            </p:extLst>
          </p:nvPr>
        </p:nvGraphicFramePr>
        <p:xfrm>
          <a:off x="5569033" y="2842971"/>
          <a:ext cx="3208515" cy="2467849"/>
        </p:xfrm>
        <a:graphic>
          <a:graphicData uri="http://schemas.openxmlformats.org/drawingml/2006/table">
            <a:tbl>
              <a:tblPr/>
              <a:tblGrid>
                <a:gridCol w="247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753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 latinLnBrk="0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S/N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428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 latinLnBrk="0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내용</a:t>
                      </a:r>
                    </a:p>
                  </a:txBody>
                  <a:tcPr marL="5032" marR="5032" marT="5032" marB="0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 latinLnBrk="0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 고</a:t>
                      </a:r>
                    </a:p>
                  </a:txBody>
                  <a:tcPr marL="5032" marR="5032" marT="5032" marB="0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89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428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Cableway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Feature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‘Set’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클릭하면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S3D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화면에서 사용자가 선택한 오브젝트 중에서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Cableway End Feature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찾기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 Feature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포함된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Cableway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Spec.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Width/Depth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‘Clear’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클릭하면 선택한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 Feature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객체를 해제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0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78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Tray Component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Icon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환경설정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지정된 경로에 있는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Icon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이미지와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형태로 출력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기록되는 정보는 이미지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0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78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Next</a:t>
                      </a: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 Class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들의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조회하고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‘Level 2’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 페이지에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들의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0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78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Close</a:t>
                      </a: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실행 중인 프로그램 종료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0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840404"/>
                  </a:ext>
                </a:extLst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77466" y="2457200"/>
            <a:ext cx="1203431" cy="264814"/>
            <a:chOff x="6151947" y="3489990"/>
            <a:chExt cx="1194043" cy="286882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6151947" y="3489990"/>
              <a:ext cx="1194043" cy="28688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4408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3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7" name="TextBox 89"/>
            <p:cNvSpPr txBox="1">
              <a:spLocks noChangeArrowheads="1"/>
            </p:cNvSpPr>
            <p:nvPr/>
          </p:nvSpPr>
          <p:spPr bwMode="auto">
            <a:xfrm>
              <a:off x="6334985" y="3510320"/>
              <a:ext cx="957114" cy="25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charset="0"/>
                <a:buNone/>
                <a:tabLst/>
                <a:defRPr/>
              </a:pPr>
              <a:r>
                <a:rPr lang="ko-KR" altLang="en-US" sz="923" b="1" kern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개발 항목</a:t>
              </a:r>
              <a:endParaRPr kumimoji="0" lang="ko-KR" altLang="en-US" sz="923" b="1" i="0" u="none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285A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도넛 47"/>
            <p:cNvSpPr/>
            <p:nvPr/>
          </p:nvSpPr>
          <p:spPr>
            <a:xfrm>
              <a:off x="6246713" y="3590511"/>
              <a:ext cx="85840" cy="85840"/>
            </a:xfrm>
            <a:prstGeom prst="donut">
              <a:avLst>
                <a:gd name="adj" fmla="val 5496"/>
              </a:avLst>
            </a:prstGeom>
            <a:solidFill>
              <a:srgbClr val="7CB8E0"/>
            </a:solidFill>
            <a:ln w="12700" cap="flat" cmpd="sng" algn="ctr">
              <a:solidFill>
                <a:srgbClr val="7CB8E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682070" y="2457200"/>
            <a:ext cx="1203431" cy="264814"/>
            <a:chOff x="6151947" y="3489990"/>
            <a:chExt cx="1194043" cy="286882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6151947" y="3489990"/>
              <a:ext cx="1194043" cy="28688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4408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31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" name="TextBox 89"/>
            <p:cNvSpPr txBox="1">
              <a:spLocks noChangeArrowheads="1"/>
            </p:cNvSpPr>
            <p:nvPr/>
          </p:nvSpPr>
          <p:spPr bwMode="auto">
            <a:xfrm>
              <a:off x="6334985" y="3510320"/>
              <a:ext cx="957114" cy="25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charset="0"/>
                <a:buNone/>
                <a:tabLst/>
                <a:defRPr/>
              </a:pPr>
              <a:r>
                <a:rPr kumimoji="0" lang="ko-KR" altLang="en-US" sz="923" b="1" i="0" u="none" strike="noStrike" kern="0" cap="none" spc="0" normalizeH="0" baseline="0" noProof="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상세 설명</a:t>
              </a:r>
            </a:p>
          </p:txBody>
        </p:sp>
        <p:sp>
          <p:nvSpPr>
            <p:cNvPr id="53" name="도넛 52"/>
            <p:cNvSpPr/>
            <p:nvPr/>
          </p:nvSpPr>
          <p:spPr>
            <a:xfrm>
              <a:off x="6246713" y="3590511"/>
              <a:ext cx="85840" cy="85840"/>
            </a:xfrm>
            <a:prstGeom prst="donut">
              <a:avLst>
                <a:gd name="adj" fmla="val 5496"/>
              </a:avLst>
            </a:prstGeom>
            <a:solidFill>
              <a:srgbClr val="7CB8E0"/>
            </a:solidFill>
            <a:ln w="12700" cap="flat" cmpd="sng" algn="ctr">
              <a:solidFill>
                <a:srgbClr val="7CB8E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62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6" name="Rectangle 3">
            <a:extLst>
              <a:ext uri="{FF2B5EF4-FFF2-40B4-BE49-F238E27FC236}">
                <a16:creationId xmlns:a16="http://schemas.microsoft.com/office/drawing/2014/main" id="{79C96E36-D8CD-455B-9144-D6E213A4D84A}"/>
              </a:ext>
            </a:extLst>
          </p:cNvPr>
          <p:cNvSpPr/>
          <p:nvPr/>
        </p:nvSpPr>
        <p:spPr>
          <a:xfrm>
            <a:off x="389463" y="2838082"/>
            <a:ext cx="4756494" cy="3526842"/>
          </a:xfrm>
          <a:prstGeom prst="rect">
            <a:avLst/>
          </a:prstGeom>
          <a:solidFill>
            <a:srgbClr val="5B9BD5">
              <a:lumMod val="40000"/>
              <a:lumOff val="60000"/>
              <a:alpha val="3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132923" tIns="132923" rIns="132923" bIns="132923" rtlCol="0" anchor="ctr"/>
          <a:lstStyle/>
          <a:p>
            <a:pPr defTabSz="844083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en-GB" sz="1477" kern="0" dirty="0">
              <a:solidFill>
                <a:prstClr val="black"/>
              </a:solidFill>
              <a:latin typeface="현대하모니 M" pitchFamily="18" charset="-127"/>
              <a:ea typeface="현대하모니 M" pitchFamily="18" charset="-127"/>
              <a:cs typeface="Arial" panose="020B0604020202020204" pitchFamily="34" charset="0"/>
            </a:endParaRPr>
          </a:p>
        </p:txBody>
      </p:sp>
      <p:sp>
        <p:nvSpPr>
          <p:cNvPr id="57" name="TextBox 22">
            <a:extLst>
              <a:ext uri="{FF2B5EF4-FFF2-40B4-BE49-F238E27FC236}">
                <a16:creationId xmlns:a16="http://schemas.microsoft.com/office/drawing/2014/main" id="{69D4C844-EE18-43D5-A6BF-3C97CB1E3E21}"/>
              </a:ext>
            </a:extLst>
          </p:cNvPr>
          <p:cNvSpPr txBox="1"/>
          <p:nvPr/>
        </p:nvSpPr>
        <p:spPr>
          <a:xfrm>
            <a:off x="389462" y="2838082"/>
            <a:ext cx="1296667" cy="265235"/>
          </a:xfrm>
          <a:prstGeom prst="rect">
            <a:avLst/>
          </a:prstGeom>
          <a:solidFill>
            <a:srgbClr val="4F81BD"/>
          </a:solidFill>
          <a:ln w="9525" cmpd="sng">
            <a:noFill/>
          </a:ln>
          <a:effectLst/>
        </p:spPr>
        <p:txBody>
          <a:bodyPr lIns="77992" tIns="38995" rIns="77992" bIns="38995" anchor="ctr"/>
          <a:lstStyle>
            <a:defPPr>
              <a:defRPr lang="en-US"/>
            </a:defPPr>
            <a:lvl1pPr marL="0" indent="0" fontAlgn="auto" latinLnBrk="0">
              <a:spcBef>
                <a:spcPts val="0"/>
              </a:spcBef>
              <a:spcAft>
                <a:spcPts val="0"/>
              </a:spcAft>
              <a:defRPr kumimoji="0" sz="900" b="1" kern="0">
                <a:solidFill>
                  <a:prstClr val="black"/>
                </a:solidFill>
                <a:effectLst/>
                <a:latin typeface="+mj-ea"/>
                <a:ea typeface="+mj-ea"/>
              </a:defRPr>
            </a:lvl1pPr>
            <a:lvl2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2pPr>
            <a:lvl3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3pPr>
            <a:lvl4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4pPr>
            <a:lvl5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5pPr>
            <a:lvl6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6pPr>
            <a:lvl7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7pPr>
            <a:lvl8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8pPr>
            <a:lvl9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8440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Tray Component Icon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1E35263-A849-47AD-898E-70D3D616E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43" y="3294596"/>
            <a:ext cx="4330619" cy="2898484"/>
          </a:xfrm>
          <a:prstGeom prst="rect">
            <a:avLst/>
          </a:prstGeom>
        </p:spPr>
      </p:pic>
      <p:sp>
        <p:nvSpPr>
          <p:cNvPr id="59" name="내용 개체 틀 13"/>
          <p:cNvSpPr txBox="1">
            <a:spLocks/>
          </p:cNvSpPr>
          <p:nvPr/>
        </p:nvSpPr>
        <p:spPr>
          <a:xfrm>
            <a:off x="5245940" y="4260602"/>
            <a:ext cx="157203" cy="280134"/>
          </a:xfrm>
          <a:prstGeom prst="rect">
            <a:avLst/>
          </a:prstGeom>
        </p:spPr>
        <p:txBody>
          <a:bodyPr lIns="0" tIns="0" rIns="0" bIns="0" anchor="ctr"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+mj-lt"/>
              <a:buNone/>
              <a:defRPr/>
            </a:pPr>
            <a:r>
              <a:rPr sz="1662">
                <a:solidFill>
                  <a:srgbClr val="4A7EB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0590DBAF-7468-4D19-B99C-7DC9B67E0498}"/>
              </a:ext>
            </a:extLst>
          </p:cNvPr>
          <p:cNvSpPr/>
          <p:nvPr/>
        </p:nvSpPr>
        <p:spPr>
          <a:xfrm>
            <a:off x="635383" y="3478976"/>
            <a:ext cx="3596648" cy="21626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95A0E5C-DE0E-44A5-BCE8-D69145AD9BB8}"/>
              </a:ext>
            </a:extLst>
          </p:cNvPr>
          <p:cNvSpPr/>
          <p:nvPr/>
        </p:nvSpPr>
        <p:spPr>
          <a:xfrm>
            <a:off x="535399" y="3392170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1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2" name="Rectangle 8">
            <a:extLst>
              <a:ext uri="{FF2B5EF4-FFF2-40B4-BE49-F238E27FC236}">
                <a16:creationId xmlns:a16="http://schemas.microsoft.com/office/drawing/2014/main" id="{885AD38C-FC65-48A4-8E7F-37DE285E49F1}"/>
              </a:ext>
            </a:extLst>
          </p:cNvPr>
          <p:cNvSpPr/>
          <p:nvPr/>
        </p:nvSpPr>
        <p:spPr>
          <a:xfrm>
            <a:off x="635382" y="3887155"/>
            <a:ext cx="4288865" cy="196526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3" name="Rectangle 8">
            <a:extLst>
              <a:ext uri="{FF2B5EF4-FFF2-40B4-BE49-F238E27FC236}">
                <a16:creationId xmlns:a16="http://schemas.microsoft.com/office/drawing/2014/main" id="{3E10C110-0767-40A8-AD4D-A57A555B2614}"/>
              </a:ext>
            </a:extLst>
          </p:cNvPr>
          <p:cNvSpPr/>
          <p:nvPr/>
        </p:nvSpPr>
        <p:spPr>
          <a:xfrm>
            <a:off x="635382" y="5882891"/>
            <a:ext cx="4288865" cy="14868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C9678BA0-597C-490B-BED5-09F2A2ED3B1F}"/>
              </a:ext>
            </a:extLst>
          </p:cNvPr>
          <p:cNvSpPr/>
          <p:nvPr/>
        </p:nvSpPr>
        <p:spPr>
          <a:xfrm>
            <a:off x="535399" y="3817518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2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F76CA1C-5B3D-48BB-BB22-26A436B45015}"/>
              </a:ext>
            </a:extLst>
          </p:cNvPr>
          <p:cNvSpPr/>
          <p:nvPr/>
        </p:nvSpPr>
        <p:spPr>
          <a:xfrm>
            <a:off x="535399" y="5822247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3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4783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맑은 고딕"/>
              </a:rPr>
              <a:t>Ⅱ</a:t>
            </a:r>
            <a:r>
              <a:rPr lang="en-US" altLang="ko-KR" sz="2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2200" dirty="0" smtClean="0">
                <a:solidFill>
                  <a:prstClr val="black"/>
                </a:solidFill>
                <a:latin typeface="맑은 고딕"/>
                <a:ea typeface="맑은 고딕"/>
              </a:rPr>
              <a:t>추진 내역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55" name="직사각형 54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상세 개발 내용 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(2/3)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447023" y="1194635"/>
            <a:ext cx="8366323" cy="1545911"/>
          </a:xfrm>
          <a:prstGeom prst="rect">
            <a:avLst/>
          </a:prstGeom>
        </p:spPr>
        <p:txBody>
          <a:bodyPr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buNone/>
              <a:defRPr/>
            </a:pP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</a:t>
            </a:r>
            <a:r>
              <a:rPr lang="en-US" altLang="ko-KR" sz="10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 3D Symbol Icon</a:t>
            </a: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화 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(1/2)</a:t>
            </a:r>
          </a:p>
          <a:p>
            <a:pPr marL="56745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Component Modeling (2/2)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1)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Component Type 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아래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Part 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들의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List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를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출력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2)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원하는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Part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를 선택한 후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End Feature 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위치에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Modeling 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9091"/>
              </p:ext>
            </p:extLst>
          </p:nvPr>
        </p:nvGraphicFramePr>
        <p:xfrm>
          <a:off x="5569033" y="2842971"/>
          <a:ext cx="3208515" cy="245729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47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75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S/N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내용</a:t>
                      </a:r>
                    </a:p>
                  </a:txBody>
                  <a:tcPr marL="5032" marR="503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 고</a:t>
                      </a:r>
                    </a:p>
                  </a:txBody>
                  <a:tcPr marL="5032" marR="503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8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작업이 진행 중인 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단계를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7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단계에서 선택한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 Class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들의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출력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Preview, Part Number, Nominal Width/Depth, Bend Radius, Description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출력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7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 Tray Component</a:t>
                      </a: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형상을 지정된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 Feature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위치에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S3D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화면상에 출력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7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Commit</a:t>
                      </a: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값을 기록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799590"/>
                  </a:ext>
                </a:extLst>
              </a:tr>
              <a:tr h="34167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Tray Component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의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Name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은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텍스트박스에서 입력 가능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‘use naming rule’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체크박스를 체크하면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System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에서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사용하는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Naming Rule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에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따라 자동으로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Name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생성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83262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77466" y="2457200"/>
            <a:ext cx="1203431" cy="264814"/>
            <a:chOff x="6151947" y="3489990"/>
            <a:chExt cx="1194043" cy="286882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6151947" y="3489990"/>
              <a:ext cx="1194043" cy="286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3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1" name="TextBox 89"/>
            <p:cNvSpPr txBox="1">
              <a:spLocks noChangeArrowheads="1"/>
            </p:cNvSpPr>
            <p:nvPr/>
          </p:nvSpPr>
          <p:spPr bwMode="auto">
            <a:xfrm>
              <a:off x="6334985" y="3510320"/>
              <a:ext cx="957114" cy="25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prstClr val="black"/>
                </a:buClr>
                <a:buNone/>
              </a:pPr>
              <a:r>
                <a:rPr lang="ko-KR" altLang="en-US" sz="923" b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개발 항목</a:t>
              </a:r>
              <a:endParaRPr lang="ko-KR" altLang="en-US" sz="923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285A"/>
                </a:solidFill>
              </a:endParaRPr>
            </a:p>
          </p:txBody>
        </p:sp>
        <p:sp>
          <p:nvSpPr>
            <p:cNvPr id="32" name="도넛 31"/>
            <p:cNvSpPr/>
            <p:nvPr/>
          </p:nvSpPr>
          <p:spPr>
            <a:xfrm>
              <a:off x="6246713" y="3590511"/>
              <a:ext cx="85840" cy="85840"/>
            </a:xfrm>
            <a:prstGeom prst="donut">
              <a:avLst>
                <a:gd name="adj" fmla="val 5496"/>
              </a:avLst>
            </a:prstGeom>
            <a:solidFill>
              <a:srgbClr val="7CB8E0"/>
            </a:solidFill>
            <a:ln>
              <a:solidFill>
                <a:srgbClr val="7CB8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682070" y="2457200"/>
            <a:ext cx="1203431" cy="264814"/>
            <a:chOff x="6151947" y="3489990"/>
            <a:chExt cx="1194043" cy="286882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6151947" y="3489990"/>
              <a:ext cx="1194043" cy="286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3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5" name="TextBox 89"/>
            <p:cNvSpPr txBox="1">
              <a:spLocks noChangeArrowheads="1"/>
            </p:cNvSpPr>
            <p:nvPr/>
          </p:nvSpPr>
          <p:spPr bwMode="auto">
            <a:xfrm>
              <a:off x="6334985" y="3510320"/>
              <a:ext cx="957114" cy="25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prstClr val="black"/>
                </a:buClr>
                <a:buNone/>
              </a:pPr>
              <a:r>
                <a:rPr lang="ko-KR" altLang="en-US" sz="923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상세 설명</a:t>
              </a:r>
            </a:p>
          </p:txBody>
        </p:sp>
        <p:sp>
          <p:nvSpPr>
            <p:cNvPr id="36" name="도넛 35"/>
            <p:cNvSpPr/>
            <p:nvPr/>
          </p:nvSpPr>
          <p:spPr>
            <a:xfrm>
              <a:off x="6246713" y="3590511"/>
              <a:ext cx="85840" cy="85840"/>
            </a:xfrm>
            <a:prstGeom prst="donut">
              <a:avLst>
                <a:gd name="adj" fmla="val 5496"/>
              </a:avLst>
            </a:prstGeom>
            <a:solidFill>
              <a:srgbClr val="7CB8E0"/>
            </a:solidFill>
            <a:ln>
              <a:solidFill>
                <a:srgbClr val="7CB8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">
            <a:extLst>
              <a:ext uri="{FF2B5EF4-FFF2-40B4-BE49-F238E27FC236}">
                <a16:creationId xmlns:a16="http://schemas.microsoft.com/office/drawing/2014/main" id="{79C96E36-D8CD-455B-9144-D6E213A4D84A}"/>
              </a:ext>
            </a:extLst>
          </p:cNvPr>
          <p:cNvSpPr/>
          <p:nvPr/>
        </p:nvSpPr>
        <p:spPr>
          <a:xfrm>
            <a:off x="389463" y="2838082"/>
            <a:ext cx="4756494" cy="3526842"/>
          </a:xfrm>
          <a:prstGeom prst="rect">
            <a:avLst/>
          </a:prstGeom>
          <a:solidFill>
            <a:srgbClr val="5B9BD5">
              <a:lumMod val="40000"/>
              <a:lumOff val="60000"/>
              <a:alpha val="3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132923" tIns="132923" rIns="132923" bIns="132923" rtlCol="0" anchor="ctr"/>
          <a:lstStyle/>
          <a:p>
            <a:pPr marL="0" marR="0" lvl="0" indent="0" defTabSz="84408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GB" sz="147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Arial" panose="020B0604020202020204" pitchFamily="34" charset="0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69D4C844-EE18-43D5-A6BF-3C97CB1E3E21}"/>
              </a:ext>
            </a:extLst>
          </p:cNvPr>
          <p:cNvSpPr txBox="1"/>
          <p:nvPr/>
        </p:nvSpPr>
        <p:spPr>
          <a:xfrm>
            <a:off x="389462" y="2838082"/>
            <a:ext cx="1296667" cy="265235"/>
          </a:xfrm>
          <a:prstGeom prst="rect">
            <a:avLst/>
          </a:prstGeom>
          <a:solidFill>
            <a:srgbClr val="4F81BD"/>
          </a:solidFill>
          <a:ln w="9525" cmpd="sng">
            <a:noFill/>
          </a:ln>
          <a:effectLst/>
        </p:spPr>
        <p:txBody>
          <a:bodyPr lIns="77992" tIns="38995" rIns="77992" bIns="38995" anchor="ctr"/>
          <a:lstStyle>
            <a:defPPr>
              <a:defRPr lang="en-US"/>
            </a:defPPr>
            <a:lvl1pPr marL="0" indent="0" fontAlgn="auto" latinLnBrk="0">
              <a:spcBef>
                <a:spcPts val="0"/>
              </a:spcBef>
              <a:spcAft>
                <a:spcPts val="0"/>
              </a:spcAft>
              <a:defRPr kumimoji="0" sz="900" b="1" kern="0">
                <a:solidFill>
                  <a:prstClr val="black"/>
                </a:solidFill>
                <a:effectLst/>
                <a:latin typeface="+mj-ea"/>
                <a:ea typeface="+mj-ea"/>
              </a:defRPr>
            </a:lvl1pPr>
            <a:lvl2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2pPr>
            <a:lvl3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3pPr>
            <a:lvl4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4pPr>
            <a:lvl5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5pPr>
            <a:lvl6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6pPr>
            <a:lvl7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7pPr>
            <a:lvl8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8pPr>
            <a:lvl9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8440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Tray Component Icon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AD91575-9DDA-465F-AEC4-032448905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9" y="3305570"/>
            <a:ext cx="4330619" cy="2898484"/>
          </a:xfrm>
          <a:prstGeom prst="rect">
            <a:avLst/>
          </a:prstGeom>
        </p:spPr>
      </p:pic>
      <p:sp>
        <p:nvSpPr>
          <p:cNvPr id="66" name="Rectangle 8">
            <a:extLst>
              <a:ext uri="{FF2B5EF4-FFF2-40B4-BE49-F238E27FC236}">
                <a16:creationId xmlns:a16="http://schemas.microsoft.com/office/drawing/2014/main" id="{0590DBAF-7468-4D19-B99C-7DC9B67E0498}"/>
              </a:ext>
            </a:extLst>
          </p:cNvPr>
          <p:cNvSpPr/>
          <p:nvPr/>
        </p:nvSpPr>
        <p:spPr>
          <a:xfrm>
            <a:off x="635384" y="3736891"/>
            <a:ext cx="613124" cy="15556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95A0E5C-DE0E-44A5-BCE8-D69145AD9BB8}"/>
              </a:ext>
            </a:extLst>
          </p:cNvPr>
          <p:cNvSpPr/>
          <p:nvPr/>
        </p:nvSpPr>
        <p:spPr>
          <a:xfrm>
            <a:off x="535400" y="3650085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885AD38C-FC65-48A4-8E7F-37DE285E49F1}"/>
              </a:ext>
            </a:extLst>
          </p:cNvPr>
          <p:cNvSpPr/>
          <p:nvPr/>
        </p:nvSpPr>
        <p:spPr>
          <a:xfrm>
            <a:off x="635386" y="4004396"/>
            <a:ext cx="4288861" cy="172015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3E10C110-0767-40A8-AD4D-A57A555B2614}"/>
              </a:ext>
            </a:extLst>
          </p:cNvPr>
          <p:cNvSpPr/>
          <p:nvPr/>
        </p:nvSpPr>
        <p:spPr>
          <a:xfrm>
            <a:off x="635386" y="5748073"/>
            <a:ext cx="4288861" cy="14868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9678BA0-597C-490B-BED5-09F2A2ED3B1F}"/>
              </a:ext>
            </a:extLst>
          </p:cNvPr>
          <p:cNvSpPr/>
          <p:nvPr/>
        </p:nvSpPr>
        <p:spPr>
          <a:xfrm>
            <a:off x="535403" y="3934758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F76CA1C-5B3D-48BB-BB22-26A436B45015}"/>
              </a:ext>
            </a:extLst>
          </p:cNvPr>
          <p:cNvSpPr/>
          <p:nvPr/>
        </p:nvSpPr>
        <p:spPr>
          <a:xfrm>
            <a:off x="535403" y="5675705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217096E0-02C3-4E90-8C7E-9F7AD05F6B48}"/>
              </a:ext>
            </a:extLst>
          </p:cNvPr>
          <p:cNvSpPr/>
          <p:nvPr/>
        </p:nvSpPr>
        <p:spPr>
          <a:xfrm>
            <a:off x="635386" y="5920279"/>
            <a:ext cx="4288861" cy="14868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146191B-FD81-4AAA-B123-DCDC6106D5B2}"/>
              </a:ext>
            </a:extLst>
          </p:cNvPr>
          <p:cNvSpPr/>
          <p:nvPr/>
        </p:nvSpPr>
        <p:spPr>
          <a:xfrm>
            <a:off x="535403" y="5847911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975ADCAE-AA15-441A-92BB-A80E8E826831}"/>
              </a:ext>
            </a:extLst>
          </p:cNvPr>
          <p:cNvSpPr/>
          <p:nvPr/>
        </p:nvSpPr>
        <p:spPr>
          <a:xfrm>
            <a:off x="2944830" y="3736891"/>
            <a:ext cx="2021428" cy="15556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6EE845D0-E83D-4F21-A972-BAD1D61F66C2}"/>
              </a:ext>
            </a:extLst>
          </p:cNvPr>
          <p:cNvSpPr/>
          <p:nvPr/>
        </p:nvSpPr>
        <p:spPr>
          <a:xfrm>
            <a:off x="2844846" y="3650085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5303158" y="2509896"/>
            <a:ext cx="0" cy="1753668"/>
          </a:xfrm>
          <a:prstGeom prst="line">
            <a:avLst/>
          </a:prstGeom>
          <a:noFill/>
          <a:ln w="6350" cap="flat" cmpd="sng" algn="ctr">
            <a:solidFill>
              <a:srgbClr val="4A7EBB"/>
            </a:solidFill>
            <a:prstDash val="lgDashDot"/>
            <a:miter lim="800000"/>
          </a:ln>
          <a:effectLst/>
        </p:spPr>
      </p:cxnSp>
      <p:cxnSp>
        <p:nvCxnSpPr>
          <p:cNvPr id="77" name="직선 연결선 76"/>
          <p:cNvCxnSpPr/>
          <p:nvPr/>
        </p:nvCxnSpPr>
        <p:spPr>
          <a:xfrm>
            <a:off x="5303158" y="4611257"/>
            <a:ext cx="0" cy="1753668"/>
          </a:xfrm>
          <a:prstGeom prst="line">
            <a:avLst/>
          </a:prstGeom>
          <a:noFill/>
          <a:ln w="6350" cap="flat" cmpd="sng" algn="ctr">
            <a:solidFill>
              <a:srgbClr val="4A7EBB"/>
            </a:solidFill>
            <a:prstDash val="lgDashDot"/>
            <a:miter lim="800000"/>
          </a:ln>
          <a:effectLst/>
        </p:spPr>
      </p:cxnSp>
      <p:sp>
        <p:nvSpPr>
          <p:cNvPr id="78" name="내용 개체 틀 13"/>
          <p:cNvSpPr txBox="1">
            <a:spLocks/>
          </p:cNvSpPr>
          <p:nvPr/>
        </p:nvSpPr>
        <p:spPr>
          <a:xfrm>
            <a:off x="5245940" y="4260602"/>
            <a:ext cx="157203" cy="280134"/>
          </a:xfrm>
          <a:prstGeom prst="rect">
            <a:avLst/>
          </a:prstGeom>
        </p:spPr>
        <p:txBody>
          <a:bodyPr lIns="0" tIns="0" rIns="0" bIns="0" anchor="ctr"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+mj-lt"/>
              <a:buNone/>
              <a:defRPr/>
            </a:pPr>
            <a:r>
              <a:rPr sz="1662">
                <a:solidFill>
                  <a:srgbClr val="4A7EB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762089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맑은 고딕"/>
              </a:rPr>
              <a:t>Ⅱ</a:t>
            </a:r>
            <a:r>
              <a:rPr lang="en-US" altLang="ko-KR" sz="2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2200" dirty="0" smtClean="0">
                <a:solidFill>
                  <a:prstClr val="black"/>
                </a:solidFill>
                <a:latin typeface="맑은 고딕"/>
                <a:ea typeface="맑은 고딕"/>
              </a:rPr>
              <a:t>추진 계획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55" name="직사각형 54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상세 개발 내용 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(2/3)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447023" y="1194636"/>
            <a:ext cx="8366323" cy="1333555"/>
          </a:xfrm>
          <a:prstGeom prst="rect">
            <a:avLst/>
          </a:prstGeom>
        </p:spPr>
        <p:txBody>
          <a:bodyPr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buNone/>
              <a:defRPr/>
            </a:pP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</a:t>
            </a:r>
            <a:r>
              <a:rPr lang="en-US" altLang="ko-KR" sz="10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 3D Symbol Icon</a:t>
            </a: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화 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(2/2)</a:t>
            </a:r>
          </a:p>
          <a:p>
            <a:pPr marL="56745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Equipment 3D Symbol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의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Icon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화</a:t>
            </a:r>
            <a:endParaRPr lang="en-US" altLang="ko-KR" sz="10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56745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Equipment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3D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Symbol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Icon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선택을 통한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Modeling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기능 구현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1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 Place Equipment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Modeling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Text 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기반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Item 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선택이 아닌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Icon 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화 된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List 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에서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Item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선택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2)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상세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Type Icon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생성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3) Equipment 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속성 값 입력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Form</a:t>
            </a:r>
            <a:r>
              <a:rPr lang="ko-KR" altLang="en-US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을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통한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Modeling</a:t>
            </a:r>
            <a:endParaRPr lang="en-US" altLang="ko-KR" sz="10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lvl="1" indent="0">
              <a:buNone/>
              <a:defRPr/>
            </a:pPr>
            <a:endParaRPr lang="en-US" altLang="ko-KR" sz="10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25127" y="2481196"/>
            <a:ext cx="705282" cy="287323"/>
          </a:xfrm>
          <a:prstGeom prst="rect">
            <a:avLst/>
          </a:prstGeom>
        </p:spPr>
        <p:txBody>
          <a:bodyPr anchor="ctr"/>
          <a:lstStyle/>
          <a:p>
            <a:pPr algn="ctr" defTabSz="914228">
              <a:lnSpc>
                <a:spcPct val="150000"/>
              </a:lnSpc>
              <a:spcBef>
                <a:spcPct val="20000"/>
              </a:spcBef>
              <a:buFont typeface="+mj-lt"/>
              <a:buNone/>
            </a:pP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&lt;AS-IS&gt;</a:t>
            </a:r>
            <a:endParaRPr lang="en-US" altLang="ko-KR" sz="10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97556" y="2501747"/>
            <a:ext cx="7409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&lt;TO-BE&gt; </a:t>
            </a:r>
            <a:endParaRPr lang="ko-KR" altLang="en-US" sz="10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351190" y="2648810"/>
            <a:ext cx="2053156" cy="287323"/>
          </a:xfrm>
          <a:prstGeom prst="rect">
            <a:avLst/>
          </a:prstGeom>
        </p:spPr>
        <p:txBody>
          <a:bodyPr anchor="ctr"/>
          <a:lstStyle/>
          <a:p>
            <a:pPr algn="ctr" defTabSz="914228">
              <a:lnSpc>
                <a:spcPct val="150000"/>
              </a:lnSpc>
              <a:spcBef>
                <a:spcPct val="20000"/>
              </a:spcBef>
              <a:buFont typeface="+mj-lt"/>
              <a:buNone/>
            </a:pPr>
            <a:r>
              <a:rPr lang="en-US" altLang="ko-KR" sz="1000" u="sng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Text </a:t>
            </a:r>
            <a:r>
              <a:rPr lang="ko-KR" altLang="en-US" sz="1000" u="sng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기반 </a:t>
            </a:r>
            <a:r>
              <a:rPr lang="en-US" altLang="ko-KR" sz="1000" u="sng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Item List</a:t>
            </a:r>
            <a:r>
              <a:rPr lang="ko-KR" altLang="en-US" sz="1000" u="sng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에서 선택</a:t>
            </a:r>
            <a:endParaRPr lang="en-US" altLang="ko-KR" sz="1000" u="sng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41432" y="2648810"/>
            <a:ext cx="2053156" cy="287323"/>
          </a:xfrm>
          <a:prstGeom prst="rect">
            <a:avLst/>
          </a:prstGeom>
        </p:spPr>
        <p:txBody>
          <a:bodyPr anchor="ctr"/>
          <a:lstStyle/>
          <a:p>
            <a:pPr algn="ctr" defTabSz="914228">
              <a:lnSpc>
                <a:spcPct val="150000"/>
              </a:lnSpc>
              <a:spcBef>
                <a:spcPct val="20000"/>
              </a:spcBef>
              <a:buFont typeface="+mj-lt"/>
              <a:buNone/>
            </a:pPr>
            <a:r>
              <a:rPr lang="en-US" altLang="ko-KR" sz="1000" u="sng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Icon </a:t>
            </a:r>
            <a:r>
              <a:rPr lang="ko-KR" altLang="en-US" sz="1000" u="sng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기반 </a:t>
            </a:r>
            <a:r>
              <a:rPr lang="en-US" altLang="ko-KR" sz="1000" u="sng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Item List</a:t>
            </a:r>
            <a:r>
              <a:rPr lang="ko-KR" altLang="en-US" sz="1000" u="sng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에서 선택</a:t>
            </a:r>
            <a:endParaRPr lang="en-US" altLang="ko-KR" sz="1000" u="sng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46734"/>
          <a:stretch/>
        </p:blipFill>
        <p:spPr>
          <a:xfrm>
            <a:off x="619125" y="2950098"/>
            <a:ext cx="4364768" cy="37780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8846B1-3613-4736-A922-91F937F9B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901" y="2936133"/>
            <a:ext cx="2165310" cy="144924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C7F27A-E553-4F1F-B53E-B4F8F0470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187" y="4000311"/>
            <a:ext cx="2165310" cy="144924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06CA708-459D-411A-ABD8-FAE77D0E78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9472" y="5064489"/>
            <a:ext cx="2165310" cy="144924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5114901" y="3286897"/>
            <a:ext cx="544494" cy="930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64355" y="4373697"/>
            <a:ext cx="548647" cy="690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80096" y="5437875"/>
            <a:ext cx="1454304" cy="237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구부러진 연결선 4"/>
          <p:cNvCxnSpPr>
            <a:stCxn id="3" idx="3"/>
            <a:endCxn id="16" idx="0"/>
          </p:cNvCxnSpPr>
          <p:nvPr/>
        </p:nvCxnSpPr>
        <p:spPr>
          <a:xfrm>
            <a:off x="5659395" y="3752335"/>
            <a:ext cx="1779284" cy="621362"/>
          </a:xfrm>
          <a:prstGeom prst="curvedConnector2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6" idx="1"/>
            <a:endCxn id="17" idx="1"/>
          </p:cNvCxnSpPr>
          <p:nvPr/>
        </p:nvCxnSpPr>
        <p:spPr>
          <a:xfrm rot="10800000" flipV="1">
            <a:off x="7080097" y="4719093"/>
            <a:ext cx="84259" cy="837780"/>
          </a:xfrm>
          <a:prstGeom prst="curvedConnector3">
            <a:avLst>
              <a:gd name="adj1" fmla="val 371306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616777" y="5437875"/>
            <a:ext cx="543699" cy="740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구부러진 연결선 26"/>
          <p:cNvCxnSpPr>
            <a:stCxn id="17" idx="2"/>
            <a:endCxn id="26" idx="1"/>
          </p:cNvCxnSpPr>
          <p:nvPr/>
        </p:nvCxnSpPr>
        <p:spPr>
          <a:xfrm rot="16200000" flipH="1">
            <a:off x="8145884" y="5337233"/>
            <a:ext cx="132257" cy="809529"/>
          </a:xfrm>
          <a:prstGeom prst="curvedConnector2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312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맑은 고딕"/>
              </a:rPr>
              <a:t>Ⅱ</a:t>
            </a:r>
            <a:r>
              <a:rPr lang="en-US" altLang="ko-KR" sz="2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2200" dirty="0" smtClean="0">
                <a:solidFill>
                  <a:prstClr val="black"/>
                </a:solidFill>
                <a:latin typeface="맑은 고딕"/>
                <a:ea typeface="맑은 고딕"/>
              </a:rPr>
              <a:t>추진 계획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55" name="직사각형 54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상세 개발 내용 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(2/3)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447023" y="1194636"/>
            <a:ext cx="8366323" cy="1333555"/>
          </a:xfrm>
          <a:prstGeom prst="rect">
            <a:avLst/>
          </a:prstGeom>
        </p:spPr>
        <p:txBody>
          <a:bodyPr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buNone/>
              <a:defRPr/>
            </a:pP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</a:t>
            </a:r>
            <a:r>
              <a:rPr lang="en-US" altLang="ko-KR" sz="10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 3D Symbol Icon</a:t>
            </a: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화 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(2/2)</a:t>
            </a:r>
          </a:p>
          <a:p>
            <a:pPr marL="56745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Equipment Modeling (1/4)</a:t>
            </a:r>
            <a:b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1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 Electrical/Instrument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Equipment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Level 1 Icon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선택</a:t>
            </a:r>
            <a:endParaRPr lang="ko-KR" altLang="en-US" sz="10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406295"/>
              </p:ext>
            </p:extLst>
          </p:nvPr>
        </p:nvGraphicFramePr>
        <p:xfrm>
          <a:off x="5569033" y="2842971"/>
          <a:ext cx="3208515" cy="207146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47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75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S/N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내용</a:t>
                      </a:r>
                    </a:p>
                  </a:txBody>
                  <a:tcPr marL="5032" marR="503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 고</a:t>
                      </a:r>
                    </a:p>
                  </a:txBody>
                  <a:tcPr marL="5032" marR="503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8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Parent System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S3D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선택하고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‘Set’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누르면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Equipment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상위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7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작업이 진행 중인 단계와 선택한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Icon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7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1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 이미지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Icon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EL/CI Equipment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 이미지를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46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Next</a:t>
                      </a:r>
                    </a:p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 2 EQ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들의 정보를 조회하고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‘Level 2’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 페이지에 그 정보들을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46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Close</a:t>
                      </a: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현재 실행 중인 프로그램 종료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37806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77466" y="2457200"/>
            <a:ext cx="1203431" cy="264814"/>
            <a:chOff x="6151947" y="3489990"/>
            <a:chExt cx="1194043" cy="286882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6151947" y="3489990"/>
              <a:ext cx="1194043" cy="286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3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1" name="TextBox 89"/>
            <p:cNvSpPr txBox="1">
              <a:spLocks noChangeArrowheads="1"/>
            </p:cNvSpPr>
            <p:nvPr/>
          </p:nvSpPr>
          <p:spPr bwMode="auto">
            <a:xfrm>
              <a:off x="6334985" y="3510320"/>
              <a:ext cx="957114" cy="25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prstClr val="black"/>
                </a:buClr>
                <a:buNone/>
              </a:pPr>
              <a:r>
                <a:rPr lang="ko-KR" altLang="en-US" sz="923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개발 항목</a:t>
              </a:r>
              <a:endParaRPr lang="ko-KR" altLang="en-US" sz="923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285A"/>
                </a:solidFill>
              </a:endParaRPr>
            </a:p>
          </p:txBody>
        </p:sp>
        <p:sp>
          <p:nvSpPr>
            <p:cNvPr id="32" name="도넛 31"/>
            <p:cNvSpPr/>
            <p:nvPr/>
          </p:nvSpPr>
          <p:spPr>
            <a:xfrm>
              <a:off x="6246713" y="3590511"/>
              <a:ext cx="85840" cy="85840"/>
            </a:xfrm>
            <a:prstGeom prst="donut">
              <a:avLst>
                <a:gd name="adj" fmla="val 5496"/>
              </a:avLst>
            </a:prstGeom>
            <a:solidFill>
              <a:srgbClr val="7CB8E0"/>
            </a:solidFill>
            <a:ln>
              <a:solidFill>
                <a:srgbClr val="7CB8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682070" y="2457200"/>
            <a:ext cx="1203431" cy="264814"/>
            <a:chOff x="6151947" y="3489990"/>
            <a:chExt cx="1194043" cy="286882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6151947" y="3489990"/>
              <a:ext cx="1194043" cy="286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3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5" name="TextBox 89"/>
            <p:cNvSpPr txBox="1">
              <a:spLocks noChangeArrowheads="1"/>
            </p:cNvSpPr>
            <p:nvPr/>
          </p:nvSpPr>
          <p:spPr bwMode="auto">
            <a:xfrm>
              <a:off x="6334985" y="3510320"/>
              <a:ext cx="957114" cy="25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prstClr val="black"/>
                </a:buClr>
                <a:buNone/>
              </a:pPr>
              <a:r>
                <a:rPr lang="ko-KR" altLang="en-US" sz="923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상세 설명</a:t>
              </a:r>
            </a:p>
          </p:txBody>
        </p:sp>
        <p:sp>
          <p:nvSpPr>
            <p:cNvPr id="36" name="도넛 35"/>
            <p:cNvSpPr/>
            <p:nvPr/>
          </p:nvSpPr>
          <p:spPr>
            <a:xfrm>
              <a:off x="6246713" y="3590511"/>
              <a:ext cx="85840" cy="85840"/>
            </a:xfrm>
            <a:prstGeom prst="donut">
              <a:avLst>
                <a:gd name="adj" fmla="val 5496"/>
              </a:avLst>
            </a:prstGeom>
            <a:solidFill>
              <a:srgbClr val="7CB8E0"/>
            </a:solidFill>
            <a:ln>
              <a:solidFill>
                <a:srgbClr val="7CB8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">
            <a:extLst>
              <a:ext uri="{FF2B5EF4-FFF2-40B4-BE49-F238E27FC236}">
                <a16:creationId xmlns:a16="http://schemas.microsoft.com/office/drawing/2014/main" id="{BE4D7A34-4719-4D4C-B2A0-08443E2C2609}"/>
              </a:ext>
            </a:extLst>
          </p:cNvPr>
          <p:cNvSpPr/>
          <p:nvPr/>
        </p:nvSpPr>
        <p:spPr>
          <a:xfrm>
            <a:off x="389463" y="2838082"/>
            <a:ext cx="4756494" cy="3526842"/>
          </a:xfrm>
          <a:prstGeom prst="rect">
            <a:avLst/>
          </a:prstGeom>
          <a:solidFill>
            <a:srgbClr val="5B9BD5">
              <a:lumMod val="40000"/>
              <a:lumOff val="60000"/>
              <a:alpha val="3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132923" tIns="132923" rIns="132923" bIns="132923" rtlCol="0" anchor="ctr"/>
          <a:lstStyle/>
          <a:p>
            <a:pPr marL="0" marR="0" lvl="0" indent="0" defTabSz="84408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GB" sz="147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Arial" panose="020B0604020202020204" pitchFamily="34" charset="0"/>
            </a:endParaRP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98C9AC1E-A31C-4A93-805A-A19E4E935359}"/>
              </a:ext>
            </a:extLst>
          </p:cNvPr>
          <p:cNvSpPr txBox="1"/>
          <p:nvPr/>
        </p:nvSpPr>
        <p:spPr>
          <a:xfrm>
            <a:off x="389462" y="2838082"/>
            <a:ext cx="1296667" cy="265235"/>
          </a:xfrm>
          <a:prstGeom prst="rect">
            <a:avLst/>
          </a:prstGeom>
          <a:solidFill>
            <a:srgbClr val="4F81BD"/>
          </a:solidFill>
          <a:ln w="9525" cmpd="sng">
            <a:noFill/>
          </a:ln>
          <a:effectLst/>
        </p:spPr>
        <p:txBody>
          <a:bodyPr lIns="77992" tIns="38995" rIns="77992" bIns="38995" anchor="ctr"/>
          <a:lstStyle>
            <a:defPPr>
              <a:defRPr lang="en-US"/>
            </a:defPPr>
            <a:lvl1pPr marL="0" indent="0" fontAlgn="auto" latinLnBrk="0">
              <a:spcBef>
                <a:spcPts val="0"/>
              </a:spcBef>
              <a:spcAft>
                <a:spcPts val="0"/>
              </a:spcAft>
              <a:defRPr kumimoji="0" sz="900" b="1" kern="0">
                <a:solidFill>
                  <a:prstClr val="black"/>
                </a:solidFill>
                <a:effectLst/>
                <a:latin typeface="+mj-ea"/>
                <a:ea typeface="+mj-ea"/>
              </a:defRPr>
            </a:lvl1pPr>
            <a:lvl2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2pPr>
            <a:lvl3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3pPr>
            <a:lvl4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4pPr>
            <a:lvl5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5pPr>
            <a:lvl6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6pPr>
            <a:lvl7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7pPr>
            <a:lvl8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8pPr>
            <a:lvl9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8440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Equipment Icon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B8846B1-3613-4736-A922-91F937F9B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7" y="3254834"/>
            <a:ext cx="4330619" cy="2898484"/>
          </a:xfrm>
          <a:prstGeom prst="rect">
            <a:avLst/>
          </a:prstGeom>
        </p:spPr>
      </p:pic>
      <p:sp>
        <p:nvSpPr>
          <p:cNvPr id="40" name="Rectangle 8">
            <a:extLst>
              <a:ext uri="{FF2B5EF4-FFF2-40B4-BE49-F238E27FC236}">
                <a16:creationId xmlns:a16="http://schemas.microsoft.com/office/drawing/2014/main" id="{4A52435F-6F47-48F0-AFCE-691D8FBF5ED2}"/>
              </a:ext>
            </a:extLst>
          </p:cNvPr>
          <p:cNvSpPr/>
          <p:nvPr/>
        </p:nvSpPr>
        <p:spPr>
          <a:xfrm>
            <a:off x="665786" y="3443806"/>
            <a:ext cx="2370491" cy="21626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21AEDC4-2E14-444A-94A0-0F54471FEEB3}"/>
              </a:ext>
            </a:extLst>
          </p:cNvPr>
          <p:cNvSpPr/>
          <p:nvPr/>
        </p:nvSpPr>
        <p:spPr>
          <a:xfrm>
            <a:off x="547126" y="3357000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4EE28D95-3621-4698-B7B1-B03B88EEFCBA}"/>
              </a:ext>
            </a:extLst>
          </p:cNvPr>
          <p:cNvSpPr/>
          <p:nvPr/>
        </p:nvSpPr>
        <p:spPr>
          <a:xfrm>
            <a:off x="665785" y="3695857"/>
            <a:ext cx="1719861" cy="15189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C932E05-C058-4D77-AA5B-376BE1677D45}"/>
              </a:ext>
            </a:extLst>
          </p:cNvPr>
          <p:cNvSpPr/>
          <p:nvPr/>
        </p:nvSpPr>
        <p:spPr>
          <a:xfrm>
            <a:off x="541264" y="3609051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2DE05733-53B8-46EF-9096-9DAD6429616D}"/>
              </a:ext>
            </a:extLst>
          </p:cNvPr>
          <p:cNvSpPr/>
          <p:nvPr/>
        </p:nvSpPr>
        <p:spPr>
          <a:xfrm>
            <a:off x="660268" y="3987310"/>
            <a:ext cx="4292731" cy="182733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2A381A2-EAEE-43AD-902B-BEBD94F1DC8A}"/>
              </a:ext>
            </a:extLst>
          </p:cNvPr>
          <p:cNvSpPr/>
          <p:nvPr/>
        </p:nvSpPr>
        <p:spPr>
          <a:xfrm>
            <a:off x="541264" y="3900505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464ABAEF-EB3D-4501-BED2-BCC4284CB6C0}"/>
              </a:ext>
            </a:extLst>
          </p:cNvPr>
          <p:cNvSpPr/>
          <p:nvPr/>
        </p:nvSpPr>
        <p:spPr>
          <a:xfrm>
            <a:off x="655105" y="5831064"/>
            <a:ext cx="4297894" cy="1584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FDEBD34-9C6B-486B-BE74-2B6E6C612D09}"/>
              </a:ext>
            </a:extLst>
          </p:cNvPr>
          <p:cNvSpPr/>
          <p:nvPr/>
        </p:nvSpPr>
        <p:spPr>
          <a:xfrm>
            <a:off x="555121" y="5744258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FDCEAD6B-9581-47CC-A60D-E9C37816AB78}"/>
              </a:ext>
            </a:extLst>
          </p:cNvPr>
          <p:cNvSpPr/>
          <p:nvPr/>
        </p:nvSpPr>
        <p:spPr>
          <a:xfrm>
            <a:off x="4417840" y="6007194"/>
            <a:ext cx="535159" cy="1584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3D8AE4C-6565-4329-8506-A2A724F5BF03}"/>
              </a:ext>
            </a:extLst>
          </p:cNvPr>
          <p:cNvSpPr/>
          <p:nvPr/>
        </p:nvSpPr>
        <p:spPr>
          <a:xfrm>
            <a:off x="4317856" y="5920388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5303158" y="2509896"/>
            <a:ext cx="0" cy="1753668"/>
          </a:xfrm>
          <a:prstGeom prst="line">
            <a:avLst/>
          </a:prstGeom>
          <a:noFill/>
          <a:ln w="6350" cap="flat" cmpd="sng" algn="ctr">
            <a:solidFill>
              <a:srgbClr val="4A7EBB"/>
            </a:solidFill>
            <a:prstDash val="lgDashDot"/>
            <a:miter lim="800000"/>
          </a:ln>
          <a:effectLst/>
        </p:spPr>
      </p:cxnSp>
      <p:cxnSp>
        <p:nvCxnSpPr>
          <p:cNvPr id="51" name="직선 연결선 50"/>
          <p:cNvCxnSpPr/>
          <p:nvPr/>
        </p:nvCxnSpPr>
        <p:spPr>
          <a:xfrm>
            <a:off x="5303158" y="4611257"/>
            <a:ext cx="0" cy="1753668"/>
          </a:xfrm>
          <a:prstGeom prst="line">
            <a:avLst/>
          </a:prstGeom>
          <a:noFill/>
          <a:ln w="6350" cap="flat" cmpd="sng" algn="ctr">
            <a:solidFill>
              <a:srgbClr val="4A7EBB"/>
            </a:solidFill>
            <a:prstDash val="lgDashDot"/>
            <a:miter lim="800000"/>
          </a:ln>
          <a:effectLst/>
        </p:spPr>
      </p:cxnSp>
      <p:sp>
        <p:nvSpPr>
          <p:cNvPr id="53" name="내용 개체 틀 13"/>
          <p:cNvSpPr txBox="1">
            <a:spLocks/>
          </p:cNvSpPr>
          <p:nvPr/>
        </p:nvSpPr>
        <p:spPr>
          <a:xfrm>
            <a:off x="5245940" y="4260602"/>
            <a:ext cx="157203" cy="280134"/>
          </a:xfrm>
          <a:prstGeom prst="rect">
            <a:avLst/>
          </a:prstGeom>
        </p:spPr>
        <p:txBody>
          <a:bodyPr lIns="0" tIns="0" rIns="0" bIns="0" anchor="ctr"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+mj-lt"/>
              <a:buNone/>
              <a:defRPr/>
            </a:pPr>
            <a:r>
              <a:rPr sz="1662">
                <a:solidFill>
                  <a:srgbClr val="4A7EB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3042689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맑은 고딕"/>
              </a:rPr>
              <a:t>Ⅱ</a:t>
            </a:r>
            <a:r>
              <a:rPr lang="en-US" altLang="ko-KR" sz="2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2200" dirty="0" smtClean="0">
                <a:solidFill>
                  <a:prstClr val="black"/>
                </a:solidFill>
                <a:latin typeface="맑은 고딕"/>
                <a:ea typeface="맑은 고딕"/>
              </a:rPr>
              <a:t>추진 계획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55" name="직사각형 54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상세 개발 내용 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(2/3)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447023" y="1194636"/>
            <a:ext cx="8366323" cy="1333555"/>
          </a:xfrm>
          <a:prstGeom prst="rect">
            <a:avLst/>
          </a:prstGeom>
        </p:spPr>
        <p:txBody>
          <a:bodyPr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buNone/>
              <a:defRPr/>
            </a:pP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</a:t>
            </a:r>
            <a:r>
              <a:rPr lang="en-US" altLang="ko-KR" sz="10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 3D Symbol Icon</a:t>
            </a: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화 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(2/2)</a:t>
            </a:r>
          </a:p>
          <a:p>
            <a:pPr marL="56745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Equipment Modeling (2/4)</a:t>
            </a:r>
            <a:b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1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 Electrical/Instrument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Equipment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Level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Icon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선택</a:t>
            </a:r>
            <a:endParaRPr lang="ko-KR" altLang="en-US" sz="10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5303158" y="2509896"/>
            <a:ext cx="0" cy="1753668"/>
          </a:xfrm>
          <a:prstGeom prst="line">
            <a:avLst/>
          </a:prstGeom>
          <a:ln>
            <a:solidFill>
              <a:srgbClr val="4A7EBB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내용 개체 틀 13"/>
          <p:cNvSpPr txBox="1">
            <a:spLocks/>
          </p:cNvSpPr>
          <p:nvPr/>
        </p:nvSpPr>
        <p:spPr>
          <a:xfrm>
            <a:off x="5245940" y="4260602"/>
            <a:ext cx="157203" cy="280134"/>
          </a:xfrm>
          <a:prstGeom prst="rect">
            <a:avLst/>
          </a:prstGeom>
        </p:spPr>
        <p:txBody>
          <a:bodyPr lIns="0" tIns="0" rIns="0" bIns="0" anchor="ctr"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  <a:defRPr/>
            </a:pPr>
            <a:r>
              <a:rPr lang="ko-KR" altLang="en-US" sz="1662" dirty="0">
                <a:solidFill>
                  <a:srgbClr val="4A7EBB"/>
                </a:solidFill>
              </a:rPr>
              <a:t>▶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5303158" y="4611257"/>
            <a:ext cx="0" cy="1753668"/>
          </a:xfrm>
          <a:prstGeom prst="line">
            <a:avLst/>
          </a:prstGeom>
          <a:ln>
            <a:solidFill>
              <a:srgbClr val="4A7EBB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37358"/>
              </p:ext>
            </p:extLst>
          </p:nvPr>
        </p:nvGraphicFramePr>
        <p:xfrm>
          <a:off x="5569033" y="2842971"/>
          <a:ext cx="3208515" cy="67719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47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75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S/N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내용</a:t>
                      </a:r>
                    </a:p>
                  </a:txBody>
                  <a:tcPr marL="5032" marR="503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 고</a:t>
                      </a:r>
                    </a:p>
                  </a:txBody>
                  <a:tcPr marL="5032" marR="503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8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Next</a:t>
                      </a: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List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에서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선택된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EQ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아래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Level 3 EQ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들의 정보를 조회하고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‘Level 3’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탭 페이지에 그 정보들을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List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로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출력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377466" y="2457200"/>
            <a:ext cx="1203431" cy="264814"/>
            <a:chOff x="6151947" y="3489990"/>
            <a:chExt cx="1194043" cy="286882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6151947" y="3489990"/>
              <a:ext cx="1194043" cy="286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3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2" name="TextBox 89"/>
            <p:cNvSpPr txBox="1">
              <a:spLocks noChangeArrowheads="1"/>
            </p:cNvSpPr>
            <p:nvPr/>
          </p:nvSpPr>
          <p:spPr bwMode="auto">
            <a:xfrm>
              <a:off x="6334985" y="3510320"/>
              <a:ext cx="957114" cy="25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prstClr val="black"/>
                </a:buClr>
                <a:buNone/>
              </a:pPr>
              <a:r>
                <a:rPr lang="ko-KR" altLang="en-US" sz="923" b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개발 항목</a:t>
              </a:r>
              <a:endParaRPr lang="ko-KR" altLang="en-US" sz="923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285A"/>
                </a:solidFill>
              </a:endParaRPr>
            </a:p>
          </p:txBody>
        </p:sp>
        <p:sp>
          <p:nvSpPr>
            <p:cNvPr id="63" name="도넛 62"/>
            <p:cNvSpPr/>
            <p:nvPr/>
          </p:nvSpPr>
          <p:spPr>
            <a:xfrm>
              <a:off x="6246713" y="3590511"/>
              <a:ext cx="85840" cy="85840"/>
            </a:xfrm>
            <a:prstGeom prst="donut">
              <a:avLst>
                <a:gd name="adj" fmla="val 5496"/>
              </a:avLst>
            </a:prstGeom>
            <a:solidFill>
              <a:srgbClr val="7CB8E0"/>
            </a:solidFill>
            <a:ln>
              <a:solidFill>
                <a:srgbClr val="7CB8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682070" y="2457200"/>
            <a:ext cx="1203431" cy="264814"/>
            <a:chOff x="6151947" y="3489990"/>
            <a:chExt cx="1194043" cy="286882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6151947" y="3489990"/>
              <a:ext cx="1194043" cy="286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3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6" name="TextBox 89"/>
            <p:cNvSpPr txBox="1">
              <a:spLocks noChangeArrowheads="1"/>
            </p:cNvSpPr>
            <p:nvPr/>
          </p:nvSpPr>
          <p:spPr bwMode="auto">
            <a:xfrm>
              <a:off x="6334985" y="3510320"/>
              <a:ext cx="957114" cy="25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prstClr val="black"/>
                </a:buClr>
                <a:buNone/>
              </a:pPr>
              <a:r>
                <a:rPr lang="ko-KR" altLang="en-US" sz="923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상세 설명</a:t>
              </a:r>
            </a:p>
          </p:txBody>
        </p:sp>
        <p:sp>
          <p:nvSpPr>
            <p:cNvPr id="67" name="도넛 66"/>
            <p:cNvSpPr/>
            <p:nvPr/>
          </p:nvSpPr>
          <p:spPr>
            <a:xfrm>
              <a:off x="6246713" y="3590511"/>
              <a:ext cx="85840" cy="85840"/>
            </a:xfrm>
            <a:prstGeom prst="donut">
              <a:avLst>
                <a:gd name="adj" fmla="val 5496"/>
              </a:avLst>
            </a:prstGeom>
            <a:solidFill>
              <a:srgbClr val="7CB8E0"/>
            </a:solidFill>
            <a:ln>
              <a:solidFill>
                <a:srgbClr val="7CB8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>
                <a:solidFill>
                  <a:schemeClr val="tx1"/>
                </a:solidFill>
              </a:endParaRPr>
            </a:p>
          </p:txBody>
        </p: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BE4D7A34-4719-4D4C-B2A0-08443E2C2609}"/>
              </a:ext>
            </a:extLst>
          </p:cNvPr>
          <p:cNvSpPr/>
          <p:nvPr/>
        </p:nvSpPr>
        <p:spPr>
          <a:xfrm>
            <a:off x="389463" y="2838082"/>
            <a:ext cx="4756494" cy="3526842"/>
          </a:xfrm>
          <a:prstGeom prst="rect">
            <a:avLst/>
          </a:prstGeom>
          <a:solidFill>
            <a:srgbClr val="5B9BD5">
              <a:lumMod val="40000"/>
              <a:lumOff val="60000"/>
              <a:alpha val="3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132923" tIns="132923" rIns="132923" bIns="132923" rtlCol="0" anchor="ctr"/>
          <a:lstStyle/>
          <a:p>
            <a:pPr marL="0" marR="0" lvl="0" indent="0" defTabSz="84408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GB" sz="147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Arial" panose="020B0604020202020204" pitchFamily="34" charset="0"/>
            </a:endParaRPr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98C9AC1E-A31C-4A93-805A-A19E4E935359}"/>
              </a:ext>
            </a:extLst>
          </p:cNvPr>
          <p:cNvSpPr txBox="1"/>
          <p:nvPr/>
        </p:nvSpPr>
        <p:spPr>
          <a:xfrm>
            <a:off x="389462" y="2838082"/>
            <a:ext cx="1296667" cy="265235"/>
          </a:xfrm>
          <a:prstGeom prst="rect">
            <a:avLst/>
          </a:prstGeom>
          <a:solidFill>
            <a:srgbClr val="4F81BD"/>
          </a:solidFill>
          <a:ln w="9525" cmpd="sng">
            <a:noFill/>
          </a:ln>
          <a:effectLst/>
        </p:spPr>
        <p:txBody>
          <a:bodyPr lIns="77992" tIns="38995" rIns="77992" bIns="38995" anchor="ctr"/>
          <a:lstStyle>
            <a:defPPr>
              <a:defRPr lang="en-US"/>
            </a:defPPr>
            <a:lvl1pPr marL="0" indent="0" fontAlgn="auto" latinLnBrk="0">
              <a:spcBef>
                <a:spcPts val="0"/>
              </a:spcBef>
              <a:spcAft>
                <a:spcPts val="0"/>
              </a:spcAft>
              <a:defRPr kumimoji="0" sz="900" b="1" kern="0">
                <a:solidFill>
                  <a:prstClr val="black"/>
                </a:solidFill>
                <a:effectLst/>
                <a:latin typeface="+mj-ea"/>
                <a:ea typeface="+mj-ea"/>
              </a:defRPr>
            </a:lvl1pPr>
            <a:lvl2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2pPr>
            <a:lvl3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3pPr>
            <a:lvl4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4pPr>
            <a:lvl5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5pPr>
            <a:lvl6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6pPr>
            <a:lvl7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7pPr>
            <a:lvl8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8pPr>
            <a:lvl9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8440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Equipment Icon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B6C7F27A-E553-4F1F-B53E-B4F8F047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76" y="3238815"/>
            <a:ext cx="4330619" cy="2898484"/>
          </a:xfrm>
          <a:prstGeom prst="rect">
            <a:avLst/>
          </a:prstGeom>
        </p:spPr>
      </p:pic>
      <p:sp>
        <p:nvSpPr>
          <p:cNvPr id="71" name="Rectangle 8">
            <a:extLst>
              <a:ext uri="{FF2B5EF4-FFF2-40B4-BE49-F238E27FC236}">
                <a16:creationId xmlns:a16="http://schemas.microsoft.com/office/drawing/2014/main" id="{464ABAEF-EB3D-4501-BED2-BCC4284CB6C0}"/>
              </a:ext>
            </a:extLst>
          </p:cNvPr>
          <p:cNvSpPr/>
          <p:nvPr/>
        </p:nvSpPr>
        <p:spPr>
          <a:xfrm>
            <a:off x="591039" y="5807621"/>
            <a:ext cx="4300256" cy="1584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FDEBD34-9C6B-486B-BE74-2B6E6C612D09}"/>
              </a:ext>
            </a:extLst>
          </p:cNvPr>
          <p:cNvSpPr/>
          <p:nvPr/>
        </p:nvSpPr>
        <p:spPr>
          <a:xfrm>
            <a:off x="491055" y="5720815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35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맑은 고딕"/>
              </a:rPr>
              <a:t>Ⅱ</a:t>
            </a:r>
            <a:r>
              <a:rPr lang="en-US" altLang="ko-KR" sz="2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2200" dirty="0" smtClean="0">
                <a:solidFill>
                  <a:prstClr val="black"/>
                </a:solidFill>
                <a:latin typeface="맑은 고딕"/>
                <a:ea typeface="맑은 고딕"/>
              </a:rPr>
              <a:t>추진 계획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55" name="직사각형 54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상세 개발 내용 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(2/3)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447023" y="1194636"/>
            <a:ext cx="8366323" cy="1333555"/>
          </a:xfrm>
          <a:prstGeom prst="rect">
            <a:avLst/>
          </a:prstGeom>
        </p:spPr>
        <p:txBody>
          <a:bodyPr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buNone/>
              <a:defRPr/>
            </a:pP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</a:t>
            </a:r>
            <a:r>
              <a:rPr lang="en-US" altLang="ko-KR" sz="10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 3D Symbol Icon</a:t>
            </a: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화 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(2/2)</a:t>
            </a:r>
          </a:p>
          <a:p>
            <a:pPr marL="56745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Equipment Modeling (3/4)</a:t>
            </a:r>
            <a:b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1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 Electrical/Instrument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Equipment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Level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Icon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선택</a:t>
            </a:r>
            <a:endParaRPr lang="ko-KR" altLang="en-US" sz="10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5303158" y="2509896"/>
            <a:ext cx="0" cy="1753668"/>
          </a:xfrm>
          <a:prstGeom prst="line">
            <a:avLst/>
          </a:prstGeom>
          <a:ln>
            <a:solidFill>
              <a:srgbClr val="4A7EBB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13"/>
          <p:cNvSpPr txBox="1">
            <a:spLocks/>
          </p:cNvSpPr>
          <p:nvPr/>
        </p:nvSpPr>
        <p:spPr>
          <a:xfrm>
            <a:off x="5245940" y="4260602"/>
            <a:ext cx="157203" cy="280134"/>
          </a:xfrm>
          <a:prstGeom prst="rect">
            <a:avLst/>
          </a:prstGeom>
        </p:spPr>
        <p:txBody>
          <a:bodyPr lIns="0" tIns="0" rIns="0" bIns="0" anchor="ctr"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  <a:defRPr/>
            </a:pPr>
            <a:r>
              <a:rPr lang="ko-KR" altLang="en-US" sz="1662" dirty="0">
                <a:solidFill>
                  <a:srgbClr val="4A7EBB"/>
                </a:solidFill>
              </a:rPr>
              <a:t>▶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5303158" y="4611257"/>
            <a:ext cx="0" cy="1753668"/>
          </a:xfrm>
          <a:prstGeom prst="line">
            <a:avLst/>
          </a:prstGeom>
          <a:ln>
            <a:solidFill>
              <a:srgbClr val="4A7EBB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93662"/>
              </p:ext>
            </p:extLst>
          </p:nvPr>
        </p:nvGraphicFramePr>
        <p:xfrm>
          <a:off x="5569033" y="2842971"/>
          <a:ext cx="3208515" cy="67719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47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75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S/N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내용</a:t>
                      </a:r>
                    </a:p>
                  </a:txBody>
                  <a:tcPr marL="5032" marR="503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 고</a:t>
                      </a:r>
                    </a:p>
                  </a:txBody>
                  <a:tcPr marL="5032" marR="503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8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Next</a:t>
                      </a: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List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에서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선택된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EQ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아래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Level 4 EQ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들의 정보를 조회하고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‘Level 4’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탭 페이지에 그 정보들을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List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로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출력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377466" y="2457200"/>
            <a:ext cx="1203431" cy="264814"/>
            <a:chOff x="6151947" y="3489990"/>
            <a:chExt cx="1194043" cy="286882"/>
          </a:xfrm>
        </p:grpSpPr>
        <p:sp>
          <p:nvSpPr>
            <p:cNvPr id="28" name="직사각형 27"/>
            <p:cNvSpPr/>
            <p:nvPr/>
          </p:nvSpPr>
          <p:spPr bwMode="auto">
            <a:xfrm>
              <a:off x="6151947" y="3489990"/>
              <a:ext cx="1194043" cy="286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3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9" name="TextBox 89"/>
            <p:cNvSpPr txBox="1">
              <a:spLocks noChangeArrowheads="1"/>
            </p:cNvSpPr>
            <p:nvPr/>
          </p:nvSpPr>
          <p:spPr bwMode="auto">
            <a:xfrm>
              <a:off x="6334985" y="3510320"/>
              <a:ext cx="957114" cy="25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prstClr val="black"/>
                </a:buClr>
                <a:buNone/>
              </a:pPr>
              <a:r>
                <a:rPr lang="ko-KR" altLang="en-US" sz="923" b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개발 항목</a:t>
              </a:r>
              <a:endParaRPr lang="ko-KR" altLang="en-US" sz="923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285A"/>
                </a:solidFill>
              </a:endParaRPr>
            </a:p>
          </p:txBody>
        </p:sp>
        <p:sp>
          <p:nvSpPr>
            <p:cNvPr id="30" name="도넛 29"/>
            <p:cNvSpPr/>
            <p:nvPr/>
          </p:nvSpPr>
          <p:spPr>
            <a:xfrm>
              <a:off x="6246713" y="3590511"/>
              <a:ext cx="85840" cy="85840"/>
            </a:xfrm>
            <a:prstGeom prst="donut">
              <a:avLst>
                <a:gd name="adj" fmla="val 5496"/>
              </a:avLst>
            </a:prstGeom>
            <a:solidFill>
              <a:srgbClr val="7CB8E0"/>
            </a:solidFill>
            <a:ln>
              <a:solidFill>
                <a:srgbClr val="7CB8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682070" y="2457200"/>
            <a:ext cx="1203431" cy="264814"/>
            <a:chOff x="6151947" y="3489990"/>
            <a:chExt cx="1194043" cy="286882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6151947" y="3489990"/>
              <a:ext cx="1194043" cy="286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3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3" name="TextBox 89"/>
            <p:cNvSpPr txBox="1">
              <a:spLocks noChangeArrowheads="1"/>
            </p:cNvSpPr>
            <p:nvPr/>
          </p:nvSpPr>
          <p:spPr bwMode="auto">
            <a:xfrm>
              <a:off x="6334985" y="3510320"/>
              <a:ext cx="957114" cy="25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prstClr val="black"/>
                </a:buClr>
                <a:buNone/>
              </a:pPr>
              <a:r>
                <a:rPr lang="ko-KR" altLang="en-US" sz="923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상세 설명</a:t>
              </a:r>
            </a:p>
          </p:txBody>
        </p:sp>
        <p:sp>
          <p:nvSpPr>
            <p:cNvPr id="34" name="도넛 33"/>
            <p:cNvSpPr/>
            <p:nvPr/>
          </p:nvSpPr>
          <p:spPr>
            <a:xfrm>
              <a:off x="6246713" y="3590511"/>
              <a:ext cx="85840" cy="85840"/>
            </a:xfrm>
            <a:prstGeom prst="donut">
              <a:avLst>
                <a:gd name="adj" fmla="val 5496"/>
              </a:avLst>
            </a:prstGeom>
            <a:solidFill>
              <a:srgbClr val="7CB8E0"/>
            </a:solidFill>
            <a:ln>
              <a:solidFill>
                <a:srgbClr val="7CB8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>
                <a:solidFill>
                  <a:schemeClr val="tx1"/>
                </a:solidFill>
              </a:endParaRPr>
            </a:p>
          </p:txBody>
        </p:sp>
      </p:grpSp>
      <p:sp>
        <p:nvSpPr>
          <p:cNvPr id="35" name="Rectangle 3">
            <a:extLst>
              <a:ext uri="{FF2B5EF4-FFF2-40B4-BE49-F238E27FC236}">
                <a16:creationId xmlns:a16="http://schemas.microsoft.com/office/drawing/2014/main" id="{BE4D7A34-4719-4D4C-B2A0-08443E2C2609}"/>
              </a:ext>
            </a:extLst>
          </p:cNvPr>
          <p:cNvSpPr/>
          <p:nvPr/>
        </p:nvSpPr>
        <p:spPr>
          <a:xfrm>
            <a:off x="389463" y="2838082"/>
            <a:ext cx="4756494" cy="3526842"/>
          </a:xfrm>
          <a:prstGeom prst="rect">
            <a:avLst/>
          </a:prstGeom>
          <a:solidFill>
            <a:srgbClr val="5B9BD5">
              <a:lumMod val="40000"/>
              <a:lumOff val="60000"/>
              <a:alpha val="3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132923" tIns="132923" rIns="132923" bIns="132923" rtlCol="0" anchor="ctr"/>
          <a:lstStyle/>
          <a:p>
            <a:pPr marL="0" marR="0" lvl="0" indent="0" defTabSz="84408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GB" sz="147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Arial" panose="020B0604020202020204" pitchFamily="34" charset="0"/>
            </a:endParaRP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98C9AC1E-A31C-4A93-805A-A19E4E935359}"/>
              </a:ext>
            </a:extLst>
          </p:cNvPr>
          <p:cNvSpPr txBox="1"/>
          <p:nvPr/>
        </p:nvSpPr>
        <p:spPr>
          <a:xfrm>
            <a:off x="389462" y="2838082"/>
            <a:ext cx="1296667" cy="265235"/>
          </a:xfrm>
          <a:prstGeom prst="rect">
            <a:avLst/>
          </a:prstGeom>
          <a:solidFill>
            <a:srgbClr val="4F81BD"/>
          </a:solidFill>
          <a:ln w="9525" cmpd="sng">
            <a:noFill/>
          </a:ln>
          <a:effectLst/>
        </p:spPr>
        <p:txBody>
          <a:bodyPr lIns="77992" tIns="38995" rIns="77992" bIns="38995" anchor="ctr"/>
          <a:lstStyle>
            <a:defPPr>
              <a:defRPr lang="en-US"/>
            </a:defPPr>
            <a:lvl1pPr marL="0" indent="0" fontAlgn="auto" latinLnBrk="0">
              <a:spcBef>
                <a:spcPts val="0"/>
              </a:spcBef>
              <a:spcAft>
                <a:spcPts val="0"/>
              </a:spcAft>
              <a:defRPr kumimoji="0" sz="900" b="1" kern="0">
                <a:solidFill>
                  <a:prstClr val="black"/>
                </a:solidFill>
                <a:effectLst/>
                <a:latin typeface="+mj-ea"/>
                <a:ea typeface="+mj-ea"/>
              </a:defRPr>
            </a:lvl1pPr>
            <a:lvl2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2pPr>
            <a:lvl3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3pPr>
            <a:lvl4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4pPr>
            <a:lvl5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5pPr>
            <a:lvl6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6pPr>
            <a:lvl7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7pPr>
            <a:lvl8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8pPr>
            <a:lvl9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8440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Equipment Icon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6AC867D-A3DD-4BC2-AC2E-EDDE6983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57" y="3219385"/>
            <a:ext cx="4330619" cy="2898484"/>
          </a:xfrm>
          <a:prstGeom prst="rect">
            <a:avLst/>
          </a:prstGeom>
        </p:spPr>
      </p:pic>
      <p:sp>
        <p:nvSpPr>
          <p:cNvPr id="38" name="Rectangle 8">
            <a:extLst>
              <a:ext uri="{FF2B5EF4-FFF2-40B4-BE49-F238E27FC236}">
                <a16:creationId xmlns:a16="http://schemas.microsoft.com/office/drawing/2014/main" id="{5EC5F31A-F7F5-49D4-884E-BA2B30BAC45A}"/>
              </a:ext>
            </a:extLst>
          </p:cNvPr>
          <p:cNvSpPr/>
          <p:nvPr/>
        </p:nvSpPr>
        <p:spPr>
          <a:xfrm>
            <a:off x="591039" y="5807621"/>
            <a:ext cx="4300256" cy="1584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DB00105-D697-49AC-801B-0A47E67A0BC4}"/>
              </a:ext>
            </a:extLst>
          </p:cNvPr>
          <p:cNvSpPr/>
          <p:nvPr/>
        </p:nvSpPr>
        <p:spPr>
          <a:xfrm>
            <a:off x="491055" y="5720815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0278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맑은 고딕"/>
              </a:rPr>
              <a:t>Ⅱ</a:t>
            </a:r>
            <a:r>
              <a:rPr lang="en-US" altLang="ko-KR" sz="2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2200" dirty="0" smtClean="0">
                <a:solidFill>
                  <a:prstClr val="black"/>
                </a:solidFill>
                <a:latin typeface="맑은 고딕"/>
                <a:ea typeface="맑은 고딕"/>
              </a:rPr>
              <a:t>추진 계획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55" name="직사각형 54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상세 개발 내용 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(2/3)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447023" y="1194636"/>
            <a:ext cx="8366323" cy="1333555"/>
          </a:xfrm>
          <a:prstGeom prst="rect">
            <a:avLst/>
          </a:prstGeom>
        </p:spPr>
        <p:txBody>
          <a:bodyPr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buNone/>
              <a:defRPr/>
            </a:pP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</a:t>
            </a:r>
            <a:r>
              <a:rPr lang="en-US" altLang="ko-KR" sz="10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. 3D Symbol Icon</a:t>
            </a: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화 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(2/2)</a:t>
            </a:r>
          </a:p>
          <a:p>
            <a:pPr marL="56745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Equipment Modeling (4/4)</a:t>
            </a:r>
            <a:b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1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 Electrical/Instrument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Equipment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Level 4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Icon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선택 및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Modeling</a:t>
            </a:r>
            <a:endParaRPr lang="ko-KR" altLang="en-US" sz="10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303158" y="2509896"/>
            <a:ext cx="0" cy="1753668"/>
          </a:xfrm>
          <a:prstGeom prst="line">
            <a:avLst/>
          </a:prstGeom>
          <a:ln>
            <a:solidFill>
              <a:srgbClr val="4A7EBB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29353"/>
              </p:ext>
            </p:extLst>
          </p:nvPr>
        </p:nvGraphicFramePr>
        <p:xfrm>
          <a:off x="5569033" y="2842971"/>
          <a:ext cx="3208515" cy="376135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47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75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S/N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내용</a:t>
                      </a:r>
                    </a:p>
                  </a:txBody>
                  <a:tcPr marL="5032" marR="503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 고</a:t>
                      </a:r>
                    </a:p>
                  </a:txBody>
                  <a:tcPr marL="5032" marR="503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48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단계에서 선택한 그룹 아래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들의 정보를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Preview, Part Number, Description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7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4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7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미리보기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클릭해서 팝업창으로 출력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관련한 미리보기 파일이 존재할 경우 이미지를 출력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7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목록을 그리드 형태로 출력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번째 컬럼에는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번째 컬럼에는 값을 입력할 수 있는 형태로 출력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목록은 제공받은 엑셀파일을 이용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alue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엑셀파일에 존재하는 기본값이 출력되고 사용자가 설정할 수 있도록 할 것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46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Model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Name</a:t>
                      </a: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Tray Component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의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Name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은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텍스트박스에서 입력 가능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‘use naming rule’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체크박스를 체크하면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System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에서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사용하는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Naming Rule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에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따라 자동으로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Name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생성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17988"/>
                  </a:ext>
                </a:extLst>
              </a:tr>
              <a:tr h="30646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Angle</a:t>
                      </a: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입력한 각도를 심볼 형상에 반영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72427"/>
                  </a:ext>
                </a:extLst>
              </a:tr>
              <a:tr h="30646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 Equipment</a:t>
                      </a:r>
                    </a:p>
                    <a:p>
                      <a:pPr marL="171450" marR="0" indent="-17145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형상을 지정된 위치에서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S3D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화면상에 출력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46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Commit</a:t>
                      </a:r>
                    </a:p>
                    <a:p>
                      <a:pPr marL="0" marR="0" indent="0" algn="l" defTabSz="9142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항목 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Modeling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</a:t>
                      </a:r>
                      <a:r>
                        <a:rPr lang="en-US" altLang="ko-KR" sz="7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Database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값을 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기록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073867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377466" y="2457200"/>
            <a:ext cx="1203431" cy="264814"/>
            <a:chOff x="6151947" y="3489990"/>
            <a:chExt cx="1194043" cy="286882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6151947" y="3489990"/>
              <a:ext cx="1194043" cy="286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3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4" name="TextBox 89"/>
            <p:cNvSpPr txBox="1">
              <a:spLocks noChangeArrowheads="1"/>
            </p:cNvSpPr>
            <p:nvPr/>
          </p:nvSpPr>
          <p:spPr bwMode="auto">
            <a:xfrm>
              <a:off x="6334985" y="3510320"/>
              <a:ext cx="957114" cy="25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prstClr val="black"/>
                </a:buClr>
                <a:buNone/>
              </a:pPr>
              <a:r>
                <a:rPr lang="ko-KR" altLang="en-US" sz="923" b="1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개발 항목</a:t>
              </a:r>
              <a:endParaRPr lang="ko-KR" altLang="en-US" sz="923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285A"/>
                </a:solidFill>
              </a:endParaRPr>
            </a:p>
          </p:txBody>
        </p:sp>
        <p:sp>
          <p:nvSpPr>
            <p:cNvPr id="45" name="도넛 44"/>
            <p:cNvSpPr/>
            <p:nvPr/>
          </p:nvSpPr>
          <p:spPr>
            <a:xfrm>
              <a:off x="6246713" y="3590511"/>
              <a:ext cx="85840" cy="85840"/>
            </a:xfrm>
            <a:prstGeom prst="donut">
              <a:avLst>
                <a:gd name="adj" fmla="val 5496"/>
              </a:avLst>
            </a:prstGeom>
            <a:solidFill>
              <a:srgbClr val="7CB8E0"/>
            </a:solidFill>
            <a:ln>
              <a:solidFill>
                <a:srgbClr val="7CB8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682070" y="2457200"/>
            <a:ext cx="1203431" cy="264814"/>
            <a:chOff x="6151947" y="3489990"/>
            <a:chExt cx="1194043" cy="286882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6151947" y="3489990"/>
              <a:ext cx="1194043" cy="286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44083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83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8" name="TextBox 89"/>
            <p:cNvSpPr txBox="1">
              <a:spLocks noChangeArrowheads="1"/>
            </p:cNvSpPr>
            <p:nvPr/>
          </p:nvSpPr>
          <p:spPr bwMode="auto">
            <a:xfrm>
              <a:off x="6334985" y="3510320"/>
              <a:ext cx="957114" cy="253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prstClr val="black"/>
                </a:buClr>
                <a:buNone/>
              </a:pPr>
              <a:r>
                <a:rPr lang="ko-KR" altLang="en-US" sz="923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상세 설명</a:t>
              </a:r>
            </a:p>
          </p:txBody>
        </p:sp>
        <p:sp>
          <p:nvSpPr>
            <p:cNvPr id="49" name="도넛 48"/>
            <p:cNvSpPr/>
            <p:nvPr/>
          </p:nvSpPr>
          <p:spPr>
            <a:xfrm>
              <a:off x="6246713" y="3590511"/>
              <a:ext cx="85840" cy="85840"/>
            </a:xfrm>
            <a:prstGeom prst="donut">
              <a:avLst>
                <a:gd name="adj" fmla="val 5496"/>
              </a:avLst>
            </a:prstGeom>
            <a:solidFill>
              <a:srgbClr val="7CB8E0"/>
            </a:solidFill>
            <a:ln>
              <a:solidFill>
                <a:srgbClr val="7CB8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>
                <a:solidFill>
                  <a:schemeClr val="tx1"/>
                </a:solidFill>
              </a:endParaRPr>
            </a:p>
          </p:txBody>
        </p:sp>
      </p:grpSp>
      <p:sp>
        <p:nvSpPr>
          <p:cNvPr id="50" name="Rectangle 3">
            <a:extLst>
              <a:ext uri="{FF2B5EF4-FFF2-40B4-BE49-F238E27FC236}">
                <a16:creationId xmlns:a16="http://schemas.microsoft.com/office/drawing/2014/main" id="{BE4D7A34-4719-4D4C-B2A0-08443E2C2609}"/>
              </a:ext>
            </a:extLst>
          </p:cNvPr>
          <p:cNvSpPr/>
          <p:nvPr/>
        </p:nvSpPr>
        <p:spPr>
          <a:xfrm>
            <a:off x="389463" y="2838082"/>
            <a:ext cx="4756494" cy="3526842"/>
          </a:xfrm>
          <a:prstGeom prst="rect">
            <a:avLst/>
          </a:prstGeom>
          <a:solidFill>
            <a:srgbClr val="5B9BD5">
              <a:lumMod val="40000"/>
              <a:lumOff val="60000"/>
              <a:alpha val="3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132923" tIns="132923" rIns="132923" bIns="132923" rtlCol="0" anchor="ctr"/>
          <a:lstStyle/>
          <a:p>
            <a:pPr marL="0" marR="0" lvl="0" indent="0" defTabSz="84408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GB" sz="147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cs typeface="Arial" panose="020B0604020202020204" pitchFamily="34" charset="0"/>
            </a:endParaRPr>
          </a:p>
        </p:txBody>
      </p:sp>
      <p:sp>
        <p:nvSpPr>
          <p:cNvPr id="51" name="TextBox 22">
            <a:extLst>
              <a:ext uri="{FF2B5EF4-FFF2-40B4-BE49-F238E27FC236}">
                <a16:creationId xmlns:a16="http://schemas.microsoft.com/office/drawing/2014/main" id="{98C9AC1E-A31C-4A93-805A-A19E4E935359}"/>
              </a:ext>
            </a:extLst>
          </p:cNvPr>
          <p:cNvSpPr txBox="1"/>
          <p:nvPr/>
        </p:nvSpPr>
        <p:spPr>
          <a:xfrm>
            <a:off x="389462" y="2838082"/>
            <a:ext cx="1296667" cy="265235"/>
          </a:xfrm>
          <a:prstGeom prst="rect">
            <a:avLst/>
          </a:prstGeom>
          <a:solidFill>
            <a:srgbClr val="4F81BD"/>
          </a:solidFill>
          <a:ln w="9525" cmpd="sng">
            <a:noFill/>
          </a:ln>
          <a:effectLst/>
        </p:spPr>
        <p:txBody>
          <a:bodyPr lIns="77992" tIns="38995" rIns="77992" bIns="38995" anchor="ctr"/>
          <a:lstStyle>
            <a:defPPr>
              <a:defRPr lang="en-US"/>
            </a:defPPr>
            <a:lvl1pPr marL="0" indent="0" fontAlgn="auto" latinLnBrk="0">
              <a:spcBef>
                <a:spcPts val="0"/>
              </a:spcBef>
              <a:spcAft>
                <a:spcPts val="0"/>
              </a:spcAft>
              <a:defRPr kumimoji="0" sz="900" b="1" kern="0">
                <a:solidFill>
                  <a:prstClr val="black"/>
                </a:solidFill>
                <a:effectLst/>
                <a:latin typeface="+mj-ea"/>
                <a:ea typeface="+mj-ea"/>
              </a:defRPr>
            </a:lvl1pPr>
            <a:lvl2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2pPr>
            <a:lvl3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3pPr>
            <a:lvl4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4pPr>
            <a:lvl5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5pPr>
            <a:lvl6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6pPr>
            <a:lvl7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7pPr>
            <a:lvl8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8pPr>
            <a:lvl9pPr indent="0">
              <a:defRPr sz="1100"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8440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Equipment Icon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06CA708-459D-411A-ABD8-FAE77D0E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3294506"/>
            <a:ext cx="4330619" cy="2898484"/>
          </a:xfrm>
          <a:prstGeom prst="rect">
            <a:avLst/>
          </a:prstGeom>
        </p:spPr>
      </p:pic>
      <p:sp>
        <p:nvSpPr>
          <p:cNvPr id="57" name="Rectangle 8">
            <a:extLst>
              <a:ext uri="{FF2B5EF4-FFF2-40B4-BE49-F238E27FC236}">
                <a16:creationId xmlns:a16="http://schemas.microsoft.com/office/drawing/2014/main" id="{CF6C8189-1996-4DE6-BDF7-12579AD20301}"/>
              </a:ext>
            </a:extLst>
          </p:cNvPr>
          <p:cNvSpPr/>
          <p:nvPr/>
        </p:nvSpPr>
        <p:spPr>
          <a:xfrm>
            <a:off x="619125" y="3988629"/>
            <a:ext cx="3099330" cy="158847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AEA86AD-75CC-4E50-9274-8DA68C3042A0}"/>
              </a:ext>
            </a:extLst>
          </p:cNvPr>
          <p:cNvSpPr/>
          <p:nvPr/>
        </p:nvSpPr>
        <p:spPr>
          <a:xfrm>
            <a:off x="500465" y="3901824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76D92A1B-1401-4506-9828-3357B3D9E421}"/>
              </a:ext>
            </a:extLst>
          </p:cNvPr>
          <p:cNvSpPr/>
          <p:nvPr/>
        </p:nvSpPr>
        <p:spPr>
          <a:xfrm>
            <a:off x="1805038" y="4292024"/>
            <a:ext cx="494267" cy="12071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247BB5F5-9311-489F-BE42-213EFC63411A}"/>
              </a:ext>
            </a:extLst>
          </p:cNvPr>
          <p:cNvSpPr/>
          <p:nvPr/>
        </p:nvSpPr>
        <p:spPr>
          <a:xfrm>
            <a:off x="3735071" y="3988629"/>
            <a:ext cx="1214673" cy="158847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D5083D9-B524-4F56-96C0-B03BDB8A6BEF}"/>
              </a:ext>
            </a:extLst>
          </p:cNvPr>
          <p:cNvSpPr/>
          <p:nvPr/>
        </p:nvSpPr>
        <p:spPr>
          <a:xfrm>
            <a:off x="3677833" y="3897452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Rectangle 8">
            <a:extLst>
              <a:ext uri="{FF2B5EF4-FFF2-40B4-BE49-F238E27FC236}">
                <a16:creationId xmlns:a16="http://schemas.microsoft.com/office/drawing/2014/main" id="{40010A24-9538-4AF9-8E62-C60BFAD0A155}"/>
              </a:ext>
            </a:extLst>
          </p:cNvPr>
          <p:cNvSpPr/>
          <p:nvPr/>
        </p:nvSpPr>
        <p:spPr>
          <a:xfrm>
            <a:off x="625183" y="5613849"/>
            <a:ext cx="2059402" cy="1559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3" name="Rectangle 8">
            <a:extLst>
              <a:ext uri="{FF2B5EF4-FFF2-40B4-BE49-F238E27FC236}">
                <a16:creationId xmlns:a16="http://schemas.microsoft.com/office/drawing/2014/main" id="{7EA1CEAD-753D-4DB6-8662-074410041BE8}"/>
              </a:ext>
            </a:extLst>
          </p:cNvPr>
          <p:cNvSpPr/>
          <p:nvPr/>
        </p:nvSpPr>
        <p:spPr>
          <a:xfrm>
            <a:off x="3111351" y="5613849"/>
            <a:ext cx="855013" cy="15591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A08EC0F-6349-49BC-AE60-C38DB9727189}"/>
              </a:ext>
            </a:extLst>
          </p:cNvPr>
          <p:cNvSpPr/>
          <p:nvPr/>
        </p:nvSpPr>
        <p:spPr>
          <a:xfrm>
            <a:off x="554840" y="5578798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16812D4-D08A-4A97-AF11-C74AEE5DC1C6}"/>
              </a:ext>
            </a:extLst>
          </p:cNvPr>
          <p:cNvSpPr/>
          <p:nvPr/>
        </p:nvSpPr>
        <p:spPr>
          <a:xfrm>
            <a:off x="3045718" y="5526040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내용 개체 틀 13">
            <a:extLst>
              <a:ext uri="{FF2B5EF4-FFF2-40B4-BE49-F238E27FC236}">
                <a16:creationId xmlns:a16="http://schemas.microsoft.com/office/drawing/2014/main" id="{620354E6-D239-465F-BC93-709E755E58D1}"/>
              </a:ext>
            </a:extLst>
          </p:cNvPr>
          <p:cNvSpPr txBox="1">
            <a:spLocks/>
          </p:cNvSpPr>
          <p:nvPr/>
        </p:nvSpPr>
        <p:spPr>
          <a:xfrm>
            <a:off x="5245940" y="4260602"/>
            <a:ext cx="157203" cy="280134"/>
          </a:xfrm>
          <a:prstGeom prst="rect">
            <a:avLst/>
          </a:prstGeom>
        </p:spPr>
        <p:txBody>
          <a:bodyPr lIns="0" tIns="0" rIns="0" bIns="0" anchor="ctr"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  <a:defRPr/>
            </a:pPr>
            <a:r>
              <a:rPr lang="ko-KR" altLang="en-US" sz="1662" dirty="0">
                <a:solidFill>
                  <a:srgbClr val="4A7EBB"/>
                </a:solidFill>
              </a:rPr>
              <a:t>▶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CE9021F-6C44-4638-8C7C-D81DBEB8FEA0}"/>
              </a:ext>
            </a:extLst>
          </p:cNvPr>
          <p:cNvCxnSpPr/>
          <p:nvPr/>
        </p:nvCxnSpPr>
        <p:spPr>
          <a:xfrm>
            <a:off x="5303158" y="4611257"/>
            <a:ext cx="0" cy="1753668"/>
          </a:xfrm>
          <a:prstGeom prst="line">
            <a:avLst/>
          </a:prstGeom>
          <a:ln>
            <a:solidFill>
              <a:srgbClr val="4A7EBB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8">
            <a:extLst>
              <a:ext uri="{FF2B5EF4-FFF2-40B4-BE49-F238E27FC236}">
                <a16:creationId xmlns:a16="http://schemas.microsoft.com/office/drawing/2014/main" id="{F709573D-AFB8-41A7-881A-45E20A72B92F}"/>
              </a:ext>
            </a:extLst>
          </p:cNvPr>
          <p:cNvSpPr/>
          <p:nvPr/>
        </p:nvSpPr>
        <p:spPr>
          <a:xfrm>
            <a:off x="625182" y="5749758"/>
            <a:ext cx="4324561" cy="12630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959473B-254C-4F49-86B8-09D0BF42B763}"/>
              </a:ext>
            </a:extLst>
          </p:cNvPr>
          <p:cNvSpPr/>
          <p:nvPr/>
        </p:nvSpPr>
        <p:spPr>
          <a:xfrm>
            <a:off x="554840" y="5707044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Rectangle 8">
            <a:extLst>
              <a:ext uri="{FF2B5EF4-FFF2-40B4-BE49-F238E27FC236}">
                <a16:creationId xmlns:a16="http://schemas.microsoft.com/office/drawing/2014/main" id="{088A317A-9773-4607-B255-064CA6CF08E9}"/>
              </a:ext>
            </a:extLst>
          </p:cNvPr>
          <p:cNvSpPr/>
          <p:nvPr/>
        </p:nvSpPr>
        <p:spPr>
          <a:xfrm>
            <a:off x="625182" y="5883982"/>
            <a:ext cx="4324561" cy="12630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40F783C-90B8-42D9-8AE3-C88CA27B9C5A}"/>
              </a:ext>
            </a:extLst>
          </p:cNvPr>
          <p:cNvSpPr/>
          <p:nvPr/>
        </p:nvSpPr>
        <p:spPr>
          <a:xfrm>
            <a:off x="554840" y="5841268"/>
            <a:ext cx="124534" cy="126305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161EB31D-84A5-4A51-B62E-AF1CA35304F2}"/>
              </a:ext>
            </a:extLst>
          </p:cNvPr>
          <p:cNvSpPr/>
          <p:nvPr/>
        </p:nvSpPr>
        <p:spPr>
          <a:xfrm>
            <a:off x="3022947" y="2066458"/>
            <a:ext cx="1323946" cy="172469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62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9560378-FC20-44FA-A673-826E25EFE5C0}"/>
              </a:ext>
            </a:extLst>
          </p:cNvPr>
          <p:cNvSpPr/>
          <p:nvPr/>
        </p:nvSpPr>
        <p:spPr>
          <a:xfrm>
            <a:off x="2916073" y="1988274"/>
            <a:ext cx="112165" cy="113760"/>
          </a:xfrm>
          <a:prstGeom prst="ellipse">
            <a:avLst/>
          </a:prstGeom>
          <a:solidFill>
            <a:srgbClr val="E20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31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831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5198379C-1828-483B-BEEE-798FD487CE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40" t="6068" r="7454" b="5545"/>
          <a:stretch/>
        </p:blipFill>
        <p:spPr>
          <a:xfrm>
            <a:off x="3049476" y="2090595"/>
            <a:ext cx="1276178" cy="167952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</p:pic>
      <p:cxnSp>
        <p:nvCxnSpPr>
          <p:cNvPr id="4" name="구부러진 연결선 3"/>
          <p:cNvCxnSpPr>
            <a:stCxn id="59" idx="0"/>
            <a:endCxn id="75" idx="1"/>
          </p:cNvCxnSpPr>
          <p:nvPr/>
        </p:nvCxnSpPr>
        <p:spPr>
          <a:xfrm rot="5400000" flipH="1" flipV="1">
            <a:off x="1869990" y="3112538"/>
            <a:ext cx="1361669" cy="997304"/>
          </a:xfrm>
          <a:prstGeom prst="curvedConnector2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431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1762039" y="1389722"/>
            <a:ext cx="5955375" cy="610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2075" indent="-92075" eaLnBrk="0" fontAlgn="base" latinLnBrk="0" hangingPunct="0">
              <a:spcBef>
                <a:spcPts val="400"/>
              </a:spcBef>
              <a:spcAft>
                <a:spcPct val="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3DRG</a:t>
            </a:r>
            <a:r>
              <a:rPr kumimoji="1" lang="en-US" altLang="ko-KR" sz="900" baseline="30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kumimoji="1" lang="en-US" altLang="ko-KR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S3D</a:t>
            </a:r>
            <a:r>
              <a:rPr kumimoji="1" lang="en-US" altLang="ko-KR" sz="900" baseline="30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</a:t>
            </a:r>
            <a:r>
              <a:rPr kumimoji="1" lang="en-US" altLang="ko-KR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en-US" altLang="ko-KR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E-Space</a:t>
            </a:r>
            <a:r>
              <a:rPr kumimoji="1" lang="en-US" altLang="ko-KR" sz="900" baseline="30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3)</a:t>
            </a:r>
            <a:r>
              <a:rPr kumimoji="1" lang="ko-KR" altLang="en-US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 간 전기</a:t>
            </a:r>
            <a:r>
              <a:rPr kumimoji="1" lang="en-US" altLang="ko-KR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/</a:t>
            </a:r>
            <a:r>
              <a:rPr kumimoji="1" lang="ko-KR" altLang="en-US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계장 </a:t>
            </a:r>
            <a:r>
              <a:rPr kumimoji="1" lang="en-US" altLang="ko-KR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Tray </a:t>
            </a:r>
            <a:r>
              <a:rPr kumimoji="1" lang="ko-KR" altLang="en-US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자재 정보 연계를 </a:t>
            </a:r>
            <a:r>
              <a:rPr kumimoji="1" lang="ko-KR" altLang="en-US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위한 </a:t>
            </a:r>
            <a:r>
              <a:rPr kumimoji="1" lang="ko-KR" altLang="en-US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프로세스 구성 </a:t>
            </a:r>
            <a:r>
              <a:rPr kumimoji="1" lang="en-US" altLang="ko-KR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92075" indent="-92075" eaLnBrk="0" fontAlgn="base" latinLnBrk="0" hangingPunct="0">
              <a:spcBef>
                <a:spcPts val="400"/>
              </a:spcBef>
              <a:spcAft>
                <a:spcPct val="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kumimoji="1" lang="en-US" altLang="ko-KR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 </a:t>
            </a:r>
            <a:r>
              <a:rPr kumimoji="1" lang="ko-KR" altLang="en-US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전기</a:t>
            </a:r>
            <a:r>
              <a:rPr kumimoji="1" lang="en-US" altLang="ko-KR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/</a:t>
            </a:r>
            <a:r>
              <a:rPr kumimoji="1" lang="ko-KR" altLang="en-US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계장 </a:t>
            </a:r>
            <a:r>
              <a:rPr kumimoji="1" lang="en-US" altLang="ko-KR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Tray </a:t>
            </a:r>
            <a:r>
              <a:rPr kumimoji="1" lang="ko-KR" altLang="en-US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자재 코드 기반 라이브러리 구축</a:t>
            </a:r>
            <a:endParaRPr kumimoji="1" lang="ko-KR" altLang="en-US" sz="9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92075" indent="-92075" eaLnBrk="0" fontAlgn="base" latinLnBrk="0" hangingPunct="0">
              <a:spcBef>
                <a:spcPts val="400"/>
              </a:spcBef>
              <a:spcAft>
                <a:spcPct val="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S3D </a:t>
            </a:r>
            <a:r>
              <a:rPr kumimoji="1" lang="ko-KR" altLang="en-US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전기</a:t>
            </a:r>
            <a:r>
              <a:rPr kumimoji="1" lang="en-US" altLang="ko-KR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/</a:t>
            </a:r>
            <a:r>
              <a:rPr kumimoji="1" lang="ko-KR" altLang="en-US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계장</a:t>
            </a:r>
            <a:r>
              <a:rPr kumimoji="1" lang="en-US" altLang="ko-KR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3D </a:t>
            </a:r>
            <a:r>
              <a:rPr kumimoji="1" lang="en-US" altLang="ko-KR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Symbol</a:t>
            </a:r>
            <a:r>
              <a:rPr kumimoji="1" lang="ko-KR" altLang="en-US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Icon</a:t>
            </a:r>
            <a:r>
              <a:rPr kumimoji="1" lang="ko-KR" altLang="en-US" sz="9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화 </a:t>
            </a:r>
            <a:r>
              <a:rPr kumimoji="1" lang="en-US" altLang="ko-KR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(Tray, Equipment)</a:t>
            </a:r>
            <a:endParaRPr kumimoji="1" lang="en-US" altLang="ko-KR" sz="9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Rectangle 3"/>
          <p:cNvSpPr>
            <a:spLocks noChangeArrowheads="1"/>
          </p:cNvSpPr>
          <p:nvPr/>
        </p:nvSpPr>
        <p:spPr bwMode="black">
          <a:xfrm>
            <a:off x="295273" y="152344"/>
            <a:ext cx="92297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◈ 요약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</a:rPr>
              <a:t>라이브러리 기반 전기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</a:rPr>
              <a:t>계장 물량 산출 자동화 개발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</a:rPr>
              <a:t>계획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</a:rPr>
              <a:t>안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557918" y="789087"/>
            <a:ext cx="1037787" cy="352024"/>
            <a:chOff x="557918" y="916736"/>
            <a:chExt cx="1296960" cy="500584"/>
          </a:xfrm>
        </p:grpSpPr>
        <p:sp>
          <p:nvSpPr>
            <p:cNvPr id="96" name="직사각형 95"/>
            <p:cNvSpPr/>
            <p:nvPr/>
          </p:nvSpPr>
          <p:spPr bwMode="auto">
            <a:xfrm>
              <a:off x="557918" y="916736"/>
              <a:ext cx="1296960" cy="500584"/>
            </a:xfrm>
            <a:prstGeom prst="rect">
              <a:avLst/>
            </a:prstGeom>
            <a:solidFill>
              <a:srgbClr val="3158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kumimoji="1" lang="ko-KR" altLang="en-US" sz="11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      적</a:t>
              </a:r>
              <a:endParaRPr kumimoji="1" lang="en-US" altLang="ko-KR" sz="1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581826" y="952500"/>
              <a:ext cx="1246994" cy="429057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ko-KR" altLang="en-US" sz="11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57921" y="1430187"/>
            <a:ext cx="1037786" cy="356205"/>
            <a:chOff x="557919" y="916736"/>
            <a:chExt cx="1296959" cy="500584"/>
          </a:xfrm>
        </p:grpSpPr>
        <p:sp>
          <p:nvSpPr>
            <p:cNvPr id="99" name="직사각형 98"/>
            <p:cNvSpPr/>
            <p:nvPr/>
          </p:nvSpPr>
          <p:spPr bwMode="auto">
            <a:xfrm>
              <a:off x="557919" y="916736"/>
              <a:ext cx="1296959" cy="500584"/>
            </a:xfrm>
            <a:prstGeom prst="rect">
              <a:avLst/>
            </a:prstGeom>
            <a:solidFill>
              <a:srgbClr val="3158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kumimoji="1" lang="ko-KR" altLang="en-US" sz="11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범위</a:t>
              </a:r>
              <a:endParaRPr kumimoji="1" lang="ko-KR" altLang="en-US" sz="1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581826" y="952500"/>
              <a:ext cx="1246994" cy="429056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ko-KR" altLang="en-US" sz="11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59088" y="4737820"/>
            <a:ext cx="1036852" cy="335941"/>
            <a:chOff x="557918" y="916736"/>
            <a:chExt cx="1296960" cy="584356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557918" y="916736"/>
              <a:ext cx="1296960" cy="584356"/>
            </a:xfrm>
            <a:prstGeom prst="rect">
              <a:avLst/>
            </a:prstGeom>
            <a:solidFill>
              <a:srgbClr val="3158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kumimoji="1" lang="ko-KR" altLang="en-US" sz="11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03" name="직사각형 102"/>
            <p:cNvSpPr/>
            <p:nvPr/>
          </p:nvSpPr>
          <p:spPr bwMode="auto">
            <a:xfrm>
              <a:off x="583106" y="952499"/>
              <a:ext cx="1244433" cy="50073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ko-KR" altLang="en-US" sz="11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4" name="Rectangle 2"/>
          <p:cNvSpPr>
            <a:spLocks noChangeArrowheads="1"/>
          </p:cNvSpPr>
          <p:nvPr/>
        </p:nvSpPr>
        <p:spPr bwMode="auto">
          <a:xfrm>
            <a:off x="381001" y="567843"/>
            <a:ext cx="9144000" cy="6052032"/>
          </a:xfrm>
          <a:prstGeom prst="rect">
            <a:avLst/>
          </a:prstGeom>
          <a:noFill/>
          <a:ln w="12700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90000" rIns="90000" bIns="46800"/>
          <a:lstStyle/>
          <a:p>
            <a:pPr marL="280988" lvl="1" indent="-279400" algn="ctr" defTabSz="900113" fontAlgn="base" latinLnBrk="0">
              <a:spcBef>
                <a:spcPct val="0"/>
              </a:spcBef>
              <a:spcAft>
                <a:spcPct val="0"/>
              </a:spcAft>
              <a:buClr>
                <a:srgbClr val="004785"/>
              </a:buClr>
              <a:buFont typeface="Wingdings" pitchFamily="2" charset="2"/>
              <a:buChar char="n"/>
            </a:pPr>
            <a:endParaRPr kumimoji="1" lang="en-GB" altLang="ko-KR" sz="1400" dirty="0">
              <a:solidFill>
                <a:srgbClr val="1F497D"/>
              </a:solidFill>
              <a:latin typeface="Arial" charset="0"/>
              <a:ea typeface="현대하모니 L" pitchFamily="18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762038" y="754794"/>
            <a:ext cx="5260028" cy="420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2075" indent="-92075" eaLnBrk="0" fontAlgn="base" latinLnBrk="0" hangingPunct="0">
              <a:spcBef>
                <a:spcPts val="400"/>
              </a:spcBef>
              <a:spcAft>
                <a:spcPct val="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라이브러리 기반의 전기</a:t>
            </a:r>
            <a:r>
              <a:rPr kumimoji="1" lang="en-US" altLang="ko-KR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계장 </a:t>
            </a:r>
            <a:r>
              <a:rPr kumimoji="1" lang="en-US" altLang="ko-KR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Tray </a:t>
            </a:r>
            <a:r>
              <a:rPr kumimoji="1" lang="ko-KR" altLang="en-US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물량 산출 자동화를 통한 물량 산출 </a:t>
            </a:r>
            <a:r>
              <a:rPr kumimoji="1" lang="ko-KR" altLang="en-US" sz="9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시수</a:t>
            </a:r>
            <a:r>
              <a:rPr kumimoji="1" lang="ko-KR" altLang="en-US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절감</a:t>
            </a:r>
            <a:endParaRPr kumimoji="1" lang="en-US" altLang="ko-KR" sz="9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eaLnBrk="0" fontAlgn="base" latinLnBrk="0" hangingPunct="0">
              <a:spcBef>
                <a:spcPts val="400"/>
              </a:spcBef>
              <a:spcAft>
                <a:spcPct val="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kumimoji="1" lang="ko-KR" altLang="en-US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라이브러리 기반의 표준 전기</a:t>
            </a:r>
            <a:r>
              <a:rPr kumimoji="1" lang="en-US" altLang="ko-KR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계장 </a:t>
            </a:r>
            <a:r>
              <a:rPr kumimoji="1" lang="en-US" altLang="ko-KR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Tray </a:t>
            </a:r>
            <a:r>
              <a:rPr kumimoji="1" lang="ko-KR" altLang="en-US" sz="9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자재 정보를 활용한 물량 데이터 정확도 제고</a:t>
            </a:r>
            <a:endParaRPr kumimoji="1" lang="ko-KR" altLang="en-US" sz="9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559088" y="5883344"/>
            <a:ext cx="1036852" cy="335941"/>
            <a:chOff x="557918" y="916736"/>
            <a:chExt cx="1296960" cy="584356"/>
          </a:xfrm>
        </p:grpSpPr>
        <p:sp>
          <p:nvSpPr>
            <p:cNvPr id="158" name="직사각형 157"/>
            <p:cNvSpPr/>
            <p:nvPr/>
          </p:nvSpPr>
          <p:spPr bwMode="auto">
            <a:xfrm>
              <a:off x="557918" y="916736"/>
              <a:ext cx="1296960" cy="584356"/>
            </a:xfrm>
            <a:prstGeom prst="rect">
              <a:avLst/>
            </a:prstGeom>
            <a:solidFill>
              <a:srgbClr val="3158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kumimoji="1" lang="ko-KR" altLang="en-US" sz="11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일정</a:t>
              </a:r>
              <a:endParaRPr kumimoji="1" lang="ko-KR" altLang="en-US" sz="1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직사각형 158"/>
            <p:cNvSpPr/>
            <p:nvPr/>
          </p:nvSpPr>
          <p:spPr bwMode="auto">
            <a:xfrm>
              <a:off x="583106" y="952499"/>
              <a:ext cx="1244433" cy="50073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ko-KR" altLang="en-US" sz="11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61" name="그림 1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96" y="808889"/>
            <a:ext cx="113348" cy="133350"/>
          </a:xfrm>
          <a:prstGeom prst="rect">
            <a:avLst/>
          </a:prstGeom>
        </p:spPr>
      </p:pic>
      <p:pic>
        <p:nvPicPr>
          <p:cNvPr id="162" name="그림 1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96" y="1007009"/>
            <a:ext cx="113348" cy="133350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7717806" y="780442"/>
            <a:ext cx="15495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400">
              <a:defRPr/>
            </a:pPr>
            <a:r>
              <a:rPr lang="en-US" altLang="ko-KR" sz="900" b="1" dirty="0" smtClean="0">
                <a:cs typeface="Arial" pitchFamily="34" charset="0"/>
              </a:rPr>
              <a:t>“</a:t>
            </a:r>
            <a:r>
              <a:rPr lang="ko-KR" altLang="en-US" sz="900" b="1" dirty="0" smtClean="0">
                <a:cs typeface="Arial" pitchFamily="34" charset="0"/>
              </a:rPr>
              <a:t>물량 산출 자동화를 통한</a:t>
            </a:r>
            <a:endParaRPr lang="en-US" altLang="ko-KR" sz="900" b="1" dirty="0" smtClean="0">
              <a:cs typeface="Arial" pitchFamily="34" charset="0"/>
            </a:endParaRPr>
          </a:p>
          <a:p>
            <a:pPr algn="ctr" defTabSz="914400">
              <a:defRPr/>
            </a:pPr>
            <a:r>
              <a:rPr lang="ko-KR" altLang="en-US" sz="900" b="1" dirty="0" smtClean="0">
                <a:cs typeface="Arial" pitchFamily="34" charset="0"/>
              </a:rPr>
              <a:t>업무 프로세스 개선</a:t>
            </a:r>
            <a:r>
              <a:rPr lang="en-US" altLang="ko-KR" sz="900" b="1" dirty="0" smtClean="0">
                <a:cs typeface="Arial" pitchFamily="34" charset="0"/>
              </a:rPr>
              <a:t>”</a:t>
            </a:r>
            <a:r>
              <a:rPr lang="ko-KR" altLang="en-US" sz="900" b="1" dirty="0" smtClean="0"/>
              <a:t> </a:t>
            </a:r>
            <a:endParaRPr lang="en-US" altLang="ko-KR" sz="900" b="1" dirty="0"/>
          </a:p>
        </p:txBody>
      </p:sp>
      <p:cxnSp>
        <p:nvCxnSpPr>
          <p:cNvPr id="164" name="직선 연결선 163"/>
          <p:cNvCxnSpPr/>
          <p:nvPr/>
        </p:nvCxnSpPr>
        <p:spPr>
          <a:xfrm>
            <a:off x="1696165" y="1267011"/>
            <a:ext cx="760458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1696165" y="4616317"/>
            <a:ext cx="760458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1696165" y="5649811"/>
            <a:ext cx="760458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1696165" y="2113806"/>
            <a:ext cx="760458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그룹 202"/>
          <p:cNvGrpSpPr/>
          <p:nvPr/>
        </p:nvGrpSpPr>
        <p:grpSpPr>
          <a:xfrm>
            <a:off x="557921" y="2296962"/>
            <a:ext cx="1037786" cy="356205"/>
            <a:chOff x="557919" y="916736"/>
            <a:chExt cx="1296959" cy="500584"/>
          </a:xfrm>
        </p:grpSpPr>
        <p:sp>
          <p:nvSpPr>
            <p:cNvPr id="204" name="직사각형 203"/>
            <p:cNvSpPr/>
            <p:nvPr/>
          </p:nvSpPr>
          <p:spPr bwMode="auto">
            <a:xfrm>
              <a:off x="557919" y="916736"/>
              <a:ext cx="1296959" cy="500584"/>
            </a:xfrm>
            <a:prstGeom prst="rect">
              <a:avLst/>
            </a:prstGeom>
            <a:solidFill>
              <a:srgbClr val="3158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kumimoji="1" lang="ko-KR" altLang="en-US" sz="11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방안</a:t>
              </a:r>
              <a:endParaRPr kumimoji="1" lang="ko-KR" altLang="en-US" sz="1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5" name="직사각형 204"/>
            <p:cNvSpPr/>
            <p:nvPr/>
          </p:nvSpPr>
          <p:spPr bwMode="auto">
            <a:xfrm>
              <a:off x="581826" y="952500"/>
              <a:ext cx="1246994" cy="429056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ko-KR" altLang="en-US" sz="11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557921" y="4173518"/>
            <a:ext cx="1037786" cy="356205"/>
            <a:chOff x="557919" y="916736"/>
            <a:chExt cx="1296959" cy="500584"/>
          </a:xfrm>
        </p:grpSpPr>
        <p:sp>
          <p:nvSpPr>
            <p:cNvPr id="214" name="직사각형 213"/>
            <p:cNvSpPr/>
            <p:nvPr/>
          </p:nvSpPr>
          <p:spPr bwMode="auto">
            <a:xfrm>
              <a:off x="557919" y="916736"/>
              <a:ext cx="1296959" cy="500584"/>
            </a:xfrm>
            <a:prstGeom prst="rect">
              <a:avLst/>
            </a:prstGeom>
            <a:solidFill>
              <a:srgbClr val="3158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ko-KR" altLang="en-US" sz="11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기간 </a:t>
              </a:r>
              <a:r>
                <a:rPr kumimoji="1" lang="en-US" altLang="ko-KR" sz="11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/ </a:t>
              </a:r>
              <a:r>
                <a:rPr kumimoji="1" lang="ko-KR" altLang="en-US" sz="11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</a:t>
              </a:r>
              <a:r>
                <a:rPr kumimoji="1" lang="ko-KR" altLang="en-US" sz="11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용</a:t>
              </a:r>
              <a:endParaRPr kumimoji="1" lang="en-US" altLang="ko-KR" sz="11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5" name="직사각형 214"/>
            <p:cNvSpPr/>
            <p:nvPr/>
          </p:nvSpPr>
          <p:spPr bwMode="auto">
            <a:xfrm>
              <a:off x="581826" y="952500"/>
              <a:ext cx="1246994" cy="429056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ko-KR" altLang="en-US" sz="11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16" name="직선 연결선 215"/>
          <p:cNvCxnSpPr/>
          <p:nvPr/>
        </p:nvCxnSpPr>
        <p:spPr>
          <a:xfrm>
            <a:off x="1696165" y="4094215"/>
            <a:ext cx="760458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모서리가 둥근 직사각형 216"/>
          <p:cNvSpPr/>
          <p:nvPr/>
        </p:nvSpPr>
        <p:spPr>
          <a:xfrm>
            <a:off x="7717414" y="4199757"/>
            <a:ext cx="1602136" cy="280507"/>
          </a:xfrm>
          <a:prstGeom prst="roundRect">
            <a:avLst/>
          </a:prstGeom>
          <a:ln w="9525">
            <a:solidFill>
              <a:srgbClr val="D8670A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latinLnBrk="0"/>
            <a:r>
              <a:rPr lang="ko-KR" altLang="en-US" sz="9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개발사 </a:t>
            </a:r>
            <a:r>
              <a:rPr lang="en-US" altLang="ko-KR" sz="9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kern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에스이테크</a:t>
            </a:r>
            <a:endParaRPr lang="ko-KR" altLang="en-US" sz="90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2072680" y="4199757"/>
            <a:ext cx="2592312" cy="28050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ko-KR" altLang="en-US" sz="9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기간 </a:t>
            </a:r>
            <a:r>
              <a:rPr lang="en-US" altLang="ko-KR" sz="9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9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‘22/05 </a:t>
            </a:r>
            <a:r>
              <a:rPr lang="en-US" altLang="ko-KR" sz="900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en-US" altLang="ko-KR" sz="900" kern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‘22/12</a:t>
            </a:r>
            <a:endParaRPr lang="en-US" altLang="ko-KR" sz="900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914940" y="4199757"/>
            <a:ext cx="2592312" cy="28050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r>
              <a:rPr lang="ko-KR" altLang="en-US" sz="9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 </a:t>
            </a:r>
            <a:r>
              <a:rPr lang="en-US" altLang="ko-KR" sz="900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9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19,800 </a:t>
            </a:r>
            <a:r>
              <a:rPr lang="ko-KR" altLang="en-US" sz="900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천원</a:t>
            </a:r>
            <a:endParaRPr lang="en-US" altLang="ko-KR" sz="900" kern="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Rectangle 182"/>
          <p:cNvSpPr>
            <a:spLocks noChangeArrowheads="1"/>
          </p:cNvSpPr>
          <p:nvPr/>
        </p:nvSpPr>
        <p:spPr bwMode="auto">
          <a:xfrm>
            <a:off x="3008784" y="4687088"/>
            <a:ext cx="6291963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 anchor="ctr">
            <a:spAutoFit/>
          </a:bodyPr>
          <a:lstStyle/>
          <a:p>
            <a:pPr indent="92075">
              <a:lnSpc>
                <a:spcPct val="12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</a:rPr>
              <a:t>물량 산출 업무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</a:rPr>
              <a:t>프로세스 개선을 통한 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</a:rPr>
              <a:t>업무 </a:t>
            </a:r>
            <a:r>
              <a:rPr lang="ko-KR" altLang="en-US" sz="900" dirty="0">
                <a:solidFill>
                  <a:prstClr val="black"/>
                </a:solidFill>
                <a:latin typeface="맑은 고딕" pitchFamily="50" charset="-127"/>
              </a:rPr>
              <a:t>효율성 증대</a:t>
            </a:r>
            <a:endParaRPr lang="en-US" altLang="ko-KR" sz="9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92075">
              <a:lnSpc>
                <a:spcPct val="12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ko-KR" altLang="en-US" sz="900" dirty="0" smtClean="0">
                <a:latin typeface="맑은 고딕" pitchFamily="50" charset="-127"/>
              </a:rPr>
              <a:t>휴먼 에러 방지로 물량 산출 관련 </a:t>
            </a:r>
            <a:r>
              <a:rPr lang="ko-KR" altLang="en-US" sz="900" dirty="0" err="1" smtClean="0">
                <a:latin typeface="맑은 고딕" pitchFamily="50" charset="-127"/>
              </a:rPr>
              <a:t>성과품</a:t>
            </a:r>
            <a:r>
              <a:rPr lang="ko-KR" altLang="en-US" sz="900" dirty="0" smtClean="0">
                <a:latin typeface="맑은 고딕" pitchFamily="50" charset="-127"/>
              </a:rPr>
              <a:t> 품질 제고</a:t>
            </a:r>
            <a:endParaRPr lang="ko-KR" altLang="en-US" sz="900" dirty="0">
              <a:latin typeface="맑은 고딕" pitchFamily="50" charset="-127"/>
            </a:endParaRPr>
          </a:p>
        </p:txBody>
      </p:sp>
      <p:sp>
        <p:nvSpPr>
          <p:cNvPr id="77" name="대각선 방향의 모서리가 둥근 사각형 76"/>
          <p:cNvSpPr/>
          <p:nvPr/>
        </p:nvSpPr>
        <p:spPr>
          <a:xfrm>
            <a:off x="1818896" y="4725424"/>
            <a:ext cx="1117880" cy="352688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10000"/>
              </a:lnSpc>
            </a:pPr>
            <a:r>
              <a:rPr lang="ko-KR" altLang="en-US" sz="9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정성적 기대효과</a:t>
            </a:r>
            <a:endParaRPr lang="ko-KR" altLang="en-US" sz="900" b="1" dirty="0">
              <a:solidFill>
                <a:schemeClr val="tx1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78" name="Rectangle 182"/>
          <p:cNvSpPr>
            <a:spLocks noChangeArrowheads="1"/>
          </p:cNvSpPr>
          <p:nvPr/>
        </p:nvSpPr>
        <p:spPr bwMode="auto">
          <a:xfrm>
            <a:off x="3008783" y="5260089"/>
            <a:ext cx="6291964" cy="24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 anchor="ctr">
            <a:spAutoFit/>
          </a:bodyPr>
          <a:lstStyle/>
          <a:p>
            <a:pPr indent="92075">
              <a:lnSpc>
                <a:spcPct val="12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</a:rPr>
              <a:t>물량 산출 자동화로 기존 물량 산출 프로세스 대비 작업 </a:t>
            </a:r>
            <a:r>
              <a:rPr lang="en-US" altLang="ko-KR" sz="900" dirty="0">
                <a:solidFill>
                  <a:prstClr val="black"/>
                </a:solidFill>
                <a:latin typeface="맑은 고딕" pitchFamily="50" charset="-127"/>
              </a:rPr>
              <a:t>M/H </a:t>
            </a:r>
            <a:r>
              <a:rPr lang="ko-KR" altLang="en-US" sz="900" dirty="0" smtClean="0">
                <a:solidFill>
                  <a:prstClr val="black"/>
                </a:solidFill>
                <a:latin typeface="맑은 고딕" pitchFamily="50" charset="-127"/>
              </a:rPr>
              <a:t>절감 </a:t>
            </a:r>
            <a:endParaRPr lang="ko-KR" altLang="en-US" sz="900" b="1" u="sng" dirty="0">
              <a:solidFill>
                <a:srgbClr val="FF0000"/>
              </a:solidFill>
              <a:latin typeface="맑은 고딕" pitchFamily="50" charset="-127"/>
            </a:endParaRPr>
          </a:p>
        </p:txBody>
      </p:sp>
      <p:sp>
        <p:nvSpPr>
          <p:cNvPr id="79" name="대각선 방향의 모서리가 둥근 사각형 78"/>
          <p:cNvSpPr/>
          <p:nvPr/>
        </p:nvSpPr>
        <p:spPr>
          <a:xfrm flipH="1">
            <a:off x="1818896" y="5204804"/>
            <a:ext cx="1117880" cy="352688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38100"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정량적 기대효과</a:t>
            </a:r>
            <a:endParaRPr lang="ko-KR" altLang="en-US" sz="900" b="1" dirty="0">
              <a:solidFill>
                <a:schemeClr val="tx1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81" name="갈매기형 수장 80"/>
          <p:cNvSpPr/>
          <p:nvPr/>
        </p:nvSpPr>
        <p:spPr>
          <a:xfrm>
            <a:off x="3406238" y="5809728"/>
            <a:ext cx="220615" cy="330923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갈매기형 수장 81"/>
          <p:cNvSpPr/>
          <p:nvPr/>
        </p:nvSpPr>
        <p:spPr>
          <a:xfrm>
            <a:off x="5292807" y="5809728"/>
            <a:ext cx="220615" cy="330923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갈매기형 수장 82"/>
          <p:cNvSpPr/>
          <p:nvPr/>
        </p:nvSpPr>
        <p:spPr>
          <a:xfrm>
            <a:off x="7683304" y="5809728"/>
            <a:ext cx="220615" cy="330923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902685" y="5661071"/>
            <a:ext cx="1388864" cy="54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spcAft>
                <a:spcPct val="15000"/>
              </a:spcAft>
              <a:buClr>
                <a:schemeClr val="tx1"/>
              </a:buClr>
            </a:pPr>
            <a:r>
              <a:rPr lang="en-US" altLang="ko-KR" sz="900" b="1" dirty="0" smtClean="0">
                <a:solidFill>
                  <a:srgbClr val="003892"/>
                </a:solidFill>
                <a:latin typeface="맑은 고딕" panose="020B0503020000020004" pitchFamily="50" charset="-127"/>
              </a:rPr>
              <a:t>&lt;</a:t>
            </a:r>
            <a:r>
              <a:rPr lang="ko-KR" altLang="en-US" sz="900" b="1" dirty="0" err="1" smtClean="0">
                <a:solidFill>
                  <a:srgbClr val="003892"/>
                </a:solidFill>
                <a:latin typeface="맑은 고딕" panose="020B0503020000020004" pitchFamily="50" charset="-127"/>
              </a:rPr>
              <a:t>분석단계</a:t>
            </a:r>
            <a:r>
              <a:rPr lang="en-US" altLang="ko-KR" sz="900" b="1" dirty="0" smtClean="0">
                <a:solidFill>
                  <a:srgbClr val="003892"/>
                </a:solidFill>
                <a:latin typeface="맑은 고딕" panose="020B0503020000020004" pitchFamily="50" charset="-127"/>
              </a:rPr>
              <a:t>&gt; </a:t>
            </a:r>
            <a:r>
              <a:rPr lang="ko-KR" altLang="en-US" sz="900" b="1" dirty="0" smtClean="0">
                <a:solidFill>
                  <a:srgbClr val="003892"/>
                </a:solidFill>
                <a:latin typeface="맑은 고딕" panose="020B0503020000020004" pitchFamily="50" charset="-127"/>
              </a:rPr>
              <a:t>업무</a:t>
            </a:r>
            <a:r>
              <a:rPr lang="en-US" altLang="ko-KR" sz="900" b="1" dirty="0">
                <a:solidFill>
                  <a:srgbClr val="003892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900" b="1" dirty="0">
                <a:solidFill>
                  <a:srgbClr val="003892"/>
                </a:solidFill>
                <a:latin typeface="맑은 고딕" panose="020B0503020000020004" pitchFamily="50" charset="-127"/>
              </a:rPr>
              <a:t>요구사항 분석</a:t>
            </a:r>
          </a:p>
          <a:p>
            <a:pPr algn="ctr" latinLnBrk="0">
              <a:spcAft>
                <a:spcPct val="15000"/>
              </a:spcAft>
              <a:buClr>
                <a:schemeClr val="tx1"/>
              </a:buClr>
            </a:pPr>
            <a:r>
              <a:rPr lang="ko-KR" altLang="en-US" sz="900" b="1" dirty="0" smtClean="0">
                <a:solidFill>
                  <a:srgbClr val="003892"/>
                </a:solidFill>
                <a:latin typeface="맑은 고딕" panose="020B0503020000020004" pitchFamily="50" charset="-127"/>
              </a:rPr>
              <a:t> </a:t>
            </a:r>
            <a:endParaRPr lang="ko-KR" altLang="en-US" sz="900" b="1" dirty="0">
              <a:solidFill>
                <a:srgbClr val="00389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928664" y="5982656"/>
            <a:ext cx="1811035" cy="39950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36000" bIns="36000">
            <a:no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 smtClean="0">
                <a:solidFill>
                  <a:prstClr val="black"/>
                </a:solidFill>
                <a:latin typeface="+mn-ea"/>
              </a:rPr>
              <a:t>        (</a:t>
            </a:r>
            <a:r>
              <a:rPr kumimoji="1" lang="en-US" altLang="ko-KR" sz="900" dirty="0">
                <a:solidFill>
                  <a:prstClr val="black"/>
                </a:solidFill>
                <a:latin typeface="+mn-ea"/>
              </a:rPr>
              <a:t>5</a:t>
            </a:r>
            <a:r>
              <a:rPr kumimoji="1" lang="en-US" altLang="ko-KR" sz="900" dirty="0" smtClean="0">
                <a:solidFill>
                  <a:prstClr val="black"/>
                </a:solidFill>
                <a:latin typeface="+mn-ea"/>
              </a:rPr>
              <a:t>/1 </a:t>
            </a:r>
            <a:r>
              <a:rPr kumimoji="1" lang="en-US" altLang="ko-KR" sz="900" dirty="0">
                <a:solidFill>
                  <a:prstClr val="black"/>
                </a:solidFill>
                <a:latin typeface="+mn-ea"/>
              </a:rPr>
              <a:t>~ </a:t>
            </a:r>
            <a:r>
              <a:rPr kumimoji="1" lang="en-US" altLang="ko-KR" sz="900" dirty="0" smtClean="0">
                <a:solidFill>
                  <a:prstClr val="black"/>
                </a:solidFill>
                <a:latin typeface="+mn-ea"/>
              </a:rPr>
              <a:t>5/31)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900" dirty="0" smtClean="0">
                <a:solidFill>
                  <a:prstClr val="black"/>
                </a:solidFill>
                <a:latin typeface="+mn-ea"/>
              </a:rPr>
              <a:t>업무 </a:t>
            </a:r>
            <a:r>
              <a:rPr kumimoji="1" lang="ko-KR" altLang="en-US" sz="900" dirty="0">
                <a:solidFill>
                  <a:prstClr val="black"/>
                </a:solidFill>
                <a:latin typeface="+mn-ea"/>
              </a:rPr>
              <a:t>프로세스 분석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900" dirty="0" smtClean="0">
                <a:solidFill>
                  <a:prstClr val="black"/>
                </a:solidFill>
                <a:latin typeface="+mn-ea"/>
              </a:rPr>
              <a:t>현업 요구사항 </a:t>
            </a:r>
            <a:r>
              <a:rPr kumimoji="1" lang="ko-KR" altLang="en-US" sz="900" dirty="0">
                <a:solidFill>
                  <a:prstClr val="black"/>
                </a:solidFill>
                <a:latin typeface="+mn-ea"/>
              </a:rPr>
              <a:t>분석</a:t>
            </a: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691185" y="5982656"/>
            <a:ext cx="1565189" cy="39950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36000" bIns="3600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 smtClean="0">
                <a:solidFill>
                  <a:prstClr val="black"/>
                </a:solidFill>
                <a:latin typeface="+mn-ea"/>
              </a:rPr>
              <a:t>(6/1 </a:t>
            </a:r>
            <a:r>
              <a:rPr kumimoji="1" lang="en-US" altLang="ko-KR" sz="900" dirty="0">
                <a:solidFill>
                  <a:prstClr val="black"/>
                </a:solidFill>
                <a:latin typeface="+mn-ea"/>
              </a:rPr>
              <a:t>~ </a:t>
            </a:r>
            <a:r>
              <a:rPr kumimoji="1" lang="en-US" altLang="ko-KR" sz="900" dirty="0" smtClean="0">
                <a:solidFill>
                  <a:prstClr val="black"/>
                </a:solidFill>
                <a:latin typeface="+mn-ea"/>
              </a:rPr>
              <a:t>6/30)</a:t>
            </a:r>
            <a:endParaRPr kumimoji="1" lang="en-US" altLang="ko-KR" sz="900" dirty="0">
              <a:solidFill>
                <a:prstClr val="black"/>
              </a:solidFill>
              <a:latin typeface="+mn-ea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900" dirty="0" smtClean="0">
                <a:solidFill>
                  <a:prstClr val="black"/>
                </a:solidFill>
                <a:latin typeface="+mn-ea"/>
              </a:rPr>
              <a:t>기본설계 </a:t>
            </a:r>
            <a:r>
              <a:rPr kumimoji="1" lang="ko-KR" altLang="en-US" sz="900" dirty="0">
                <a:solidFill>
                  <a:prstClr val="black"/>
                </a:solidFill>
                <a:latin typeface="+mn-ea"/>
              </a:rPr>
              <a:t>안 작성  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900" dirty="0" smtClean="0">
                <a:solidFill>
                  <a:prstClr val="black"/>
                </a:solidFill>
                <a:latin typeface="+mn-ea"/>
              </a:rPr>
              <a:t>외주 </a:t>
            </a:r>
            <a:r>
              <a:rPr kumimoji="1" lang="ko-KR" altLang="en-US" sz="900" dirty="0">
                <a:solidFill>
                  <a:prstClr val="black"/>
                </a:solidFill>
                <a:latin typeface="+mn-ea"/>
              </a:rPr>
              <a:t>품의 발주 및 계약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663469" y="5982656"/>
            <a:ext cx="2241859" cy="39950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36000" bIns="36000">
            <a:no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 smtClean="0">
                <a:solidFill>
                  <a:prstClr val="black"/>
                </a:solidFill>
                <a:latin typeface="+mn-ea"/>
              </a:rPr>
              <a:t>           (7/1 </a:t>
            </a:r>
            <a:r>
              <a:rPr kumimoji="1" lang="en-US" altLang="ko-KR" sz="900" dirty="0">
                <a:solidFill>
                  <a:prstClr val="black"/>
                </a:solidFill>
                <a:latin typeface="+mn-ea"/>
              </a:rPr>
              <a:t>~ </a:t>
            </a:r>
            <a:r>
              <a:rPr kumimoji="1" lang="en-US" altLang="ko-KR" sz="900" dirty="0" smtClean="0">
                <a:solidFill>
                  <a:prstClr val="black"/>
                </a:solidFill>
                <a:latin typeface="+mn-ea"/>
              </a:rPr>
              <a:t>12/9)</a:t>
            </a:r>
            <a:endParaRPr kumimoji="1" lang="en-US" altLang="ko-KR" sz="900" dirty="0">
              <a:solidFill>
                <a:prstClr val="black"/>
              </a:solidFill>
              <a:latin typeface="+mn-ea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900" dirty="0" smtClean="0">
                <a:solidFill>
                  <a:prstClr val="black"/>
                </a:solidFill>
                <a:latin typeface="+mn-ea"/>
              </a:rPr>
              <a:t>프로그램 </a:t>
            </a:r>
            <a:r>
              <a:rPr kumimoji="1" lang="ko-KR" altLang="en-US" sz="900" dirty="0">
                <a:solidFill>
                  <a:prstClr val="black"/>
                </a:solidFill>
                <a:latin typeface="+mn-ea"/>
              </a:rPr>
              <a:t>개발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900" dirty="0" smtClean="0">
                <a:solidFill>
                  <a:prstClr val="black"/>
                </a:solidFill>
                <a:latin typeface="+mn-ea"/>
              </a:rPr>
              <a:t>단위</a:t>
            </a:r>
            <a:r>
              <a:rPr kumimoji="1" lang="en-US" altLang="ko-KR" sz="900" dirty="0">
                <a:solidFill>
                  <a:prstClr val="black"/>
                </a:solidFill>
                <a:latin typeface="+mn-ea"/>
              </a:rPr>
              <a:t>/</a:t>
            </a:r>
            <a:r>
              <a:rPr kumimoji="1" lang="ko-KR" altLang="en-US" sz="900" dirty="0">
                <a:solidFill>
                  <a:prstClr val="black"/>
                </a:solidFill>
                <a:latin typeface="+mn-ea"/>
              </a:rPr>
              <a:t>통합 테스트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900" dirty="0" smtClean="0">
                <a:solidFill>
                  <a:prstClr val="black"/>
                </a:solidFill>
                <a:latin typeface="+mn-ea"/>
              </a:rPr>
              <a:t>시스템보완 </a:t>
            </a:r>
            <a:r>
              <a:rPr kumimoji="1" lang="ko-KR" altLang="en-US" sz="900" dirty="0">
                <a:solidFill>
                  <a:prstClr val="black"/>
                </a:solidFill>
                <a:latin typeface="+mn-ea"/>
              </a:rPr>
              <a:t>및 추가 요구사항 반영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8090983" y="5982656"/>
            <a:ext cx="1620546" cy="39950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6000" tIns="36000" rIns="36000" bIns="3600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dirty="0" smtClean="0">
                <a:solidFill>
                  <a:prstClr val="black"/>
                </a:solidFill>
                <a:latin typeface="+mn-ea"/>
              </a:rPr>
              <a:t>        (12/12 </a:t>
            </a:r>
            <a:r>
              <a:rPr kumimoji="1" lang="en-US" altLang="ko-KR" sz="900" dirty="0">
                <a:solidFill>
                  <a:prstClr val="black"/>
                </a:solidFill>
                <a:latin typeface="+mn-ea"/>
              </a:rPr>
              <a:t>~ </a:t>
            </a:r>
            <a:r>
              <a:rPr kumimoji="1" lang="en-US" altLang="ko-KR" sz="900" dirty="0" smtClean="0">
                <a:solidFill>
                  <a:prstClr val="black"/>
                </a:solidFill>
                <a:latin typeface="+mn-ea"/>
              </a:rPr>
              <a:t>12/31)</a:t>
            </a:r>
            <a:endParaRPr kumimoji="1" lang="en-US" altLang="ko-KR" sz="900" dirty="0">
              <a:solidFill>
                <a:prstClr val="black"/>
              </a:solidFill>
              <a:latin typeface="+mn-ea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900" dirty="0" smtClean="0">
                <a:solidFill>
                  <a:prstClr val="black"/>
                </a:solidFill>
                <a:latin typeface="+mn-ea"/>
              </a:rPr>
              <a:t>적용사업 </a:t>
            </a:r>
            <a:r>
              <a:rPr kumimoji="1" lang="ko-KR" altLang="en-US" sz="900" dirty="0">
                <a:solidFill>
                  <a:prstClr val="black"/>
                </a:solidFill>
                <a:latin typeface="+mn-ea"/>
              </a:rPr>
              <a:t>협의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900" dirty="0" smtClean="0">
                <a:solidFill>
                  <a:prstClr val="black"/>
                </a:solidFill>
                <a:latin typeface="+mn-ea"/>
              </a:rPr>
              <a:t>시스템 </a:t>
            </a:r>
            <a:r>
              <a:rPr kumimoji="1" lang="ko-KR" altLang="en-US" sz="900" dirty="0">
                <a:solidFill>
                  <a:prstClr val="black"/>
                </a:solidFill>
                <a:latin typeface="+mn-ea"/>
              </a:rPr>
              <a:t>적용 </a:t>
            </a:r>
            <a:r>
              <a:rPr kumimoji="1" lang="ko-KR" altLang="en-US" sz="900" dirty="0" smtClean="0">
                <a:solidFill>
                  <a:prstClr val="black"/>
                </a:solidFill>
                <a:latin typeface="+mn-ea"/>
              </a:rPr>
              <a:t>지원</a:t>
            </a:r>
            <a:endParaRPr kumimoji="1" lang="en-US" altLang="ko-KR" sz="900" dirty="0" smtClean="0">
              <a:solidFill>
                <a:prstClr val="black"/>
              </a:solidFill>
              <a:latin typeface="+mn-ea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900" dirty="0" smtClean="0">
                <a:solidFill>
                  <a:prstClr val="black"/>
                </a:solidFill>
                <a:latin typeface="+mn-ea"/>
              </a:rPr>
              <a:t>개발 완료보고</a:t>
            </a:r>
            <a:endParaRPr kumimoji="1" lang="ko-KR" altLang="en-US" sz="9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548844" y="5661071"/>
            <a:ext cx="1707531" cy="390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spcAft>
                <a:spcPct val="15000"/>
              </a:spcAft>
              <a:buClr>
                <a:schemeClr val="tx1"/>
              </a:buClr>
            </a:pPr>
            <a:r>
              <a:rPr lang="en-US" altLang="ko-KR" sz="900" b="1" dirty="0" smtClean="0">
                <a:solidFill>
                  <a:srgbClr val="003892"/>
                </a:solidFill>
                <a:latin typeface="맑은 고딕" panose="020B0503020000020004" pitchFamily="50" charset="-127"/>
              </a:rPr>
              <a:t>&lt;</a:t>
            </a:r>
            <a:r>
              <a:rPr lang="ko-KR" altLang="en-US" sz="900" b="1" dirty="0" err="1" smtClean="0">
                <a:solidFill>
                  <a:srgbClr val="003892"/>
                </a:solidFill>
                <a:latin typeface="맑은 고딕" panose="020B0503020000020004" pitchFamily="50" charset="-127"/>
              </a:rPr>
              <a:t>품의단계</a:t>
            </a:r>
            <a:r>
              <a:rPr lang="en-US" altLang="ko-KR" sz="900" b="1" dirty="0">
                <a:solidFill>
                  <a:srgbClr val="003892"/>
                </a:solidFill>
                <a:latin typeface="맑은 고딕" panose="020B0503020000020004" pitchFamily="50" charset="-127"/>
              </a:rPr>
              <a:t>&gt;</a:t>
            </a:r>
          </a:p>
          <a:p>
            <a:pPr algn="ctr" latinLnBrk="0">
              <a:spcAft>
                <a:spcPct val="15000"/>
              </a:spcAft>
              <a:buClr>
                <a:schemeClr val="tx1"/>
              </a:buClr>
            </a:pPr>
            <a:r>
              <a:rPr lang="ko-KR" altLang="en-US" sz="900" b="1" dirty="0">
                <a:solidFill>
                  <a:srgbClr val="003892"/>
                </a:solidFill>
                <a:latin typeface="맑은 고딕" panose="020B0503020000020004" pitchFamily="50" charset="-127"/>
              </a:rPr>
              <a:t>기본설계 및 외주 품의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5817096" y="5661071"/>
            <a:ext cx="1388864" cy="390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spcAft>
                <a:spcPct val="15000"/>
              </a:spcAft>
              <a:buClr>
                <a:schemeClr val="tx1"/>
              </a:buClr>
            </a:pPr>
            <a:r>
              <a:rPr lang="en-US" altLang="ko-KR" sz="900" b="1" dirty="0" smtClean="0">
                <a:solidFill>
                  <a:srgbClr val="003892"/>
                </a:solidFill>
                <a:latin typeface="맑은 고딕" panose="020B0503020000020004" pitchFamily="50" charset="-127"/>
              </a:rPr>
              <a:t>&lt;</a:t>
            </a:r>
            <a:r>
              <a:rPr lang="ko-KR" altLang="en-US" sz="900" b="1" dirty="0" err="1" smtClean="0">
                <a:solidFill>
                  <a:srgbClr val="003892"/>
                </a:solidFill>
                <a:latin typeface="맑은 고딕" panose="020B0503020000020004" pitchFamily="50" charset="-127"/>
              </a:rPr>
              <a:t>구현단계</a:t>
            </a:r>
            <a:r>
              <a:rPr lang="en-US" altLang="ko-KR" sz="900" b="1" dirty="0" smtClean="0">
                <a:solidFill>
                  <a:srgbClr val="003892"/>
                </a:solidFill>
                <a:latin typeface="맑은 고딕" panose="020B0503020000020004" pitchFamily="50" charset="-127"/>
              </a:rPr>
              <a:t>&gt;</a:t>
            </a:r>
            <a:endParaRPr lang="en-US" altLang="ko-KR" sz="900" b="1" dirty="0">
              <a:solidFill>
                <a:srgbClr val="003892"/>
              </a:solidFill>
              <a:latin typeface="맑은 고딕" panose="020B0503020000020004" pitchFamily="50" charset="-127"/>
            </a:endParaRPr>
          </a:p>
          <a:p>
            <a:pPr algn="ctr" latinLnBrk="0">
              <a:spcAft>
                <a:spcPct val="15000"/>
              </a:spcAft>
              <a:buClr>
                <a:schemeClr val="tx1"/>
              </a:buClr>
            </a:pPr>
            <a:r>
              <a:rPr lang="ko-KR" altLang="en-US" sz="900" b="1" dirty="0">
                <a:solidFill>
                  <a:srgbClr val="003892"/>
                </a:solidFill>
                <a:latin typeface="맑은 고딕" panose="020B0503020000020004" pitchFamily="50" charset="-127"/>
              </a:rPr>
              <a:t>프로그램 개발</a:t>
            </a:r>
            <a:r>
              <a:rPr lang="en-US" altLang="ko-KR" sz="900" b="1" dirty="0">
                <a:solidFill>
                  <a:srgbClr val="003892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900" b="1" dirty="0">
                <a:solidFill>
                  <a:srgbClr val="003892"/>
                </a:solidFill>
                <a:latin typeface="맑은 고딕" panose="020B0503020000020004" pitchFamily="50" charset="-127"/>
              </a:rPr>
              <a:t>보완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8089657" y="5661071"/>
            <a:ext cx="1460576" cy="390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spcAft>
                <a:spcPct val="15000"/>
              </a:spcAft>
              <a:buClr>
                <a:schemeClr val="tx1"/>
              </a:buClr>
            </a:pPr>
            <a:r>
              <a:rPr lang="en-US" altLang="ko-KR" sz="900" b="1" dirty="0">
                <a:solidFill>
                  <a:srgbClr val="003892"/>
                </a:solidFill>
                <a:latin typeface="맑은 고딕" panose="020B0503020000020004" pitchFamily="50" charset="-127"/>
              </a:rPr>
              <a:t>&lt;</a:t>
            </a:r>
            <a:r>
              <a:rPr lang="ko-KR" altLang="en-US" sz="900" b="1" dirty="0">
                <a:solidFill>
                  <a:srgbClr val="003892"/>
                </a:solidFill>
                <a:latin typeface="맑은 고딕" panose="020B0503020000020004" pitchFamily="50" charset="-127"/>
              </a:rPr>
              <a:t>지원단계</a:t>
            </a:r>
            <a:r>
              <a:rPr lang="en-US" altLang="ko-KR" sz="900" b="1" dirty="0">
                <a:solidFill>
                  <a:srgbClr val="003892"/>
                </a:solidFill>
                <a:latin typeface="맑은 고딕" panose="020B0503020000020004" pitchFamily="50" charset="-127"/>
              </a:rPr>
              <a:t>&gt;</a:t>
            </a:r>
          </a:p>
          <a:p>
            <a:pPr algn="ctr" latinLnBrk="0">
              <a:spcAft>
                <a:spcPct val="15000"/>
              </a:spcAft>
              <a:buClr>
                <a:schemeClr val="tx1"/>
              </a:buClr>
            </a:pPr>
            <a:r>
              <a:rPr lang="ko-KR" altLang="en-US" sz="900" b="1" dirty="0">
                <a:solidFill>
                  <a:srgbClr val="003892"/>
                </a:solidFill>
                <a:latin typeface="맑은 고딕" panose="020B0503020000020004" pitchFamily="50" charset="-127"/>
              </a:rPr>
              <a:t>시스템 </a:t>
            </a:r>
            <a:r>
              <a:rPr lang="ko-KR" altLang="en-US" sz="900" b="1" dirty="0" smtClean="0">
                <a:solidFill>
                  <a:srgbClr val="003892"/>
                </a:solidFill>
                <a:latin typeface="맑은 고딕" panose="020B0503020000020004" pitchFamily="50" charset="-127"/>
              </a:rPr>
              <a:t>적용 및 완료보고</a:t>
            </a:r>
            <a:endParaRPr lang="ko-KR" altLang="en-US" sz="900" b="1" dirty="0">
              <a:solidFill>
                <a:srgbClr val="003892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96" y="1438452"/>
            <a:ext cx="113348" cy="1333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96" y="1636572"/>
            <a:ext cx="113348" cy="13335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96" y="1838172"/>
            <a:ext cx="113348" cy="13335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876129" y="2158766"/>
            <a:ext cx="2192038" cy="1868376"/>
            <a:chOff x="1876129" y="2158766"/>
            <a:chExt cx="2192038" cy="1868376"/>
          </a:xfrm>
        </p:grpSpPr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8006" y="2533673"/>
              <a:ext cx="1788284" cy="1493469"/>
            </a:xfrm>
            <a:prstGeom prst="rect">
              <a:avLst/>
            </a:prstGeom>
            <a:ln>
              <a:noFill/>
            </a:ln>
            <a:effectLst>
              <a:outerShdw blurRad="292100" dist="139700" dir="2700000" sx="95000" sy="95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2" name="TextBox 131"/>
            <p:cNvSpPr txBox="1"/>
            <p:nvPr/>
          </p:nvSpPr>
          <p:spPr>
            <a:xfrm>
              <a:off x="1876129" y="2158766"/>
              <a:ext cx="219203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eaLnBrk="0" fontAlgn="base" latinLnBrk="0" hangingPunct="0">
                <a:spcBef>
                  <a:spcPts val="400"/>
                </a:spcBef>
                <a:spcAft>
                  <a:spcPct val="0"/>
                </a:spcAft>
                <a:buClr>
                  <a:prstClr val="black"/>
                </a:buClr>
              </a:pPr>
              <a:r>
                <a:rPr kumimoji="1" lang="en-US" altLang="ko-KR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S3D </a:t>
              </a:r>
              <a:r>
                <a:rPr kumimoji="1" lang="ko-KR" altLang="en-US" sz="9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기반 전기</a:t>
              </a:r>
              <a:r>
                <a:rPr kumimoji="1" lang="en-US" altLang="ko-KR" sz="9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kumimoji="1" lang="ko-KR" altLang="en-US" sz="9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계장 </a:t>
              </a:r>
              <a:r>
                <a:rPr kumimoji="1" lang="en-US" altLang="ko-KR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Tray</a:t>
              </a:r>
              <a:r>
                <a:rPr kumimoji="1" lang="ko-KR" altLang="en-US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물량 데이터 </a:t>
              </a:r>
              <a:r>
                <a:rPr kumimoji="1" lang="en-US" altLang="ko-KR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Report</a:t>
              </a:r>
              <a:r>
                <a:rPr kumimoji="1" lang="ko-KR" altLang="en-US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추출 시스템 개선</a:t>
              </a:r>
              <a:endParaRPr kumimoji="1" lang="ko-KR" altLang="en-US" sz="9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365893" y="2140088"/>
            <a:ext cx="2555254" cy="1864789"/>
            <a:chOff x="4365893" y="2140088"/>
            <a:chExt cx="2555254" cy="1864789"/>
          </a:xfrm>
        </p:grpSpPr>
        <p:sp>
          <p:nvSpPr>
            <p:cNvPr id="133" name="TextBox 132"/>
            <p:cNvSpPr txBox="1"/>
            <p:nvPr/>
          </p:nvSpPr>
          <p:spPr>
            <a:xfrm>
              <a:off x="4365893" y="2140088"/>
              <a:ext cx="255525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eaLnBrk="0" fontAlgn="base" latinLnBrk="0" hangingPunct="0">
                <a:spcBef>
                  <a:spcPts val="400"/>
                </a:spcBef>
                <a:spcAft>
                  <a:spcPct val="0"/>
                </a:spcAft>
                <a:buClr>
                  <a:prstClr val="black"/>
                </a:buClr>
              </a:pPr>
              <a:r>
                <a:rPr kumimoji="1" lang="en-US" altLang="ko-KR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S3D</a:t>
              </a:r>
              <a:r>
                <a:rPr kumimoji="1" lang="ko-KR" altLang="en-US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기반 전기</a:t>
              </a:r>
              <a:r>
                <a:rPr kumimoji="1" lang="en-US" altLang="ko-KR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kumimoji="1" lang="ko-KR" altLang="en-US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계장 </a:t>
              </a:r>
              <a:r>
                <a:rPr kumimoji="1" lang="en-US" altLang="ko-KR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Tray </a:t>
              </a:r>
              <a:r>
                <a:rPr kumimoji="1" lang="ko-KR" altLang="en-US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 자재 코드 </a:t>
              </a:r>
              <a:r>
                <a:rPr kumimoji="1" lang="en-US" altLang="ko-KR" sz="9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Mapping</a:t>
              </a:r>
              <a:r>
                <a:rPr kumimoji="1" lang="ko-KR" altLang="en-US" sz="9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</a:t>
              </a:r>
              <a:r>
                <a:rPr kumimoji="1" lang="ko-KR" altLang="en-US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통한 </a:t>
              </a:r>
              <a:r>
                <a:rPr kumimoji="1" lang="en-US" altLang="ko-KR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E-Space </a:t>
              </a:r>
              <a:r>
                <a:rPr kumimoji="1" lang="ko-KR" altLang="en-US" sz="9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內 데이터 연계 </a:t>
              </a:r>
              <a:endParaRPr kumimoji="1" lang="ko-KR" altLang="en-US" sz="9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453350" y="2509563"/>
              <a:ext cx="2362524" cy="1495314"/>
              <a:chOff x="4211317" y="2387579"/>
              <a:chExt cx="2555253" cy="1617298"/>
            </a:xfrm>
          </p:grpSpPr>
          <p:pic>
            <p:nvPicPr>
              <p:cNvPr id="134" name="그림 133"/>
              <p:cNvPicPr>
                <a:picLocks noChangeAspect="1"/>
              </p:cNvPicPr>
              <p:nvPr/>
            </p:nvPicPr>
            <p:blipFill rotWithShape="1">
              <a:blip r:embed="rId4"/>
              <a:srcRect b="18508"/>
              <a:stretch/>
            </p:blipFill>
            <p:spPr>
              <a:xfrm>
                <a:off x="4211317" y="2387579"/>
                <a:ext cx="2555253" cy="161729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sx="95000" sy="95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35" name="직사각형 134"/>
              <p:cNvSpPr/>
              <p:nvPr/>
            </p:nvSpPr>
            <p:spPr>
              <a:xfrm>
                <a:off x="4353178" y="2645593"/>
                <a:ext cx="2271529" cy="19116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sz="800" kern="0" spc="-70" dirty="0">
                    <a:solidFill>
                      <a:srgbClr val="FF0000"/>
                    </a:solidFill>
                    <a:latin typeface="+mn-ea"/>
                  </a:rPr>
                  <a:t>S3D BOM </a:t>
                </a:r>
                <a:r>
                  <a:rPr lang="ko-KR" altLang="en-US" sz="800" kern="0" spc="-70" dirty="0">
                    <a:solidFill>
                      <a:srgbClr val="FF0000"/>
                    </a:solidFill>
                    <a:latin typeface="+mn-ea"/>
                  </a:rPr>
                  <a:t>추출 </a:t>
                </a:r>
                <a:r>
                  <a:rPr lang="en-US" altLang="ko-KR" sz="800" kern="0" spc="-70" dirty="0">
                    <a:solidFill>
                      <a:srgbClr val="FF0000"/>
                    </a:solidFill>
                    <a:latin typeface="+mn-ea"/>
                  </a:rPr>
                  <a:t>&amp; </a:t>
                </a:r>
                <a:r>
                  <a:rPr lang="ko-KR" altLang="en-US" sz="800" kern="0" spc="-70" dirty="0" smtClean="0">
                    <a:solidFill>
                      <a:srgbClr val="FF0000"/>
                    </a:solidFill>
                    <a:latin typeface="+mn-ea"/>
                  </a:rPr>
                  <a:t>연계 </a:t>
                </a:r>
                <a:r>
                  <a:rPr lang="en-US" altLang="ko-KR" sz="800" kern="0" spc="-70" dirty="0">
                    <a:solidFill>
                      <a:srgbClr val="FF0000"/>
                    </a:solidFill>
                    <a:latin typeface="+mn-ea"/>
                  </a:rPr>
                  <a:t>(3DRG </a:t>
                </a:r>
                <a:r>
                  <a:rPr lang="en-US" altLang="ko-KR" sz="800" kern="0" spc="-70" dirty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</a:t>
                </a:r>
                <a:r>
                  <a:rPr lang="ko-KR" altLang="en-US" sz="800" kern="0" spc="-70" dirty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 </a:t>
                </a:r>
                <a:r>
                  <a:rPr lang="en-US" altLang="ko-KR" sz="800" kern="0" spc="-70" dirty="0" smtClean="0">
                    <a:solidFill>
                      <a:srgbClr val="FF0000"/>
                    </a:solidFill>
                    <a:latin typeface="+mn-ea"/>
                    <a:sym typeface="Wingdings" panose="05000000000000000000" pitchFamily="2" charset="2"/>
                  </a:rPr>
                  <a:t>E-Space</a:t>
                </a:r>
                <a:r>
                  <a:rPr lang="en-US" altLang="ko-KR" sz="800" kern="0" spc="-70" dirty="0" smtClean="0">
                    <a:solidFill>
                      <a:srgbClr val="FF0000"/>
                    </a:solidFill>
                    <a:latin typeface="+mn-ea"/>
                  </a:rPr>
                  <a:t>)</a:t>
                </a:r>
                <a:endParaRPr lang="ko-KR" altLang="en-US" sz="800" kern="0" spc="-70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7051064" y="2140088"/>
            <a:ext cx="2268486" cy="1818074"/>
            <a:chOff x="7051064" y="2140088"/>
            <a:chExt cx="2268486" cy="1818074"/>
          </a:xfrm>
        </p:grpSpPr>
        <p:grpSp>
          <p:nvGrpSpPr>
            <p:cNvPr id="150" name="그룹 149"/>
            <p:cNvGrpSpPr/>
            <p:nvPr/>
          </p:nvGrpSpPr>
          <p:grpSpPr>
            <a:xfrm>
              <a:off x="7113600" y="2509565"/>
              <a:ext cx="2187147" cy="1448597"/>
              <a:chOff x="5982292" y="2524851"/>
              <a:chExt cx="3193056" cy="1433712"/>
            </a:xfrm>
          </p:grpSpPr>
          <p:grpSp>
            <p:nvGrpSpPr>
              <p:cNvPr id="151" name="그룹 150"/>
              <p:cNvGrpSpPr/>
              <p:nvPr/>
            </p:nvGrpSpPr>
            <p:grpSpPr>
              <a:xfrm>
                <a:off x="5982292" y="2582751"/>
                <a:ext cx="1604212" cy="1364873"/>
                <a:chOff x="3992435" y="2549198"/>
                <a:chExt cx="2433075" cy="2070075"/>
              </a:xfrm>
            </p:grpSpPr>
            <p:pic>
              <p:nvPicPr>
                <p:cNvPr id="156" name="그림 155"/>
                <p:cNvPicPr preferRelativeResize="0"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92435" y="2549198"/>
                  <a:ext cx="673200" cy="56520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sx="95000" sy="95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160" name="그림 159"/>
                <p:cNvPicPr preferRelativeResize="0">
                  <a:picLocks/>
                </p:cNvPicPr>
                <p:nvPr/>
              </p:nvPicPr>
              <p:blipFill rotWithShape="1">
                <a:blip r:embed="rId6"/>
                <a:srcRect t="11674"/>
                <a:stretch/>
              </p:blipFill>
              <p:spPr>
                <a:xfrm>
                  <a:off x="4871161" y="2549198"/>
                  <a:ext cx="673200" cy="56520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sx="95000" sy="95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166" name="그림 165"/>
                <p:cNvPicPr preferRelativeResize="0"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52310" y="2549198"/>
                  <a:ext cx="673200" cy="56520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sx="95000" sy="95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167" name="그림 166"/>
                <p:cNvPicPr preferRelativeResize="0"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92435" y="3304675"/>
                  <a:ext cx="673200" cy="56520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sx="95000" sy="95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168" name="그림 167"/>
                <p:cNvPicPr preferRelativeResize="0">
                  <a:picLocks/>
                </p:cNvPicPr>
                <p:nvPr/>
              </p:nvPicPr>
              <p:blipFill rotWithShape="1">
                <a:blip r:embed="rId9"/>
                <a:srcRect t="4433"/>
                <a:stretch/>
              </p:blipFill>
              <p:spPr>
                <a:xfrm>
                  <a:off x="5752310" y="3304675"/>
                  <a:ext cx="673200" cy="56520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sx="95000" sy="95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169" name="그림 168"/>
                <p:cNvPicPr preferRelativeResize="0"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71161" y="3304675"/>
                  <a:ext cx="673200" cy="56520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sx="95000" sy="95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170" name="그림 169"/>
                <p:cNvPicPr preferRelativeResize="0"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71161" y="4054073"/>
                  <a:ext cx="673200" cy="56520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sx="95000" sy="95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171" name="그림 170"/>
                <p:cNvPicPr preferRelativeResize="0"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52310" y="4054073"/>
                  <a:ext cx="673200" cy="56520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sx="95000" sy="95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172" name="그림 171"/>
                <p:cNvPicPr preferRelativeResize="0"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92435" y="4054073"/>
                  <a:ext cx="673200" cy="56520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sx="95000" sy="95000" algn="tl" rotWithShape="0">
                    <a:srgbClr val="333333">
                      <a:alpha val="65000"/>
                    </a:srgbClr>
                  </a:outerShdw>
                </a:effectLst>
              </p:spPr>
            </p:pic>
          </p:grpSp>
          <p:pic>
            <p:nvPicPr>
              <p:cNvPr id="152" name="그림 151"/>
              <p:cNvPicPr preferRelativeResize="0">
                <a:picLocks/>
              </p:cNvPicPr>
              <p:nvPr/>
            </p:nvPicPr>
            <p:blipFill rotWithShape="1">
              <a:blip r:embed="rId14"/>
              <a:srcRect l="44256" t="35159" r="50449" b="54348"/>
              <a:stretch/>
            </p:blipFill>
            <p:spPr>
              <a:xfrm>
                <a:off x="8242818" y="2542305"/>
                <a:ext cx="442801" cy="35738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sx="95000" sy="95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53" name="그림 152"/>
              <p:cNvPicPr preferRelativeResize="0">
                <a:picLocks/>
              </p:cNvPicPr>
              <p:nvPr/>
            </p:nvPicPr>
            <p:blipFill rotWithShape="1">
              <a:blip r:embed="rId14"/>
              <a:srcRect l="50429" t="18723" r="44044" b="69294"/>
              <a:stretch/>
            </p:blipFill>
            <p:spPr>
              <a:xfrm>
                <a:off x="8732547" y="2537403"/>
                <a:ext cx="442801" cy="35824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sx="95000" sy="95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54" name="그림 153"/>
              <p:cNvPicPr preferRelativeResize="0">
                <a:picLocks/>
              </p:cNvPicPr>
              <p:nvPr/>
            </p:nvPicPr>
            <p:blipFill rotWithShape="1">
              <a:blip r:embed="rId14"/>
              <a:srcRect l="56647" t="50927" r="37826" b="37839"/>
              <a:stretch/>
            </p:blipFill>
            <p:spPr>
              <a:xfrm>
                <a:off x="7764721" y="2524851"/>
                <a:ext cx="442800" cy="3708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sx="95000" sy="95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55" name="그림 154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64721" y="2945838"/>
                <a:ext cx="1410627" cy="101272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sx="95000" sy="95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173" name="TextBox 172"/>
            <p:cNvSpPr txBox="1"/>
            <p:nvPr/>
          </p:nvSpPr>
          <p:spPr>
            <a:xfrm>
              <a:off x="7051064" y="2140088"/>
              <a:ext cx="226848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eaLnBrk="0" fontAlgn="base" latinLnBrk="0" hangingPunct="0">
                <a:spcBef>
                  <a:spcPts val="400"/>
                </a:spcBef>
                <a:spcAft>
                  <a:spcPct val="0"/>
                </a:spcAft>
                <a:buClr>
                  <a:prstClr val="black"/>
                </a:buClr>
              </a:pPr>
              <a:r>
                <a:rPr kumimoji="1" lang="en-US" altLang="ko-KR" sz="9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S3D </a:t>
              </a:r>
              <a:r>
                <a:rPr kumimoji="1" lang="ko-KR" altLang="en-US" sz="9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전기</a:t>
              </a:r>
              <a:r>
                <a:rPr kumimoji="1" lang="en-US" altLang="ko-KR" sz="9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/</a:t>
              </a:r>
              <a:r>
                <a:rPr kumimoji="1" lang="ko-KR" altLang="en-US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계장 </a:t>
              </a:r>
              <a:r>
                <a:rPr kumimoji="1" lang="en-US" altLang="ko-KR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3D </a:t>
              </a:r>
              <a:r>
                <a:rPr kumimoji="1" lang="en-US" altLang="ko-KR" sz="9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Symbol </a:t>
              </a:r>
              <a:r>
                <a:rPr kumimoji="1" lang="ko-KR" altLang="en-US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표준 </a:t>
              </a:r>
              <a:r>
                <a:rPr kumimoji="1" lang="en-US" altLang="ko-KR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Icon</a:t>
              </a:r>
              <a:r>
                <a:rPr kumimoji="1" lang="ko-KR" altLang="en-US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화 </a:t>
              </a:r>
              <a:r>
                <a:rPr kumimoji="1" lang="en-US" altLang="ko-KR" sz="9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(Tray, Equipment)</a:t>
              </a:r>
              <a:endParaRPr kumimoji="1" lang="ko-KR" altLang="en-US" sz="9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7" name="Rectangle 182"/>
          <p:cNvSpPr>
            <a:spLocks noChangeArrowheads="1"/>
          </p:cNvSpPr>
          <p:nvPr/>
        </p:nvSpPr>
        <p:spPr bwMode="auto">
          <a:xfrm>
            <a:off x="606151" y="6621055"/>
            <a:ext cx="4437845" cy="24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 anchor="ctr">
            <a:spAutoFit/>
          </a:bodyPr>
          <a:lstStyle/>
          <a:p>
            <a:pPr>
              <a:lnSpc>
                <a:spcPct val="120000"/>
              </a:lnSpc>
              <a:buClr>
                <a:srgbClr val="0070C0"/>
              </a:buClr>
            </a:pPr>
            <a:r>
              <a:rPr lang="en-US" altLang="ko-KR" sz="800" dirty="0" smtClean="0">
                <a:solidFill>
                  <a:prstClr val="black"/>
                </a:solidFill>
                <a:latin typeface="맑은 고딕" pitchFamily="50" charset="-127"/>
              </a:rPr>
              <a:t>1) 3DRG : 3D Report Generator    2) S3D : Smart 3D    3) E-Space : Engineering Space</a:t>
            </a:r>
            <a:endParaRPr lang="ko-KR" altLang="en-US" sz="800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15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맑은 고딕"/>
              </a:rPr>
              <a:t>Ⅱ</a:t>
            </a:r>
            <a:r>
              <a:rPr lang="en-US" altLang="ko-KR" sz="2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2200" dirty="0" smtClean="0">
                <a:solidFill>
                  <a:prstClr val="black"/>
                </a:solidFill>
                <a:latin typeface="맑은 고딕"/>
                <a:ea typeface="맑은 고딕"/>
              </a:rPr>
              <a:t>추진 계획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55" name="직사각형 54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상세 개발 내용 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(3/3)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447023" y="1194636"/>
            <a:ext cx="8366323" cy="2512844"/>
          </a:xfrm>
          <a:prstGeom prst="rect">
            <a:avLst/>
          </a:prstGeom>
        </p:spPr>
        <p:txBody>
          <a:bodyPr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buNone/>
              <a:defRPr/>
            </a:pP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3. BOM Report </a:t>
            </a: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생성 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(1/2)</a:t>
            </a:r>
          </a:p>
          <a:p>
            <a:pPr marL="56745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3DRG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내 전기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BOM Report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생성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및 파일 추출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(Excel)</a:t>
            </a:r>
          </a:p>
          <a:p>
            <a:pPr marL="56745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3DRG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로부터 생성된 전기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BOM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데이터의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E-Space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연계</a:t>
            </a:r>
            <a:endParaRPr lang="en-US" altLang="ko-KR" sz="10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lvl="1" indent="0">
              <a:buNone/>
              <a:defRPr/>
            </a:pP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  - E-Space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내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3D BOM Loader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기능을 통한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3DRG BOM Report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파일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(Excel) Import (By User)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또는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DB to DB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데이터 전송</a:t>
            </a:r>
            <a:endParaRPr lang="en-US" altLang="ko-KR" sz="10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lvl="1" indent="0">
              <a:buNone/>
              <a:defRPr/>
            </a:pP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  - BOM Data Verification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후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(By User),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최종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BOM Data Input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수행</a:t>
            </a:r>
            <a:endParaRPr lang="en-US" altLang="ko-KR" sz="10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12090" y="3048157"/>
            <a:ext cx="9511447" cy="1834327"/>
            <a:chOff x="789564" y="3142989"/>
            <a:chExt cx="8567811" cy="1652342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0148" y="3496166"/>
              <a:ext cx="1699200" cy="118644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6000" dist="5000" dir="5400000" sy="-100000" algn="bl" rotWithShape="0"/>
            </a:effec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73" t="4028" r="1363" b="51946"/>
            <a:stretch/>
          </p:blipFill>
          <p:spPr bwMode="auto">
            <a:xfrm>
              <a:off x="868833" y="3496166"/>
              <a:ext cx="1696569" cy="118990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  <a:reflection blurRad="12700" stA="38000" endPos="6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" name="그룹 23"/>
            <p:cNvGrpSpPr/>
            <p:nvPr/>
          </p:nvGrpSpPr>
          <p:grpSpPr>
            <a:xfrm>
              <a:off x="789564" y="3142989"/>
              <a:ext cx="8425643" cy="269675"/>
              <a:chOff x="687964" y="4635276"/>
              <a:chExt cx="8425643" cy="269675"/>
            </a:xfrm>
          </p:grpSpPr>
          <p:sp>
            <p:nvSpPr>
              <p:cNvPr id="25" name="오각형 24"/>
              <p:cNvSpPr/>
              <p:nvPr/>
            </p:nvSpPr>
            <p:spPr>
              <a:xfrm>
                <a:off x="6930873" y="4635276"/>
                <a:ext cx="2182734" cy="269675"/>
              </a:xfrm>
              <a:prstGeom prst="homePlate">
                <a:avLst>
                  <a:gd name="adj" fmla="val 37638"/>
                </a:avLst>
              </a:prstGeom>
              <a:solidFill>
                <a:srgbClr val="25406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2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900" kern="0" dirty="0" smtClean="0">
                    <a:solidFill>
                      <a:prstClr val="white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전기</a:t>
                </a:r>
                <a:r>
                  <a:rPr lang="en-US" altLang="ko-KR" sz="900" kern="0" dirty="0" smtClean="0">
                    <a:solidFill>
                      <a:prstClr val="white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/</a:t>
                </a:r>
                <a:r>
                  <a:rPr lang="ko-KR" altLang="en-US" sz="900" kern="0" dirty="0" smtClean="0">
                    <a:solidFill>
                      <a:prstClr val="white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계장 </a:t>
                </a:r>
                <a:r>
                  <a:rPr lang="en-US" altLang="ko-KR" sz="900" kern="0" dirty="0" smtClean="0">
                    <a:solidFill>
                      <a:prstClr val="white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Tray BOM</a:t>
                </a:r>
              </a:p>
              <a:p>
                <a:pPr marL="0" marR="0" lvl="0" indent="0" algn="ctr" defTabSz="91422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90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Report Data</a:t>
                </a:r>
                <a:r>
                  <a:rPr kumimoji="0" lang="en-US" altLang="ko-KR" sz="900" i="0" u="none" strike="noStrike" kern="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 Input</a:t>
                </a:r>
                <a:endParaRPr kumimoji="0" lang="en-US" altLang="ko-KR" sz="9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itchFamily="34" charset="0"/>
                </a:endParaRPr>
              </a:p>
            </p:txBody>
          </p:sp>
          <p:sp>
            <p:nvSpPr>
              <p:cNvPr id="26" name="오각형 25"/>
              <p:cNvSpPr/>
              <p:nvPr/>
            </p:nvSpPr>
            <p:spPr>
              <a:xfrm>
                <a:off x="4849903" y="4635276"/>
                <a:ext cx="2182734" cy="269675"/>
              </a:xfrm>
              <a:prstGeom prst="homePlate">
                <a:avLst>
                  <a:gd name="adj" fmla="val 37638"/>
                </a:avLst>
              </a:prstGeom>
              <a:solidFill>
                <a:srgbClr val="37609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2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900" kern="0" dirty="0" smtClean="0">
                    <a:solidFill>
                      <a:prstClr val="white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전기</a:t>
                </a:r>
                <a:r>
                  <a:rPr lang="en-US" altLang="ko-KR" sz="900" kern="0" dirty="0" smtClean="0">
                    <a:solidFill>
                      <a:prstClr val="white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/</a:t>
                </a:r>
                <a:r>
                  <a:rPr lang="ko-KR" altLang="en-US" sz="900" kern="0" dirty="0" smtClean="0">
                    <a:solidFill>
                      <a:prstClr val="white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계장 </a:t>
                </a:r>
                <a:r>
                  <a:rPr lang="en-US" altLang="ko-KR" sz="900" kern="0" dirty="0" smtClean="0">
                    <a:solidFill>
                      <a:prstClr val="white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Tray  BOM</a:t>
                </a:r>
              </a:p>
              <a:p>
                <a:pPr marL="0" marR="0" lvl="0" indent="0" algn="ctr" defTabSz="91422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900" kern="0" dirty="0" smtClean="0">
                    <a:solidFill>
                      <a:prstClr val="white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Report File Import</a:t>
                </a:r>
              </a:p>
            </p:txBody>
          </p:sp>
          <p:sp>
            <p:nvSpPr>
              <p:cNvPr id="27" name="오각형 26"/>
              <p:cNvSpPr/>
              <p:nvPr/>
            </p:nvSpPr>
            <p:spPr>
              <a:xfrm>
                <a:off x="2652217" y="4635276"/>
                <a:ext cx="2299451" cy="269675"/>
              </a:xfrm>
              <a:prstGeom prst="homePlate">
                <a:avLst>
                  <a:gd name="adj" fmla="val 37638"/>
                </a:avLst>
              </a:prstGeom>
              <a:solidFill>
                <a:srgbClr val="558ED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2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90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전기</a:t>
                </a:r>
                <a:r>
                  <a:rPr kumimoji="0" lang="en-US" altLang="ko-KR" sz="90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/</a:t>
                </a:r>
                <a:r>
                  <a:rPr kumimoji="0" lang="ko-KR" altLang="en-US" sz="90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계장 </a:t>
                </a:r>
                <a:r>
                  <a:rPr lang="en-US" altLang="ko-KR" sz="900" kern="0" dirty="0" smtClean="0">
                    <a:solidFill>
                      <a:prstClr val="white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Tray BOM </a:t>
                </a:r>
                <a:br>
                  <a:rPr lang="en-US" altLang="ko-KR" sz="900" kern="0" dirty="0" smtClean="0">
                    <a:solidFill>
                      <a:prstClr val="white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</a:br>
                <a:r>
                  <a:rPr lang="en-US" altLang="ko-KR" sz="900" kern="0" dirty="0" smtClean="0">
                    <a:solidFill>
                      <a:prstClr val="white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Report </a:t>
                </a:r>
                <a:r>
                  <a:rPr lang="ko-KR" altLang="en-US" sz="900" kern="0" dirty="0" smtClean="0">
                    <a:solidFill>
                      <a:prstClr val="white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생성 및 추출 </a:t>
                </a:r>
                <a:r>
                  <a:rPr lang="en-US" altLang="ko-KR" sz="900" kern="0" dirty="0" smtClean="0">
                    <a:solidFill>
                      <a:prstClr val="white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(Excel)</a:t>
                </a:r>
                <a:endParaRPr kumimoji="0" lang="en-US" altLang="ko-KR" sz="9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itchFamily="34" charset="0"/>
                </a:endParaRPr>
              </a:p>
            </p:txBody>
          </p:sp>
          <p:sp>
            <p:nvSpPr>
              <p:cNvPr id="31" name="오각형 30"/>
              <p:cNvSpPr/>
              <p:nvPr/>
            </p:nvSpPr>
            <p:spPr>
              <a:xfrm>
                <a:off x="687964" y="4635276"/>
                <a:ext cx="2080970" cy="269675"/>
              </a:xfrm>
              <a:prstGeom prst="homePlate">
                <a:avLst>
                  <a:gd name="adj" fmla="val 37638"/>
                </a:avLst>
              </a:prstGeom>
              <a:solidFill>
                <a:srgbClr val="8EB4E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22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900" kern="0" dirty="0" smtClean="0">
                    <a:solidFill>
                      <a:prstClr val="white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전기</a:t>
                </a:r>
                <a:r>
                  <a:rPr lang="en-US" altLang="ko-KR" sz="900" kern="0" dirty="0" smtClean="0">
                    <a:solidFill>
                      <a:prstClr val="white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/</a:t>
                </a:r>
                <a:r>
                  <a:rPr lang="ko-KR" altLang="en-US" sz="900" kern="0" dirty="0" smtClean="0">
                    <a:solidFill>
                      <a:prstClr val="white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계장 </a:t>
                </a:r>
                <a:r>
                  <a:rPr lang="en-US" altLang="ko-KR" sz="900" kern="0" dirty="0" smtClean="0">
                    <a:solidFill>
                      <a:prstClr val="white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Tray </a:t>
                </a:r>
                <a:r>
                  <a:rPr kumimoji="0" lang="en-US" altLang="ko-KR" sz="90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3D Mode</a:t>
                </a:r>
                <a:r>
                  <a:rPr lang="en-US" altLang="ko-KR" sz="900" kern="0" dirty="0" smtClean="0">
                    <a:solidFill>
                      <a:prstClr val="white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itchFamily="34" charset="0"/>
                  </a:rPr>
                  <a:t>ling</a:t>
                </a:r>
                <a:endParaRPr kumimoji="0" lang="en-US" altLang="ko-KR" sz="9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itchFamily="34" charset="0"/>
                </a:endParaRPr>
              </a:p>
            </p:txBody>
          </p:sp>
        </p:grpSp>
        <p:pic>
          <p:nvPicPr>
            <p:cNvPr id="40" name="그림 3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4336" y="3496166"/>
              <a:ext cx="1699200" cy="118644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reflection blurRad="12700" stA="38000" endPos="6000" dist="5000" dir="5400000" sy="-100000" algn="bl" rotWithShape="0"/>
            </a:effectLst>
            <a:extLst/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6751" y="3704300"/>
              <a:ext cx="336969" cy="336969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7"/>
            <a:srcRect b="18508"/>
            <a:stretch/>
          </p:blipFill>
          <p:spPr>
            <a:xfrm>
              <a:off x="7464932" y="3496166"/>
              <a:ext cx="1699200" cy="118644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reflection blurRad="12700" stA="38000" endPos="6000" dist="5000" dir="5400000" sy="-100000" algn="bl" rotWithShape="0"/>
            </a:effectLst>
          </p:spPr>
        </p:pic>
        <p:sp>
          <p:nvSpPr>
            <p:cNvPr id="42" name="대각선 방향의 모서리가 둥근 사각형 41"/>
            <p:cNvSpPr/>
            <p:nvPr/>
          </p:nvSpPr>
          <p:spPr>
            <a:xfrm>
              <a:off x="2271816" y="4605434"/>
              <a:ext cx="378191" cy="189897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ko-KR" sz="900" b="1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S3D</a:t>
              </a:r>
              <a:endParaRPr lang="ko-KR" altLang="en-US" sz="900" b="1" dirty="0">
                <a:solidFill>
                  <a:schemeClr val="bg2">
                    <a:lumMod val="50000"/>
                  </a:schemeClr>
                </a:solidFill>
                <a:latin typeface="현대하모니 M" pitchFamily="18" charset="-127"/>
                <a:ea typeface="현대하모니 M" pitchFamily="18" charset="-127"/>
              </a:endParaRPr>
            </a:p>
          </p:txBody>
        </p:sp>
        <p:sp>
          <p:nvSpPr>
            <p:cNvPr id="43" name="대각선 방향의 모서리가 둥근 사각형 42"/>
            <p:cNvSpPr/>
            <p:nvPr/>
          </p:nvSpPr>
          <p:spPr>
            <a:xfrm>
              <a:off x="4476110" y="4605434"/>
              <a:ext cx="378191" cy="189897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ko-KR" sz="900" b="1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3DRG</a:t>
              </a:r>
              <a:endParaRPr lang="ko-KR" altLang="en-US" sz="900" b="1" dirty="0">
                <a:solidFill>
                  <a:schemeClr val="bg2">
                    <a:lumMod val="50000"/>
                  </a:schemeClr>
                </a:solidFill>
                <a:latin typeface="현대하모니 M" pitchFamily="18" charset="-127"/>
                <a:ea typeface="현대하모니 M" pitchFamily="18" charset="-127"/>
              </a:endParaRPr>
            </a:p>
          </p:txBody>
        </p:sp>
        <p:sp>
          <p:nvSpPr>
            <p:cNvPr id="44" name="대각선 방향의 모서리가 둥근 사각형 43"/>
            <p:cNvSpPr/>
            <p:nvPr/>
          </p:nvSpPr>
          <p:spPr>
            <a:xfrm>
              <a:off x="6625694" y="4605434"/>
              <a:ext cx="481528" cy="189897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ko-KR" sz="900" b="1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E-Space</a:t>
              </a:r>
              <a:endParaRPr lang="ko-KR" altLang="en-US" sz="900" b="1" dirty="0">
                <a:solidFill>
                  <a:schemeClr val="bg2">
                    <a:lumMod val="50000"/>
                  </a:schemeClr>
                </a:solidFill>
                <a:latin typeface="현대하모니 M" pitchFamily="18" charset="-127"/>
                <a:ea typeface="현대하모니 M" pitchFamily="18" charset="-127"/>
              </a:endParaRPr>
            </a:p>
          </p:txBody>
        </p:sp>
        <p:sp>
          <p:nvSpPr>
            <p:cNvPr id="45" name="대각선 방향의 모서리가 둥근 사각형 44"/>
            <p:cNvSpPr/>
            <p:nvPr/>
          </p:nvSpPr>
          <p:spPr>
            <a:xfrm>
              <a:off x="8875847" y="4605434"/>
              <a:ext cx="481528" cy="189897"/>
            </a:xfrm>
            <a:prstGeom prst="round2Diag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ko-KR" sz="900" b="1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bg2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Arial" pitchFamily="34" charset="0"/>
                </a:rPr>
                <a:t>E-Space</a:t>
              </a:r>
              <a:endParaRPr lang="ko-KR" altLang="en-US" sz="900" b="1" dirty="0">
                <a:solidFill>
                  <a:schemeClr val="bg2">
                    <a:lumMod val="50000"/>
                  </a:schemeClr>
                </a:solidFill>
                <a:latin typeface="현대하모니 M" pitchFamily="18" charset="-127"/>
                <a:ea typeface="현대하모니 M" pitchFamily="18" charset="-127"/>
              </a:endParaRPr>
            </a:p>
          </p:txBody>
        </p:sp>
      </p:grpSp>
      <p:sp>
        <p:nvSpPr>
          <p:cNvPr id="47" name="줄무늬가 있는 오른쪽 화살표 46"/>
          <p:cNvSpPr/>
          <p:nvPr/>
        </p:nvSpPr>
        <p:spPr>
          <a:xfrm>
            <a:off x="2273492" y="4038599"/>
            <a:ext cx="383476" cy="281611"/>
          </a:xfrm>
          <a:prstGeom prst="strip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줄무늬가 있는 오른쪽 화살표 47"/>
          <p:cNvSpPr/>
          <p:nvPr/>
        </p:nvSpPr>
        <p:spPr>
          <a:xfrm>
            <a:off x="4721571" y="4038599"/>
            <a:ext cx="383476" cy="281611"/>
          </a:xfrm>
          <a:prstGeom prst="strip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줄무늬가 있는 오른쪽 화살표 48"/>
          <p:cNvSpPr/>
          <p:nvPr/>
        </p:nvSpPr>
        <p:spPr>
          <a:xfrm>
            <a:off x="7179250" y="4038599"/>
            <a:ext cx="383476" cy="281611"/>
          </a:xfrm>
          <a:prstGeom prst="strip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643555" y="3415276"/>
            <a:ext cx="4988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BOM </a:t>
            </a:r>
          </a:p>
          <a:p>
            <a:pPr algn="ctr"/>
            <a:r>
              <a:rPr lang="en-US" altLang="ko-KR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Report</a:t>
            </a:r>
          </a:p>
        </p:txBody>
      </p:sp>
      <p:sp>
        <p:nvSpPr>
          <p:cNvPr id="5" name="U자형 화살표 4"/>
          <p:cNvSpPr/>
          <p:nvPr/>
        </p:nvSpPr>
        <p:spPr>
          <a:xfrm flipV="1">
            <a:off x="1206643" y="4805831"/>
            <a:ext cx="4952323" cy="577816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277600" y="5011833"/>
            <a:ext cx="641712" cy="861774"/>
            <a:chOff x="4749807" y="4323394"/>
            <a:chExt cx="349483" cy="861774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9807" y="4355499"/>
              <a:ext cx="346029" cy="545711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4758779" y="4323394"/>
              <a:ext cx="340511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DB</a:t>
              </a:r>
              <a:br>
                <a:rPr lang="en-US" altLang="ko-KR" sz="10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</a:br>
              <a:r>
                <a:rPr lang="en-US" altLang="ko-KR" sz="10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to</a:t>
              </a:r>
              <a:r>
                <a:rPr lang="en-US" altLang="ko-KR" sz="100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/>
              </a:r>
              <a:br>
                <a:rPr lang="en-US" altLang="ko-KR" sz="1000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</a:br>
              <a:r>
                <a:rPr lang="en-US" altLang="ko-KR" sz="10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4455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맑은 고딕"/>
              </a:rPr>
              <a:t>Ⅱ</a:t>
            </a:r>
            <a:r>
              <a:rPr lang="en-US" altLang="ko-KR" sz="2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2200" dirty="0" smtClean="0">
                <a:solidFill>
                  <a:prstClr val="black"/>
                </a:solidFill>
                <a:latin typeface="맑은 고딕"/>
                <a:ea typeface="맑은 고딕"/>
              </a:rPr>
              <a:t>추진 계획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55" name="직사각형 54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상세 개발 내용 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(3/3)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endParaRPr lang="ko-KR" altLang="en-US" sz="12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내용 개체 틀 13"/>
          <p:cNvSpPr txBox="1">
            <a:spLocks/>
          </p:cNvSpPr>
          <p:nvPr/>
        </p:nvSpPr>
        <p:spPr>
          <a:xfrm>
            <a:off x="447023" y="1194636"/>
            <a:ext cx="8366323" cy="2512844"/>
          </a:xfrm>
          <a:prstGeom prst="rect">
            <a:avLst/>
          </a:prstGeom>
        </p:spPr>
        <p:txBody>
          <a:bodyPr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  <a:defRPr/>
            </a:pP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3. BOM </a:t>
            </a:r>
            <a:r>
              <a:rPr lang="en-US" altLang="ko-KR" sz="1000" b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Report </a:t>
            </a: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생성 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(2/2)</a:t>
            </a:r>
          </a:p>
          <a:p>
            <a:pPr marL="56745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3DRG BOM Report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현황</a:t>
            </a:r>
            <a:endParaRPr lang="en-US" altLang="ko-KR" sz="100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1068370" y="2437856"/>
          <a:ext cx="4188482" cy="324666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5452">
                  <a:extLst>
                    <a:ext uri="{9D8B030D-6E8A-4147-A177-3AD203B41FA5}">
                      <a16:colId xmlns:a16="http://schemas.microsoft.com/office/drawing/2014/main" val="2294956818"/>
                    </a:ext>
                  </a:extLst>
                </a:gridCol>
                <a:gridCol w="469433">
                  <a:extLst>
                    <a:ext uri="{9D8B030D-6E8A-4147-A177-3AD203B41FA5}">
                      <a16:colId xmlns:a16="http://schemas.microsoft.com/office/drawing/2014/main" val="2831709752"/>
                    </a:ext>
                  </a:extLst>
                </a:gridCol>
                <a:gridCol w="1689442">
                  <a:extLst>
                    <a:ext uri="{9D8B030D-6E8A-4147-A177-3AD203B41FA5}">
                      <a16:colId xmlns:a16="http://schemas.microsoft.com/office/drawing/2014/main" val="1477804677"/>
                    </a:ext>
                  </a:extLst>
                </a:gridCol>
                <a:gridCol w="653055">
                  <a:extLst>
                    <a:ext uri="{9D8B030D-6E8A-4147-A177-3AD203B41FA5}">
                      <a16:colId xmlns:a16="http://schemas.microsoft.com/office/drawing/2014/main" val="184138085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185877830"/>
                    </a:ext>
                  </a:extLst>
                </a:gridCol>
              </a:tblGrid>
              <a:tr h="3447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S/N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공종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BOM</a:t>
                      </a:r>
                      <a:r>
                        <a:rPr lang="en-US" sz="800" b="1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Report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3DRG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31598"/>
                  </a:ext>
                </a:extLst>
              </a:tr>
              <a:tr h="241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Electrical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Electrical Cable Tray Bill of Material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dirty="0" smtClean="0">
                          <a:effectLst/>
                        </a:rPr>
                        <a:t>●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22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년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E-Space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연계 개발 예정</a:t>
                      </a:r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122615"/>
                  </a:ext>
                </a:extLst>
              </a:tr>
              <a:tr h="241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Electrical Equipment BOM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dirty="0" smtClean="0">
                          <a:effectLst/>
                        </a:rPr>
                        <a:t>●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확대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적용 검토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87176"/>
                  </a:ext>
                </a:extLst>
              </a:tr>
              <a:tr h="241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Convenience Outlet BOM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dirty="0" smtClean="0">
                          <a:effectLst/>
                        </a:rPr>
                        <a:t>●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적용 검토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10140"/>
                  </a:ext>
                </a:extLst>
              </a:tr>
              <a:tr h="241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Emergency Push Bottom BOM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적용 검토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276159"/>
                  </a:ext>
                </a:extLst>
              </a:tr>
              <a:tr h="241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Fire Alarm BOM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적용 검토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67392"/>
                  </a:ext>
                </a:extLst>
              </a:tr>
              <a:tr h="241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LCS BOM </a:t>
                      </a: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적용 검토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066260"/>
                  </a:ext>
                </a:extLst>
              </a:tr>
              <a:tr h="241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Lighting BOM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dirty="0" smtClean="0">
                          <a:effectLst/>
                        </a:rPr>
                        <a:t>●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적용 검토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561524"/>
                  </a:ext>
                </a:extLst>
              </a:tr>
              <a:tr h="241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Local Panel BOM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적용 검토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68106"/>
                  </a:ext>
                </a:extLst>
              </a:tr>
              <a:tr h="241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Security BOM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적용 검토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43159"/>
                  </a:ext>
                </a:extLst>
              </a:tr>
              <a:tr h="241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Telecom BOM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적용 검토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39059"/>
                  </a:ext>
                </a:extLst>
              </a:tr>
              <a:tr h="241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TR and Bus Duct BOM </a:t>
                      </a: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적용 검토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140441"/>
                  </a:ext>
                </a:extLst>
              </a:tr>
              <a:tr h="241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Instrument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Instrument</a:t>
                      </a:r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Cable Tray BOM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strike="noStrike" dirty="0" smtClean="0">
                          <a:effectLst/>
                        </a:rPr>
                        <a:t>22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년 </a:t>
                      </a:r>
                      <a:r>
                        <a:rPr lang="en-US" altLang="ko-KR" sz="700" u="none" strike="noStrike" dirty="0" smtClean="0">
                          <a:effectLst/>
                        </a:rPr>
                        <a:t>E-Space</a:t>
                      </a:r>
                      <a:r>
                        <a:rPr lang="ko-KR" altLang="en-US" sz="700" u="none" strike="noStrike" dirty="0" smtClean="0">
                          <a:effectLst/>
                        </a:rPr>
                        <a:t> 연계 개발 예정</a:t>
                      </a: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3299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453176" y="1965661"/>
            <a:ext cx="1665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BOM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구성 현황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&gt;</a:t>
            </a:r>
            <a:endParaRPr lang="en-US" altLang="ko-KR" sz="10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35455" y="2792153"/>
            <a:ext cx="3507816" cy="2222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5951293" y="2423785"/>
          <a:ext cx="2799600" cy="35509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0546">
                  <a:extLst>
                    <a:ext uri="{9D8B030D-6E8A-4147-A177-3AD203B41FA5}">
                      <a16:colId xmlns:a16="http://schemas.microsoft.com/office/drawing/2014/main" val="2294956818"/>
                    </a:ext>
                  </a:extLst>
                </a:gridCol>
                <a:gridCol w="1755381">
                  <a:extLst>
                    <a:ext uri="{9D8B030D-6E8A-4147-A177-3AD203B41FA5}">
                      <a16:colId xmlns:a16="http://schemas.microsoft.com/office/drawing/2014/main" val="2657737356"/>
                    </a:ext>
                  </a:extLst>
                </a:gridCol>
                <a:gridCol w="823673">
                  <a:extLst>
                    <a:ext uri="{9D8B030D-6E8A-4147-A177-3AD203B41FA5}">
                      <a16:colId xmlns:a16="http://schemas.microsoft.com/office/drawing/2014/main" val="1841380858"/>
                    </a:ext>
                  </a:extLst>
                </a:gridCol>
              </a:tblGrid>
              <a:tr h="35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S/N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  <a:r>
                        <a:rPr lang="en-US" sz="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Type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3DRG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31598"/>
                  </a:ext>
                </a:extLst>
              </a:tr>
              <a:tr h="29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Straight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dirty="0" smtClean="0">
                          <a:effectLst/>
                        </a:rPr>
                        <a:t>●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122615"/>
                  </a:ext>
                </a:extLst>
              </a:tr>
              <a:tr h="29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Reducer (left, right)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dirty="0" smtClean="0">
                          <a:effectLst/>
                        </a:rPr>
                        <a:t>●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87176"/>
                  </a:ext>
                </a:extLst>
              </a:tr>
              <a:tr h="29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Tee (horizontal, vertical)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dirty="0" smtClean="0">
                          <a:effectLst/>
                        </a:rPr>
                        <a:t>●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10140"/>
                  </a:ext>
                </a:extLst>
              </a:tr>
              <a:tr h="29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Horizontal Bend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276159"/>
                  </a:ext>
                </a:extLst>
              </a:tr>
              <a:tr h="29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Tray Cover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67392"/>
                  </a:ext>
                </a:extLst>
              </a:tr>
              <a:tr h="29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Cross</a:t>
                      </a: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066260"/>
                  </a:ext>
                </a:extLst>
              </a:tr>
              <a:tr h="29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Wye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dirty="0" smtClean="0">
                          <a:effectLst/>
                        </a:rPr>
                        <a:t>●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561524"/>
                  </a:ext>
                </a:extLst>
              </a:tr>
              <a:tr h="29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Splice plate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68106"/>
                  </a:ext>
                </a:extLst>
              </a:tr>
              <a:tr h="29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Vertical Inside Bend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43159"/>
                  </a:ext>
                </a:extLst>
              </a:tr>
              <a:tr h="290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Vertical Outside Bend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39059"/>
                  </a:ext>
                </a:extLst>
              </a:tr>
              <a:tr h="290213"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46872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197762" y="1965661"/>
            <a:ext cx="2456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&lt;Cable Tray Report </a:t>
            </a:r>
            <a:r>
              <a:rPr lang="ko-KR" altLang="en-US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구성 현황</a:t>
            </a:r>
            <a:r>
              <a:rPr lang="en-US" altLang="ko-KR" sz="10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0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(Sample)&gt;</a:t>
            </a:r>
            <a:endParaRPr lang="en-US" altLang="ko-KR" sz="10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36054" y="2400235"/>
            <a:ext cx="2814840" cy="3574499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5228032" y="2400236"/>
            <a:ext cx="723261" cy="3919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243271" y="3014403"/>
            <a:ext cx="692783" cy="29603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62095" y="5700414"/>
            <a:ext cx="461665" cy="548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936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맑은 고딕"/>
              </a:rPr>
              <a:t>Ⅱ</a:t>
            </a:r>
            <a:r>
              <a:rPr lang="en-US" altLang="ko-KR" sz="2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2200" dirty="0">
                <a:solidFill>
                  <a:prstClr val="black"/>
                </a:solidFill>
                <a:latin typeface="맑은 고딕"/>
                <a:ea typeface="맑은 고딕"/>
              </a:rPr>
              <a:t>추진 계획</a:t>
            </a:r>
            <a:endParaRPr lang="ko-KR" altLang="en-US" sz="16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5</a:t>
            </a:r>
            <a:endParaRPr lang="ko-KR" altLang="en-US" sz="1200" b="1" dirty="0"/>
          </a:p>
        </p:txBody>
      </p:sp>
      <p:sp>
        <p:nvSpPr>
          <p:cNvPr id="70" name="직사각형 69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개발 일정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08923" y="1193710"/>
            <a:ext cx="2489753" cy="286882"/>
            <a:chOff x="6151947" y="3489990"/>
            <a:chExt cx="2280304" cy="286882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6151947" y="3489990"/>
              <a:ext cx="2280304" cy="286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8" name="TextBox 89"/>
            <p:cNvSpPr txBox="1">
              <a:spLocks noChangeArrowheads="1"/>
            </p:cNvSpPr>
            <p:nvPr/>
          </p:nvSpPr>
          <p:spPr bwMode="auto">
            <a:xfrm>
              <a:off x="6334985" y="3510320"/>
              <a:ext cx="203131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prstClr val="black"/>
                </a:buClr>
                <a:buNone/>
              </a:pPr>
              <a:r>
                <a:rPr lang="ko-KR" altLang="en-US" sz="10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기간 </a:t>
              </a:r>
              <a:r>
                <a:rPr lang="en-US" altLang="ko-KR" sz="10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: </a:t>
              </a:r>
              <a:r>
                <a:rPr lang="en-US" altLang="ko-KR" sz="10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‘22/05 </a:t>
              </a:r>
              <a:r>
                <a:rPr lang="en-US" altLang="ko-KR" sz="10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~ </a:t>
              </a:r>
              <a:r>
                <a:rPr lang="en-US" altLang="ko-KR" sz="10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‘22/11 </a:t>
              </a:r>
              <a:r>
                <a:rPr lang="en-US" altLang="ko-KR" sz="10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(</a:t>
              </a:r>
              <a:r>
                <a:rPr lang="ko-KR" altLang="en-US" sz="10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총 </a:t>
              </a:r>
              <a:r>
                <a:rPr lang="en-US" altLang="ko-KR" sz="10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7</a:t>
              </a:r>
              <a:r>
                <a:rPr lang="en-US" altLang="ko-KR" sz="10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 </a:t>
              </a:r>
              <a:r>
                <a:rPr lang="ko-KR" altLang="en-US" sz="10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개월</a:t>
              </a:r>
              <a:r>
                <a:rPr lang="en-US" altLang="ko-KR" sz="10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)</a:t>
              </a:r>
            </a:p>
          </p:txBody>
        </p:sp>
        <p:sp>
          <p:nvSpPr>
            <p:cNvPr id="29" name="도넛 28"/>
            <p:cNvSpPr/>
            <p:nvPr/>
          </p:nvSpPr>
          <p:spPr>
            <a:xfrm>
              <a:off x="6246713" y="3590511"/>
              <a:ext cx="85840" cy="85840"/>
            </a:xfrm>
            <a:prstGeom prst="donut">
              <a:avLst>
                <a:gd name="adj" fmla="val 5496"/>
              </a:avLst>
            </a:prstGeom>
            <a:solidFill>
              <a:srgbClr val="7CB8E0"/>
            </a:solidFill>
            <a:ln>
              <a:solidFill>
                <a:srgbClr val="7CB8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378072" y="1641597"/>
          <a:ext cx="8399474" cy="464955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06">
                  <a:extLst>
                    <a:ext uri="{9D8B030D-6E8A-4147-A177-3AD203B41FA5}">
                      <a16:colId xmlns:a16="http://schemas.microsoft.com/office/drawing/2014/main" val="1616282392"/>
                    </a:ext>
                  </a:extLst>
                </a:gridCol>
                <a:gridCol w="429948">
                  <a:extLst>
                    <a:ext uri="{9D8B030D-6E8A-4147-A177-3AD203B41FA5}">
                      <a16:colId xmlns:a16="http://schemas.microsoft.com/office/drawing/2014/main" val="1086062323"/>
                    </a:ext>
                  </a:extLst>
                </a:gridCol>
                <a:gridCol w="447862">
                  <a:extLst>
                    <a:ext uri="{9D8B030D-6E8A-4147-A177-3AD203B41FA5}">
                      <a16:colId xmlns:a16="http://schemas.microsoft.com/office/drawing/2014/main" val="516956884"/>
                    </a:ext>
                  </a:extLst>
                </a:gridCol>
                <a:gridCol w="412035">
                  <a:extLst>
                    <a:ext uri="{9D8B030D-6E8A-4147-A177-3AD203B41FA5}">
                      <a16:colId xmlns:a16="http://schemas.microsoft.com/office/drawing/2014/main" val="2425961515"/>
                    </a:ext>
                  </a:extLst>
                </a:gridCol>
                <a:gridCol w="447862">
                  <a:extLst>
                    <a:ext uri="{9D8B030D-6E8A-4147-A177-3AD203B41FA5}">
                      <a16:colId xmlns:a16="http://schemas.microsoft.com/office/drawing/2014/main" val="3660680193"/>
                    </a:ext>
                  </a:extLst>
                </a:gridCol>
                <a:gridCol w="447863">
                  <a:extLst>
                    <a:ext uri="{9D8B030D-6E8A-4147-A177-3AD203B41FA5}">
                      <a16:colId xmlns:a16="http://schemas.microsoft.com/office/drawing/2014/main" val="639556020"/>
                    </a:ext>
                  </a:extLst>
                </a:gridCol>
                <a:gridCol w="429947">
                  <a:extLst>
                    <a:ext uri="{9D8B030D-6E8A-4147-A177-3AD203B41FA5}">
                      <a16:colId xmlns:a16="http://schemas.microsoft.com/office/drawing/2014/main" val="2970671027"/>
                    </a:ext>
                  </a:extLst>
                </a:gridCol>
                <a:gridCol w="23199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698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S/N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5032" marR="503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5032" marR="503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‘22/05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94" marR="6894" marT="6894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94" marR="6894" marT="6894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94" marR="6894" marT="6894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94" marR="6894" marT="6894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94" marR="6894" marT="6894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94" marR="6894" marT="6894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94" marR="6894" marT="6894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94" marR="6894" marT="6894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5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lang="ko-KR" altLang="en-US" sz="8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마일스톤</a:t>
                      </a:r>
                      <a:endParaRPr lang="en-US" altLang="ko-KR" sz="8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1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22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6462" marR="66462" marT="50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CF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6462" marT="5032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착수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94" marR="6894" marT="6894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2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접수 및 범위 산정</a:t>
                      </a: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2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6462" marR="66462" marT="50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22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업체 선정 및 계약</a:t>
                      </a: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5108"/>
                  </a:ext>
                </a:extLst>
              </a:tr>
              <a:tr h="4428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94" marR="6894" marT="6894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894" marT="6894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2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6462" marR="66462" marT="50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367108"/>
                  </a:ext>
                </a:extLst>
              </a:tr>
              <a:tr h="44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 자재 라이브러리 구축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894" marT="6894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727586"/>
                  </a:ext>
                </a:extLst>
              </a:tr>
              <a:tr h="44280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94" marR="6894" marT="6894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 Symbol Icon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894" marT="6894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262399"/>
                  </a:ext>
                </a:extLst>
              </a:tr>
              <a:tr h="44280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94" marR="6894" marT="6894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BOM Report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894" marT="6894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219857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 및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적용</a:t>
                      </a:r>
                      <a:endParaRPr lang="ko-KR" altLang="en-US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94" marR="6894" marT="6894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검수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894" marT="6894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2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6462" marR="66462" marT="50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032" marR="5032" marT="5032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900" b="1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68" marR="7468" marT="7468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적용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462" marR="6894" marT="6894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28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6462" marR="66462" marT="5032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적용 사업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전기</a:t>
                      </a:r>
                      <a:r>
                        <a:rPr lang="en-US" altLang="ko-KR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계장설계팀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협의 下 선정 예정</a:t>
                      </a:r>
                      <a:endParaRPr lang="en-US" altLang="ko-KR" sz="7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462" marR="66462" marT="5032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4928362" y="2433504"/>
            <a:ext cx="453545" cy="260225"/>
            <a:chOff x="3096480" y="2675604"/>
            <a:chExt cx="453545" cy="260225"/>
          </a:xfrm>
        </p:grpSpPr>
        <p:sp>
          <p:nvSpPr>
            <p:cNvPr id="32" name="이등변 삼각형 31"/>
            <p:cNvSpPr/>
            <p:nvPr/>
          </p:nvSpPr>
          <p:spPr>
            <a:xfrm flipV="1">
              <a:off x="3266185" y="2858855"/>
              <a:ext cx="103807" cy="76974"/>
            </a:xfrm>
            <a:prstGeom prst="triangl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43924" latinLnBrk="0">
                <a:defRPr/>
              </a:pPr>
              <a:endParaRPr lang="ko-KR" altLang="en-US" sz="83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96480" y="2675604"/>
              <a:ext cx="453545" cy="20589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 defTabSz="843924"/>
              <a:r>
                <a:rPr lang="en-US" altLang="ko-KR" sz="738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KOM</a:t>
              </a:r>
              <a:endParaRPr lang="ko-KR" altLang="en-US" sz="738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034198" y="2163949"/>
            <a:ext cx="453545" cy="283089"/>
            <a:chOff x="3250415" y="2406049"/>
            <a:chExt cx="453545" cy="283089"/>
          </a:xfrm>
        </p:grpSpPr>
        <p:sp>
          <p:nvSpPr>
            <p:cNvPr id="38" name="TextBox 37"/>
            <p:cNvSpPr txBox="1"/>
            <p:nvPr/>
          </p:nvSpPr>
          <p:spPr>
            <a:xfrm>
              <a:off x="3250415" y="2406049"/>
              <a:ext cx="453545" cy="20589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 defTabSz="843924"/>
              <a:r>
                <a:rPr lang="ko-KR" altLang="en-US" sz="738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개발착수</a:t>
              </a:r>
            </a:p>
          </p:txBody>
        </p:sp>
        <p:sp>
          <p:nvSpPr>
            <p:cNvPr id="39" name="이등변 삼각형 38"/>
            <p:cNvSpPr/>
            <p:nvPr/>
          </p:nvSpPr>
          <p:spPr>
            <a:xfrm flipV="1">
              <a:off x="3423082" y="2612164"/>
              <a:ext cx="103807" cy="76974"/>
            </a:xfrm>
            <a:prstGeom prst="triangl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43924" latinLnBrk="0"/>
              <a:endParaRPr lang="ko-KR" altLang="en-US" sz="83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111808" y="2433504"/>
            <a:ext cx="563616" cy="262097"/>
            <a:chOff x="5862100" y="2448556"/>
            <a:chExt cx="563616" cy="262097"/>
          </a:xfrm>
        </p:grpSpPr>
        <p:sp>
          <p:nvSpPr>
            <p:cNvPr id="41" name="TextBox 40"/>
            <p:cNvSpPr txBox="1"/>
            <p:nvPr/>
          </p:nvSpPr>
          <p:spPr>
            <a:xfrm>
              <a:off x="5862100" y="2448556"/>
              <a:ext cx="563616" cy="20589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 defTabSz="843924"/>
              <a:r>
                <a:rPr lang="ko-KR" altLang="en-US" sz="738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완료보고</a:t>
              </a:r>
            </a:p>
          </p:txBody>
        </p:sp>
        <p:sp>
          <p:nvSpPr>
            <p:cNvPr id="44" name="이등변 삼각형 43"/>
            <p:cNvSpPr/>
            <p:nvPr/>
          </p:nvSpPr>
          <p:spPr>
            <a:xfrm flipV="1">
              <a:off x="6092004" y="2633679"/>
              <a:ext cx="103807" cy="76974"/>
            </a:xfrm>
            <a:prstGeom prst="triangl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43924" latinLnBrk="0"/>
              <a:endParaRPr lang="ko-KR" altLang="en-US" sz="83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5" name="직선 연결선 44"/>
          <p:cNvCxnSpPr/>
          <p:nvPr/>
        </p:nvCxnSpPr>
        <p:spPr>
          <a:xfrm>
            <a:off x="2903744" y="2987758"/>
            <a:ext cx="494624" cy="0"/>
          </a:xfrm>
          <a:prstGeom prst="line">
            <a:avLst/>
          </a:prstGeom>
          <a:ln w="28575">
            <a:solidFill>
              <a:srgbClr val="247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5881964" y="5637331"/>
            <a:ext cx="359909" cy="0"/>
          </a:xfrm>
          <a:prstGeom prst="line">
            <a:avLst/>
          </a:prstGeom>
          <a:ln w="28575">
            <a:solidFill>
              <a:srgbClr val="FF8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825880" y="3826526"/>
            <a:ext cx="660783" cy="0"/>
          </a:xfrm>
          <a:prstGeom prst="line">
            <a:avLst/>
          </a:prstGeom>
          <a:ln w="28575">
            <a:solidFill>
              <a:srgbClr val="7B9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3850407" y="4293721"/>
            <a:ext cx="864779" cy="1"/>
          </a:xfrm>
          <a:prstGeom prst="line">
            <a:avLst/>
          </a:prstGeom>
          <a:ln w="28575">
            <a:solidFill>
              <a:srgbClr val="7B9B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241873" y="6050928"/>
            <a:ext cx="204647" cy="0"/>
          </a:xfrm>
          <a:prstGeom prst="line">
            <a:avLst/>
          </a:prstGeom>
          <a:ln w="28575">
            <a:solidFill>
              <a:srgbClr val="FF8D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708679" y="3395680"/>
            <a:ext cx="441291" cy="0"/>
          </a:xfrm>
          <a:prstGeom prst="line">
            <a:avLst/>
          </a:prstGeom>
          <a:ln w="28575">
            <a:solidFill>
              <a:srgbClr val="247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652059" y="2163949"/>
            <a:ext cx="563616" cy="262096"/>
            <a:chOff x="5256991" y="2433105"/>
            <a:chExt cx="563616" cy="262096"/>
          </a:xfrm>
        </p:grpSpPr>
        <p:sp>
          <p:nvSpPr>
            <p:cNvPr id="56" name="TextBox 55"/>
            <p:cNvSpPr txBox="1"/>
            <p:nvPr/>
          </p:nvSpPr>
          <p:spPr>
            <a:xfrm>
              <a:off x="5256991" y="2433105"/>
              <a:ext cx="563616" cy="20589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 defTabSz="843924"/>
              <a:r>
                <a:rPr lang="en-US" altLang="ko-KR" sz="738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Test</a:t>
              </a:r>
              <a:endParaRPr lang="ko-KR" altLang="en-US" sz="738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flipV="1">
              <a:off x="5486896" y="2618227"/>
              <a:ext cx="103807" cy="76974"/>
            </a:xfrm>
            <a:prstGeom prst="triangl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43924" latinLnBrk="0"/>
              <a:endParaRPr lang="ko-KR" altLang="en-US" sz="83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756771" y="4755726"/>
            <a:ext cx="774558" cy="170419"/>
            <a:chOff x="4570195" y="4502526"/>
            <a:chExt cx="774558" cy="170419"/>
          </a:xfrm>
        </p:grpSpPr>
        <p:sp>
          <p:nvSpPr>
            <p:cNvPr id="48" name="TextBox 47"/>
            <p:cNvSpPr txBox="1"/>
            <p:nvPr/>
          </p:nvSpPr>
          <p:spPr>
            <a:xfrm>
              <a:off x="4570195" y="4559388"/>
              <a:ext cx="774558" cy="113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ctr" defTabSz="914228">
                <a:defRPr sz="8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sz="738" dirty="0" smtClean="0"/>
                <a:t>단위 </a:t>
              </a:r>
              <a:r>
                <a:rPr lang="en-US" altLang="ko-KR" sz="738" dirty="0" smtClean="0"/>
                <a:t>/</a:t>
              </a:r>
              <a:r>
                <a:rPr lang="ko-KR" altLang="en-US" sz="738" dirty="0" smtClean="0"/>
                <a:t> </a:t>
              </a:r>
              <a:r>
                <a:rPr lang="ko-KR" altLang="en-US" sz="738" dirty="0"/>
                <a:t>통합테스트</a:t>
              </a: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4729093" y="4502526"/>
              <a:ext cx="326204" cy="0"/>
            </a:xfrm>
            <a:prstGeom prst="line">
              <a:avLst/>
            </a:prstGeom>
            <a:ln w="28575">
              <a:solidFill>
                <a:srgbClr val="7B9B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5049725" y="4551248"/>
            <a:ext cx="1139856" cy="142243"/>
            <a:chOff x="3698052" y="4250705"/>
            <a:chExt cx="1139856" cy="142243"/>
          </a:xfrm>
        </p:grpSpPr>
        <p:sp>
          <p:nvSpPr>
            <p:cNvPr id="67" name="TextBox 66"/>
            <p:cNvSpPr txBox="1"/>
            <p:nvPr/>
          </p:nvSpPr>
          <p:spPr>
            <a:xfrm>
              <a:off x="3698052" y="4250705"/>
              <a:ext cx="1139856" cy="113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ctr" defTabSz="914228">
                <a:defRPr sz="8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sz="738" dirty="0"/>
                <a:t>시스템 개발</a:t>
              </a:r>
            </a:p>
          </p:txBody>
        </p:sp>
        <p:cxnSp>
          <p:nvCxnSpPr>
            <p:cNvPr id="68" name="직선 연결선 67"/>
            <p:cNvCxnSpPr/>
            <p:nvPr/>
          </p:nvCxnSpPr>
          <p:spPr>
            <a:xfrm flipV="1">
              <a:off x="3850407" y="4392947"/>
              <a:ext cx="835147" cy="1"/>
            </a:xfrm>
            <a:prstGeom prst="line">
              <a:avLst/>
            </a:prstGeom>
            <a:ln w="28575">
              <a:solidFill>
                <a:srgbClr val="7B9B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3825645" y="4997859"/>
            <a:ext cx="1308728" cy="142241"/>
            <a:chOff x="3835170" y="4250705"/>
            <a:chExt cx="1308728" cy="142241"/>
          </a:xfrm>
        </p:grpSpPr>
        <p:sp>
          <p:nvSpPr>
            <p:cNvPr id="75" name="TextBox 74"/>
            <p:cNvSpPr txBox="1"/>
            <p:nvPr/>
          </p:nvSpPr>
          <p:spPr>
            <a:xfrm>
              <a:off x="3835170" y="4250705"/>
              <a:ext cx="1139856" cy="113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ctr" defTabSz="914228">
                <a:defRPr sz="8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sz="738" dirty="0"/>
                <a:t>시스템 개발</a:t>
              </a:r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3850407" y="4392945"/>
              <a:ext cx="1293491" cy="1"/>
            </a:xfrm>
            <a:prstGeom prst="line">
              <a:avLst/>
            </a:prstGeom>
            <a:ln w="28575">
              <a:solidFill>
                <a:srgbClr val="7B9B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4729093" y="5203343"/>
            <a:ext cx="852085" cy="170419"/>
            <a:chOff x="4729093" y="4502526"/>
            <a:chExt cx="852085" cy="170419"/>
          </a:xfrm>
        </p:grpSpPr>
        <p:sp>
          <p:nvSpPr>
            <p:cNvPr id="78" name="TextBox 77"/>
            <p:cNvSpPr txBox="1"/>
            <p:nvPr/>
          </p:nvSpPr>
          <p:spPr>
            <a:xfrm>
              <a:off x="4776348" y="4559388"/>
              <a:ext cx="774558" cy="1135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ctr" defTabSz="914228">
                <a:defRPr sz="8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sz="738" dirty="0" smtClean="0"/>
                <a:t>단위 </a:t>
              </a:r>
              <a:r>
                <a:rPr lang="en-US" altLang="ko-KR" sz="738" dirty="0" smtClean="0"/>
                <a:t>/</a:t>
              </a:r>
              <a:r>
                <a:rPr lang="ko-KR" altLang="en-US" sz="738" dirty="0" smtClean="0"/>
                <a:t> </a:t>
              </a:r>
              <a:r>
                <a:rPr lang="ko-KR" altLang="en-US" sz="738" dirty="0"/>
                <a:t>통합테스트</a:t>
              </a: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4729093" y="4502526"/>
              <a:ext cx="852085" cy="0"/>
            </a:xfrm>
            <a:prstGeom prst="line">
              <a:avLst/>
            </a:prstGeom>
            <a:ln w="28575">
              <a:solidFill>
                <a:srgbClr val="7B9B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5653229" y="2453048"/>
            <a:ext cx="563616" cy="262096"/>
            <a:chOff x="5256991" y="2433105"/>
            <a:chExt cx="563616" cy="262096"/>
          </a:xfrm>
        </p:grpSpPr>
        <p:sp>
          <p:nvSpPr>
            <p:cNvPr id="81" name="TextBox 80"/>
            <p:cNvSpPr txBox="1"/>
            <p:nvPr/>
          </p:nvSpPr>
          <p:spPr>
            <a:xfrm>
              <a:off x="5256991" y="2433105"/>
              <a:ext cx="563616" cy="205890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 defTabSz="843924"/>
              <a:r>
                <a:rPr lang="ko-KR" altLang="en-US" sz="738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검수</a:t>
              </a:r>
              <a:endParaRPr lang="ko-KR" altLang="en-US" sz="738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이등변 삼각형 81"/>
            <p:cNvSpPr/>
            <p:nvPr/>
          </p:nvSpPr>
          <p:spPr>
            <a:xfrm flipV="1">
              <a:off x="5486896" y="2618227"/>
              <a:ext cx="103807" cy="76974"/>
            </a:xfrm>
            <a:prstGeom prst="triangle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843924" latinLnBrk="0"/>
              <a:endParaRPr lang="ko-KR" altLang="en-US" sz="83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036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맑은 고딕"/>
              </a:rPr>
              <a:t>Ⅱ</a:t>
            </a:r>
            <a:r>
              <a:rPr lang="en-US" altLang="ko-KR" sz="2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2200" dirty="0" smtClean="0">
                <a:solidFill>
                  <a:prstClr val="black"/>
                </a:solidFill>
                <a:latin typeface="맑은 고딕"/>
                <a:ea typeface="맑은 고딕"/>
              </a:rPr>
              <a:t>추진 계획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6</a:t>
            </a:r>
            <a:endParaRPr lang="ko-KR" altLang="en-US" sz="1200" b="1" dirty="0"/>
          </a:p>
        </p:txBody>
      </p:sp>
      <p:sp>
        <p:nvSpPr>
          <p:cNvPr id="55" name="직사각형 54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추진 조직</a:t>
            </a:r>
            <a:endParaRPr lang="ko-KR" altLang="en-US" sz="12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 bwMode="auto">
          <a:xfrm>
            <a:off x="2048084" y="2973529"/>
            <a:ext cx="1855437" cy="3623824"/>
          </a:xfrm>
          <a:prstGeom prst="roundRect">
            <a:avLst>
              <a:gd name="adj" fmla="val 3157"/>
            </a:avLst>
          </a:prstGeom>
          <a:noFill/>
          <a:ln w="12700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lIns="0" tIns="0" rIns="0" bIns="0" rtlCol="0" anchor="t" anchorCtr="0">
            <a:noAutofit/>
          </a:bodyPr>
          <a:lstStyle/>
          <a:p>
            <a:pPr lvl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endParaRPr kumimoji="1" lang="en-US" altLang="ko-KR" sz="900" i="0" u="none" strike="noStrike" kern="0" cap="none" spc="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F81BD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 bwMode="auto">
          <a:xfrm>
            <a:off x="4026509" y="2973529"/>
            <a:ext cx="1686761" cy="3623824"/>
          </a:xfrm>
          <a:prstGeom prst="roundRect">
            <a:avLst>
              <a:gd name="adj" fmla="val 3157"/>
            </a:avLst>
          </a:prstGeom>
          <a:noFill/>
          <a:ln w="12700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lIns="0" tIns="0" rIns="0" bIns="0" rtlCol="0" anchor="t" anchorCtr="0">
            <a:noAutofit/>
          </a:bodyPr>
          <a:lstStyle/>
          <a:p>
            <a:pPr lvl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endParaRPr kumimoji="1" lang="en-US" altLang="ko-KR" sz="500" kern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F81BD"/>
              </a:solidFill>
              <a:latin typeface="+mn-ea"/>
            </a:endParaRPr>
          </a:p>
          <a:p>
            <a:pPr lvl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r>
              <a:rPr kumimoji="1" lang="en-US" altLang="ko-KR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  <a:latin typeface="+mn-ea"/>
              </a:rPr>
              <a:t> </a:t>
            </a:r>
          </a:p>
          <a:p>
            <a:pPr lvl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r>
              <a:rPr kumimoji="1" lang="ko-KR" altLang="en-US" sz="9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  <a:latin typeface="+mn-ea"/>
              </a:rPr>
              <a:t> </a:t>
            </a:r>
            <a:endParaRPr kumimoji="1" lang="en-US" altLang="ko-KR" sz="900" i="0" u="none" strike="noStrike" kern="0" cap="none" spc="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F81BD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2223271" y="2880798"/>
            <a:ext cx="1526422" cy="348318"/>
            <a:chOff x="2273573" y="2528732"/>
            <a:chExt cx="1526422" cy="446088"/>
          </a:xfrm>
        </p:grpSpPr>
        <p:sp>
          <p:nvSpPr>
            <p:cNvPr id="125" name="Freeform 4"/>
            <p:cNvSpPr>
              <a:spLocks/>
            </p:cNvSpPr>
            <p:nvPr/>
          </p:nvSpPr>
          <p:spPr bwMode="gray">
            <a:xfrm>
              <a:off x="2363674" y="2824007"/>
              <a:ext cx="1346219" cy="150813"/>
            </a:xfrm>
            <a:custGeom>
              <a:avLst/>
              <a:gdLst>
                <a:gd name="T0" fmla="*/ 1270 w 1120"/>
                <a:gd name="T1" fmla="*/ 190 h 252"/>
                <a:gd name="T2" fmla="*/ 1265 w 1120"/>
                <a:gd name="T3" fmla="*/ 188 h 252"/>
                <a:gd name="T4" fmla="*/ 1247 w 1120"/>
                <a:gd name="T5" fmla="*/ 185 h 252"/>
                <a:gd name="T6" fmla="*/ 1218 w 1120"/>
                <a:gd name="T7" fmla="*/ 181 h 252"/>
                <a:gd name="T8" fmla="*/ 1177 w 1120"/>
                <a:gd name="T9" fmla="*/ 175 h 252"/>
                <a:gd name="T10" fmla="*/ 1125 w 1120"/>
                <a:gd name="T11" fmla="*/ 167 h 252"/>
                <a:gd name="T12" fmla="*/ 1064 w 1120"/>
                <a:gd name="T13" fmla="*/ 160 h 252"/>
                <a:gd name="T14" fmla="*/ 993 w 1120"/>
                <a:gd name="T15" fmla="*/ 154 h 252"/>
                <a:gd name="T16" fmla="*/ 914 w 1120"/>
                <a:gd name="T17" fmla="*/ 148 h 252"/>
                <a:gd name="T18" fmla="*/ 828 w 1120"/>
                <a:gd name="T19" fmla="*/ 143 h 252"/>
                <a:gd name="T20" fmla="*/ 733 w 1120"/>
                <a:gd name="T21" fmla="*/ 139 h 252"/>
                <a:gd name="T22" fmla="*/ 630 w 1120"/>
                <a:gd name="T23" fmla="*/ 139 h 252"/>
                <a:gd name="T24" fmla="*/ 528 w 1120"/>
                <a:gd name="T25" fmla="*/ 139 h 252"/>
                <a:gd name="T26" fmla="*/ 435 w 1120"/>
                <a:gd name="T27" fmla="*/ 143 h 252"/>
                <a:gd name="T28" fmla="*/ 349 w 1120"/>
                <a:gd name="T29" fmla="*/ 148 h 252"/>
                <a:gd name="T30" fmla="*/ 270 w 1120"/>
                <a:gd name="T31" fmla="*/ 154 h 252"/>
                <a:gd name="T32" fmla="*/ 202 w 1120"/>
                <a:gd name="T33" fmla="*/ 160 h 252"/>
                <a:gd name="T34" fmla="*/ 143 w 1120"/>
                <a:gd name="T35" fmla="*/ 167 h 252"/>
                <a:gd name="T36" fmla="*/ 93 w 1120"/>
                <a:gd name="T37" fmla="*/ 175 h 252"/>
                <a:gd name="T38" fmla="*/ 52 w 1120"/>
                <a:gd name="T39" fmla="*/ 181 h 252"/>
                <a:gd name="T40" fmla="*/ 23 w 1120"/>
                <a:gd name="T41" fmla="*/ 185 h 252"/>
                <a:gd name="T42" fmla="*/ 7 w 1120"/>
                <a:gd name="T43" fmla="*/ 188 h 252"/>
                <a:gd name="T44" fmla="*/ 0 w 1120"/>
                <a:gd name="T45" fmla="*/ 190 h 252"/>
                <a:gd name="T46" fmla="*/ 0 w 1120"/>
                <a:gd name="T47" fmla="*/ 47 h 252"/>
                <a:gd name="T48" fmla="*/ 635 w 1120"/>
                <a:gd name="T49" fmla="*/ 0 h 252"/>
                <a:gd name="T50" fmla="*/ 1270 w 1120"/>
                <a:gd name="T51" fmla="*/ 47 h 252"/>
                <a:gd name="T52" fmla="*/ 1270 w 1120"/>
                <a:gd name="T53" fmla="*/ 190 h 252"/>
                <a:gd name="T54" fmla="*/ 1270 w 1120"/>
                <a:gd name="T55" fmla="*/ 19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969696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572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Rectangle 5"/>
            <p:cNvSpPr>
              <a:spLocks noChangeArrowheads="1"/>
            </p:cNvSpPr>
            <p:nvPr/>
          </p:nvSpPr>
          <p:spPr bwMode="gray">
            <a:xfrm>
              <a:off x="2273573" y="2528732"/>
              <a:ext cx="1526422" cy="381000"/>
            </a:xfrm>
            <a:prstGeom prst="rect">
              <a:avLst/>
            </a:prstGeom>
            <a:solidFill>
              <a:srgbClr val="409696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lvl="0" algn="ctr"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kern="0" dirty="0" smtClean="0">
                  <a:solidFill>
                    <a:srgbClr val="FFFFFF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엔지니어링사업부</a:t>
              </a:r>
              <a:endParaRPr kumimoji="1" lang="ko-KR" altLang="en-US" sz="900" b="1" kern="0" dirty="0">
                <a:solidFill>
                  <a:srgbClr val="FFFF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4139624" y="2880798"/>
            <a:ext cx="1526422" cy="348318"/>
            <a:chOff x="2273573" y="2528732"/>
            <a:chExt cx="1526422" cy="446088"/>
          </a:xfrm>
        </p:grpSpPr>
        <p:sp>
          <p:nvSpPr>
            <p:cNvPr id="128" name="Freeform 4"/>
            <p:cNvSpPr>
              <a:spLocks/>
            </p:cNvSpPr>
            <p:nvPr/>
          </p:nvSpPr>
          <p:spPr bwMode="gray">
            <a:xfrm>
              <a:off x="2363674" y="2824007"/>
              <a:ext cx="1346219" cy="150813"/>
            </a:xfrm>
            <a:custGeom>
              <a:avLst/>
              <a:gdLst>
                <a:gd name="T0" fmla="*/ 1270 w 1120"/>
                <a:gd name="T1" fmla="*/ 190 h 252"/>
                <a:gd name="T2" fmla="*/ 1265 w 1120"/>
                <a:gd name="T3" fmla="*/ 188 h 252"/>
                <a:gd name="T4" fmla="*/ 1247 w 1120"/>
                <a:gd name="T5" fmla="*/ 185 h 252"/>
                <a:gd name="T6" fmla="*/ 1218 w 1120"/>
                <a:gd name="T7" fmla="*/ 181 h 252"/>
                <a:gd name="T8" fmla="*/ 1177 w 1120"/>
                <a:gd name="T9" fmla="*/ 175 h 252"/>
                <a:gd name="T10" fmla="*/ 1125 w 1120"/>
                <a:gd name="T11" fmla="*/ 167 h 252"/>
                <a:gd name="T12" fmla="*/ 1064 w 1120"/>
                <a:gd name="T13" fmla="*/ 160 h 252"/>
                <a:gd name="T14" fmla="*/ 993 w 1120"/>
                <a:gd name="T15" fmla="*/ 154 h 252"/>
                <a:gd name="T16" fmla="*/ 914 w 1120"/>
                <a:gd name="T17" fmla="*/ 148 h 252"/>
                <a:gd name="T18" fmla="*/ 828 w 1120"/>
                <a:gd name="T19" fmla="*/ 143 h 252"/>
                <a:gd name="T20" fmla="*/ 733 w 1120"/>
                <a:gd name="T21" fmla="*/ 139 h 252"/>
                <a:gd name="T22" fmla="*/ 630 w 1120"/>
                <a:gd name="T23" fmla="*/ 139 h 252"/>
                <a:gd name="T24" fmla="*/ 528 w 1120"/>
                <a:gd name="T25" fmla="*/ 139 h 252"/>
                <a:gd name="T26" fmla="*/ 435 w 1120"/>
                <a:gd name="T27" fmla="*/ 143 h 252"/>
                <a:gd name="T28" fmla="*/ 349 w 1120"/>
                <a:gd name="T29" fmla="*/ 148 h 252"/>
                <a:gd name="T30" fmla="*/ 270 w 1120"/>
                <a:gd name="T31" fmla="*/ 154 h 252"/>
                <a:gd name="T32" fmla="*/ 202 w 1120"/>
                <a:gd name="T33" fmla="*/ 160 h 252"/>
                <a:gd name="T34" fmla="*/ 143 w 1120"/>
                <a:gd name="T35" fmla="*/ 167 h 252"/>
                <a:gd name="T36" fmla="*/ 93 w 1120"/>
                <a:gd name="T37" fmla="*/ 175 h 252"/>
                <a:gd name="T38" fmla="*/ 52 w 1120"/>
                <a:gd name="T39" fmla="*/ 181 h 252"/>
                <a:gd name="T40" fmla="*/ 23 w 1120"/>
                <a:gd name="T41" fmla="*/ 185 h 252"/>
                <a:gd name="T42" fmla="*/ 7 w 1120"/>
                <a:gd name="T43" fmla="*/ 188 h 252"/>
                <a:gd name="T44" fmla="*/ 0 w 1120"/>
                <a:gd name="T45" fmla="*/ 190 h 252"/>
                <a:gd name="T46" fmla="*/ 0 w 1120"/>
                <a:gd name="T47" fmla="*/ 47 h 252"/>
                <a:gd name="T48" fmla="*/ 635 w 1120"/>
                <a:gd name="T49" fmla="*/ 0 h 252"/>
                <a:gd name="T50" fmla="*/ 1270 w 1120"/>
                <a:gd name="T51" fmla="*/ 47 h 252"/>
                <a:gd name="T52" fmla="*/ 1270 w 1120"/>
                <a:gd name="T53" fmla="*/ 190 h 252"/>
                <a:gd name="T54" fmla="*/ 1270 w 1120"/>
                <a:gd name="T55" fmla="*/ 19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969696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572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Rectangle 5"/>
            <p:cNvSpPr>
              <a:spLocks noChangeArrowheads="1"/>
            </p:cNvSpPr>
            <p:nvPr/>
          </p:nvSpPr>
          <p:spPr bwMode="gray">
            <a:xfrm>
              <a:off x="2273573" y="2528732"/>
              <a:ext cx="1526422" cy="381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lvl="0" algn="ctr"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kern="0" dirty="0" smtClean="0">
                  <a:solidFill>
                    <a:srgbClr val="FFFFFF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스마트기술센터</a:t>
              </a:r>
              <a:endParaRPr kumimoji="1" lang="ko-KR" altLang="en-US" sz="900" b="1" kern="0" dirty="0">
                <a:solidFill>
                  <a:srgbClr val="FFFF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sp>
        <p:nvSpPr>
          <p:cNvPr id="130" name="Text Box 2"/>
          <p:cNvSpPr txBox="1">
            <a:spLocks noChangeArrowheads="1"/>
          </p:cNvSpPr>
          <p:nvPr/>
        </p:nvSpPr>
        <p:spPr bwMode="auto">
          <a:xfrm>
            <a:off x="2018840" y="3278490"/>
            <a:ext cx="1935283" cy="165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6400"/>
                    </a:gs>
                    <a:gs pos="100000">
                      <a:srgbClr val="FFC8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>
            <a:defPPr>
              <a:defRPr lang="ko-KR"/>
            </a:defPPr>
            <a:lvl1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100" b="0">
                <a:solidFill>
                  <a:prstClr val="black">
                    <a:lumMod val="65000"/>
                    <a:lumOff val="35000"/>
                  </a:prst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57200" indent="-57150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2pPr>
            <a:lvl3pPr marL="914400" indent="-117475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3pPr>
            <a:lvl4pPr marL="1371600" indent="-176213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4pPr>
            <a:lvl5pPr marL="1828800" indent="-234950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5pPr>
            <a:lvl6pPr marL="2286000" defTabSz="914400">
              <a:defRPr kumimoji="1" sz="1900" b="1">
                <a:latin typeface="굴림" pitchFamily="50" charset="-127"/>
                <a:ea typeface="굴림" pitchFamily="50" charset="-127"/>
              </a:defRPr>
            </a:lvl6pPr>
            <a:lvl7pPr marL="2743200" defTabSz="914400">
              <a:defRPr kumimoji="1" sz="1900" b="1">
                <a:latin typeface="굴림" pitchFamily="50" charset="-127"/>
                <a:ea typeface="굴림" pitchFamily="50" charset="-127"/>
              </a:defRPr>
            </a:lvl7pPr>
            <a:lvl8pPr marL="3200400" defTabSz="914400">
              <a:defRPr kumimoji="1" sz="1900" b="1">
                <a:latin typeface="굴림" pitchFamily="50" charset="-127"/>
                <a:ea typeface="굴림" pitchFamily="50" charset="-127"/>
              </a:defRPr>
            </a:lvl8pPr>
            <a:lvl9pPr marL="3657600" defTabSz="914400">
              <a:defRPr kumimoji="1" sz="1900" b="1"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▶ 플랜트전기설계팀 </a:t>
            </a:r>
            <a:r>
              <a:rPr lang="en-US" altLang="ko-KR" sz="800" dirty="0">
                <a:solidFill>
                  <a:schemeClr val="tx1"/>
                </a:solidFill>
              </a:rPr>
              <a:t>: 1</a:t>
            </a:r>
            <a:r>
              <a:rPr lang="ko-KR" altLang="en-US" sz="800" dirty="0" smtClean="0">
                <a:solidFill>
                  <a:schemeClr val="tx1"/>
                </a:solidFill>
              </a:rPr>
              <a:t>명</a:t>
            </a:r>
            <a:endParaRPr lang="ko-KR" altLang="en-US" sz="8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     </a:t>
            </a:r>
            <a:r>
              <a:rPr lang="en-US" altLang="ko-KR" sz="800" dirty="0" smtClean="0">
                <a:solidFill>
                  <a:schemeClr val="tx1"/>
                </a:solidFill>
              </a:rPr>
              <a:t>-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최주애</a:t>
            </a:r>
            <a:r>
              <a:rPr lang="ko-KR" altLang="en-US" sz="800" dirty="0" smtClean="0">
                <a:solidFill>
                  <a:schemeClr val="tx1"/>
                </a:solidFill>
              </a:rPr>
              <a:t> 책임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▶ </a:t>
            </a:r>
            <a:r>
              <a:rPr lang="ko-KR" altLang="en-US" sz="800" dirty="0" smtClean="0">
                <a:solidFill>
                  <a:schemeClr val="tx1"/>
                </a:solidFill>
              </a:rPr>
              <a:t>플랜트계장설계팀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명</a:t>
            </a:r>
            <a:r>
              <a:rPr lang="en-US" altLang="ko-KR" sz="800" dirty="0" smtClean="0">
                <a:solidFill>
                  <a:schemeClr val="tx1"/>
                </a:solidFill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en-US" altLang="ko-KR" sz="800" dirty="0" smtClean="0">
                <a:solidFill>
                  <a:schemeClr val="tx1"/>
                </a:solidFill>
              </a:rPr>
              <a:t>     -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양정우</a:t>
            </a:r>
            <a:r>
              <a:rPr lang="ko-KR" altLang="en-US" sz="800" dirty="0" smtClean="0">
                <a:solidFill>
                  <a:schemeClr val="tx1"/>
                </a:solidFill>
              </a:rPr>
              <a:t> 매니저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    </a:t>
            </a:r>
            <a:br>
              <a:rPr lang="en-US" altLang="ko-KR" sz="800" dirty="0" smtClean="0">
                <a:solidFill>
                  <a:schemeClr val="tx1"/>
                </a:solidFill>
              </a:rPr>
            </a:b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281083" y="5208567"/>
            <a:ext cx="1394017" cy="2342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주요 역무</a:t>
            </a:r>
            <a:endParaRPr lang="ko-KR" altLang="en-US" sz="9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32" name="Freeform 28"/>
          <p:cNvSpPr>
            <a:spLocks/>
          </p:cNvSpPr>
          <p:nvPr/>
        </p:nvSpPr>
        <p:spPr bwMode="auto">
          <a:xfrm>
            <a:off x="2202697" y="5023904"/>
            <a:ext cx="1537842" cy="152056"/>
          </a:xfrm>
          <a:custGeom>
            <a:avLst/>
            <a:gdLst>
              <a:gd name="T0" fmla="*/ 0 w 712"/>
              <a:gd name="T1" fmla="*/ 2 h 64"/>
              <a:gd name="T2" fmla="*/ 298 w 712"/>
              <a:gd name="T3" fmla="*/ 2 h 64"/>
              <a:gd name="T4" fmla="*/ 360 w 712"/>
              <a:gd name="T5" fmla="*/ 64 h 64"/>
              <a:gd name="T6" fmla="*/ 426 w 712"/>
              <a:gd name="T7" fmla="*/ 0 h 64"/>
              <a:gd name="T8" fmla="*/ 712 w 712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2" h="64">
                <a:moveTo>
                  <a:pt x="0" y="2"/>
                </a:moveTo>
                <a:lnTo>
                  <a:pt x="298" y="2"/>
                </a:lnTo>
                <a:lnTo>
                  <a:pt x="360" y="64"/>
                </a:lnTo>
                <a:lnTo>
                  <a:pt x="426" y="0"/>
                </a:lnTo>
                <a:lnTo>
                  <a:pt x="712" y="0"/>
                </a:ln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  <a:effectLst>
            <a:outerShdw blurRad="38100" dist="25400" dir="27000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prstClr val="black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133" name="Text Box 2"/>
          <p:cNvSpPr txBox="1">
            <a:spLocks noChangeArrowheads="1"/>
          </p:cNvSpPr>
          <p:nvPr/>
        </p:nvSpPr>
        <p:spPr bwMode="auto">
          <a:xfrm>
            <a:off x="2022806" y="5436387"/>
            <a:ext cx="2055376" cy="10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6400"/>
                    </a:gs>
                    <a:gs pos="100000">
                      <a:srgbClr val="FFC8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>
            <a:defPPr>
              <a:defRPr lang="ko-KR"/>
            </a:defPPr>
            <a:lvl1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100" b="0">
                <a:solidFill>
                  <a:prstClr val="black">
                    <a:lumMod val="65000"/>
                    <a:lumOff val="35000"/>
                  </a:prst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57200" indent="-57150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2pPr>
            <a:lvl3pPr marL="914400" indent="-117475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3pPr>
            <a:lvl4pPr marL="1371600" indent="-176213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4pPr>
            <a:lvl5pPr marL="1828800" indent="-234950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5pPr>
            <a:lvl6pPr marL="2286000" defTabSz="914400">
              <a:defRPr kumimoji="1" sz="1900" b="1">
                <a:latin typeface="굴림" pitchFamily="50" charset="-127"/>
                <a:ea typeface="굴림" pitchFamily="50" charset="-127"/>
              </a:defRPr>
            </a:lvl6pPr>
            <a:lvl7pPr marL="2743200" defTabSz="914400">
              <a:defRPr kumimoji="1" sz="1900" b="1">
                <a:latin typeface="굴림" pitchFamily="50" charset="-127"/>
                <a:ea typeface="굴림" pitchFamily="50" charset="-127"/>
              </a:defRPr>
            </a:lvl7pPr>
            <a:lvl8pPr marL="3200400" defTabSz="914400">
              <a:defRPr kumimoji="1" sz="1900" b="1">
                <a:latin typeface="굴림" pitchFamily="50" charset="-127"/>
                <a:ea typeface="굴림" pitchFamily="50" charset="-127"/>
              </a:defRPr>
            </a:lvl8pPr>
            <a:lvl9pPr marL="3657600" defTabSz="914400">
              <a:defRPr kumimoji="1" sz="1900" b="1"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0" latinLnBrk="0" hangingPunct="0">
              <a:lnSpc>
                <a:spcPct val="130000"/>
              </a:lnSpc>
              <a:buClr>
                <a:prstClr val="black"/>
              </a:buClr>
              <a:defRPr/>
            </a:pPr>
            <a:r>
              <a:rPr lang="ko-KR" altLang="en-US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  </a:t>
            </a:r>
            <a:r>
              <a:rPr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- </a:t>
            </a:r>
            <a:r>
              <a:rPr lang="ko-KR" altLang="en-US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요구사항 도출 및 검수</a:t>
            </a:r>
            <a:endParaRPr lang="en-US" altLang="ko-KR" sz="900" kern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F81BD"/>
              </a:solidFill>
            </a:endParaRPr>
          </a:p>
          <a:p>
            <a:pPr lvl="0" eaLnBrk="0" latinLnBrk="0" hangingPunct="0">
              <a:lnSpc>
                <a:spcPct val="130000"/>
              </a:lnSpc>
              <a:buClr>
                <a:prstClr val="black"/>
              </a:buClr>
              <a:defRPr/>
            </a:pPr>
            <a:r>
              <a:rPr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 </a:t>
            </a:r>
            <a:r>
              <a:rPr lang="en-US" altLang="ko-KR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 - </a:t>
            </a:r>
            <a:r>
              <a:rPr lang="ko-KR" altLang="en-US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팀 요구사항 취합</a:t>
            </a:r>
            <a:endParaRPr lang="en-US" altLang="ko-KR" sz="900" kern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F81BD"/>
              </a:solidFill>
            </a:endParaRPr>
          </a:p>
          <a:p>
            <a:pPr lvl="0" eaLnBrk="0" latinLnBrk="0" hangingPunct="0">
              <a:lnSpc>
                <a:spcPct val="130000"/>
              </a:lnSpc>
              <a:buClr>
                <a:prstClr val="black"/>
              </a:buClr>
              <a:defRPr/>
            </a:pPr>
            <a:r>
              <a:rPr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 </a:t>
            </a:r>
            <a:r>
              <a:rPr lang="en-US" altLang="ko-KR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 - Pilot Project </a:t>
            </a:r>
            <a:r>
              <a:rPr lang="ko-KR" altLang="en-US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수행</a:t>
            </a:r>
            <a:endParaRPr lang="ko-KR" altLang="en-US" sz="90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F81BD"/>
              </a:solidFill>
            </a:endParaRPr>
          </a:p>
        </p:txBody>
      </p:sp>
      <p:sp>
        <p:nvSpPr>
          <p:cNvPr id="134" name="Text Box 2"/>
          <p:cNvSpPr txBox="1">
            <a:spLocks noChangeArrowheads="1"/>
          </p:cNvSpPr>
          <p:nvPr/>
        </p:nvSpPr>
        <p:spPr bwMode="auto">
          <a:xfrm>
            <a:off x="3990215" y="3295116"/>
            <a:ext cx="1759348" cy="165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6400"/>
                    </a:gs>
                    <a:gs pos="100000">
                      <a:srgbClr val="FFC8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>
            <a:defPPr>
              <a:defRPr lang="ko-KR"/>
            </a:defPPr>
            <a:lvl1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100" b="0">
                <a:solidFill>
                  <a:prstClr val="black">
                    <a:lumMod val="65000"/>
                    <a:lumOff val="35000"/>
                  </a:prst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57200" indent="-57150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2pPr>
            <a:lvl3pPr marL="914400" indent="-117475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3pPr>
            <a:lvl4pPr marL="1371600" indent="-176213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4pPr>
            <a:lvl5pPr marL="1828800" indent="-234950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5pPr>
            <a:lvl6pPr marL="2286000" defTabSz="914400">
              <a:defRPr kumimoji="1" sz="1900" b="1">
                <a:latin typeface="굴림" pitchFamily="50" charset="-127"/>
                <a:ea typeface="굴림" pitchFamily="50" charset="-127"/>
              </a:defRPr>
            </a:lvl6pPr>
            <a:lvl7pPr marL="2743200" defTabSz="914400">
              <a:defRPr kumimoji="1" sz="1900" b="1">
                <a:latin typeface="굴림" pitchFamily="50" charset="-127"/>
                <a:ea typeface="굴림" pitchFamily="50" charset="-127"/>
              </a:defRPr>
            </a:lvl7pPr>
            <a:lvl8pPr marL="3200400" defTabSz="914400">
              <a:defRPr kumimoji="1" sz="1900" b="1">
                <a:latin typeface="굴림" pitchFamily="50" charset="-127"/>
                <a:ea typeface="굴림" pitchFamily="50" charset="-127"/>
              </a:defRPr>
            </a:lvl8pPr>
            <a:lvl9pPr marL="3657600" defTabSz="914400">
              <a:defRPr kumimoji="1" sz="1900" b="1"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 ▶ </a:t>
            </a:r>
            <a:r>
              <a:rPr lang="ko-KR" altLang="en-US" sz="800" dirty="0" smtClean="0">
                <a:solidFill>
                  <a:schemeClr val="tx1"/>
                </a:solidFill>
              </a:rPr>
              <a:t>스마트플랫폼팀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명</a:t>
            </a:r>
            <a:endParaRPr lang="ko-KR" altLang="en-US" sz="8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      </a:t>
            </a:r>
            <a:r>
              <a:rPr lang="en-US" altLang="ko-KR" sz="800" dirty="0" smtClean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최홍재 매니저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     - </a:t>
            </a:r>
            <a:r>
              <a:rPr lang="ko-KR" altLang="en-US" sz="800" dirty="0" smtClean="0">
                <a:solidFill>
                  <a:schemeClr val="tx1"/>
                </a:solidFill>
              </a:rPr>
              <a:t>이수정 매니저    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177862" y="5208567"/>
            <a:ext cx="1394017" cy="2342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주요 역무</a:t>
            </a:r>
            <a:endParaRPr lang="ko-KR" altLang="en-US" sz="9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36" name="Freeform 28"/>
          <p:cNvSpPr>
            <a:spLocks/>
          </p:cNvSpPr>
          <p:nvPr/>
        </p:nvSpPr>
        <p:spPr bwMode="auto">
          <a:xfrm>
            <a:off x="4099476" y="5015591"/>
            <a:ext cx="1537842" cy="152056"/>
          </a:xfrm>
          <a:custGeom>
            <a:avLst/>
            <a:gdLst>
              <a:gd name="T0" fmla="*/ 0 w 712"/>
              <a:gd name="T1" fmla="*/ 2 h 64"/>
              <a:gd name="T2" fmla="*/ 298 w 712"/>
              <a:gd name="T3" fmla="*/ 2 h 64"/>
              <a:gd name="T4" fmla="*/ 360 w 712"/>
              <a:gd name="T5" fmla="*/ 64 h 64"/>
              <a:gd name="T6" fmla="*/ 426 w 712"/>
              <a:gd name="T7" fmla="*/ 0 h 64"/>
              <a:gd name="T8" fmla="*/ 712 w 712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2" h="64">
                <a:moveTo>
                  <a:pt x="0" y="2"/>
                </a:moveTo>
                <a:lnTo>
                  <a:pt x="298" y="2"/>
                </a:lnTo>
                <a:lnTo>
                  <a:pt x="360" y="64"/>
                </a:lnTo>
                <a:lnTo>
                  <a:pt x="426" y="0"/>
                </a:lnTo>
                <a:lnTo>
                  <a:pt x="712" y="0"/>
                </a:ln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  <a:effectLst>
            <a:outerShdw blurRad="38100" dist="25400" dir="27000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prstClr val="black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137" name="Text Box 2"/>
          <p:cNvSpPr txBox="1">
            <a:spLocks noChangeArrowheads="1"/>
          </p:cNvSpPr>
          <p:nvPr/>
        </p:nvSpPr>
        <p:spPr bwMode="auto">
          <a:xfrm>
            <a:off x="3988072" y="5447699"/>
            <a:ext cx="1868524" cy="10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6400"/>
                    </a:gs>
                    <a:gs pos="100000">
                      <a:srgbClr val="FFC8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>
            <a:defPPr>
              <a:defRPr lang="ko-KR"/>
            </a:defPPr>
            <a:lvl1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100" b="0">
                <a:solidFill>
                  <a:prstClr val="black">
                    <a:lumMod val="65000"/>
                    <a:lumOff val="35000"/>
                  </a:prst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57200" indent="-57150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2pPr>
            <a:lvl3pPr marL="914400" indent="-117475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3pPr>
            <a:lvl4pPr marL="1371600" indent="-176213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4pPr>
            <a:lvl5pPr marL="1828800" indent="-234950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5pPr>
            <a:lvl6pPr marL="2286000" defTabSz="914400">
              <a:defRPr kumimoji="1" sz="1900" b="1">
                <a:latin typeface="굴림" pitchFamily="50" charset="-127"/>
                <a:ea typeface="굴림" pitchFamily="50" charset="-127"/>
              </a:defRPr>
            </a:lvl6pPr>
            <a:lvl7pPr marL="2743200" defTabSz="914400">
              <a:defRPr kumimoji="1" sz="1900" b="1">
                <a:latin typeface="굴림" pitchFamily="50" charset="-127"/>
                <a:ea typeface="굴림" pitchFamily="50" charset="-127"/>
              </a:defRPr>
            </a:lvl7pPr>
            <a:lvl8pPr marL="3200400" defTabSz="914400">
              <a:defRPr kumimoji="1" sz="1900" b="1">
                <a:latin typeface="굴림" pitchFamily="50" charset="-127"/>
                <a:ea typeface="굴림" pitchFamily="50" charset="-127"/>
              </a:defRPr>
            </a:lvl8pPr>
            <a:lvl9pPr marL="3657600" defTabSz="914400">
              <a:defRPr kumimoji="1" sz="1900" b="1"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0" latinLnBrk="0" hangingPunct="0">
              <a:lnSpc>
                <a:spcPct val="130000"/>
              </a:lnSpc>
              <a:buClr>
                <a:prstClr val="black"/>
              </a:buClr>
              <a:defRPr/>
            </a:pPr>
            <a:r>
              <a:rPr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 </a:t>
            </a:r>
            <a:r>
              <a:rPr lang="en-US" altLang="ko-KR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 - </a:t>
            </a:r>
            <a:r>
              <a:rPr lang="ko-KR" altLang="en-US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개발 주관</a:t>
            </a:r>
            <a:endParaRPr lang="ko-KR" altLang="en-US" sz="90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F81BD"/>
              </a:solidFill>
            </a:endParaRPr>
          </a:p>
          <a:p>
            <a:pPr lvl="0" eaLnBrk="0" latinLnBrk="0" hangingPunct="0">
              <a:lnSpc>
                <a:spcPct val="130000"/>
              </a:lnSpc>
              <a:buClr>
                <a:prstClr val="black"/>
              </a:buClr>
              <a:defRPr/>
            </a:pPr>
            <a:r>
              <a:rPr lang="ko-KR" altLang="en-US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  </a:t>
            </a:r>
            <a:r>
              <a:rPr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- </a:t>
            </a:r>
            <a:r>
              <a:rPr lang="ko-KR" altLang="en-US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전체 </a:t>
            </a:r>
            <a:r>
              <a:rPr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Coordination </a:t>
            </a:r>
            <a:r>
              <a:rPr lang="ko-KR" altLang="en-US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업무 </a:t>
            </a:r>
            <a:endParaRPr lang="ko-KR" altLang="en-US" sz="900" kern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F81BD"/>
              </a:solidFill>
            </a:endParaRPr>
          </a:p>
          <a:p>
            <a:pPr lvl="0" eaLnBrk="0" latinLnBrk="0" hangingPunct="0">
              <a:lnSpc>
                <a:spcPct val="130000"/>
              </a:lnSpc>
              <a:buClr>
                <a:prstClr val="black"/>
              </a:buClr>
              <a:defRPr/>
            </a:pPr>
            <a:r>
              <a:rPr lang="ko-KR" altLang="en-US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  </a:t>
            </a:r>
            <a:r>
              <a:rPr lang="en-US" altLang="ko-KR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- </a:t>
            </a:r>
            <a:r>
              <a:rPr lang="ko-KR" altLang="en-US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시스템 개선계획 수립</a:t>
            </a:r>
          </a:p>
          <a:p>
            <a:pPr lvl="0" eaLnBrk="0" latinLnBrk="0" hangingPunct="0">
              <a:lnSpc>
                <a:spcPct val="130000"/>
              </a:lnSpc>
              <a:buClr>
                <a:prstClr val="black"/>
              </a:buClr>
              <a:defRPr/>
            </a:pPr>
            <a:r>
              <a:rPr lang="ko-KR" altLang="en-US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  </a:t>
            </a:r>
            <a:r>
              <a:rPr lang="en-US" altLang="ko-KR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- </a:t>
            </a:r>
            <a:r>
              <a:rPr lang="ko-KR" altLang="en-US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시스템 요구사항 검토</a:t>
            </a:r>
            <a:endParaRPr lang="en-US" altLang="ko-KR" sz="900" kern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F81BD"/>
              </a:solidFill>
            </a:endParaRPr>
          </a:p>
          <a:p>
            <a:pPr lvl="0" eaLnBrk="0" latinLnBrk="0" hangingPunct="0">
              <a:lnSpc>
                <a:spcPct val="130000"/>
              </a:lnSpc>
              <a:buClr>
                <a:prstClr val="black"/>
              </a:buClr>
              <a:defRPr/>
            </a:pPr>
            <a:r>
              <a:rPr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 </a:t>
            </a:r>
            <a:r>
              <a:rPr lang="en-US" altLang="ko-KR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 - </a:t>
            </a:r>
            <a:r>
              <a:rPr lang="ko-KR" altLang="en-US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시스템 분석 설계</a:t>
            </a:r>
            <a:endParaRPr lang="en-US" altLang="ko-KR" sz="900" kern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F81BD"/>
              </a:solidFill>
            </a:endParaRPr>
          </a:p>
          <a:p>
            <a:pPr lvl="0" eaLnBrk="0" latinLnBrk="0" hangingPunct="0">
              <a:lnSpc>
                <a:spcPct val="130000"/>
              </a:lnSpc>
              <a:buClr>
                <a:prstClr val="black"/>
              </a:buClr>
              <a:defRPr/>
            </a:pPr>
            <a:r>
              <a:rPr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 </a:t>
            </a:r>
            <a:r>
              <a:rPr lang="en-US" altLang="ko-KR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 - </a:t>
            </a:r>
            <a:r>
              <a:rPr lang="ko-KR" altLang="en-US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결과보고</a:t>
            </a:r>
            <a:endParaRPr lang="ko-KR" altLang="en-US" sz="90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F81BD"/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 bwMode="auto">
          <a:xfrm>
            <a:off x="5850755" y="2971113"/>
            <a:ext cx="1686761" cy="3626239"/>
          </a:xfrm>
          <a:prstGeom prst="roundRect">
            <a:avLst>
              <a:gd name="adj" fmla="val 3157"/>
            </a:avLst>
          </a:prstGeom>
          <a:noFill/>
          <a:ln w="12700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lIns="0" tIns="0" rIns="0" bIns="0" rtlCol="0" anchor="t" anchorCtr="0">
            <a:noAutofit/>
          </a:bodyPr>
          <a:lstStyle/>
          <a:p>
            <a:pPr lvl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endParaRPr kumimoji="1" lang="en-US" altLang="ko-KR" sz="500" kern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F81BD"/>
              </a:solidFill>
              <a:latin typeface="+mn-ea"/>
            </a:endParaRPr>
          </a:p>
          <a:p>
            <a:pPr lvl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r>
              <a:rPr kumimoji="1" lang="en-US" altLang="ko-KR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  <a:latin typeface="+mn-ea"/>
              </a:rPr>
              <a:t> </a:t>
            </a:r>
          </a:p>
          <a:p>
            <a:pPr lvl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defRPr/>
            </a:pPr>
            <a:r>
              <a:rPr kumimoji="1" lang="ko-KR" altLang="en-US" sz="9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  <a:latin typeface="+mn-ea"/>
              </a:rPr>
              <a:t> </a:t>
            </a:r>
            <a:endParaRPr kumimoji="1" lang="en-US" altLang="ko-KR" sz="900" i="0" u="none" strike="noStrike" kern="0" cap="none" spc="0" normalizeH="0" baseline="0" noProof="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F81BD"/>
              </a:solidFill>
              <a:effectLst/>
              <a:uLnTx/>
              <a:uFillTx/>
              <a:latin typeface="+mn-ea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5963870" y="2878383"/>
            <a:ext cx="1526422" cy="348318"/>
            <a:chOff x="2273573" y="2528732"/>
            <a:chExt cx="1526422" cy="446088"/>
          </a:xfrm>
        </p:grpSpPr>
        <p:sp>
          <p:nvSpPr>
            <p:cNvPr id="140" name="Freeform 4"/>
            <p:cNvSpPr>
              <a:spLocks/>
            </p:cNvSpPr>
            <p:nvPr/>
          </p:nvSpPr>
          <p:spPr bwMode="gray">
            <a:xfrm>
              <a:off x="2363674" y="2824007"/>
              <a:ext cx="1346219" cy="150813"/>
            </a:xfrm>
            <a:custGeom>
              <a:avLst/>
              <a:gdLst>
                <a:gd name="T0" fmla="*/ 1270 w 1120"/>
                <a:gd name="T1" fmla="*/ 190 h 252"/>
                <a:gd name="T2" fmla="*/ 1265 w 1120"/>
                <a:gd name="T3" fmla="*/ 188 h 252"/>
                <a:gd name="T4" fmla="*/ 1247 w 1120"/>
                <a:gd name="T5" fmla="*/ 185 h 252"/>
                <a:gd name="T6" fmla="*/ 1218 w 1120"/>
                <a:gd name="T7" fmla="*/ 181 h 252"/>
                <a:gd name="T8" fmla="*/ 1177 w 1120"/>
                <a:gd name="T9" fmla="*/ 175 h 252"/>
                <a:gd name="T10" fmla="*/ 1125 w 1120"/>
                <a:gd name="T11" fmla="*/ 167 h 252"/>
                <a:gd name="T12" fmla="*/ 1064 w 1120"/>
                <a:gd name="T13" fmla="*/ 160 h 252"/>
                <a:gd name="T14" fmla="*/ 993 w 1120"/>
                <a:gd name="T15" fmla="*/ 154 h 252"/>
                <a:gd name="T16" fmla="*/ 914 w 1120"/>
                <a:gd name="T17" fmla="*/ 148 h 252"/>
                <a:gd name="T18" fmla="*/ 828 w 1120"/>
                <a:gd name="T19" fmla="*/ 143 h 252"/>
                <a:gd name="T20" fmla="*/ 733 w 1120"/>
                <a:gd name="T21" fmla="*/ 139 h 252"/>
                <a:gd name="T22" fmla="*/ 630 w 1120"/>
                <a:gd name="T23" fmla="*/ 139 h 252"/>
                <a:gd name="T24" fmla="*/ 528 w 1120"/>
                <a:gd name="T25" fmla="*/ 139 h 252"/>
                <a:gd name="T26" fmla="*/ 435 w 1120"/>
                <a:gd name="T27" fmla="*/ 143 h 252"/>
                <a:gd name="T28" fmla="*/ 349 w 1120"/>
                <a:gd name="T29" fmla="*/ 148 h 252"/>
                <a:gd name="T30" fmla="*/ 270 w 1120"/>
                <a:gd name="T31" fmla="*/ 154 h 252"/>
                <a:gd name="T32" fmla="*/ 202 w 1120"/>
                <a:gd name="T33" fmla="*/ 160 h 252"/>
                <a:gd name="T34" fmla="*/ 143 w 1120"/>
                <a:gd name="T35" fmla="*/ 167 h 252"/>
                <a:gd name="T36" fmla="*/ 93 w 1120"/>
                <a:gd name="T37" fmla="*/ 175 h 252"/>
                <a:gd name="T38" fmla="*/ 52 w 1120"/>
                <a:gd name="T39" fmla="*/ 181 h 252"/>
                <a:gd name="T40" fmla="*/ 23 w 1120"/>
                <a:gd name="T41" fmla="*/ 185 h 252"/>
                <a:gd name="T42" fmla="*/ 7 w 1120"/>
                <a:gd name="T43" fmla="*/ 188 h 252"/>
                <a:gd name="T44" fmla="*/ 0 w 1120"/>
                <a:gd name="T45" fmla="*/ 190 h 252"/>
                <a:gd name="T46" fmla="*/ 0 w 1120"/>
                <a:gd name="T47" fmla="*/ 47 h 252"/>
                <a:gd name="T48" fmla="*/ 635 w 1120"/>
                <a:gd name="T49" fmla="*/ 0 h 252"/>
                <a:gd name="T50" fmla="*/ 1270 w 1120"/>
                <a:gd name="T51" fmla="*/ 47 h 252"/>
                <a:gd name="T52" fmla="*/ 1270 w 1120"/>
                <a:gd name="T53" fmla="*/ 190 h 252"/>
                <a:gd name="T54" fmla="*/ 1270 w 1120"/>
                <a:gd name="T55" fmla="*/ 19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969696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572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Rectangle 5"/>
            <p:cNvSpPr>
              <a:spLocks noChangeArrowheads="1"/>
            </p:cNvSpPr>
            <p:nvPr/>
          </p:nvSpPr>
          <p:spPr bwMode="gray">
            <a:xfrm>
              <a:off x="2273573" y="2528732"/>
              <a:ext cx="1526422" cy="381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lvl="0" algn="ctr" defTabSz="957263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900" b="1" kern="0" dirty="0" err="1" smtClean="0">
                  <a:solidFill>
                    <a:srgbClr val="FFFFFF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에스이테크</a:t>
              </a:r>
              <a:endParaRPr kumimoji="1" lang="ko-KR" altLang="en-US" sz="900" b="1" kern="0" dirty="0">
                <a:solidFill>
                  <a:srgbClr val="FFFF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sp>
        <p:nvSpPr>
          <p:cNvPr id="142" name="Text Box 2"/>
          <p:cNvSpPr txBox="1">
            <a:spLocks noChangeArrowheads="1"/>
          </p:cNvSpPr>
          <p:nvPr/>
        </p:nvSpPr>
        <p:spPr bwMode="auto">
          <a:xfrm>
            <a:off x="5814461" y="3292701"/>
            <a:ext cx="1759348" cy="165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6400"/>
                    </a:gs>
                    <a:gs pos="100000">
                      <a:srgbClr val="FFC8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>
            <a:defPPr>
              <a:defRPr lang="ko-KR"/>
            </a:defPPr>
            <a:lvl1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100" b="0">
                <a:solidFill>
                  <a:prstClr val="black">
                    <a:lumMod val="65000"/>
                    <a:lumOff val="35000"/>
                  </a:prst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57200" indent="-57150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2pPr>
            <a:lvl3pPr marL="914400" indent="-117475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3pPr>
            <a:lvl4pPr marL="1371600" indent="-176213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4pPr>
            <a:lvl5pPr marL="1828800" indent="-234950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5pPr>
            <a:lvl6pPr marL="2286000" defTabSz="914400">
              <a:defRPr kumimoji="1" sz="1900" b="1">
                <a:latin typeface="굴림" pitchFamily="50" charset="-127"/>
                <a:ea typeface="굴림" pitchFamily="50" charset="-127"/>
              </a:defRPr>
            </a:lvl6pPr>
            <a:lvl7pPr marL="2743200" defTabSz="914400">
              <a:defRPr kumimoji="1" sz="1900" b="1">
                <a:latin typeface="굴림" pitchFamily="50" charset="-127"/>
                <a:ea typeface="굴림" pitchFamily="50" charset="-127"/>
              </a:defRPr>
            </a:lvl7pPr>
            <a:lvl8pPr marL="3200400" defTabSz="914400">
              <a:defRPr kumimoji="1" sz="1900" b="1">
                <a:latin typeface="굴림" pitchFamily="50" charset="-127"/>
                <a:ea typeface="굴림" pitchFamily="50" charset="-127"/>
              </a:defRPr>
            </a:lvl8pPr>
            <a:lvl9pPr marL="3657600" defTabSz="914400">
              <a:defRPr kumimoji="1" sz="1900" b="1"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800" dirty="0">
                <a:solidFill>
                  <a:schemeClr val="tx1"/>
                </a:solidFill>
              </a:rPr>
              <a:t> ▶ </a:t>
            </a:r>
            <a:r>
              <a:rPr lang="ko-KR" altLang="en-US" sz="800" dirty="0" smtClean="0">
                <a:solidFill>
                  <a:schemeClr val="tx1"/>
                </a:solidFill>
              </a:rPr>
              <a:t>개발 </a:t>
            </a:r>
            <a:r>
              <a:rPr lang="en-US" altLang="ko-KR" sz="800" dirty="0" smtClean="0">
                <a:solidFill>
                  <a:schemeClr val="tx1"/>
                </a:solidFill>
              </a:rPr>
              <a:t>PM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 1</a:t>
            </a:r>
            <a:r>
              <a:rPr lang="ko-KR" altLang="en-US" sz="800" dirty="0" smtClean="0">
                <a:solidFill>
                  <a:schemeClr val="tx1"/>
                </a:solidFill>
              </a:rPr>
              <a:t>명</a:t>
            </a:r>
            <a:endParaRPr lang="ko-KR" altLang="en-US" sz="8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▶ 개발 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r>
              <a:rPr lang="ko-KR" altLang="en-US" sz="800" dirty="0" smtClean="0">
                <a:solidFill>
                  <a:schemeClr val="tx1"/>
                </a:solidFill>
              </a:rPr>
              <a:t>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6002108" y="5206152"/>
            <a:ext cx="1394017" cy="2342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주요 역무</a:t>
            </a:r>
            <a:endParaRPr lang="ko-KR" altLang="en-US" sz="9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44" name="Freeform 28"/>
          <p:cNvSpPr>
            <a:spLocks/>
          </p:cNvSpPr>
          <p:nvPr/>
        </p:nvSpPr>
        <p:spPr bwMode="auto">
          <a:xfrm>
            <a:off x="5923722" y="5013176"/>
            <a:ext cx="1537842" cy="152056"/>
          </a:xfrm>
          <a:custGeom>
            <a:avLst/>
            <a:gdLst>
              <a:gd name="T0" fmla="*/ 0 w 712"/>
              <a:gd name="T1" fmla="*/ 2 h 64"/>
              <a:gd name="T2" fmla="*/ 298 w 712"/>
              <a:gd name="T3" fmla="*/ 2 h 64"/>
              <a:gd name="T4" fmla="*/ 360 w 712"/>
              <a:gd name="T5" fmla="*/ 64 h 64"/>
              <a:gd name="T6" fmla="*/ 426 w 712"/>
              <a:gd name="T7" fmla="*/ 0 h 64"/>
              <a:gd name="T8" fmla="*/ 712 w 712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2" h="64">
                <a:moveTo>
                  <a:pt x="0" y="2"/>
                </a:moveTo>
                <a:lnTo>
                  <a:pt x="298" y="2"/>
                </a:lnTo>
                <a:lnTo>
                  <a:pt x="360" y="64"/>
                </a:lnTo>
                <a:lnTo>
                  <a:pt x="426" y="0"/>
                </a:lnTo>
                <a:lnTo>
                  <a:pt x="712" y="0"/>
                </a:ln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  <a:effectLst>
            <a:outerShdw blurRad="38100" dist="25400" dir="2700000" algn="ctr" rotWithShape="0">
              <a:srgbClr val="000000">
                <a:alpha val="20000"/>
              </a:srgb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prstClr val="black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145" name="Text Box 2"/>
          <p:cNvSpPr txBox="1">
            <a:spLocks noChangeArrowheads="1"/>
          </p:cNvSpPr>
          <p:nvPr/>
        </p:nvSpPr>
        <p:spPr bwMode="auto">
          <a:xfrm>
            <a:off x="5812318" y="5445284"/>
            <a:ext cx="1868524" cy="10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6400"/>
                    </a:gs>
                    <a:gs pos="100000">
                      <a:srgbClr val="FFC800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46464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>
            <a:defPPr>
              <a:defRPr lang="ko-KR"/>
            </a:defPPr>
            <a:lvl1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100" b="0">
                <a:solidFill>
                  <a:prstClr val="black">
                    <a:lumMod val="65000"/>
                    <a:lumOff val="35000"/>
                  </a:prst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57200" indent="-57150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2pPr>
            <a:lvl3pPr marL="914400" indent="-117475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3pPr>
            <a:lvl4pPr marL="1371600" indent="-176213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4pPr>
            <a:lvl5pPr marL="1828800" indent="-234950" defTabSz="957263" fontAlgn="base">
              <a:spcBef>
                <a:spcPct val="0"/>
              </a:spcBef>
              <a:spcAft>
                <a:spcPct val="0"/>
              </a:spcAft>
              <a:defRPr kumimoji="1" sz="1900" b="1">
                <a:latin typeface="굴림" pitchFamily="50" charset="-127"/>
                <a:ea typeface="굴림" pitchFamily="50" charset="-127"/>
              </a:defRPr>
            </a:lvl5pPr>
            <a:lvl6pPr marL="2286000" defTabSz="914400">
              <a:defRPr kumimoji="1" sz="1900" b="1">
                <a:latin typeface="굴림" pitchFamily="50" charset="-127"/>
                <a:ea typeface="굴림" pitchFamily="50" charset="-127"/>
              </a:defRPr>
            </a:lvl6pPr>
            <a:lvl7pPr marL="2743200" defTabSz="914400">
              <a:defRPr kumimoji="1" sz="1900" b="1">
                <a:latin typeface="굴림" pitchFamily="50" charset="-127"/>
                <a:ea typeface="굴림" pitchFamily="50" charset="-127"/>
              </a:defRPr>
            </a:lvl7pPr>
            <a:lvl8pPr marL="3200400" defTabSz="914400">
              <a:defRPr kumimoji="1" sz="1900" b="1">
                <a:latin typeface="굴림" pitchFamily="50" charset="-127"/>
                <a:ea typeface="굴림" pitchFamily="50" charset="-127"/>
              </a:defRPr>
            </a:lvl8pPr>
            <a:lvl9pPr marL="3657600" defTabSz="914400">
              <a:defRPr kumimoji="1" sz="1900" b="1"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0" latinLnBrk="0" hangingPunct="0">
              <a:lnSpc>
                <a:spcPct val="130000"/>
              </a:lnSpc>
              <a:buClr>
                <a:prstClr val="black"/>
              </a:buClr>
              <a:defRPr/>
            </a:pPr>
            <a:r>
              <a:rPr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 </a:t>
            </a:r>
            <a:r>
              <a:rPr lang="en-US" altLang="ko-KR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 - </a:t>
            </a:r>
            <a:r>
              <a:rPr lang="ko-KR" altLang="en-US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시스템 개발</a:t>
            </a:r>
            <a:endParaRPr lang="ko-KR" altLang="en-US" sz="90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F81BD"/>
              </a:solidFill>
            </a:endParaRPr>
          </a:p>
          <a:p>
            <a:pPr lvl="0" eaLnBrk="0" latinLnBrk="0" hangingPunct="0">
              <a:lnSpc>
                <a:spcPct val="130000"/>
              </a:lnSpc>
              <a:buClr>
                <a:prstClr val="black"/>
              </a:buClr>
              <a:defRPr/>
            </a:pPr>
            <a:r>
              <a:rPr lang="ko-KR" altLang="en-US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 </a:t>
            </a:r>
            <a:r>
              <a:rPr lang="ko-KR" altLang="en-US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 </a:t>
            </a:r>
            <a:r>
              <a:rPr lang="en-US" altLang="ko-KR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- </a:t>
            </a:r>
            <a:r>
              <a:rPr lang="ko-KR" altLang="en-US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시스템 </a:t>
            </a:r>
            <a:r>
              <a:rPr lang="ko-KR" altLang="en-US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상세구축방안 수립</a:t>
            </a:r>
            <a:endParaRPr lang="en-US" altLang="ko-KR" sz="90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F81BD"/>
              </a:solidFill>
            </a:endParaRPr>
          </a:p>
          <a:p>
            <a:pPr lvl="0" eaLnBrk="0" latinLnBrk="0" hangingPunct="0">
              <a:lnSpc>
                <a:spcPct val="130000"/>
              </a:lnSpc>
              <a:buClr>
                <a:prstClr val="black"/>
              </a:buClr>
              <a:defRPr/>
            </a:pPr>
            <a:r>
              <a:rPr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 </a:t>
            </a:r>
            <a:r>
              <a:rPr lang="en-US" altLang="ko-KR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 </a:t>
            </a:r>
            <a:r>
              <a:rPr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- </a:t>
            </a:r>
            <a:r>
              <a:rPr lang="ko-KR" altLang="en-US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시스템 기능 개발</a:t>
            </a:r>
            <a:endParaRPr lang="en-US" altLang="ko-KR" sz="90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F81BD"/>
              </a:solidFill>
            </a:endParaRPr>
          </a:p>
          <a:p>
            <a:pPr lvl="0" eaLnBrk="0" latinLnBrk="0" hangingPunct="0">
              <a:lnSpc>
                <a:spcPct val="130000"/>
              </a:lnSpc>
              <a:buClr>
                <a:prstClr val="black"/>
              </a:buClr>
              <a:defRPr/>
            </a:pPr>
            <a:r>
              <a:rPr lang="en-US" altLang="ko-KR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  </a:t>
            </a:r>
            <a:r>
              <a:rPr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- </a:t>
            </a:r>
            <a:r>
              <a:rPr lang="ko-KR" altLang="en-US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통합 </a:t>
            </a:r>
            <a:r>
              <a:rPr lang="ko-KR" altLang="en-US" sz="900" kern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F81BD"/>
                </a:solidFill>
              </a:rPr>
              <a:t>테스트 및 보완</a:t>
            </a:r>
            <a:endParaRPr lang="ko-KR" altLang="en-US" sz="90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F81BD"/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3751726" y="1648502"/>
            <a:ext cx="1254614" cy="772806"/>
            <a:chOff x="777730" y="1349737"/>
            <a:chExt cx="1254614" cy="781307"/>
          </a:xfrm>
        </p:grpSpPr>
        <p:grpSp>
          <p:nvGrpSpPr>
            <p:cNvPr id="147" name="그룹 146"/>
            <p:cNvGrpSpPr/>
            <p:nvPr/>
          </p:nvGrpSpPr>
          <p:grpSpPr>
            <a:xfrm>
              <a:off x="824820" y="1373378"/>
              <a:ext cx="1047505" cy="757666"/>
              <a:chOff x="368259" y="1228386"/>
              <a:chExt cx="407123" cy="546655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368259" y="1302719"/>
                <a:ext cx="407123" cy="472322"/>
              </a:xfrm>
              <a:prstGeom prst="rect">
                <a:avLst/>
              </a:prstGeom>
              <a:solidFill>
                <a:srgbClr val="EAEAE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572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368259" y="1228386"/>
                <a:ext cx="407123" cy="135747"/>
              </a:xfrm>
              <a:prstGeom prst="rect">
                <a:avLst/>
              </a:prstGeom>
              <a:solidFill>
                <a:srgbClr val="2EA3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5726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itchFamily="34" charset="0"/>
                </a:endParaRPr>
              </a:p>
            </p:txBody>
          </p:sp>
        </p:grpSp>
        <p:sp>
          <p:nvSpPr>
            <p:cNvPr id="148" name="직사각형 147"/>
            <p:cNvSpPr/>
            <p:nvPr/>
          </p:nvSpPr>
          <p:spPr>
            <a:xfrm>
              <a:off x="1143324" y="1349737"/>
              <a:ext cx="486030" cy="23337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ko-KR" altLang="en-US" sz="900" dirty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총 </a:t>
              </a:r>
              <a:r>
                <a:rPr lang="en-US" altLang="ko-KR" sz="900" dirty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4</a:t>
              </a:r>
              <a:r>
                <a:rPr lang="ko-KR" altLang="en-US" sz="900" dirty="0" smtClean="0">
                  <a:solidFill>
                    <a:schemeClr val="bg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명</a:t>
              </a:r>
              <a:endParaRPr lang="ko-KR" altLang="en-US" sz="900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777730" y="1662147"/>
              <a:ext cx="1254614" cy="34227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엔지니어링사업부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: 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2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명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프로젝트기술팀</a:t>
              </a:r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   : 2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명</a:t>
              </a:r>
              <a:endPara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sp>
        <p:nvSpPr>
          <p:cNvPr id="152" name="내용 개체 틀 13"/>
          <p:cNvSpPr txBox="1">
            <a:spLocks/>
          </p:cNvSpPr>
          <p:nvPr/>
        </p:nvSpPr>
        <p:spPr>
          <a:xfrm>
            <a:off x="377129" y="1219127"/>
            <a:ext cx="3429609" cy="689968"/>
          </a:xfrm>
          <a:prstGeom prst="rect">
            <a:avLst/>
          </a:prstGeom>
        </p:spPr>
        <p:txBody>
          <a:bodyPr lIns="72000" rIns="72000"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buNone/>
              <a:defRPr/>
            </a:pP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1) TFT </a:t>
            </a:r>
            <a:r>
              <a:rPr lang="ko-KR" altLang="en-US" sz="1000" b="0" dirty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구성  </a:t>
            </a:r>
            <a:r>
              <a:rPr lang="en-US" altLang="ko-KR" sz="1000" b="0" dirty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sz="1000" b="0" dirty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비상근 </a:t>
            </a:r>
            <a:r>
              <a:rPr lang="en-US" altLang="ko-KR" sz="1000" b="0" dirty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TFT 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운영</a:t>
            </a:r>
            <a:endParaRPr lang="en-US" altLang="ko-KR" sz="1000" b="0" dirty="0" smtClean="0">
              <a:solidFill>
                <a:sysClr val="windowText" lastClr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lvl="0" indent="0">
              <a:buNone/>
              <a:defRPr/>
            </a:pP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2) </a:t>
            </a:r>
            <a:r>
              <a:rPr lang="ko-KR" altLang="en-US" sz="1000" b="0" dirty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운영 기간 </a:t>
            </a:r>
            <a:r>
              <a:rPr lang="en-US" altLang="ko-KR" sz="1000" b="0" dirty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‘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22/05 </a:t>
            </a:r>
            <a:r>
              <a:rPr lang="en-US" altLang="ko-KR" sz="1000" b="0" dirty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~ ‘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22/12 </a:t>
            </a:r>
            <a:r>
              <a:rPr lang="en-US" altLang="ko-KR" sz="1000" b="0" dirty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000" b="0" dirty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약 </a:t>
            </a:r>
            <a:r>
              <a:rPr lang="en-US" altLang="ko-KR" sz="1000" b="0" dirty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8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개월</a:t>
            </a:r>
            <a:r>
              <a:rPr lang="en-US" altLang="ko-KR" sz="1000" b="0" dirty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lang="en-US" altLang="ko-KR" sz="1000" b="0" dirty="0" smtClean="0">
              <a:solidFill>
                <a:sysClr val="windowText" lastClr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153" name="Group 9"/>
          <p:cNvGrpSpPr>
            <a:grpSpLocks/>
          </p:cNvGrpSpPr>
          <p:nvPr/>
        </p:nvGrpSpPr>
        <p:grpSpPr bwMode="auto">
          <a:xfrm>
            <a:off x="3792025" y="1289315"/>
            <a:ext cx="2260618" cy="330502"/>
            <a:chOff x="1890" y="912"/>
            <a:chExt cx="1831" cy="558"/>
          </a:xfrm>
        </p:grpSpPr>
        <p:sp>
          <p:nvSpPr>
            <p:cNvPr id="154" name="Freeform 10"/>
            <p:cNvSpPr>
              <a:spLocks/>
            </p:cNvSpPr>
            <p:nvPr/>
          </p:nvSpPr>
          <p:spPr bwMode="gray">
            <a:xfrm>
              <a:off x="1998" y="1332"/>
              <a:ext cx="1615" cy="138"/>
            </a:xfrm>
            <a:custGeom>
              <a:avLst/>
              <a:gdLst>
                <a:gd name="T0" fmla="*/ 1615 w 1120"/>
                <a:gd name="T1" fmla="*/ 138 h 252"/>
                <a:gd name="T2" fmla="*/ 1609 w 1120"/>
                <a:gd name="T3" fmla="*/ 137 h 252"/>
                <a:gd name="T4" fmla="*/ 1586 w 1120"/>
                <a:gd name="T5" fmla="*/ 135 h 252"/>
                <a:gd name="T6" fmla="*/ 1549 w 1120"/>
                <a:gd name="T7" fmla="*/ 131 h 252"/>
                <a:gd name="T8" fmla="*/ 1497 w 1120"/>
                <a:gd name="T9" fmla="*/ 127 h 252"/>
                <a:gd name="T10" fmla="*/ 1430 w 1120"/>
                <a:gd name="T11" fmla="*/ 122 h 252"/>
                <a:gd name="T12" fmla="*/ 1353 w 1120"/>
                <a:gd name="T13" fmla="*/ 116 h 252"/>
                <a:gd name="T14" fmla="*/ 1263 w 1120"/>
                <a:gd name="T15" fmla="*/ 112 h 252"/>
                <a:gd name="T16" fmla="*/ 1162 w 1120"/>
                <a:gd name="T17" fmla="*/ 107 h 252"/>
                <a:gd name="T18" fmla="*/ 1053 w 1120"/>
                <a:gd name="T19" fmla="*/ 104 h 252"/>
                <a:gd name="T20" fmla="*/ 932 w 1120"/>
                <a:gd name="T21" fmla="*/ 101 h 252"/>
                <a:gd name="T22" fmla="*/ 802 w 1120"/>
                <a:gd name="T23" fmla="*/ 101 h 252"/>
                <a:gd name="T24" fmla="*/ 672 w 1120"/>
                <a:gd name="T25" fmla="*/ 101 h 252"/>
                <a:gd name="T26" fmla="*/ 554 w 1120"/>
                <a:gd name="T27" fmla="*/ 104 h 252"/>
                <a:gd name="T28" fmla="*/ 444 w 1120"/>
                <a:gd name="T29" fmla="*/ 107 h 252"/>
                <a:gd name="T30" fmla="*/ 343 w 1120"/>
                <a:gd name="T31" fmla="*/ 112 h 252"/>
                <a:gd name="T32" fmla="*/ 257 w 1120"/>
                <a:gd name="T33" fmla="*/ 116 h 252"/>
                <a:gd name="T34" fmla="*/ 182 w 1120"/>
                <a:gd name="T35" fmla="*/ 122 h 252"/>
                <a:gd name="T36" fmla="*/ 118 w 1120"/>
                <a:gd name="T37" fmla="*/ 127 h 252"/>
                <a:gd name="T38" fmla="*/ 66 w 1120"/>
                <a:gd name="T39" fmla="*/ 131 h 252"/>
                <a:gd name="T40" fmla="*/ 29 w 1120"/>
                <a:gd name="T41" fmla="*/ 135 h 252"/>
                <a:gd name="T42" fmla="*/ 9 w 1120"/>
                <a:gd name="T43" fmla="*/ 137 h 252"/>
                <a:gd name="T44" fmla="*/ 0 w 1120"/>
                <a:gd name="T45" fmla="*/ 138 h 252"/>
                <a:gd name="T46" fmla="*/ 0 w 1120"/>
                <a:gd name="T47" fmla="*/ 34 h 252"/>
                <a:gd name="T48" fmla="*/ 808 w 1120"/>
                <a:gd name="T49" fmla="*/ 0 h 252"/>
                <a:gd name="T50" fmla="*/ 1615 w 1120"/>
                <a:gd name="T51" fmla="*/ 34 h 252"/>
                <a:gd name="T52" fmla="*/ 1615 w 1120"/>
                <a:gd name="T53" fmla="*/ 138 h 252"/>
                <a:gd name="T54" fmla="*/ 1615 w 1120"/>
                <a:gd name="T55" fmla="*/ 138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969696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DF590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5726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55" name="Rectangle 11"/>
            <p:cNvSpPr>
              <a:spLocks noChangeArrowheads="1"/>
            </p:cNvSpPr>
            <p:nvPr/>
          </p:nvSpPr>
          <p:spPr bwMode="gray">
            <a:xfrm>
              <a:off x="1890" y="912"/>
              <a:ext cx="1831" cy="495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57263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kern="0" dirty="0" smtClean="0">
                  <a:solidFill>
                    <a:srgbClr val="FFFFFF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TFT</a:t>
              </a:r>
              <a:endParaRPr kumimoji="1" lang="en-US" altLang="ko-KR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cxnSp>
        <p:nvCxnSpPr>
          <p:cNvPr id="157" name="AutoShape 19"/>
          <p:cNvCxnSpPr>
            <a:cxnSpLocks noChangeShapeType="1"/>
            <a:endCxn id="126" idx="0"/>
          </p:cNvCxnSpPr>
          <p:nvPr/>
        </p:nvCxnSpPr>
        <p:spPr bwMode="auto">
          <a:xfrm rot="10800000" flipV="1">
            <a:off x="2986483" y="2590022"/>
            <a:ext cx="1925171" cy="290775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" name="직선 화살표 연결선 157"/>
          <p:cNvCxnSpPr>
            <a:stCxn id="154" idx="13"/>
            <a:endCxn id="129" idx="0"/>
          </p:cNvCxnSpPr>
          <p:nvPr/>
        </p:nvCxnSpPr>
        <p:spPr>
          <a:xfrm flipH="1">
            <a:off x="4902835" y="1571813"/>
            <a:ext cx="8818" cy="1308985"/>
          </a:xfrm>
          <a:prstGeom prst="straightConnector1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꺾인 연결선 22"/>
          <p:cNvCxnSpPr>
            <a:endCxn id="141" idx="0"/>
          </p:cNvCxnSpPr>
          <p:nvPr/>
        </p:nvCxnSpPr>
        <p:spPr>
          <a:xfrm>
            <a:off x="4902835" y="2590022"/>
            <a:ext cx="1824246" cy="288361"/>
          </a:xfrm>
          <a:prstGeom prst="bentConnector2">
            <a:avLst/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49305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109"/>
          <p:cNvGraphicFramePr>
            <a:graphicFrameLocks noGrp="1"/>
          </p:cNvGraphicFramePr>
          <p:nvPr>
            <p:extLst/>
          </p:nvPr>
        </p:nvGraphicFramePr>
        <p:xfrm>
          <a:off x="983789" y="3573016"/>
          <a:ext cx="1773606" cy="74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6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물량 산출 정확도 제고</a:t>
                      </a:r>
                    </a:p>
                  </a:txBody>
                  <a:tcPr marL="127003" marR="80647" marT="40324" marB="40324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/>
              </a:rPr>
              <a:t>Ⅲ</a:t>
            </a:r>
            <a:r>
              <a:rPr lang="en-US" altLang="ko-KR" sz="2200" dirty="0" smtClean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2200" dirty="0" smtClean="0">
                <a:solidFill>
                  <a:prstClr val="black"/>
                </a:solidFill>
                <a:latin typeface="맑은 고딕"/>
                <a:ea typeface="맑은 고딕"/>
              </a:rPr>
              <a:t>기대 효과</a:t>
            </a:r>
            <a:endParaRPr lang="ko-KR" altLang="en-US" sz="16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50" name="직사각형 49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정성적 기대효과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라이브러리 기반 전기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계장 물량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산출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내용 개체 틀 13"/>
          <p:cNvSpPr txBox="1">
            <a:spLocks/>
          </p:cNvSpPr>
          <p:nvPr/>
        </p:nvSpPr>
        <p:spPr>
          <a:xfrm>
            <a:off x="377129" y="2314914"/>
            <a:ext cx="8752335" cy="1519846"/>
          </a:xfrm>
          <a:prstGeom prst="rect">
            <a:avLst/>
          </a:prstGeom>
        </p:spPr>
        <p:txBody>
          <a:bodyPr lIns="72000" rIns="72000"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buAutoNum type="arabicParenR"/>
              <a:defRPr/>
            </a:pPr>
            <a:r>
              <a:rPr lang="ko-KR" altLang="en-US" sz="1000" b="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시스템을 통한 효율적인 </a:t>
            </a:r>
            <a:r>
              <a:rPr lang="en-US" altLang="ko-KR" sz="1000" b="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BOM Report </a:t>
            </a:r>
            <a:r>
              <a:rPr lang="ko-KR" altLang="en-US" sz="1000" b="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작성 </a:t>
            </a:r>
            <a:r>
              <a:rPr lang="ko-KR" altLang="en-US" sz="1000" b="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및 </a:t>
            </a:r>
            <a:r>
              <a:rPr lang="ko-KR" altLang="en-US" sz="1000" b="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휴먼 에러를 </a:t>
            </a:r>
            <a:r>
              <a:rPr lang="ko-KR" altLang="en-US" sz="1000" b="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사전 예방</a:t>
            </a:r>
            <a:r>
              <a:rPr lang="en-US" altLang="ko-KR" sz="1000" b="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→ </a:t>
            </a:r>
            <a:r>
              <a:rPr lang="ko-KR" altLang="en-US" sz="1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물량 산출 정확도 제고</a:t>
            </a:r>
            <a:endParaRPr lang="en-US" altLang="ko-KR" sz="10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arenR"/>
              <a:defRPr/>
            </a:pPr>
            <a:r>
              <a:rPr lang="ko-KR" altLang="en-US" sz="1000" b="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단순 반복 업무 대체로 검토 역무 및 재확인 절차 감소 </a:t>
            </a:r>
            <a:r>
              <a:rPr lang="en-US" altLang="ko-KR" sz="1000" b="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→ </a:t>
            </a:r>
            <a:r>
              <a:rPr lang="ko-KR" altLang="en-US" sz="1000" dirty="0">
                <a:solidFill>
                  <a:srgbClr val="0070C0"/>
                </a:solidFill>
                <a:sym typeface="Wingdings" panose="05000000000000000000" pitchFamily="2" charset="2"/>
              </a:rPr>
              <a:t>업무 신속성 및 </a:t>
            </a:r>
            <a:r>
              <a:rPr lang="ko-KR" altLang="en-US" sz="1000" dirty="0">
                <a:solidFill>
                  <a:srgbClr val="0070C0"/>
                </a:solidFill>
              </a:rPr>
              <a:t>설계 검토 업무 효율성 증대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marL="228600" lvl="0" indent="-228600">
              <a:buFont typeface="+mj-lt"/>
              <a:buAutoNum type="arabicParenR"/>
              <a:defRPr/>
            </a:pPr>
            <a:r>
              <a:rPr lang="ko-KR" altLang="en-US" sz="1000" b="0" dirty="0">
                <a:solidFill>
                  <a:sysClr val="windowText" lastClr="000000"/>
                </a:solidFill>
              </a:rPr>
              <a:t>단순 반복 업무 대신 고부가가치 활동에 집중할</a:t>
            </a:r>
            <a:r>
              <a:rPr lang="en-US" altLang="ko-KR" sz="1000" b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00" b="0" dirty="0">
                <a:solidFill>
                  <a:sysClr val="windowText" lastClr="000000"/>
                </a:solidFill>
              </a:rPr>
              <a:t>수 있는 환경 마련 및 효율적인 인력 운영 가능 </a:t>
            </a:r>
            <a:r>
              <a:rPr lang="en-US" altLang="ko-KR" sz="1000" b="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→</a:t>
            </a:r>
            <a:r>
              <a:rPr lang="ko-KR" altLang="en-US" sz="1000" b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00" dirty="0">
                <a:solidFill>
                  <a:srgbClr val="0070C0"/>
                </a:solidFill>
              </a:rPr>
              <a:t>인력 활용 최대화 </a:t>
            </a:r>
            <a:endParaRPr lang="en-US" altLang="ko-KR" sz="1000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63" name="Text Box 85"/>
          <p:cNvSpPr txBox="1">
            <a:spLocks noChangeArrowheads="1"/>
          </p:cNvSpPr>
          <p:nvPr/>
        </p:nvSpPr>
        <p:spPr bwMode="auto">
          <a:xfrm>
            <a:off x="633269" y="1403485"/>
            <a:ext cx="88757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lvl="0" algn="ctr" latinLnBrk="0">
              <a:defRPr sz="2400" b="1" kern="0" spc="-4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</a:lstStyle>
          <a:p>
            <a:pPr lvl="0" defTabSz="914228">
              <a:defRPr/>
            </a:pPr>
            <a:r>
              <a:rPr lang="ko-KR" altLang="en-US" b="0" dirty="0" smtClean="0">
                <a:solidFill>
                  <a:prstClr val="black"/>
                </a:solidFill>
                <a:latin typeface="현대하모니 M" pitchFamily="18" charset="-127"/>
                <a:ea typeface="현대하모니 M" pitchFamily="18" charset="-127"/>
              </a:rPr>
              <a:t>“라이브러리</a:t>
            </a:r>
            <a:r>
              <a:rPr lang="en-US" altLang="ko-KR" b="0" dirty="0" smtClean="0">
                <a:solidFill>
                  <a:prstClr val="black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lang="ko-KR" altLang="en-US" b="0" dirty="0" smtClean="0">
                <a:solidFill>
                  <a:prstClr val="black"/>
                </a:solidFill>
                <a:latin typeface="현대하모니 M" pitchFamily="18" charset="-127"/>
                <a:ea typeface="현대하모니 M" pitchFamily="18" charset="-127"/>
              </a:rPr>
              <a:t>기반 전기</a:t>
            </a:r>
            <a:r>
              <a:rPr lang="en-US" altLang="ko-KR" b="0" dirty="0" smtClean="0">
                <a:solidFill>
                  <a:prstClr val="black"/>
                </a:solidFill>
                <a:latin typeface="현대하모니 M" pitchFamily="18" charset="-127"/>
                <a:ea typeface="현대하모니 M" pitchFamily="18" charset="-127"/>
              </a:rPr>
              <a:t>/</a:t>
            </a:r>
            <a:r>
              <a:rPr lang="ko-KR" altLang="en-US" b="0" dirty="0" smtClean="0">
                <a:solidFill>
                  <a:prstClr val="black"/>
                </a:solidFill>
                <a:latin typeface="현대하모니 M" pitchFamily="18" charset="-127"/>
                <a:ea typeface="현대하모니 M" pitchFamily="18" charset="-127"/>
              </a:rPr>
              <a:t>계장 물량 산출 </a:t>
            </a:r>
            <a:r>
              <a:rPr lang="ko-KR" altLang="en-US" b="0" dirty="0">
                <a:solidFill>
                  <a:prstClr val="black"/>
                </a:solidFill>
                <a:latin typeface="현대하모니 M" pitchFamily="18" charset="-127"/>
                <a:ea typeface="현대하모니 M" pitchFamily="18" charset="-127"/>
              </a:rPr>
              <a:t>업무프로세스 개선” </a:t>
            </a: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/>
          </p:nvPr>
        </p:nvGraphicFramePr>
        <p:xfrm>
          <a:off x="3772656" y="3573016"/>
          <a:ext cx="1773606" cy="74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6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설계검토 업무 효율성 증대 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27003" marR="80647" marT="40324" marB="40324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/>
          </p:nvPr>
        </p:nvGraphicFramePr>
        <p:xfrm>
          <a:off x="6561523" y="3573016"/>
          <a:ext cx="1773606" cy="74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6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인력활용 최대화</a:t>
                      </a:r>
                      <a:endParaRPr kumimoji="0" lang="ko-KR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7003" marR="80647" marT="40324" marB="40324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303007" y="4921900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619125" y="4921900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정량적 기대효과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라이브러리 기반 전기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계장 물량 산출</a:t>
            </a:r>
          </a:p>
        </p:txBody>
      </p:sp>
      <p:sp>
        <p:nvSpPr>
          <p:cNvPr id="118" name="내용 개체 틀 13"/>
          <p:cNvSpPr txBox="1">
            <a:spLocks/>
          </p:cNvSpPr>
          <p:nvPr/>
        </p:nvSpPr>
        <p:spPr>
          <a:xfrm>
            <a:off x="377129" y="5353208"/>
            <a:ext cx="8752335" cy="1100128"/>
          </a:xfrm>
          <a:prstGeom prst="rect">
            <a:avLst/>
          </a:prstGeom>
        </p:spPr>
        <p:txBody>
          <a:bodyPr lIns="72000" rIns="72000"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buNone/>
              <a:defRPr/>
            </a:pPr>
            <a:r>
              <a:rPr lang="en-US" altLang="ko-KR" sz="1000" b="0" dirty="0" smtClean="0">
                <a:solidFill>
                  <a:sysClr val="windowText" lastClr="000000"/>
                </a:solidFill>
              </a:rPr>
              <a:t>1) BOM Report</a:t>
            </a:r>
            <a:r>
              <a:rPr lang="ko-KR" altLang="en-US" sz="1000" b="0" dirty="0" smtClean="0">
                <a:solidFill>
                  <a:sysClr val="windowText" lastClr="000000"/>
                </a:solidFill>
              </a:rPr>
              <a:t> 자동 생성 </a:t>
            </a:r>
            <a:r>
              <a:rPr lang="en-US" altLang="ko-KR" sz="100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000" b="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000" dirty="0" smtClean="0">
                <a:solidFill>
                  <a:srgbClr val="0070C0"/>
                </a:solidFill>
              </a:rPr>
              <a:t>기존 프로세스 대비 물량 작성 및 검토 </a:t>
            </a:r>
            <a:r>
              <a:rPr lang="en-US" altLang="ko-KR" sz="1000" dirty="0" smtClean="0">
                <a:solidFill>
                  <a:srgbClr val="0070C0"/>
                </a:solidFill>
              </a:rPr>
              <a:t>M/H</a:t>
            </a:r>
            <a:r>
              <a:rPr lang="ko-KR" altLang="en-US" sz="1000" dirty="0" smtClean="0">
                <a:solidFill>
                  <a:srgbClr val="0070C0"/>
                </a:solidFill>
              </a:rPr>
              <a:t> 약 </a:t>
            </a:r>
            <a:r>
              <a:rPr lang="en-US" altLang="ko-KR" sz="1000" dirty="0" smtClean="0">
                <a:solidFill>
                  <a:srgbClr val="0070C0"/>
                </a:solidFill>
              </a:rPr>
              <a:t>20% </a:t>
            </a:r>
            <a:r>
              <a:rPr lang="ko-KR" altLang="en-US" sz="1000" dirty="0" smtClean="0">
                <a:solidFill>
                  <a:srgbClr val="0070C0"/>
                </a:solidFill>
              </a:rPr>
              <a:t>절감 예상</a:t>
            </a:r>
            <a:endParaRPr lang="en-US" altLang="ko-KR" sz="1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7469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67618"/>
              </p:ext>
            </p:extLst>
          </p:nvPr>
        </p:nvGraphicFramePr>
        <p:xfrm>
          <a:off x="983789" y="2597110"/>
          <a:ext cx="1773606" cy="74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6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3D Model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품질 향상</a:t>
                      </a:r>
                    </a:p>
                  </a:txBody>
                  <a:tcPr marL="127003" marR="80647" marT="40324" marB="40324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/>
              </a:rPr>
              <a:t>Ⅲ</a:t>
            </a:r>
            <a:r>
              <a:rPr lang="en-US" altLang="ko-KR" sz="2200" dirty="0" smtClean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2200" dirty="0" smtClean="0">
                <a:solidFill>
                  <a:prstClr val="black"/>
                </a:solidFill>
                <a:latin typeface="맑은 고딕"/>
                <a:ea typeface="맑은 고딕"/>
              </a:rPr>
              <a:t>기대 효과</a:t>
            </a:r>
            <a:endParaRPr lang="ko-KR" altLang="en-US" sz="16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50" name="직사각형 49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정성적 기대효과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- 3D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Symbol Icon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화</a:t>
            </a:r>
          </a:p>
        </p:txBody>
      </p:sp>
      <p:sp>
        <p:nvSpPr>
          <p:cNvPr id="60" name="내용 개체 틀 13"/>
          <p:cNvSpPr txBox="1">
            <a:spLocks/>
          </p:cNvSpPr>
          <p:nvPr/>
        </p:nvSpPr>
        <p:spPr>
          <a:xfrm>
            <a:off x="377129" y="1888325"/>
            <a:ext cx="8752335" cy="1519846"/>
          </a:xfrm>
          <a:prstGeom prst="rect">
            <a:avLst/>
          </a:prstGeom>
        </p:spPr>
        <p:txBody>
          <a:bodyPr lIns="72000" rIns="72000"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buAutoNum type="arabicParenR"/>
              <a:defRPr/>
            </a:pPr>
            <a:r>
              <a:rPr lang="ko-KR" altLang="en-US" sz="1000" b="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직관적인 </a:t>
            </a:r>
            <a:r>
              <a:rPr lang="en-US" altLang="ko-KR" sz="1000" b="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Modeling </a:t>
            </a:r>
            <a:r>
              <a:rPr lang="ko-KR" altLang="en-US" sz="1000" b="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방식으로 휴먼 에러 </a:t>
            </a:r>
            <a:r>
              <a:rPr lang="ko-KR" altLang="en-US" sz="1000" b="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사전 예방</a:t>
            </a:r>
            <a:r>
              <a:rPr lang="en-US" altLang="ko-KR" sz="1000" b="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 → </a:t>
            </a:r>
            <a:r>
              <a:rPr lang="en-US" altLang="ko-KR" sz="1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3D Model </a:t>
            </a:r>
            <a:r>
              <a:rPr lang="ko-KR" altLang="en-US" sz="1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품질 향상</a:t>
            </a:r>
            <a:endParaRPr lang="en-US" altLang="ko-KR" sz="10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228600" indent="-228600">
              <a:buFont typeface="+mj-lt"/>
              <a:buAutoNum type="arabicParenR"/>
              <a:defRPr/>
            </a:pPr>
            <a:r>
              <a:rPr lang="en-US" altLang="ko-KR" sz="1000" b="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3D Symbol </a:t>
            </a:r>
            <a:r>
              <a:rPr lang="ko-KR" altLang="en-US" sz="1000" b="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표준화 </a:t>
            </a:r>
            <a:r>
              <a:rPr lang="en-US" altLang="ko-KR" sz="1000" b="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→ </a:t>
            </a:r>
            <a:r>
              <a:rPr lang="en-US" altLang="ko-KR" sz="1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3D Symbol </a:t>
            </a:r>
            <a:r>
              <a:rPr lang="ko-KR" altLang="en-US" sz="1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관리 및 지원 업무 효율성 제고</a:t>
            </a:r>
            <a:endParaRPr lang="en-US" altLang="ko-KR" sz="1000" dirty="0">
              <a:solidFill>
                <a:srgbClr val="0070C0"/>
              </a:solidFill>
            </a:endParaRPr>
          </a:p>
        </p:txBody>
      </p:sp>
      <p:sp>
        <p:nvSpPr>
          <p:cNvPr id="63" name="Text Box 85"/>
          <p:cNvSpPr txBox="1">
            <a:spLocks noChangeArrowheads="1"/>
          </p:cNvSpPr>
          <p:nvPr/>
        </p:nvSpPr>
        <p:spPr bwMode="auto">
          <a:xfrm>
            <a:off x="303007" y="1403485"/>
            <a:ext cx="92060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lvl="0" algn="ctr" latinLnBrk="0">
              <a:defRPr sz="2400" b="1" kern="0" spc="-4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defRPr>
            </a:lvl1pPr>
          </a:lstStyle>
          <a:p>
            <a:pPr lvl="0" defTabSz="914228">
              <a:defRPr/>
            </a:pPr>
            <a:r>
              <a:rPr lang="ko-KR" altLang="en-US" b="0" dirty="0" smtClean="0">
                <a:solidFill>
                  <a:prstClr val="black"/>
                </a:solidFill>
                <a:latin typeface="현대하모니 M" pitchFamily="18" charset="-127"/>
                <a:ea typeface="현대하모니 M" pitchFamily="18" charset="-127"/>
              </a:rPr>
              <a:t>“</a:t>
            </a:r>
            <a:r>
              <a:rPr lang="en-US" altLang="ko-KR" b="0" dirty="0" smtClean="0">
                <a:solidFill>
                  <a:prstClr val="black"/>
                </a:solidFill>
                <a:latin typeface="현대하모니 M" pitchFamily="18" charset="-127"/>
                <a:ea typeface="현대하모니 M" pitchFamily="18" charset="-127"/>
              </a:rPr>
              <a:t>3D Model </a:t>
            </a:r>
            <a:r>
              <a:rPr lang="ko-KR" altLang="en-US" b="0" dirty="0" smtClean="0">
                <a:solidFill>
                  <a:prstClr val="black"/>
                </a:solidFill>
                <a:latin typeface="현대하모니 M" pitchFamily="18" charset="-127"/>
                <a:ea typeface="현대하모니 M" pitchFamily="18" charset="-127"/>
              </a:rPr>
              <a:t>품질 및 업무 효율성 제고” </a:t>
            </a:r>
            <a:endParaRPr lang="ko-KR" altLang="en-US" b="0" dirty="0">
              <a:solidFill>
                <a:prstClr val="black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542177"/>
              </p:ext>
            </p:extLst>
          </p:nvPr>
        </p:nvGraphicFramePr>
        <p:xfrm>
          <a:off x="3772656" y="2597110"/>
          <a:ext cx="1773606" cy="74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6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3D Symbol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관리 효율성 제고</a:t>
                      </a:r>
                      <a:endParaRPr kumimoji="0" lang="en-US" altLang="ko-KR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27003" marR="80647" marT="40324" marB="40324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75655"/>
              </p:ext>
            </p:extLst>
          </p:nvPr>
        </p:nvGraphicFramePr>
        <p:xfrm>
          <a:off x="6561523" y="2597110"/>
          <a:ext cx="1773606" cy="74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63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3D Symbol </a:t>
                      </a: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지원 업무 </a:t>
                      </a:r>
                      <a: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</a:br>
                      <a:r>
                        <a:rPr kumimoji="0" lang="ko-KR" alt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효율성 제고</a:t>
                      </a:r>
                    </a:p>
                  </a:txBody>
                  <a:tcPr marL="127003" marR="80647" marT="40324" marB="40324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/>
          <p:cNvSpPr/>
          <p:nvPr/>
        </p:nvSpPr>
        <p:spPr>
          <a:xfrm>
            <a:off x="303007" y="3611239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619125" y="3611239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정량적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기대효과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- 3D Symbol Icon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화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내용 개체 틀 13"/>
          <p:cNvSpPr txBox="1">
            <a:spLocks/>
          </p:cNvSpPr>
          <p:nvPr/>
        </p:nvSpPr>
        <p:spPr>
          <a:xfrm>
            <a:off x="377129" y="3981386"/>
            <a:ext cx="8752335" cy="1100128"/>
          </a:xfrm>
          <a:prstGeom prst="rect">
            <a:avLst/>
          </a:prstGeom>
        </p:spPr>
        <p:txBody>
          <a:bodyPr lIns="72000" rIns="72000"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buNone/>
              <a:defRPr/>
            </a:pPr>
            <a:r>
              <a:rPr lang="en-US" altLang="ko-KR" sz="1000" b="0" dirty="0" smtClean="0">
                <a:solidFill>
                  <a:sysClr val="windowText" lastClr="000000"/>
                </a:solidFill>
              </a:rPr>
              <a:t>1) </a:t>
            </a:r>
            <a:r>
              <a:rPr lang="ko-KR" altLang="en-US" sz="1000" b="0" dirty="0">
                <a:solidFill>
                  <a:sysClr val="windowText" lastClr="000000"/>
                </a:solidFill>
              </a:rPr>
              <a:t>직관적인 </a:t>
            </a:r>
            <a:r>
              <a:rPr lang="en-US" altLang="ko-KR" sz="1000" b="0" dirty="0">
                <a:solidFill>
                  <a:sysClr val="windowText" lastClr="000000"/>
                </a:solidFill>
              </a:rPr>
              <a:t>Modeling </a:t>
            </a:r>
            <a:r>
              <a:rPr lang="ko-KR" altLang="en-US" sz="1000" b="0" dirty="0" smtClean="0">
                <a:solidFill>
                  <a:sysClr val="windowText" lastClr="000000"/>
                </a:solidFill>
              </a:rPr>
              <a:t>방식 </a:t>
            </a:r>
            <a:r>
              <a:rPr lang="en-US" altLang="ko-KR" sz="1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000" b="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000" dirty="0" smtClean="0">
                <a:solidFill>
                  <a:srgbClr val="0070C0"/>
                </a:solidFill>
              </a:rPr>
              <a:t>기존 방식 대비 </a:t>
            </a:r>
            <a:r>
              <a:rPr lang="en-US" altLang="ko-KR" sz="1000" dirty="0" smtClean="0">
                <a:solidFill>
                  <a:srgbClr val="0070C0"/>
                </a:solidFill>
              </a:rPr>
              <a:t>Modeling</a:t>
            </a:r>
            <a:r>
              <a:rPr lang="ko-KR" altLang="en-US" sz="1000" dirty="0" smtClean="0">
                <a:solidFill>
                  <a:srgbClr val="0070C0"/>
                </a:solidFill>
              </a:rPr>
              <a:t> </a:t>
            </a:r>
            <a:r>
              <a:rPr lang="en-US" altLang="ko-KR" sz="1000" dirty="0" smtClean="0">
                <a:solidFill>
                  <a:srgbClr val="0070C0"/>
                </a:solidFill>
              </a:rPr>
              <a:t>M/H</a:t>
            </a:r>
            <a:r>
              <a:rPr lang="ko-KR" altLang="en-US" sz="1000" dirty="0" smtClean="0">
                <a:solidFill>
                  <a:srgbClr val="0070C0"/>
                </a:solidFill>
              </a:rPr>
              <a:t> </a:t>
            </a:r>
            <a:r>
              <a:rPr lang="en-US" altLang="ko-KR" sz="1000" dirty="0" smtClean="0">
                <a:solidFill>
                  <a:srgbClr val="0070C0"/>
                </a:solidFill>
              </a:rPr>
              <a:t>2~3% </a:t>
            </a:r>
            <a:r>
              <a:rPr lang="ko-KR" altLang="en-US" sz="1000" dirty="0" smtClean="0">
                <a:solidFill>
                  <a:srgbClr val="0070C0"/>
                </a:solidFill>
              </a:rPr>
              <a:t>절감 예상</a:t>
            </a:r>
            <a:endParaRPr lang="en-US" altLang="ko-KR" sz="1000" dirty="0" smtClean="0">
              <a:solidFill>
                <a:srgbClr val="0070C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290092"/>
              </p:ext>
            </p:extLst>
          </p:nvPr>
        </p:nvGraphicFramePr>
        <p:xfrm>
          <a:off x="685800" y="4324801"/>
          <a:ext cx="8096250" cy="23385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388592829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179588521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36908482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21153208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75430442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871700919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3541791183"/>
                    </a:ext>
                  </a:extLst>
                </a:gridCol>
              </a:tblGrid>
              <a:tr h="1259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사업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>
                          <a:effectLst/>
                        </a:rPr>
                        <a:t>공종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항목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effectLst/>
                        </a:rPr>
                        <a:t>소요 </a:t>
                      </a:r>
                      <a:r>
                        <a:rPr lang="en-US" sz="1000" b="1" u="none" strike="noStrike" dirty="0" smtClean="0">
                          <a:effectLst/>
                        </a:rPr>
                        <a:t>M/H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절감 비율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(%)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834066"/>
                  </a:ext>
                </a:extLst>
              </a:tr>
              <a:tr h="125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As-Is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To-Be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2449"/>
                  </a:ext>
                </a:extLst>
              </a:tr>
              <a:tr h="25183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EOSE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Cable </a:t>
                      </a:r>
                      <a:r>
                        <a:rPr lang="en-US" sz="1000" u="none" strike="noStrike" dirty="0" smtClean="0">
                          <a:effectLst/>
                        </a:rPr>
                        <a:t>Tray Modeling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9.80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2%</a:t>
                      </a:r>
                      <a:endParaRPr lang="en-US" altLang="ko-KR" sz="1000" b="1" i="0" u="none" strike="noStrike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2400 </a:t>
                      </a:r>
                      <a:r>
                        <a:rPr lang="en-US" sz="1000" u="none" strike="noStrike" dirty="0" smtClean="0">
                          <a:effectLst/>
                        </a:rPr>
                        <a:t>Unit, Main</a:t>
                      </a:r>
                      <a:r>
                        <a:rPr lang="en-US" sz="1000" u="none" strike="noStrike" baseline="0" dirty="0" smtClean="0">
                          <a:effectLst/>
                        </a:rPr>
                        <a:t> Tray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기준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272316"/>
                  </a:ext>
                </a:extLst>
              </a:tr>
              <a:tr h="2518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Equipment Modeling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62.08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3%</a:t>
                      </a:r>
                      <a:endParaRPr lang="en-US" altLang="ko-KR" sz="1000" b="1" i="0" u="none" strike="noStrike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 Unit, Lighting 800EA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499503"/>
                  </a:ext>
                </a:extLst>
              </a:tr>
              <a:tr h="2518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계장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Cable </a:t>
                      </a:r>
                      <a:r>
                        <a:rPr lang="en-US" sz="1000" u="none" strike="noStrike" dirty="0" smtClean="0">
                          <a:effectLst/>
                        </a:rPr>
                        <a:t>Tray Modeling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6.86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2%</a:t>
                      </a:r>
                      <a:endParaRPr lang="en-US" altLang="ko-KR" sz="1000" b="1" i="0" u="none" strike="noStrike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2400 </a:t>
                      </a:r>
                      <a:r>
                        <a:rPr lang="en-US" sz="1000" u="none" strike="noStrike" dirty="0" smtClean="0">
                          <a:effectLst/>
                        </a:rPr>
                        <a:t>Unit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, Main</a:t>
                      </a:r>
                      <a:r>
                        <a:rPr lang="en-US" altLang="ko-KR" sz="1000" u="none" strike="noStrike" baseline="0" dirty="0" smtClean="0">
                          <a:effectLst/>
                        </a:rPr>
                        <a:t> Tray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기준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539099"/>
                  </a:ext>
                </a:extLst>
              </a:tr>
              <a:tr h="2518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Equipment Modeling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6.79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3%</a:t>
                      </a:r>
                      <a:endParaRPr lang="en-US" altLang="ko-KR" sz="1000" b="1" i="0" u="none" strike="noStrike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2400 Unit,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EQ 140EA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090483"/>
                  </a:ext>
                </a:extLst>
              </a:tr>
              <a:tr h="25183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SACE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Cable </a:t>
                      </a:r>
                      <a:r>
                        <a:rPr lang="en-US" sz="1000" u="none" strike="noStrike" dirty="0" smtClean="0">
                          <a:effectLst/>
                        </a:rPr>
                        <a:t>Tray Modeling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15.68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2%</a:t>
                      </a:r>
                      <a:endParaRPr lang="en-US" altLang="ko-KR" sz="1000" b="1" i="0" u="none" strike="noStrike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862 </a:t>
                      </a:r>
                      <a:r>
                        <a:rPr lang="en-US" sz="1000" u="none" strike="noStrike" dirty="0" smtClean="0">
                          <a:effectLst/>
                        </a:rPr>
                        <a:t>Unit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, Main</a:t>
                      </a:r>
                      <a:r>
                        <a:rPr lang="en-US" altLang="ko-KR" sz="1000" u="none" strike="noStrike" baseline="0" dirty="0" smtClean="0">
                          <a:effectLst/>
                        </a:rPr>
                        <a:t> Tray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기준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348816"/>
                  </a:ext>
                </a:extLst>
              </a:tr>
              <a:tr h="2518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Equipment Modeling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15.52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3%</a:t>
                      </a:r>
                      <a:endParaRPr lang="en-US" altLang="ko-KR" sz="1000" b="1" i="0" u="none" strike="noStrike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862 Unit,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Lighting 600EA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774194"/>
                  </a:ext>
                </a:extLst>
              </a:tr>
              <a:tr h="2518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계장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Cable </a:t>
                      </a:r>
                      <a:r>
                        <a:rPr lang="en-US" sz="1000" u="none" strike="noStrike" dirty="0" smtClean="0">
                          <a:effectLst/>
                        </a:rPr>
                        <a:t>Tray Modeling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15.68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2%</a:t>
                      </a:r>
                      <a:endParaRPr lang="en-US" altLang="ko-KR" sz="1000" b="1" i="0" u="none" strike="noStrike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862 Unit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기준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, Main</a:t>
                      </a:r>
                      <a:r>
                        <a:rPr lang="en-US" altLang="ko-KR" sz="1000" u="none" strike="noStrike" baseline="0" dirty="0" smtClean="0">
                          <a:effectLst/>
                        </a:rPr>
                        <a:t> Tray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기준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497541"/>
                  </a:ext>
                </a:extLst>
              </a:tr>
              <a:tr h="2518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</a:rPr>
                        <a:t>Equipment Modeling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69.84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3%</a:t>
                      </a:r>
                      <a:endParaRPr lang="en-US" altLang="ko-KR" sz="1000" b="1" i="0" u="none" strike="noStrike" dirty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862 Unit, EQ 500EA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85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508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200" dirty="0" smtClean="0">
                <a:solidFill>
                  <a:prstClr val="black"/>
                </a:solidFill>
                <a:latin typeface="맑은 고딕"/>
              </a:rPr>
              <a:t>IV. </a:t>
            </a:r>
            <a:r>
              <a:rPr lang="ko-KR" altLang="en-US" sz="2200" dirty="0" smtClean="0">
                <a:solidFill>
                  <a:prstClr val="black"/>
                </a:solidFill>
                <a:latin typeface="맑은 고딕"/>
              </a:rPr>
              <a:t>향후 계획</a:t>
            </a:r>
            <a:endParaRPr lang="ko-KR" altLang="en-US" sz="2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noProof="0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확대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라이브러리 기반 전기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계장 물량 산출</a:t>
            </a:r>
            <a:endParaRPr lang="ko-KR" altLang="en-US" sz="12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3007" y="4086332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9125" y="4086332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3329"/>
              </p:ext>
            </p:extLst>
          </p:nvPr>
        </p:nvGraphicFramePr>
        <p:xfrm>
          <a:off x="822415" y="4510411"/>
          <a:ext cx="8190515" cy="220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015">
                  <a:extLst>
                    <a:ext uri="{9D8B030D-6E8A-4147-A177-3AD203B41FA5}">
                      <a16:colId xmlns:a16="http://schemas.microsoft.com/office/drawing/2014/main" val="426534142"/>
                    </a:ext>
                  </a:extLst>
                </a:gridCol>
                <a:gridCol w="1619489">
                  <a:extLst>
                    <a:ext uri="{9D8B030D-6E8A-4147-A177-3AD203B41FA5}">
                      <a16:colId xmlns:a16="http://schemas.microsoft.com/office/drawing/2014/main" val="615827177"/>
                    </a:ext>
                  </a:extLst>
                </a:gridCol>
                <a:gridCol w="4035600">
                  <a:extLst>
                    <a:ext uri="{9D8B030D-6E8A-4147-A177-3AD203B41FA5}">
                      <a16:colId xmlns:a16="http://schemas.microsoft.com/office/drawing/2014/main" val="2116441719"/>
                    </a:ext>
                  </a:extLst>
                </a:gridCol>
                <a:gridCol w="2092411">
                  <a:extLst>
                    <a:ext uri="{9D8B030D-6E8A-4147-A177-3AD203B41FA5}">
                      <a16:colId xmlns:a16="http://schemas.microsoft.com/office/drawing/2014/main" val="509873471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lt"/>
                        </a:rPr>
                        <a:t>S/N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구분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내용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비고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9996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</a:rPr>
                        <a:t>1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lt"/>
                        </a:rPr>
                        <a:t>모니터링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주기적 모니터링을 통한 사용 현황 및 불편사항 점검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 </a:t>
                      </a:r>
                      <a:r>
                        <a:rPr lang="ko-KR" altLang="en-US" sz="900" dirty="0" smtClean="0">
                          <a:latin typeface="+mn-lt"/>
                        </a:rPr>
                        <a:t>매 분기 </a:t>
                      </a:r>
                      <a:r>
                        <a:rPr lang="en-US" altLang="ko-KR" sz="900" dirty="0" smtClean="0">
                          <a:latin typeface="+mn-lt"/>
                        </a:rPr>
                        <a:t>1</a:t>
                      </a:r>
                      <a:r>
                        <a:rPr lang="ko-KR" altLang="en-US" sz="900" dirty="0" smtClean="0">
                          <a:latin typeface="+mn-lt"/>
                        </a:rPr>
                        <a:t>회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6308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</a:rPr>
                        <a:t>2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lt"/>
                        </a:rPr>
                        <a:t>사용자 교육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 </a:t>
                      </a:r>
                      <a:r>
                        <a:rPr lang="ko-KR" altLang="en-US" sz="900" dirty="0" smtClean="0">
                          <a:latin typeface="+mn-lt"/>
                        </a:rPr>
                        <a:t>사용자 교육을 통한 업무 프로세스 조기 정착 지원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 </a:t>
                      </a:r>
                      <a:r>
                        <a:rPr lang="ko-KR" altLang="en-US" sz="900" dirty="0" smtClean="0">
                          <a:latin typeface="+mn-lt"/>
                        </a:rPr>
                        <a:t>향후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공종별</a:t>
                      </a:r>
                      <a:r>
                        <a:rPr lang="ko-KR" altLang="en-US" sz="900" dirty="0" smtClean="0">
                          <a:latin typeface="+mn-lt"/>
                        </a:rPr>
                        <a:t> 일정 협의 예정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87436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</a:rPr>
                        <a:t>3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lt"/>
                        </a:rPr>
                        <a:t>운영 지원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 </a:t>
                      </a:r>
                      <a:r>
                        <a:rPr lang="ko-KR" altLang="en-US" sz="900" dirty="0" smtClean="0">
                          <a:latin typeface="+mn-lt"/>
                        </a:rPr>
                        <a:t>전반적인 프로그램 기술 지원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60891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</a:rPr>
                        <a:t>4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lt"/>
                        </a:rPr>
                        <a:t>시스템 적용 독려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 </a:t>
                      </a:r>
                      <a:r>
                        <a:rPr lang="ko-KR" altLang="en-US" sz="900" dirty="0" smtClean="0">
                          <a:latin typeface="+mn-lt"/>
                        </a:rPr>
                        <a:t>시스템 적용 사례를 통한 시스템 적용 독려 </a:t>
                      </a:r>
                      <a:r>
                        <a:rPr lang="en-US" altLang="ko-KR" sz="900" dirty="0" smtClean="0">
                          <a:latin typeface="+mn-lt"/>
                        </a:rPr>
                        <a:t>(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담당자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)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530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</a:rPr>
                        <a:t>5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lt"/>
                        </a:rPr>
                        <a:t>시스템 개선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 </a:t>
                      </a:r>
                      <a:r>
                        <a:rPr lang="ko-KR" altLang="en-US" sz="900" dirty="0" smtClean="0">
                          <a:latin typeface="+mn-lt"/>
                        </a:rPr>
                        <a:t>시스템 적용 결과에 대한 지속적인 </a:t>
                      </a:r>
                      <a:r>
                        <a:rPr lang="en-US" altLang="ko-KR" sz="900" dirty="0" smtClean="0">
                          <a:latin typeface="+mn-lt"/>
                        </a:rPr>
                        <a:t>Feedback </a:t>
                      </a:r>
                      <a:r>
                        <a:rPr lang="ko-KR" altLang="en-US" sz="900" dirty="0" smtClean="0">
                          <a:latin typeface="+mn-lt"/>
                        </a:rPr>
                        <a:t>접수 및 반영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786797"/>
                  </a:ext>
                </a:extLst>
              </a:tr>
            </a:tbl>
          </a:graphicData>
        </a:graphic>
      </p:graphicFrame>
      <p:sp>
        <p:nvSpPr>
          <p:cNvPr id="27" name="내용 개체 틀 13"/>
          <p:cNvSpPr txBox="1">
            <a:spLocks/>
          </p:cNvSpPr>
          <p:nvPr/>
        </p:nvSpPr>
        <p:spPr>
          <a:xfrm>
            <a:off x="377129" y="1085548"/>
            <a:ext cx="8752335" cy="1519846"/>
          </a:xfrm>
          <a:prstGeom prst="rect">
            <a:avLst/>
          </a:prstGeom>
        </p:spPr>
        <p:txBody>
          <a:bodyPr lIns="72000" rIns="72000"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buAutoNum type="arabicParenR"/>
              <a:defRPr/>
            </a:pPr>
            <a:r>
              <a:rPr lang="en-US" altLang="ko-KR" sz="1000" b="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Cable Tray </a:t>
            </a:r>
            <a:r>
              <a:rPr lang="ko-KR" altLang="en-US" sz="1000" b="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외 </a:t>
            </a:r>
            <a:r>
              <a:rPr lang="en-US" altLang="ko-KR" sz="1000" b="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Item </a:t>
            </a:r>
            <a:r>
              <a:rPr lang="ko-KR" altLang="en-US" sz="1000" b="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확대 적용 검토</a:t>
            </a:r>
            <a:endParaRPr lang="en-US" altLang="ko-KR" sz="1000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06249"/>
              </p:ext>
            </p:extLst>
          </p:nvPr>
        </p:nvGraphicFramePr>
        <p:xfrm>
          <a:off x="822415" y="1400177"/>
          <a:ext cx="3719049" cy="261813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9120">
                  <a:extLst>
                    <a:ext uri="{9D8B030D-6E8A-4147-A177-3AD203B41FA5}">
                      <a16:colId xmlns:a16="http://schemas.microsoft.com/office/drawing/2014/main" val="2294956818"/>
                    </a:ext>
                  </a:extLst>
                </a:gridCol>
                <a:gridCol w="1545774">
                  <a:extLst>
                    <a:ext uri="{9D8B030D-6E8A-4147-A177-3AD203B41FA5}">
                      <a16:colId xmlns:a16="http://schemas.microsoft.com/office/drawing/2014/main" val="1477804677"/>
                    </a:ext>
                  </a:extLst>
                </a:gridCol>
                <a:gridCol w="653055">
                  <a:extLst>
                    <a:ext uri="{9D8B030D-6E8A-4147-A177-3AD203B41FA5}">
                      <a16:colId xmlns:a16="http://schemas.microsoft.com/office/drawing/2014/main" val="184138085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185877830"/>
                    </a:ext>
                  </a:extLst>
                </a:gridCol>
              </a:tblGrid>
              <a:tr h="1999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S/N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BOM</a:t>
                      </a:r>
                      <a:r>
                        <a:rPr lang="en-US" sz="800" b="1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Report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3DRG 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비고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31598"/>
                  </a:ext>
                </a:extLst>
              </a:tr>
              <a:tr h="241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Electrical Equipment BOM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dirty="0" smtClean="0">
                          <a:effectLst/>
                        </a:rPr>
                        <a:t>●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확대</a:t>
                      </a:r>
                      <a:r>
                        <a:rPr lang="ko-KR" alt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적용 검토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122615"/>
                  </a:ext>
                </a:extLst>
              </a:tr>
              <a:tr h="241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Convenience Outlet BOM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dirty="0" smtClean="0">
                          <a:effectLst/>
                        </a:rPr>
                        <a:t>●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적용 검토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87176"/>
                  </a:ext>
                </a:extLst>
              </a:tr>
              <a:tr h="241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Emergency Push Bottom BOM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적용 검토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10140"/>
                  </a:ext>
                </a:extLst>
              </a:tr>
              <a:tr h="241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Fire Alarm BOM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적용 검토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276159"/>
                  </a:ext>
                </a:extLst>
              </a:tr>
              <a:tr h="241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LCS BOM </a:t>
                      </a: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적용 검토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67392"/>
                  </a:ext>
                </a:extLst>
              </a:tr>
              <a:tr h="241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Lighting BOM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dirty="0" smtClean="0">
                          <a:effectLst/>
                        </a:rPr>
                        <a:t>●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적용 검토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066260"/>
                  </a:ext>
                </a:extLst>
              </a:tr>
              <a:tr h="241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Local Panel BOM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적용 검토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561524"/>
                  </a:ext>
                </a:extLst>
              </a:tr>
              <a:tr h="241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Security BOM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적용 검토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68106"/>
                  </a:ext>
                </a:extLst>
              </a:tr>
              <a:tr h="241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Telecom BOM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적용 검토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143159"/>
                  </a:ext>
                </a:extLst>
              </a:tr>
              <a:tr h="2418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 smtClean="0">
                          <a:effectLst/>
                        </a:rPr>
                        <a:t>10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TR and Bus Duct BOM </a:t>
                      </a: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●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 적용 검토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07" marR="6307" marT="6307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39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91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200" dirty="0" smtClean="0">
                <a:solidFill>
                  <a:prstClr val="black"/>
                </a:solidFill>
                <a:latin typeface="맑은 고딕"/>
              </a:rPr>
              <a:t>IV. </a:t>
            </a:r>
            <a:r>
              <a:rPr lang="ko-KR" altLang="en-US" sz="2200" dirty="0" smtClean="0">
                <a:solidFill>
                  <a:prstClr val="black"/>
                </a:solidFill>
                <a:latin typeface="맑은 고딕"/>
              </a:rPr>
              <a:t>향후 계획</a:t>
            </a:r>
            <a:endParaRPr lang="ko-KR" altLang="en-US" sz="2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확대 </a:t>
            </a: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 </a:t>
            </a:r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- 3D Symbol Icon</a:t>
            </a:r>
            <a:r>
              <a:rPr lang="ko-KR" altLang="en-US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03007" y="4086332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9125" y="4086332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운영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2280"/>
              </p:ext>
            </p:extLst>
          </p:nvPr>
        </p:nvGraphicFramePr>
        <p:xfrm>
          <a:off x="822415" y="4510411"/>
          <a:ext cx="8190515" cy="220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015">
                  <a:extLst>
                    <a:ext uri="{9D8B030D-6E8A-4147-A177-3AD203B41FA5}">
                      <a16:colId xmlns:a16="http://schemas.microsoft.com/office/drawing/2014/main" val="426534142"/>
                    </a:ext>
                  </a:extLst>
                </a:gridCol>
                <a:gridCol w="1619489">
                  <a:extLst>
                    <a:ext uri="{9D8B030D-6E8A-4147-A177-3AD203B41FA5}">
                      <a16:colId xmlns:a16="http://schemas.microsoft.com/office/drawing/2014/main" val="615827177"/>
                    </a:ext>
                  </a:extLst>
                </a:gridCol>
                <a:gridCol w="4035600">
                  <a:extLst>
                    <a:ext uri="{9D8B030D-6E8A-4147-A177-3AD203B41FA5}">
                      <a16:colId xmlns:a16="http://schemas.microsoft.com/office/drawing/2014/main" val="2116441719"/>
                    </a:ext>
                  </a:extLst>
                </a:gridCol>
                <a:gridCol w="2092411">
                  <a:extLst>
                    <a:ext uri="{9D8B030D-6E8A-4147-A177-3AD203B41FA5}">
                      <a16:colId xmlns:a16="http://schemas.microsoft.com/office/drawing/2014/main" val="509873471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lt"/>
                        </a:rPr>
                        <a:t>S/N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구분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내용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비고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99969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</a:rPr>
                        <a:t>1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lt"/>
                        </a:rPr>
                        <a:t>모니터링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주기적 모니터링을 통한 사용 현황 및 불편사항 점검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 </a:t>
                      </a:r>
                      <a:r>
                        <a:rPr lang="ko-KR" altLang="en-US" sz="900" dirty="0" smtClean="0">
                          <a:latin typeface="+mn-lt"/>
                        </a:rPr>
                        <a:t>매 분기 </a:t>
                      </a:r>
                      <a:r>
                        <a:rPr lang="en-US" altLang="ko-KR" sz="900" dirty="0" smtClean="0">
                          <a:latin typeface="+mn-lt"/>
                        </a:rPr>
                        <a:t>1</a:t>
                      </a:r>
                      <a:r>
                        <a:rPr lang="ko-KR" altLang="en-US" sz="900" dirty="0" smtClean="0">
                          <a:latin typeface="+mn-lt"/>
                        </a:rPr>
                        <a:t>회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6308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</a:rPr>
                        <a:t>2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lt"/>
                        </a:rPr>
                        <a:t>사용자 교육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 </a:t>
                      </a:r>
                      <a:r>
                        <a:rPr lang="ko-KR" altLang="en-US" sz="900" dirty="0" smtClean="0">
                          <a:latin typeface="+mn-lt"/>
                        </a:rPr>
                        <a:t>사용자 교육을 통한 업무 프로세스 조기 정착 지원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 </a:t>
                      </a:r>
                      <a:r>
                        <a:rPr lang="ko-KR" altLang="en-US" sz="900" dirty="0" smtClean="0">
                          <a:latin typeface="+mn-lt"/>
                        </a:rPr>
                        <a:t>향후 </a:t>
                      </a:r>
                      <a:r>
                        <a:rPr lang="ko-KR" altLang="en-US" sz="900" dirty="0" err="1" smtClean="0">
                          <a:latin typeface="+mn-lt"/>
                        </a:rPr>
                        <a:t>공종별</a:t>
                      </a:r>
                      <a:r>
                        <a:rPr lang="ko-KR" altLang="en-US" sz="900" dirty="0" smtClean="0">
                          <a:latin typeface="+mn-lt"/>
                        </a:rPr>
                        <a:t> 일정 협의 예정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87436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</a:rPr>
                        <a:t>3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lt"/>
                        </a:rPr>
                        <a:t>운영 지원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 </a:t>
                      </a:r>
                      <a:r>
                        <a:rPr lang="ko-KR" altLang="en-US" sz="900" dirty="0" smtClean="0">
                          <a:latin typeface="+mn-lt"/>
                        </a:rPr>
                        <a:t>전반적인 프로그램 기술 지원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608911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</a:rPr>
                        <a:t>4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lt"/>
                        </a:rPr>
                        <a:t>시스템 적용 독려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 </a:t>
                      </a:r>
                      <a:r>
                        <a:rPr lang="ko-KR" altLang="en-US" sz="900" dirty="0" smtClean="0">
                          <a:latin typeface="+mn-lt"/>
                        </a:rPr>
                        <a:t>시스템 적용 사례를 통한 시스템 적용 독려 </a:t>
                      </a:r>
                      <a:r>
                        <a:rPr lang="en-US" altLang="ko-KR" sz="900" dirty="0" smtClean="0">
                          <a:latin typeface="+mn-lt"/>
                        </a:rPr>
                        <a:t>(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담당자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)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5308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</a:rPr>
                        <a:t>5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lt"/>
                        </a:rPr>
                        <a:t>시스템 개선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 </a:t>
                      </a:r>
                      <a:r>
                        <a:rPr lang="ko-KR" altLang="en-US" sz="900" dirty="0" smtClean="0">
                          <a:latin typeface="+mn-lt"/>
                        </a:rPr>
                        <a:t>시스템 적용 결과에 대한 지속적인 </a:t>
                      </a:r>
                      <a:r>
                        <a:rPr lang="en-US" altLang="ko-KR" sz="900" dirty="0" smtClean="0">
                          <a:latin typeface="+mn-lt"/>
                        </a:rPr>
                        <a:t>Feedback </a:t>
                      </a:r>
                      <a:r>
                        <a:rPr lang="ko-KR" altLang="en-US" sz="900" dirty="0" smtClean="0">
                          <a:latin typeface="+mn-lt"/>
                        </a:rPr>
                        <a:t>접수 및 반영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786797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822415" y="1260503"/>
          <a:ext cx="816506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015">
                  <a:extLst>
                    <a:ext uri="{9D8B030D-6E8A-4147-A177-3AD203B41FA5}">
                      <a16:colId xmlns:a16="http://schemas.microsoft.com/office/drawing/2014/main" val="426534142"/>
                    </a:ext>
                  </a:extLst>
                </a:gridCol>
                <a:gridCol w="1619489">
                  <a:extLst>
                    <a:ext uri="{9D8B030D-6E8A-4147-A177-3AD203B41FA5}">
                      <a16:colId xmlns:a16="http://schemas.microsoft.com/office/drawing/2014/main" val="615827177"/>
                    </a:ext>
                  </a:extLst>
                </a:gridCol>
                <a:gridCol w="4034865">
                  <a:extLst>
                    <a:ext uri="{9D8B030D-6E8A-4147-A177-3AD203B41FA5}">
                      <a16:colId xmlns:a16="http://schemas.microsoft.com/office/drawing/2014/main" val="2116441719"/>
                    </a:ext>
                  </a:extLst>
                </a:gridCol>
                <a:gridCol w="2067697">
                  <a:extLst>
                    <a:ext uri="{9D8B030D-6E8A-4147-A177-3AD203B41FA5}">
                      <a16:colId xmlns:a16="http://schemas.microsoft.com/office/drawing/2014/main" val="5098734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+mn-lt"/>
                        </a:rPr>
                        <a:t>S/N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구분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내용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+mn-lt"/>
                        </a:rPr>
                        <a:t>비고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9996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</a:rPr>
                        <a:t>1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lt"/>
                        </a:rPr>
                        <a:t>기 개발 </a:t>
                      </a:r>
                      <a:r>
                        <a:rPr lang="en-US" altLang="ko-KR" sz="900" b="0" dirty="0" smtClean="0">
                          <a:latin typeface="+mn-lt"/>
                        </a:rPr>
                        <a:t>Symbol </a:t>
                      </a:r>
                      <a:r>
                        <a:rPr lang="ko-KR" altLang="en-US" sz="900" b="0" dirty="0" smtClean="0">
                          <a:latin typeface="+mn-lt"/>
                        </a:rPr>
                        <a:t>분석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 </a:t>
                      </a:r>
                      <a:r>
                        <a:rPr lang="ko-KR" altLang="en-US" sz="900" dirty="0" smtClean="0">
                          <a:latin typeface="+mn-lt"/>
                        </a:rPr>
                        <a:t>기존에 개발된 </a:t>
                      </a:r>
                      <a:r>
                        <a:rPr lang="en-US" altLang="ko-KR" sz="900" dirty="0" smtClean="0">
                          <a:latin typeface="+mn-lt"/>
                        </a:rPr>
                        <a:t>Symbol </a:t>
                      </a:r>
                      <a:r>
                        <a:rPr lang="ko-KR" altLang="en-US" sz="900" dirty="0" smtClean="0">
                          <a:latin typeface="+mn-lt"/>
                        </a:rPr>
                        <a:t>및 </a:t>
                      </a:r>
                      <a:r>
                        <a:rPr lang="en-US" altLang="ko-KR" sz="900" dirty="0" smtClean="0">
                          <a:latin typeface="+mn-lt"/>
                        </a:rPr>
                        <a:t>Hierarchy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자체 분석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 </a:t>
                      </a:r>
                      <a:r>
                        <a:rPr lang="ko-KR" altLang="en-US" sz="900" dirty="0" smtClean="0">
                          <a:latin typeface="+mn-lt"/>
                        </a:rPr>
                        <a:t>대상 </a:t>
                      </a:r>
                      <a:r>
                        <a:rPr lang="en-US" altLang="ko-KR" sz="900" dirty="0" smtClean="0">
                          <a:latin typeface="+mn-lt"/>
                        </a:rPr>
                        <a:t>: </a:t>
                      </a:r>
                      <a:r>
                        <a:rPr lang="ko-KR" altLang="en-US" sz="900" dirty="0" smtClean="0">
                          <a:latin typeface="+mn-lt"/>
                        </a:rPr>
                        <a:t>건축</a:t>
                      </a:r>
                      <a:r>
                        <a:rPr lang="en-US" altLang="ko-KR" sz="900" dirty="0" smtClean="0">
                          <a:latin typeface="+mn-lt"/>
                        </a:rPr>
                        <a:t>,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 HVAC 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제외 전 </a:t>
                      </a:r>
                      <a:r>
                        <a:rPr lang="ko-KR" altLang="en-US" sz="900" baseline="0" dirty="0" err="1" smtClean="0">
                          <a:latin typeface="+mn-lt"/>
                        </a:rPr>
                        <a:t>공종</a:t>
                      </a:r>
                      <a:endParaRPr lang="en-US" altLang="ko-KR" sz="900" baseline="0" dirty="0" smtClean="0"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 </a:t>
                      </a:r>
                      <a:r>
                        <a:rPr lang="ko-KR" altLang="en-US" sz="900" dirty="0" smtClean="0">
                          <a:latin typeface="+mn-lt"/>
                        </a:rPr>
                        <a:t>수량 </a:t>
                      </a:r>
                      <a:r>
                        <a:rPr lang="en-US" altLang="ko-KR" sz="900" dirty="0" smtClean="0">
                          <a:latin typeface="+mn-lt"/>
                        </a:rPr>
                        <a:t>: 452</a:t>
                      </a:r>
                      <a:r>
                        <a:rPr lang="ko-KR" altLang="en-US" sz="900" dirty="0" smtClean="0">
                          <a:latin typeface="+mn-lt"/>
                        </a:rPr>
                        <a:t>개 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630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</a:rPr>
                        <a:t>2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</a:rPr>
                        <a:t>Symbol</a:t>
                      </a:r>
                      <a:r>
                        <a:rPr lang="en-US" altLang="ko-KR" sz="900" b="0" baseline="0" dirty="0" smtClean="0">
                          <a:latin typeface="+mn-lt"/>
                        </a:rPr>
                        <a:t> Leveling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 </a:t>
                      </a:r>
                      <a:r>
                        <a:rPr lang="ko-KR" altLang="en-US" sz="900" dirty="0" smtClean="0">
                          <a:latin typeface="+mn-lt"/>
                        </a:rPr>
                        <a:t>각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900" baseline="0" dirty="0" err="1" smtClean="0">
                          <a:latin typeface="+mn-lt"/>
                        </a:rPr>
                        <a:t>공종별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Symbol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의 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Hierarchy Level 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조정 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w/ 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각 </a:t>
                      </a:r>
                      <a:r>
                        <a:rPr lang="ko-KR" altLang="en-US" sz="900" baseline="0" dirty="0" err="1" smtClean="0">
                          <a:latin typeface="+mn-lt"/>
                        </a:rPr>
                        <a:t>설계팀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3D Coordinator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+mn-lt"/>
                        </a:rPr>
                        <a:t>- </a:t>
                      </a:r>
                      <a:r>
                        <a:rPr lang="ko-KR" altLang="en-US" sz="900" dirty="0" smtClean="0">
                          <a:latin typeface="+mn-lt"/>
                        </a:rPr>
                        <a:t>미사용 </a:t>
                      </a:r>
                      <a:r>
                        <a:rPr lang="en-US" altLang="ko-KR" sz="900" dirty="0" smtClean="0">
                          <a:latin typeface="+mn-lt"/>
                        </a:rPr>
                        <a:t>Symbol </a:t>
                      </a:r>
                      <a:r>
                        <a:rPr lang="ko-KR" altLang="en-US" sz="900" dirty="0" smtClean="0">
                          <a:latin typeface="+mn-lt"/>
                        </a:rPr>
                        <a:t>제외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8743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</a:rPr>
                        <a:t>3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latin typeface="+mn-lt"/>
                        </a:rPr>
                        <a:t>Bulkload</a:t>
                      </a:r>
                      <a:r>
                        <a:rPr lang="en-US" altLang="ko-KR" sz="900" b="0" baseline="0" dirty="0" smtClean="0">
                          <a:latin typeface="+mn-lt"/>
                        </a:rPr>
                        <a:t> Sheet</a:t>
                      </a:r>
                      <a:r>
                        <a:rPr lang="ko-KR" altLang="en-US" sz="900" b="0" baseline="0" dirty="0" smtClean="0">
                          <a:latin typeface="+mn-lt"/>
                        </a:rPr>
                        <a:t> 수정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 </a:t>
                      </a:r>
                      <a:r>
                        <a:rPr lang="en-US" altLang="ko-KR" sz="900" dirty="0" err="1" smtClean="0">
                          <a:latin typeface="+mn-lt"/>
                        </a:rPr>
                        <a:t>Bulkload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 Sheet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의 </a:t>
                      </a:r>
                      <a:r>
                        <a:rPr lang="en-US" altLang="ko-KR" sz="900" baseline="0" dirty="0" err="1" smtClean="0">
                          <a:latin typeface="+mn-lt"/>
                        </a:rPr>
                        <a:t>ClassNodeType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및 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R-Hierarchy Master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 파일 생성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6089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</a:rPr>
                        <a:t>4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</a:rPr>
                        <a:t>Leveling</a:t>
                      </a:r>
                      <a:r>
                        <a:rPr lang="en-US" altLang="ko-KR" sz="900" b="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+mn-lt"/>
                        </a:rPr>
                        <a:t>확인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 </a:t>
                      </a:r>
                      <a:r>
                        <a:rPr lang="ko-KR" altLang="en-US" sz="900" dirty="0" smtClean="0">
                          <a:latin typeface="+mn-lt"/>
                        </a:rPr>
                        <a:t>테스트플랜트 </a:t>
                      </a:r>
                      <a:r>
                        <a:rPr lang="en-US" altLang="ko-KR" sz="900" dirty="0" err="1" smtClean="0">
                          <a:latin typeface="+mn-lt"/>
                        </a:rPr>
                        <a:t>Bulkloading</a:t>
                      </a:r>
                      <a:r>
                        <a:rPr lang="en-US" altLang="ko-KR" sz="900" dirty="0" smtClean="0">
                          <a:latin typeface="+mn-lt"/>
                        </a:rPr>
                        <a:t> </a:t>
                      </a:r>
                      <a:r>
                        <a:rPr lang="ko-KR" altLang="en-US" sz="900" dirty="0" smtClean="0">
                          <a:latin typeface="+mn-lt"/>
                        </a:rPr>
                        <a:t>후</a:t>
                      </a:r>
                      <a:r>
                        <a:rPr lang="en-US" altLang="ko-KR" sz="900" dirty="0" smtClean="0">
                          <a:latin typeface="+mn-lt"/>
                        </a:rPr>
                        <a:t>, Leveling </a:t>
                      </a:r>
                      <a:r>
                        <a:rPr lang="ko-KR" altLang="en-US" sz="900" dirty="0" smtClean="0">
                          <a:latin typeface="+mn-lt"/>
                        </a:rPr>
                        <a:t>반영 여부 확인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530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</a:rPr>
                        <a:t>5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latin typeface="+mn-lt"/>
                        </a:rPr>
                        <a:t>프로그램 테스트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 </a:t>
                      </a:r>
                      <a:r>
                        <a:rPr lang="ko-KR" altLang="en-US" sz="900" dirty="0" smtClean="0">
                          <a:latin typeface="+mn-lt"/>
                        </a:rPr>
                        <a:t>금번 개발 프로그램 내 적용 테스트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7867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latin typeface="+mn-lt"/>
                        </a:rPr>
                        <a:t>6</a:t>
                      </a:r>
                      <a:endParaRPr lang="ko-KR" altLang="en-US" sz="9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+mn-lt"/>
                        </a:rPr>
                        <a:t>신규 사업 적용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 Master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파일 기반으로 신규 사업 적용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lt"/>
                        </a:rPr>
                        <a:t>- </a:t>
                      </a:r>
                      <a:r>
                        <a:rPr lang="ko-KR" altLang="en-US" sz="900" dirty="0" smtClean="0">
                          <a:latin typeface="+mn-lt"/>
                        </a:rPr>
                        <a:t>적용 사업 협의 </a:t>
                      </a:r>
                      <a:r>
                        <a:rPr lang="en-US" altLang="ko-KR" sz="900" dirty="0" smtClean="0">
                          <a:latin typeface="+mn-lt"/>
                        </a:rPr>
                        <a:t>w/</a:t>
                      </a:r>
                      <a:r>
                        <a:rPr lang="en-US" altLang="ko-KR" sz="9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900" baseline="0" dirty="0" smtClean="0">
                          <a:latin typeface="+mn-lt"/>
                        </a:rPr>
                        <a:t>각 </a:t>
                      </a:r>
                      <a:r>
                        <a:rPr lang="ko-KR" altLang="en-US" sz="900" baseline="0" dirty="0" err="1" smtClean="0">
                          <a:latin typeface="+mn-lt"/>
                        </a:rPr>
                        <a:t>설계팀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5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7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텍스트 개체 틀 16"/>
          <p:cNvSpPr txBox="1">
            <a:spLocks/>
          </p:cNvSpPr>
          <p:nvPr/>
        </p:nvSpPr>
        <p:spPr>
          <a:xfrm>
            <a:off x="3440832" y="1768419"/>
            <a:ext cx="4248472" cy="499814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lnSpc>
                <a:spcPct val="125000"/>
              </a:lnSpc>
              <a:spcBef>
                <a:spcPts val="96"/>
              </a:spcBef>
              <a:spcAft>
                <a:spcPct val="0"/>
              </a:spcAft>
              <a:buFont typeface="+mj-lt"/>
              <a:buAutoNum type="romanU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modern h midium"/>
              </a:defRPr>
            </a:lvl1pPr>
            <a:lvl2pPr marL="446088" indent="-250825" algn="l" rtl="0" eaLnBrk="0" fontAlgn="base" latinLnBrk="1" hangingPunct="0">
              <a:lnSpc>
                <a:spcPct val="125000"/>
              </a:lnSpc>
              <a:spcBef>
                <a:spcPts val="96"/>
              </a:spcBef>
              <a:spcAft>
                <a:spcPct val="0"/>
              </a:spcAft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modern h midium"/>
              </a:defRPr>
            </a:lvl2pPr>
            <a:lvl3pPr marL="447675" indent="0" algn="l" defTabSz="990600" rtl="0" eaLnBrk="0" fontAlgn="base" latinLnBrk="1" hangingPunct="0">
              <a:lnSpc>
                <a:spcPct val="125000"/>
              </a:lnSpc>
              <a:spcBef>
                <a:spcPts val="96"/>
              </a:spcBef>
              <a:spcAft>
                <a:spcPct val="0"/>
              </a:spcAft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+mn-ea"/>
                <a:ea typeface="+mn-ea"/>
                <a:cs typeface="modern h midium"/>
              </a:defRPr>
            </a:lvl3pPr>
            <a:lvl4pPr marL="1257300" indent="-228600" algn="l" rtl="0" eaLnBrk="0" fontAlgn="base" latinLnBrk="1" hangingPunct="0">
              <a:lnSpc>
                <a:spcPct val="125000"/>
              </a:lnSpc>
              <a:spcBef>
                <a:spcPts val="96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ea"/>
                <a:ea typeface="+mn-ea"/>
                <a:cs typeface="modern h midium"/>
              </a:defRPr>
            </a:lvl4pPr>
            <a:lvl5pPr marL="1524000" indent="-228600" algn="l" rtl="0" eaLnBrk="0" fontAlgn="base" latinLnBrk="1" hangingPunct="0">
              <a:lnSpc>
                <a:spcPct val="125000"/>
              </a:lnSpc>
              <a:spcBef>
                <a:spcPts val="96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ea"/>
                <a:ea typeface="+mn-ea"/>
                <a:cs typeface="modern h midium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100"/>
              </a:spcBef>
              <a:buNone/>
              <a:defRPr/>
            </a:pPr>
            <a:r>
              <a:rPr lang="en-US" altLang="ko-KR" sz="1800" b="1" dirty="0" smtClean="0">
                <a:solidFill>
                  <a:sysClr val="windowText" lastClr="000000"/>
                </a:solidFill>
              </a:rPr>
              <a:t>Ⅰ. </a:t>
            </a:r>
            <a:r>
              <a:rPr lang="ko-KR" altLang="en-US" sz="1800" b="1" dirty="0" smtClean="0">
                <a:solidFill>
                  <a:sysClr val="windowText" lastClr="000000"/>
                </a:solidFill>
              </a:rPr>
              <a:t>개요 </a:t>
            </a:r>
            <a:endParaRPr lang="en-US" altLang="ko-KR" sz="1800" b="1" dirty="0" smtClean="0">
              <a:solidFill>
                <a:sysClr val="windowText" lastClr="000000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100"/>
              </a:spcBef>
              <a:buNone/>
              <a:defRPr/>
            </a:pPr>
            <a:r>
              <a:rPr lang="en-US" altLang="ko-KR" sz="1400" b="1" dirty="0" smtClean="0">
                <a:solidFill>
                  <a:sysClr val="windowText" lastClr="000000"/>
                </a:solidFill>
              </a:rPr>
              <a:t>   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00" b="1" dirty="0" smtClean="0">
                <a:solidFill>
                  <a:sysClr val="windowText" lastClr="000000"/>
                </a:solidFill>
              </a:rPr>
              <a:t> 1) </a:t>
            </a:r>
            <a:r>
              <a:rPr lang="ko-KR" altLang="en-US" sz="1400" b="1" dirty="0" smtClean="0">
                <a:solidFill>
                  <a:sysClr val="windowText" lastClr="000000"/>
                </a:solidFill>
              </a:rPr>
              <a:t>추진 배경</a:t>
            </a:r>
            <a:endParaRPr lang="en-US" altLang="ko-KR" sz="1400" b="1" dirty="0" smtClean="0">
              <a:solidFill>
                <a:sysClr val="windowText" lastClr="000000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100"/>
              </a:spcBef>
              <a:buNone/>
              <a:defRPr/>
            </a:pPr>
            <a:r>
              <a:rPr lang="en-US" altLang="ko-KR" sz="14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00" b="1" dirty="0" smtClean="0">
                <a:solidFill>
                  <a:sysClr val="windowText" lastClr="000000"/>
                </a:solidFill>
              </a:rPr>
              <a:t>     2) </a:t>
            </a:r>
            <a:r>
              <a:rPr lang="ko-KR" altLang="en-US" sz="1400" b="1" dirty="0" smtClean="0">
                <a:solidFill>
                  <a:sysClr val="windowText" lastClr="000000"/>
                </a:solidFill>
              </a:rPr>
              <a:t>추진 목표</a:t>
            </a:r>
            <a:endParaRPr lang="en-US" altLang="ko-KR" sz="1400" b="1" dirty="0" smtClean="0">
              <a:solidFill>
                <a:sysClr val="windowText" lastClr="000000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100"/>
              </a:spcBef>
              <a:buNone/>
              <a:defRPr/>
            </a:pPr>
            <a:r>
              <a:rPr lang="en-US" altLang="ko-KR" sz="14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00" b="1" dirty="0" smtClean="0">
                <a:solidFill>
                  <a:sysClr val="windowText" lastClr="000000"/>
                </a:solidFill>
              </a:rPr>
              <a:t>     3) </a:t>
            </a:r>
            <a:r>
              <a:rPr lang="ko-KR" altLang="en-US" sz="1400" b="1" dirty="0" smtClean="0">
                <a:solidFill>
                  <a:sysClr val="windowText" lastClr="000000"/>
                </a:solidFill>
              </a:rPr>
              <a:t>추진 전략</a:t>
            </a:r>
            <a:endParaRPr lang="en-US" altLang="ko-KR" sz="1400" b="1" dirty="0" smtClean="0">
              <a:solidFill>
                <a:sysClr val="windowText" lastClr="000000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100"/>
              </a:spcBef>
              <a:buNone/>
              <a:defRPr/>
            </a:pPr>
            <a:r>
              <a:rPr lang="en-US" altLang="ko-KR" sz="1800" b="1" dirty="0" smtClean="0">
                <a:solidFill>
                  <a:sysClr val="windowText" lastClr="000000"/>
                </a:solidFill>
              </a:rPr>
              <a:t>Ⅱ. </a:t>
            </a:r>
            <a:r>
              <a:rPr lang="ko-KR" altLang="en-US" sz="1800" b="1" dirty="0" smtClean="0">
                <a:solidFill>
                  <a:sysClr val="windowText" lastClr="000000"/>
                </a:solidFill>
              </a:rPr>
              <a:t>추진 내역</a:t>
            </a:r>
            <a:endParaRPr lang="en-US" altLang="ko-KR" sz="1800" b="1" dirty="0" smtClean="0">
              <a:solidFill>
                <a:sysClr val="windowText" lastClr="000000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100"/>
              </a:spcBef>
              <a:buNone/>
              <a:defRPr/>
            </a:pPr>
            <a:r>
              <a:rPr lang="en-US" altLang="ko-KR" sz="1400" b="1" dirty="0" smtClean="0">
                <a:solidFill>
                  <a:sysClr val="windowText" lastClr="000000"/>
                </a:solidFill>
              </a:rPr>
              <a:t>      1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) </a:t>
            </a:r>
            <a:r>
              <a:rPr lang="ko-KR" altLang="en-US" sz="1400" b="1" dirty="0" smtClean="0">
                <a:solidFill>
                  <a:sysClr val="windowText" lastClr="000000"/>
                </a:solidFill>
              </a:rPr>
              <a:t>시스템 구성도</a:t>
            </a:r>
            <a:endParaRPr lang="en-US" altLang="ko-KR" sz="1400" b="1" dirty="0" smtClean="0">
              <a:solidFill>
                <a:sysClr val="windowText" lastClr="000000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100"/>
              </a:spcBef>
              <a:buNone/>
              <a:defRPr/>
            </a:pPr>
            <a:r>
              <a:rPr lang="en-US" altLang="ko-KR" sz="1400" b="1" dirty="0" smtClean="0">
                <a:solidFill>
                  <a:sysClr val="windowText" lastClr="000000"/>
                </a:solidFill>
              </a:rPr>
              <a:t>      2) 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시스템 적용 프로세스</a:t>
            </a:r>
            <a:endParaRPr lang="en-US" altLang="ko-KR" sz="1400" b="1" dirty="0" smtClean="0">
              <a:solidFill>
                <a:sysClr val="windowText" lastClr="000000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100"/>
              </a:spcBef>
              <a:buNone/>
              <a:defRPr/>
            </a:pPr>
            <a:r>
              <a:rPr lang="en-US" altLang="ko-KR" sz="1400" b="1" dirty="0" smtClean="0">
                <a:solidFill>
                  <a:sysClr val="windowText" lastClr="000000"/>
                </a:solidFill>
              </a:rPr>
              <a:t>      3) </a:t>
            </a:r>
            <a:r>
              <a:rPr lang="ko-KR" altLang="en-US" sz="1400" b="1" dirty="0" smtClean="0">
                <a:solidFill>
                  <a:sysClr val="windowText" lastClr="000000"/>
                </a:solidFill>
              </a:rPr>
              <a:t>개발 항목</a:t>
            </a:r>
            <a:endParaRPr lang="en-US" altLang="ko-KR" sz="1400" b="1" dirty="0" smtClean="0">
              <a:solidFill>
                <a:sysClr val="windowText" lastClr="000000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100"/>
              </a:spcBef>
              <a:buNone/>
              <a:defRPr/>
            </a:pPr>
            <a:r>
              <a:rPr lang="en-US" altLang="ko-KR" sz="1400" b="1" dirty="0" smtClean="0">
                <a:solidFill>
                  <a:sysClr val="windowText" lastClr="000000"/>
                </a:solidFill>
              </a:rPr>
              <a:t>      4) </a:t>
            </a:r>
            <a:r>
              <a:rPr lang="ko-KR" altLang="en-US" sz="1400" b="1" dirty="0" smtClean="0">
                <a:solidFill>
                  <a:sysClr val="windowText" lastClr="000000"/>
                </a:solidFill>
              </a:rPr>
              <a:t>상세 개발 내용</a:t>
            </a:r>
            <a:endParaRPr lang="en-US" altLang="ko-KR" sz="1400" b="1" dirty="0" smtClean="0">
              <a:solidFill>
                <a:sysClr val="windowText" lastClr="000000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100"/>
              </a:spcBef>
              <a:buNone/>
              <a:defRPr/>
            </a:pPr>
            <a:r>
              <a:rPr lang="en-US" altLang="ko-KR" sz="14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00" b="1" dirty="0" smtClean="0">
                <a:solidFill>
                  <a:sysClr val="windowText" lastClr="000000"/>
                </a:solidFill>
              </a:rPr>
              <a:t>     5) </a:t>
            </a:r>
            <a:r>
              <a:rPr lang="ko-KR" altLang="en-US" sz="1400" b="1" dirty="0" smtClean="0">
                <a:solidFill>
                  <a:sysClr val="windowText" lastClr="000000"/>
                </a:solidFill>
              </a:rPr>
              <a:t>개발 일정</a:t>
            </a:r>
            <a:endParaRPr lang="en-US" altLang="ko-KR" sz="1400" b="1" dirty="0" smtClean="0">
              <a:solidFill>
                <a:sysClr val="windowText" lastClr="000000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100"/>
              </a:spcBef>
              <a:buNone/>
              <a:defRPr/>
            </a:pPr>
            <a:r>
              <a:rPr lang="en-US" altLang="ko-KR" sz="14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00" b="1" dirty="0" smtClean="0">
                <a:solidFill>
                  <a:sysClr val="windowText" lastClr="000000"/>
                </a:solidFill>
              </a:rPr>
              <a:t>     6) </a:t>
            </a:r>
            <a:r>
              <a:rPr lang="ko-KR" altLang="en-US" sz="1400" b="1" dirty="0" smtClean="0">
                <a:solidFill>
                  <a:sysClr val="windowText" lastClr="000000"/>
                </a:solidFill>
              </a:rPr>
              <a:t>추진 조직</a:t>
            </a:r>
            <a:endParaRPr lang="en-US" altLang="ko-KR" sz="1400" b="1" dirty="0" smtClean="0">
              <a:solidFill>
                <a:sysClr val="windowText" lastClr="000000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100"/>
              </a:spcBef>
              <a:buNone/>
              <a:defRPr/>
            </a:pPr>
            <a:r>
              <a:rPr lang="ko-KR" altLang="ko-KR" sz="1800" b="1" dirty="0" err="1" smtClean="0">
                <a:solidFill>
                  <a:sysClr val="windowText" lastClr="000000"/>
                </a:solidFill>
              </a:rPr>
              <a:t>Ⅲ</a:t>
            </a:r>
            <a:r>
              <a:rPr lang="en-US" altLang="ko-KR" sz="1800" b="1" dirty="0" smtClean="0">
                <a:solidFill>
                  <a:sysClr val="windowText" lastClr="000000"/>
                </a:solidFill>
              </a:rPr>
              <a:t>. </a:t>
            </a:r>
            <a:r>
              <a:rPr lang="ko-KR" altLang="en-US" sz="1800" b="1" dirty="0" smtClean="0">
                <a:solidFill>
                  <a:sysClr val="windowText" lastClr="000000"/>
                </a:solidFill>
              </a:rPr>
              <a:t>기대효과</a:t>
            </a:r>
            <a:endParaRPr lang="en-US" altLang="ko-KR" sz="1800" b="1" dirty="0" smtClean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100"/>
              </a:spcBef>
              <a:buNone/>
              <a:defRPr/>
            </a:pPr>
            <a:r>
              <a:rPr lang="en-US" altLang="ko-KR" sz="1800" b="1" dirty="0">
                <a:solidFill>
                  <a:sysClr val="windowText" lastClr="000000"/>
                </a:solidFill>
              </a:rPr>
              <a:t>IV. </a:t>
            </a:r>
            <a:r>
              <a:rPr lang="ko-KR" altLang="en-US" sz="1800" b="1" dirty="0">
                <a:solidFill>
                  <a:sysClr val="windowText" lastClr="000000"/>
                </a:solidFill>
              </a:rPr>
              <a:t>향후 </a:t>
            </a:r>
            <a:r>
              <a:rPr lang="ko-KR" altLang="en-US" sz="1800" b="1" dirty="0" smtClean="0">
                <a:solidFill>
                  <a:sysClr val="windowText" lastClr="000000"/>
                </a:solidFill>
              </a:rPr>
              <a:t>계획</a:t>
            </a:r>
            <a:endParaRPr lang="en-US" altLang="ko-KR" sz="1800" b="1" dirty="0">
              <a:solidFill>
                <a:sysClr val="windowText" lastClr="000000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100"/>
              </a:spcBef>
              <a:buNone/>
              <a:defRPr/>
            </a:pPr>
            <a:r>
              <a:rPr lang="en-US" altLang="ko-KR" sz="1400" b="1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400" b="1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39462" y="1037385"/>
            <a:ext cx="827077" cy="400097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ko-KR" altLang="en-US" sz="2000" b="1" dirty="0" smtClean="0">
                <a:cs typeface="Arial" pitchFamily="34" charset="0"/>
              </a:rPr>
              <a:t>목 차</a:t>
            </a:r>
            <a:endParaRPr lang="ko-KR" altLang="en-US" sz="2000" b="1" dirty="0"/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2613000" y="1478143"/>
            <a:ext cx="4680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196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200" dirty="0" smtClean="0">
                <a:latin typeface="+mn-ea"/>
                <a:ea typeface="+mn-ea"/>
              </a:rPr>
              <a:t>I. </a:t>
            </a:r>
            <a:r>
              <a:rPr lang="ko-KR" altLang="en-US" sz="2200" dirty="0" smtClean="0">
                <a:solidFill>
                  <a:srgbClr val="000000"/>
                </a:solidFill>
                <a:latin typeface="+mn-ea"/>
                <a:ea typeface="+mn-ea"/>
              </a:rPr>
              <a:t>개요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endParaRPr lang="ko-KR" altLang="en-US" sz="12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추진 배경</a:t>
            </a:r>
            <a:endParaRPr lang="ko-KR" altLang="en-US" sz="12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" name="내용 개체 틀 13"/>
          <p:cNvSpPr txBox="1">
            <a:spLocks/>
          </p:cNvSpPr>
          <p:nvPr/>
        </p:nvSpPr>
        <p:spPr>
          <a:xfrm>
            <a:off x="453879" y="1132727"/>
            <a:ext cx="9378400" cy="1143394"/>
          </a:xfrm>
          <a:prstGeom prst="rect">
            <a:avLst/>
          </a:prstGeom>
        </p:spPr>
        <p:txBody>
          <a:bodyPr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5000"/>
              </a:lnSpc>
              <a:buNone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 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1) 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(3DRG / S3D / E-Space) </a:t>
            </a:r>
            <a:r>
              <a:rPr lang="ko-KR" altLang="en-US" sz="1000" b="0" dirty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간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전기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자재 정보 불일치로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인한 부정확한 물량 산출 문제 해소 필요 </a:t>
            </a:r>
            <a:endParaRPr lang="en-US" altLang="ko-KR" sz="1000" b="0" dirty="0" smtClean="0">
              <a:solidFill>
                <a:sysClr val="windowText" lastClr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indent="0">
              <a:lnSpc>
                <a:spcPct val="125000"/>
              </a:lnSpc>
              <a:buNone/>
              <a:defRPr/>
            </a:pPr>
            <a:r>
              <a:rPr lang="en-US" altLang="ko-KR" sz="1000" b="0" dirty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2) 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상기 시스템 간 전기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자재 정보 일치를 위한 표준 전기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자재 라이브러리 구축 필요</a:t>
            </a:r>
            <a:endParaRPr lang="ko-KR" altLang="en-US" sz="1000" b="0" dirty="0">
              <a:solidFill>
                <a:sysClr val="windowText" lastClr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lvl="0" indent="0">
              <a:lnSpc>
                <a:spcPct val="125000"/>
              </a:lnSpc>
              <a:buNone/>
              <a:defRPr/>
            </a:pP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3)</a:t>
            </a:r>
            <a:r>
              <a:rPr kumimoji="0" lang="en-US" altLang="ko-KR" sz="10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단순 반복적이고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수기로 작성되는 전기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자재 관련 성과품의 정확도 증대 및 검증 작업 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M/H 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절감 필요</a:t>
            </a:r>
            <a:endParaRPr lang="en-US" altLang="ko-KR" sz="1000" b="0" dirty="0" smtClean="0">
              <a:solidFill>
                <a:sysClr val="windowText" lastClr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lvl="0" indent="0">
              <a:lnSpc>
                <a:spcPct val="125000"/>
              </a:lnSpc>
              <a:buNone/>
              <a:defRPr/>
            </a:pPr>
            <a:r>
              <a:rPr lang="en-US" altLang="ko-KR" sz="1000" b="0" dirty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4) 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표준 전기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자재 라이브러리 기반 물량 산출 프로세스 정립 </a:t>
            </a:r>
            <a:endParaRPr lang="en-US" altLang="ko-KR" sz="1000" b="0" dirty="0" smtClean="0">
              <a:solidFill>
                <a:sysClr val="windowText" lastClr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3007" y="2140376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8" name="직사각형 7"/>
          <p:cNvSpPr/>
          <p:nvPr/>
        </p:nvSpPr>
        <p:spPr>
          <a:xfrm>
            <a:off x="619125" y="2140376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추진 목표</a:t>
            </a:r>
            <a:endParaRPr lang="ko-KR" altLang="en-US" sz="12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26499" y="2493512"/>
            <a:ext cx="2648530" cy="286882"/>
            <a:chOff x="6151947" y="3489990"/>
            <a:chExt cx="2153128" cy="286882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6151947" y="3489990"/>
              <a:ext cx="2040734" cy="286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" name="TextBox 89"/>
            <p:cNvSpPr txBox="1">
              <a:spLocks noChangeArrowheads="1"/>
            </p:cNvSpPr>
            <p:nvPr/>
          </p:nvSpPr>
          <p:spPr bwMode="auto">
            <a:xfrm>
              <a:off x="6334983" y="3510320"/>
              <a:ext cx="19700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prstClr val="black"/>
                </a:buClr>
                <a:buNone/>
              </a:pPr>
              <a:r>
                <a:rPr lang="ko-KR" altLang="en-US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전기</a:t>
              </a: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/</a:t>
              </a:r>
              <a:r>
                <a:rPr lang="ko-KR" altLang="en-US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계장 </a:t>
              </a:r>
              <a:r>
                <a:rPr lang="en-US" altLang="ko-KR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Tray </a:t>
              </a:r>
              <a:r>
                <a:rPr lang="ko-KR" altLang="en-US" sz="1000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물량 산출 프로세스</a:t>
              </a:r>
              <a:endParaRPr lang="ko-KR" altLang="en-US" sz="1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285A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2" name="도넛 11"/>
            <p:cNvSpPr/>
            <p:nvPr/>
          </p:nvSpPr>
          <p:spPr>
            <a:xfrm>
              <a:off x="6246713" y="3590511"/>
              <a:ext cx="85840" cy="85840"/>
            </a:xfrm>
            <a:prstGeom prst="donut">
              <a:avLst>
                <a:gd name="adj" fmla="val 5496"/>
              </a:avLst>
            </a:prstGeom>
            <a:solidFill>
              <a:srgbClr val="7CB8E0"/>
            </a:solidFill>
            <a:ln>
              <a:solidFill>
                <a:srgbClr val="7CB8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5100336" y="4258254"/>
            <a:ext cx="4588626" cy="861673"/>
          </a:xfrm>
          <a:prstGeom prst="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100336" y="3287689"/>
            <a:ext cx="4588626" cy="925307"/>
          </a:xfrm>
          <a:prstGeom prst="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1069" y="3287689"/>
            <a:ext cx="4588626" cy="925307"/>
          </a:xfrm>
          <a:prstGeom prst="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2"/>
          <p:cNvSpPr txBox="1">
            <a:spLocks/>
          </p:cNvSpPr>
          <p:nvPr/>
        </p:nvSpPr>
        <p:spPr>
          <a:xfrm>
            <a:off x="150607" y="3050938"/>
            <a:ext cx="4749044" cy="3740387"/>
          </a:xfrm>
          <a:prstGeom prst="rect">
            <a:avLst/>
          </a:prstGeom>
          <a:ln w="6350">
            <a:solidFill>
              <a:sysClr val="window" lastClr="FFFFFF">
                <a:lumMod val="50000"/>
              </a:sysClr>
            </a:solidFill>
          </a:ln>
        </p:spPr>
        <p:txBody>
          <a:bodyPr/>
          <a:lstStyle>
            <a:defPPr>
              <a:defRPr lang="ko-KR"/>
            </a:defPPr>
            <a:lvl1pPr indent="0" latinLnBrk="0">
              <a:spcBef>
                <a:spcPts val="1000"/>
              </a:spcBef>
              <a:buFont typeface="Arial" pitchFamily="34" charset="0"/>
              <a:buNone/>
              <a:defRPr sz="1200" b="1">
                <a:latin typeface="+mn-ea"/>
              </a:defRPr>
            </a:lvl1pPr>
            <a:lvl2pPr marL="237600" lvl="1" indent="-133200" latinLnBrk="0">
              <a:spcBef>
                <a:spcPts val="250"/>
              </a:spcBef>
              <a:buFont typeface="Arial" pitchFamily="34" charset="0"/>
              <a:buChar char="-"/>
              <a:defRPr sz="1100"/>
            </a:lvl2pPr>
            <a:lvl3pPr marL="446088" lvl="2" indent="-177800" latinLnBrk="0">
              <a:spcBef>
                <a:spcPts val="250"/>
              </a:spcBef>
              <a:buFont typeface="Wingdings" pitchFamily="2" charset="2"/>
              <a:buChar char="ü"/>
              <a:defRPr sz="1000"/>
            </a:lvl3pPr>
            <a:lvl4pPr marL="623888" indent="-177800" latinLnBrk="0">
              <a:spcBef>
                <a:spcPts val="250"/>
              </a:spcBef>
              <a:buFont typeface="Wingdings" pitchFamily="2" charset="2"/>
              <a:buChar char="§"/>
              <a:defRPr sz="1200"/>
            </a:lvl4pPr>
            <a:lvl5pPr marL="803275" indent="-179388" latinLnBrk="0">
              <a:spcBef>
                <a:spcPts val="250"/>
              </a:spcBef>
              <a:buFont typeface="Arial" pitchFamily="34" charset="0"/>
              <a:buChar char="»"/>
              <a:defRPr sz="12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0" indent="0" defTabSz="914228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60"/>
          <p:cNvGrpSpPr>
            <a:grpSpLocks/>
          </p:cNvGrpSpPr>
          <p:nvPr/>
        </p:nvGrpSpPr>
        <p:grpSpPr bwMode="auto">
          <a:xfrm>
            <a:off x="1706962" y="2879097"/>
            <a:ext cx="1636334" cy="333476"/>
            <a:chOff x="1703958" y="1590675"/>
            <a:chExt cx="2279237" cy="411407"/>
          </a:xfrm>
        </p:grpSpPr>
        <p:sp>
          <p:nvSpPr>
            <p:cNvPr id="18" name="AutoShape 39"/>
            <p:cNvSpPr>
              <a:spLocks noChangeArrowheads="1"/>
            </p:cNvSpPr>
            <p:nvPr/>
          </p:nvSpPr>
          <p:spPr bwMode="auto">
            <a:xfrm>
              <a:off x="1703958" y="1590675"/>
              <a:ext cx="2279237" cy="411407"/>
            </a:xfrm>
            <a:prstGeom prst="roundRect">
              <a:avLst>
                <a:gd name="adj" fmla="val 308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82800"/>
            <a:lstStyle/>
            <a:p>
              <a:pPr marL="0" marR="0" lvl="0" indent="0" defTabSz="914228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Rectangle 40"/>
            <p:cNvSpPr>
              <a:spLocks noChangeArrowheads="1"/>
            </p:cNvSpPr>
            <p:nvPr/>
          </p:nvSpPr>
          <p:spPr bwMode="auto">
            <a:xfrm>
              <a:off x="1845177" y="1651036"/>
              <a:ext cx="2006046" cy="290685"/>
            </a:xfrm>
            <a:prstGeom prst="rect">
              <a:avLst/>
            </a:prstGeom>
            <a:solidFill>
              <a:sysClr val="window" lastClr="FFFFFF"/>
            </a:solidFill>
            <a:ln w="9525" algn="ctr">
              <a:solidFill>
                <a:srgbClr val="8797E5"/>
              </a:solidFill>
              <a:miter lim="800000"/>
              <a:headEnd/>
              <a:tailEnd/>
            </a:ln>
          </p:spPr>
          <p:txBody>
            <a:bodyPr wrap="none" lIns="54000" tIns="46800" rIns="54000" anchor="ctr"/>
            <a:lstStyle/>
            <a:p>
              <a:pPr lvl="0" algn="ctr" defTabSz="914228" latinLnBrk="0">
                <a:defRPr/>
              </a:pPr>
              <a:r>
                <a:rPr lang="en-US" altLang="ko-KR" sz="1000" b="1" kern="0" dirty="0">
                  <a:solidFill>
                    <a:prstClr val="black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As-Is</a:t>
              </a:r>
            </a:p>
          </p:txBody>
        </p:sp>
      </p:grpSp>
      <p:sp>
        <p:nvSpPr>
          <p:cNvPr id="20" name="내용 개체 틀 22"/>
          <p:cNvSpPr txBox="1">
            <a:spLocks/>
          </p:cNvSpPr>
          <p:nvPr/>
        </p:nvSpPr>
        <p:spPr>
          <a:xfrm>
            <a:off x="5028743" y="3050938"/>
            <a:ext cx="4748400" cy="3740387"/>
          </a:xfrm>
          <a:prstGeom prst="rect">
            <a:avLst/>
          </a:prstGeom>
          <a:ln w="6350">
            <a:solidFill>
              <a:sysClr val="window" lastClr="FFFFFF">
                <a:lumMod val="50000"/>
              </a:sysClr>
            </a:solidFill>
          </a:ln>
        </p:spPr>
        <p:txBody>
          <a:bodyPr/>
          <a:lstStyle>
            <a:defPPr>
              <a:defRPr lang="ko-KR"/>
            </a:defPPr>
            <a:lvl1pPr indent="0" latinLnBrk="0">
              <a:spcBef>
                <a:spcPts val="1000"/>
              </a:spcBef>
              <a:buFont typeface="Arial" pitchFamily="34" charset="0"/>
              <a:buNone/>
              <a:defRPr sz="1200" b="1">
                <a:latin typeface="+mn-ea"/>
              </a:defRPr>
            </a:lvl1pPr>
            <a:lvl2pPr marL="237600" lvl="1" indent="-133200" latinLnBrk="0">
              <a:spcBef>
                <a:spcPts val="250"/>
              </a:spcBef>
              <a:buFont typeface="Arial" pitchFamily="34" charset="0"/>
              <a:buChar char="-"/>
              <a:defRPr sz="1100"/>
            </a:lvl2pPr>
            <a:lvl3pPr marL="446088" lvl="2" indent="-177800" latinLnBrk="0">
              <a:spcBef>
                <a:spcPts val="250"/>
              </a:spcBef>
              <a:buFont typeface="Wingdings" pitchFamily="2" charset="2"/>
              <a:buChar char="ü"/>
              <a:defRPr sz="1000"/>
            </a:lvl3pPr>
            <a:lvl4pPr marL="623888" indent="-177800" latinLnBrk="0">
              <a:spcBef>
                <a:spcPts val="250"/>
              </a:spcBef>
              <a:buFont typeface="Wingdings" pitchFamily="2" charset="2"/>
              <a:buChar char="§"/>
              <a:defRPr sz="1200"/>
            </a:lvl4pPr>
            <a:lvl5pPr marL="803275" indent="-179388" latinLnBrk="0">
              <a:spcBef>
                <a:spcPts val="250"/>
              </a:spcBef>
              <a:buFont typeface="Arial" pitchFamily="34" charset="0"/>
              <a:buChar char="»"/>
              <a:defRPr sz="12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0" indent="0" defTabSz="914228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60"/>
          <p:cNvGrpSpPr>
            <a:grpSpLocks/>
          </p:cNvGrpSpPr>
          <p:nvPr/>
        </p:nvGrpSpPr>
        <p:grpSpPr bwMode="auto">
          <a:xfrm>
            <a:off x="6584776" y="2879097"/>
            <a:ext cx="1636334" cy="333476"/>
            <a:chOff x="1708582" y="1590675"/>
            <a:chExt cx="2279237" cy="411407"/>
          </a:xfrm>
        </p:grpSpPr>
        <p:sp>
          <p:nvSpPr>
            <p:cNvPr id="22" name="AutoShape 39"/>
            <p:cNvSpPr>
              <a:spLocks noChangeArrowheads="1"/>
            </p:cNvSpPr>
            <p:nvPr/>
          </p:nvSpPr>
          <p:spPr bwMode="auto">
            <a:xfrm>
              <a:off x="1708582" y="1590675"/>
              <a:ext cx="2279237" cy="411407"/>
            </a:xfrm>
            <a:prstGeom prst="roundRect">
              <a:avLst>
                <a:gd name="adj" fmla="val 3088"/>
              </a:avLst>
            </a:prstGeom>
            <a:solidFill>
              <a:srgbClr val="C9B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82800"/>
            <a:lstStyle/>
            <a:p>
              <a:pPr marL="0" marR="0" lvl="0" indent="0" defTabSz="914228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0" lang="ko-KR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Rectangle 40"/>
            <p:cNvSpPr>
              <a:spLocks noChangeArrowheads="1"/>
            </p:cNvSpPr>
            <p:nvPr/>
          </p:nvSpPr>
          <p:spPr bwMode="auto">
            <a:xfrm>
              <a:off x="1845177" y="1651036"/>
              <a:ext cx="2006046" cy="290685"/>
            </a:xfrm>
            <a:prstGeom prst="rect">
              <a:avLst/>
            </a:prstGeom>
            <a:solidFill>
              <a:sysClr val="window" lastClr="FFFFFF"/>
            </a:solidFill>
            <a:ln w="9525" algn="ctr">
              <a:solidFill>
                <a:srgbClr val="8797E5"/>
              </a:solidFill>
              <a:miter lim="800000"/>
              <a:headEnd/>
              <a:tailEnd/>
            </a:ln>
          </p:spPr>
          <p:txBody>
            <a:bodyPr wrap="none" lIns="54000" tIns="46800" rIns="54000" anchor="ctr"/>
            <a:lstStyle/>
            <a:p>
              <a:pPr lvl="0" algn="ctr" defTabSz="914228" latinLnBrk="0">
                <a:defRPr/>
              </a:pPr>
              <a:r>
                <a:rPr lang="en-US" altLang="ko-KR" sz="1000" b="1" kern="0" dirty="0">
                  <a:solidFill>
                    <a:prstClr val="black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To-Be</a:t>
              </a:r>
            </a:p>
          </p:txBody>
        </p:sp>
      </p:grpSp>
      <p:sp>
        <p:nvSpPr>
          <p:cNvPr id="24" name="AutoShape 45"/>
          <p:cNvSpPr>
            <a:spLocks noChangeArrowheads="1"/>
          </p:cNvSpPr>
          <p:nvPr/>
        </p:nvSpPr>
        <p:spPr bwMode="auto">
          <a:xfrm>
            <a:off x="303007" y="3362507"/>
            <a:ext cx="900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2D </a:t>
            </a:r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도면 작성</a:t>
            </a: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(IFR)</a:t>
            </a:r>
            <a:endParaRPr lang="en-US" altLang="ko-KR" sz="8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5" name="AutoShape 45"/>
          <p:cNvSpPr>
            <a:spLocks noChangeArrowheads="1"/>
          </p:cNvSpPr>
          <p:nvPr/>
        </p:nvSpPr>
        <p:spPr bwMode="auto">
          <a:xfrm>
            <a:off x="1473648" y="3362507"/>
            <a:ext cx="900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2D </a:t>
            </a:r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도면 작성</a:t>
            </a: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(IFA)</a:t>
            </a:r>
            <a:endParaRPr lang="en-US" altLang="ko-KR" sz="8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6" name="AutoShape 45"/>
          <p:cNvSpPr>
            <a:spLocks noChangeArrowheads="1"/>
          </p:cNvSpPr>
          <p:nvPr/>
        </p:nvSpPr>
        <p:spPr bwMode="auto">
          <a:xfrm>
            <a:off x="2644289" y="3362507"/>
            <a:ext cx="900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2D </a:t>
            </a:r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도면 작성</a:t>
            </a: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(IFC)</a:t>
            </a:r>
            <a:endParaRPr lang="en-US" altLang="ko-KR" sz="8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7" name="AutoShape 45"/>
          <p:cNvSpPr>
            <a:spLocks noChangeArrowheads="1"/>
          </p:cNvSpPr>
          <p:nvPr/>
        </p:nvSpPr>
        <p:spPr bwMode="auto">
          <a:xfrm>
            <a:off x="303007" y="4695651"/>
            <a:ext cx="900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30% 3D Model</a:t>
            </a:r>
            <a:endParaRPr lang="en-US" altLang="ko-KR" sz="8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8" name="AutoShape 45"/>
          <p:cNvSpPr>
            <a:spLocks noChangeArrowheads="1"/>
          </p:cNvSpPr>
          <p:nvPr/>
        </p:nvSpPr>
        <p:spPr bwMode="auto">
          <a:xfrm>
            <a:off x="1473648" y="4695651"/>
            <a:ext cx="900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60</a:t>
            </a:r>
            <a:r>
              <a:rPr lang="en-US" altLang="ko-KR" sz="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% 3D Model</a:t>
            </a:r>
          </a:p>
        </p:txBody>
      </p:sp>
      <p:sp>
        <p:nvSpPr>
          <p:cNvPr id="29" name="AutoShape 45"/>
          <p:cNvSpPr>
            <a:spLocks noChangeArrowheads="1"/>
          </p:cNvSpPr>
          <p:nvPr/>
        </p:nvSpPr>
        <p:spPr bwMode="auto">
          <a:xfrm>
            <a:off x="2644289" y="4695651"/>
            <a:ext cx="900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90</a:t>
            </a:r>
            <a:r>
              <a:rPr lang="en-US" altLang="ko-KR" sz="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% 3D Model</a:t>
            </a:r>
          </a:p>
        </p:txBody>
      </p:sp>
      <p:sp>
        <p:nvSpPr>
          <p:cNvPr id="30" name="AutoShape 45"/>
          <p:cNvSpPr>
            <a:spLocks noChangeArrowheads="1"/>
          </p:cNvSpPr>
          <p:nvPr/>
        </p:nvSpPr>
        <p:spPr bwMode="auto">
          <a:xfrm>
            <a:off x="3814930" y="3733352"/>
            <a:ext cx="953731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86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 산출</a:t>
            </a: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(E-Space)</a:t>
            </a:r>
            <a:endParaRPr lang="en-US" altLang="ko-KR" sz="8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1" name="직선 화살표 연결선 30"/>
          <p:cNvCxnSpPr>
            <a:stCxn id="24" idx="2"/>
            <a:endCxn id="27" idx="0"/>
          </p:cNvCxnSpPr>
          <p:nvPr/>
        </p:nvCxnSpPr>
        <p:spPr>
          <a:xfrm>
            <a:off x="753007" y="3722507"/>
            <a:ext cx="0" cy="973144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5" idx="2"/>
            <a:endCxn id="28" idx="0"/>
          </p:cNvCxnSpPr>
          <p:nvPr/>
        </p:nvCxnSpPr>
        <p:spPr>
          <a:xfrm>
            <a:off x="1923648" y="3722507"/>
            <a:ext cx="0" cy="973144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6" idx="2"/>
            <a:endCxn id="29" idx="0"/>
          </p:cNvCxnSpPr>
          <p:nvPr/>
        </p:nvCxnSpPr>
        <p:spPr>
          <a:xfrm>
            <a:off x="3094289" y="3722507"/>
            <a:ext cx="0" cy="973144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5" idx="2"/>
            <a:endCxn id="36" idx="1"/>
          </p:cNvCxnSpPr>
          <p:nvPr/>
        </p:nvCxnSpPr>
        <p:spPr>
          <a:xfrm rot="16200000" flipH="1">
            <a:off x="2208577" y="2374853"/>
            <a:ext cx="258701" cy="29540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86109" y="3572878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814931" y="3906393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stCxn id="38" idx="2"/>
            <a:endCxn id="39" idx="1"/>
          </p:cNvCxnSpPr>
          <p:nvPr/>
        </p:nvCxnSpPr>
        <p:spPr>
          <a:xfrm rot="16200000" flipH="1">
            <a:off x="2836974" y="2916730"/>
            <a:ext cx="172546" cy="178336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956749" y="3572512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814931" y="3819872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꺾인 연결선 39"/>
          <p:cNvCxnSpPr>
            <a:stCxn id="41" idx="2"/>
            <a:endCxn id="42" idx="1"/>
          </p:cNvCxnSpPr>
          <p:nvPr/>
        </p:nvCxnSpPr>
        <p:spPr>
          <a:xfrm rot="16200000" flipH="1">
            <a:off x="3465554" y="3458789"/>
            <a:ext cx="86029" cy="612726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127390" y="3572509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814931" y="3733352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24" idx="3"/>
            <a:endCxn id="25" idx="1"/>
          </p:cNvCxnSpPr>
          <p:nvPr/>
        </p:nvCxnSpPr>
        <p:spPr>
          <a:xfrm>
            <a:off x="1203007" y="3542507"/>
            <a:ext cx="270641" cy="0"/>
          </a:xfrm>
          <a:prstGeom prst="straightConnector1">
            <a:avLst/>
          </a:prstGeom>
          <a:ln w="9525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5" idx="3"/>
            <a:endCxn id="26" idx="1"/>
          </p:cNvCxnSpPr>
          <p:nvPr/>
        </p:nvCxnSpPr>
        <p:spPr>
          <a:xfrm>
            <a:off x="2373648" y="3542507"/>
            <a:ext cx="270641" cy="0"/>
          </a:xfrm>
          <a:prstGeom prst="straightConnector1">
            <a:avLst/>
          </a:prstGeom>
          <a:ln w="9525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45"/>
          <p:cNvSpPr>
            <a:spLocks noChangeArrowheads="1"/>
          </p:cNvSpPr>
          <p:nvPr/>
        </p:nvSpPr>
        <p:spPr bwMode="auto">
          <a:xfrm>
            <a:off x="3814930" y="4331276"/>
            <a:ext cx="953731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64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 산출</a:t>
            </a: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(3DRG)</a:t>
            </a:r>
            <a:endParaRPr lang="en-US" altLang="ko-KR" sz="8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46" name="꺾인 연결선 45"/>
          <p:cNvCxnSpPr>
            <a:stCxn id="53" idx="0"/>
            <a:endCxn id="51" idx="1"/>
          </p:cNvCxnSpPr>
          <p:nvPr/>
        </p:nvCxnSpPr>
        <p:spPr>
          <a:xfrm rot="5400000" flipH="1" flipV="1">
            <a:off x="2210694" y="3079281"/>
            <a:ext cx="267331" cy="296687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827794" y="4527276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꺾인 연결선 47"/>
          <p:cNvCxnSpPr>
            <a:stCxn id="56" idx="0"/>
            <a:endCxn id="49" idx="1"/>
          </p:cNvCxnSpPr>
          <p:nvPr/>
        </p:nvCxnSpPr>
        <p:spPr>
          <a:xfrm rot="5400000" flipH="1" flipV="1">
            <a:off x="2839274" y="3707861"/>
            <a:ext cx="180811" cy="179623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827794" y="4440755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57" idx="0"/>
            <a:endCxn id="47" idx="1"/>
          </p:cNvCxnSpPr>
          <p:nvPr/>
        </p:nvCxnSpPr>
        <p:spPr>
          <a:xfrm rot="5400000" flipH="1" flipV="1">
            <a:off x="3467854" y="4336442"/>
            <a:ext cx="94290" cy="625589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827794" y="4354235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86109" y="4696381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956749" y="4696381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127390" y="4696381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870034" y="3268708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2D </a:t>
            </a:r>
            <a:r>
              <a:rPr lang="ko-KR" altLang="en-US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도면 기반 물량</a:t>
            </a:r>
            <a:r>
              <a:rPr lang="en-US" altLang="ko-KR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ko-KR" altLang="en-US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수기 산출 및 입력</a:t>
            </a:r>
            <a:endParaRPr lang="ko-KR" altLang="en-US" sz="8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9" name="AutoShape 45"/>
          <p:cNvSpPr>
            <a:spLocks noChangeArrowheads="1"/>
          </p:cNvSpPr>
          <p:nvPr/>
        </p:nvSpPr>
        <p:spPr bwMode="auto">
          <a:xfrm>
            <a:off x="5163560" y="3362507"/>
            <a:ext cx="900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2D </a:t>
            </a:r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도면 작성</a:t>
            </a: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(IFR)</a:t>
            </a:r>
            <a:endParaRPr lang="en-US" altLang="ko-KR" sz="8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0" name="AutoShape 45"/>
          <p:cNvSpPr>
            <a:spLocks noChangeArrowheads="1"/>
          </p:cNvSpPr>
          <p:nvPr/>
        </p:nvSpPr>
        <p:spPr bwMode="auto">
          <a:xfrm>
            <a:off x="6334201" y="3362507"/>
            <a:ext cx="900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2D </a:t>
            </a:r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도면 작성</a:t>
            </a: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(IFA)</a:t>
            </a:r>
            <a:endParaRPr lang="en-US" altLang="ko-KR" sz="8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1" name="AutoShape 45"/>
          <p:cNvSpPr>
            <a:spLocks noChangeArrowheads="1"/>
          </p:cNvSpPr>
          <p:nvPr/>
        </p:nvSpPr>
        <p:spPr bwMode="auto">
          <a:xfrm>
            <a:off x="7504842" y="3362507"/>
            <a:ext cx="900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2D </a:t>
            </a:r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도면 추출</a:t>
            </a: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(IFC)</a:t>
            </a:r>
            <a:endParaRPr lang="en-US" altLang="ko-KR" sz="8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2" name="AutoShape 45"/>
          <p:cNvSpPr>
            <a:spLocks noChangeArrowheads="1"/>
          </p:cNvSpPr>
          <p:nvPr/>
        </p:nvSpPr>
        <p:spPr bwMode="auto">
          <a:xfrm>
            <a:off x="5163560" y="4695651"/>
            <a:ext cx="900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30% 3D Model</a:t>
            </a:r>
            <a:endParaRPr lang="en-US" altLang="ko-KR" sz="8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3" name="AutoShape 45"/>
          <p:cNvSpPr>
            <a:spLocks noChangeArrowheads="1"/>
          </p:cNvSpPr>
          <p:nvPr/>
        </p:nvSpPr>
        <p:spPr bwMode="auto">
          <a:xfrm>
            <a:off x="6334201" y="4695651"/>
            <a:ext cx="900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60</a:t>
            </a:r>
            <a:r>
              <a:rPr lang="en-US" altLang="ko-KR" sz="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% 3D Model</a:t>
            </a:r>
          </a:p>
        </p:txBody>
      </p:sp>
      <p:sp>
        <p:nvSpPr>
          <p:cNvPr id="64" name="AutoShape 45"/>
          <p:cNvSpPr>
            <a:spLocks noChangeArrowheads="1"/>
          </p:cNvSpPr>
          <p:nvPr/>
        </p:nvSpPr>
        <p:spPr bwMode="auto">
          <a:xfrm>
            <a:off x="7504842" y="4695651"/>
            <a:ext cx="900000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90</a:t>
            </a:r>
            <a:r>
              <a:rPr lang="en-US" altLang="ko-KR" sz="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% 3D Model</a:t>
            </a:r>
          </a:p>
        </p:txBody>
      </p:sp>
      <p:sp>
        <p:nvSpPr>
          <p:cNvPr id="65" name="AutoShape 45"/>
          <p:cNvSpPr>
            <a:spLocks noChangeArrowheads="1"/>
          </p:cNvSpPr>
          <p:nvPr/>
        </p:nvSpPr>
        <p:spPr bwMode="auto">
          <a:xfrm>
            <a:off x="8675483" y="3733352"/>
            <a:ext cx="953731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869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 산출</a:t>
            </a: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(E-Space)</a:t>
            </a:r>
            <a:endParaRPr lang="en-US" altLang="ko-KR" sz="8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66" name="직선 화살표 연결선 65"/>
          <p:cNvCxnSpPr>
            <a:stCxn id="59" idx="2"/>
            <a:endCxn id="62" idx="0"/>
          </p:cNvCxnSpPr>
          <p:nvPr/>
        </p:nvCxnSpPr>
        <p:spPr>
          <a:xfrm>
            <a:off x="5613560" y="3722507"/>
            <a:ext cx="0" cy="973144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0" idx="2"/>
            <a:endCxn id="63" idx="0"/>
          </p:cNvCxnSpPr>
          <p:nvPr/>
        </p:nvCxnSpPr>
        <p:spPr>
          <a:xfrm>
            <a:off x="6784201" y="3722507"/>
            <a:ext cx="0" cy="973144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1" idx="2"/>
            <a:endCxn id="64" idx="0"/>
          </p:cNvCxnSpPr>
          <p:nvPr/>
        </p:nvCxnSpPr>
        <p:spPr>
          <a:xfrm>
            <a:off x="7954842" y="3722507"/>
            <a:ext cx="0" cy="973144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5646662" y="3572878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75484" y="3906393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817302" y="3572512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8675484" y="3819872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987943" y="3572509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675484" y="3733352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/>
          <p:cNvCxnSpPr>
            <a:stCxn id="59" idx="3"/>
            <a:endCxn id="60" idx="1"/>
          </p:cNvCxnSpPr>
          <p:nvPr/>
        </p:nvCxnSpPr>
        <p:spPr>
          <a:xfrm>
            <a:off x="6063560" y="3542507"/>
            <a:ext cx="270641" cy="0"/>
          </a:xfrm>
          <a:prstGeom prst="straightConnector1">
            <a:avLst/>
          </a:prstGeom>
          <a:ln w="9525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0" idx="3"/>
            <a:endCxn id="61" idx="1"/>
          </p:cNvCxnSpPr>
          <p:nvPr/>
        </p:nvCxnSpPr>
        <p:spPr>
          <a:xfrm>
            <a:off x="7234201" y="3542507"/>
            <a:ext cx="270641" cy="0"/>
          </a:xfrm>
          <a:prstGeom prst="straightConnector1">
            <a:avLst/>
          </a:prstGeom>
          <a:ln w="9525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utoShape 45"/>
          <p:cNvSpPr>
            <a:spLocks noChangeArrowheads="1"/>
          </p:cNvSpPr>
          <p:nvPr/>
        </p:nvSpPr>
        <p:spPr bwMode="auto">
          <a:xfrm>
            <a:off x="8675483" y="4331276"/>
            <a:ext cx="953731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64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 산출</a:t>
            </a: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(3DRG)</a:t>
            </a:r>
            <a:endParaRPr lang="en-US" altLang="ko-KR" sz="8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78" name="꺾인 연결선 77"/>
          <p:cNvCxnSpPr>
            <a:stCxn id="84" idx="0"/>
            <a:endCxn id="83" idx="1"/>
          </p:cNvCxnSpPr>
          <p:nvPr/>
        </p:nvCxnSpPr>
        <p:spPr>
          <a:xfrm rot="5400000" flipH="1" flipV="1">
            <a:off x="7071247" y="3079281"/>
            <a:ext cx="267331" cy="296687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688347" y="4527276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꺾인 연결선 79"/>
          <p:cNvCxnSpPr>
            <a:stCxn id="85" idx="0"/>
            <a:endCxn id="81" idx="1"/>
          </p:cNvCxnSpPr>
          <p:nvPr/>
        </p:nvCxnSpPr>
        <p:spPr>
          <a:xfrm rot="5400000" flipH="1" flipV="1">
            <a:off x="7699827" y="3707861"/>
            <a:ext cx="180811" cy="1796230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8688347" y="4440755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꺾인 연결선 81"/>
          <p:cNvCxnSpPr>
            <a:stCxn id="86" idx="0"/>
            <a:endCxn id="79" idx="1"/>
          </p:cNvCxnSpPr>
          <p:nvPr/>
        </p:nvCxnSpPr>
        <p:spPr>
          <a:xfrm rot="5400000" flipH="1" flipV="1">
            <a:off x="8328407" y="4336442"/>
            <a:ext cx="94290" cy="625589"/>
          </a:xfrm>
          <a:prstGeom prst="bentConnector2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8688347" y="4354235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646662" y="4696381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6817302" y="4696381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7987943" y="4696381"/>
            <a:ext cx="149629" cy="149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/>
          <p:cNvCxnSpPr>
            <a:stCxn id="77" idx="0"/>
            <a:endCxn id="65" idx="2"/>
          </p:cNvCxnSpPr>
          <p:nvPr/>
        </p:nvCxnSpPr>
        <p:spPr>
          <a:xfrm flipV="1">
            <a:off x="9152349" y="4093352"/>
            <a:ext cx="0" cy="237924"/>
          </a:xfrm>
          <a:prstGeom prst="straightConnector1">
            <a:avLst/>
          </a:prstGeom>
          <a:ln w="9525">
            <a:solidFill>
              <a:srgbClr val="C65D1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849113" y="4500963"/>
            <a:ext cx="7425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(If required)</a:t>
            </a:r>
            <a:endParaRPr lang="ko-KR" altLang="en-US" sz="8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309548" y="5115664"/>
            <a:ext cx="1397414" cy="215444"/>
            <a:chOff x="309548" y="4373287"/>
            <a:chExt cx="1397414" cy="215444"/>
          </a:xfrm>
        </p:grpSpPr>
        <p:cxnSp>
          <p:nvCxnSpPr>
            <p:cNvPr id="90" name="직선 화살표 연결선 89"/>
            <p:cNvCxnSpPr/>
            <p:nvPr/>
          </p:nvCxnSpPr>
          <p:spPr>
            <a:xfrm>
              <a:off x="309548" y="4480281"/>
              <a:ext cx="402985" cy="1457"/>
            </a:xfrm>
            <a:prstGeom prst="straightConnector1">
              <a:avLst/>
            </a:prstGeom>
            <a:ln w="9525">
              <a:solidFill>
                <a:srgbClr val="2F559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48659" y="4373287"/>
              <a:ext cx="10583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: </a:t>
              </a:r>
              <a:r>
                <a:rPr lang="ko-KR" altLang="en-US" sz="8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물량 정보 </a:t>
              </a:r>
              <a:r>
                <a:rPr lang="en-US" altLang="ko-KR" sz="8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to 3DRG</a:t>
              </a:r>
              <a:endParaRPr lang="ko-KR" altLang="en-US" sz="80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309548" y="5398975"/>
            <a:ext cx="1325278" cy="215444"/>
            <a:chOff x="309548" y="4748041"/>
            <a:chExt cx="1325278" cy="215444"/>
          </a:xfrm>
        </p:grpSpPr>
        <p:cxnSp>
          <p:nvCxnSpPr>
            <p:cNvPr id="93" name="직선 화살표 연결선 92"/>
            <p:cNvCxnSpPr/>
            <p:nvPr/>
          </p:nvCxnSpPr>
          <p:spPr>
            <a:xfrm>
              <a:off x="309548" y="4851131"/>
              <a:ext cx="402985" cy="1457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648659" y="4748041"/>
              <a:ext cx="9861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: </a:t>
              </a:r>
              <a:r>
                <a:rPr lang="ko-KR" altLang="en-US" sz="8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도면 정보 </a:t>
              </a:r>
              <a:r>
                <a:rPr lang="en-US" altLang="ko-KR" sz="8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to S3D</a:t>
              </a:r>
              <a:endParaRPr lang="ko-KR" altLang="en-US" sz="80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309548" y="5256910"/>
            <a:ext cx="1528860" cy="215444"/>
            <a:chOff x="309548" y="4564411"/>
            <a:chExt cx="1528860" cy="215444"/>
          </a:xfrm>
        </p:grpSpPr>
        <p:cxnSp>
          <p:nvCxnSpPr>
            <p:cNvPr id="96" name="직선 화살표 연결선 95"/>
            <p:cNvCxnSpPr/>
            <p:nvPr/>
          </p:nvCxnSpPr>
          <p:spPr>
            <a:xfrm>
              <a:off x="309548" y="4672133"/>
              <a:ext cx="402985" cy="1457"/>
            </a:xfrm>
            <a:prstGeom prst="straightConnector1">
              <a:avLst/>
            </a:prstGeom>
            <a:ln w="9525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48659" y="4564411"/>
              <a:ext cx="11897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: </a:t>
              </a:r>
              <a:r>
                <a:rPr lang="ko-KR" altLang="en-US" sz="8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물량 정보 </a:t>
              </a:r>
              <a:r>
                <a:rPr lang="en-US" altLang="ko-KR" sz="8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to E-Space</a:t>
              </a:r>
              <a:endParaRPr lang="ko-KR" altLang="en-US" sz="80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182824" y="5115664"/>
            <a:ext cx="1397414" cy="215444"/>
            <a:chOff x="309548" y="4373287"/>
            <a:chExt cx="1397414" cy="215444"/>
          </a:xfrm>
        </p:grpSpPr>
        <p:cxnSp>
          <p:nvCxnSpPr>
            <p:cNvPr id="99" name="직선 화살표 연결선 98"/>
            <p:cNvCxnSpPr/>
            <p:nvPr/>
          </p:nvCxnSpPr>
          <p:spPr>
            <a:xfrm>
              <a:off x="309548" y="4480281"/>
              <a:ext cx="402985" cy="1457"/>
            </a:xfrm>
            <a:prstGeom prst="straightConnector1">
              <a:avLst/>
            </a:prstGeom>
            <a:ln w="9525">
              <a:solidFill>
                <a:srgbClr val="2F559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48659" y="4373287"/>
              <a:ext cx="10583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: </a:t>
              </a:r>
              <a:r>
                <a:rPr lang="ko-KR" altLang="en-US" sz="8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물량 정보 </a:t>
              </a:r>
              <a:r>
                <a:rPr lang="en-US" altLang="ko-KR" sz="8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to 3DRG</a:t>
              </a:r>
              <a:endParaRPr lang="ko-KR" altLang="en-US" sz="80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5182824" y="5398975"/>
            <a:ext cx="1325278" cy="215444"/>
            <a:chOff x="309548" y="4748041"/>
            <a:chExt cx="1325278" cy="215444"/>
          </a:xfrm>
        </p:grpSpPr>
        <p:cxnSp>
          <p:nvCxnSpPr>
            <p:cNvPr id="102" name="직선 화살표 연결선 101"/>
            <p:cNvCxnSpPr/>
            <p:nvPr/>
          </p:nvCxnSpPr>
          <p:spPr>
            <a:xfrm>
              <a:off x="309548" y="4851131"/>
              <a:ext cx="402985" cy="1457"/>
            </a:xfrm>
            <a:prstGeom prst="straightConnector1">
              <a:avLst/>
            </a:prstGeom>
            <a:ln w="9525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648659" y="4748041"/>
              <a:ext cx="98616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: </a:t>
              </a:r>
              <a:r>
                <a:rPr lang="ko-KR" altLang="en-US" sz="8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도면 정보 </a:t>
              </a:r>
              <a:r>
                <a:rPr lang="en-US" altLang="ko-KR" sz="8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to S3D</a:t>
              </a:r>
              <a:endParaRPr lang="ko-KR" altLang="en-US" sz="80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5182824" y="5256910"/>
            <a:ext cx="2631726" cy="215444"/>
            <a:chOff x="309548" y="4564411"/>
            <a:chExt cx="2631726" cy="215444"/>
          </a:xfrm>
        </p:grpSpPr>
        <p:cxnSp>
          <p:nvCxnSpPr>
            <p:cNvPr id="105" name="직선 화살표 연결선 104"/>
            <p:cNvCxnSpPr/>
            <p:nvPr/>
          </p:nvCxnSpPr>
          <p:spPr>
            <a:xfrm>
              <a:off x="309548" y="4672133"/>
              <a:ext cx="402985" cy="1457"/>
            </a:xfrm>
            <a:prstGeom prst="straightConnector1">
              <a:avLst/>
            </a:prstGeom>
            <a:ln w="9525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648659" y="4564411"/>
              <a:ext cx="22926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: </a:t>
              </a:r>
              <a:r>
                <a:rPr lang="ko-KR" altLang="en-US" sz="8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물량 정보 </a:t>
              </a:r>
              <a:r>
                <a:rPr lang="en-US" altLang="ko-KR" sz="8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to E-Space (3D Model </a:t>
              </a:r>
              <a:r>
                <a:rPr lang="ko-KR" altLang="en-US" sz="8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불가 자재 限</a:t>
              </a:r>
              <a:r>
                <a:rPr lang="en-US" altLang="ko-KR" sz="800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</a:t>
              </a:r>
              <a:endParaRPr lang="ko-KR" altLang="en-US" sz="800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sp>
        <p:nvSpPr>
          <p:cNvPr id="107" name="Rectangle 24"/>
          <p:cNvSpPr>
            <a:spLocks noChangeArrowheads="1"/>
          </p:cNvSpPr>
          <p:nvPr/>
        </p:nvSpPr>
        <p:spPr bwMode="auto">
          <a:xfrm>
            <a:off x="309549" y="5651232"/>
            <a:ext cx="4459038" cy="131445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44000" tIns="46800" rIns="86400" bIns="46800" anchor="t"/>
          <a:lstStyle/>
          <a:p>
            <a:pPr marL="84138" lvl="0" indent="-84138" algn="ctr" latinLnBrk="0">
              <a:lnSpc>
                <a:spcPct val="150000"/>
              </a:lnSpc>
              <a:tabLst>
                <a:tab pos="1028700" algn="l"/>
              </a:tabLst>
            </a:pPr>
            <a:r>
              <a:rPr lang="en-US" altLang="ko-KR" sz="900" b="1" u="sng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2D</a:t>
            </a:r>
            <a:r>
              <a:rPr lang="ko-KR" altLang="en-US" sz="900" b="1" u="sng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900" b="1" u="sng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도면</a:t>
            </a:r>
            <a:r>
              <a:rPr lang="en-US" altLang="ko-KR" sz="900" b="1" u="sng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900" b="1" u="sng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Wingdings" panose="05000000000000000000" pitchFamily="2" charset="2"/>
              </a:rPr>
              <a:t> 3D Model </a:t>
            </a:r>
            <a:r>
              <a:rPr lang="ko-KR" altLang="en-US" sz="900" b="1" u="sng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Wingdings" panose="05000000000000000000" pitchFamily="2" charset="2"/>
              </a:rPr>
              <a:t>간</a:t>
            </a:r>
            <a:r>
              <a:rPr lang="ko-KR" altLang="en-US" sz="900" b="1" u="sng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Wingdings" panose="05000000000000000000" pitchFamily="2" charset="2"/>
              </a:rPr>
              <a:t> 단절된 전기</a:t>
            </a:r>
            <a:r>
              <a:rPr lang="en-US" altLang="ko-KR" sz="900" b="1" u="sng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Wingdings" panose="05000000000000000000" pitchFamily="2" charset="2"/>
              </a:rPr>
              <a:t>/</a:t>
            </a:r>
            <a:r>
              <a:rPr lang="ko-KR" altLang="en-US" sz="900" b="1" u="sng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Wingdings" panose="05000000000000000000" pitchFamily="2" charset="2"/>
              </a:rPr>
              <a:t>계장 물량 산출 프로세스</a:t>
            </a:r>
            <a:endParaRPr lang="en-US" altLang="ko-KR" sz="900" b="1" u="sng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84138" lvl="0" indent="-84138" latinLnBrk="0">
              <a:lnSpc>
                <a:spcPct val="150000"/>
              </a:lnSpc>
              <a:tabLst>
                <a:tab pos="1028700" algn="l"/>
              </a:tabLst>
            </a:pP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 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</a:t>
            </a: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수기 물량 산출 및 입력으로 인한 휴먼 </a:t>
            </a:r>
            <a:r>
              <a:rPr lang="ko-KR" altLang="en-US" sz="90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에러 발생 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가능성</a:t>
            </a:r>
            <a:endParaRPr lang="en-US" altLang="ko-KR" sz="900" dirty="0" smtClean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84138" lvl="0" indent="-84138" latinLnBrk="0">
              <a:lnSpc>
                <a:spcPct val="150000"/>
              </a:lnSpc>
              <a:tabLst>
                <a:tab pos="1028700" algn="l"/>
              </a:tabLst>
            </a:pP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 (E-Space 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내 전기</a:t>
            </a: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자재 정보</a:t>
            </a: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≠</a:t>
            </a: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(S3D 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내 </a:t>
            </a:r>
            <a:r>
              <a:rPr lang="ko-KR" altLang="en-US" sz="90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</a:t>
            </a:r>
            <a:r>
              <a:rPr lang="en-US" altLang="ko-KR" sz="90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90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90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ko-KR" altLang="en-US" sz="90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자재 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정보</a:t>
            </a: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</a:p>
          <a:p>
            <a:pPr marL="84138" lvl="0" indent="-84138" latinLnBrk="0">
              <a:lnSpc>
                <a:spcPct val="150000"/>
              </a:lnSpc>
              <a:tabLst>
                <a:tab pos="1028700" algn="l"/>
              </a:tabLst>
            </a:pP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 (2D 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도면 산출 물량</a:t>
            </a: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≠ </a:t>
            </a: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(3D Model 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산출 물량</a:t>
            </a: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의 가능성 존재</a:t>
            </a:r>
            <a:endParaRPr lang="en-US" altLang="ko-KR" sz="900" dirty="0" smtClean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84138" indent="-84138" latinLnBrk="0">
              <a:lnSpc>
                <a:spcPct val="150000"/>
              </a:lnSpc>
              <a:tabLst>
                <a:tab pos="1028700" algn="l"/>
              </a:tabLst>
            </a:pPr>
            <a:r>
              <a:rPr lang="en-US" altLang="ko-KR" sz="90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 </a:t>
            </a:r>
            <a:r>
              <a:rPr lang="ko-KR" altLang="en-US" sz="90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표준화된 전기</a:t>
            </a:r>
            <a:r>
              <a:rPr lang="en-US" altLang="ko-KR" sz="90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90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90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ko-KR" altLang="en-US" sz="90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자재 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라이브러리 구축 </a:t>
            </a:r>
            <a:r>
              <a:rPr lang="ko-KR" altLang="en-US" sz="90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필요</a:t>
            </a:r>
            <a:endParaRPr lang="en-US" altLang="ko-KR" sz="900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84138" lvl="0" indent="-84138" latinLnBrk="0">
              <a:lnSpc>
                <a:spcPct val="150000"/>
              </a:lnSpc>
              <a:tabLst>
                <a:tab pos="1028700" algn="l"/>
              </a:tabLst>
            </a:pPr>
            <a:endParaRPr lang="en-US" altLang="ko-KR" sz="900" dirty="0" smtClean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8" name="Rounded Rectangle 22"/>
          <p:cNvSpPr/>
          <p:nvPr/>
        </p:nvSpPr>
        <p:spPr bwMode="gray">
          <a:xfrm>
            <a:off x="327148" y="5651232"/>
            <a:ext cx="4440466" cy="982932"/>
          </a:xfrm>
          <a:prstGeom prst="roundRect">
            <a:avLst>
              <a:gd name="adj" fmla="val 9811"/>
            </a:avLst>
          </a:prstGeom>
          <a:noFill/>
          <a:ln w="25400" algn="ctr">
            <a:gradFill flip="none" rotWithShape="1">
              <a:gsLst>
                <a:gs pos="0">
                  <a:srgbClr val="4F9ABF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57263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sz="9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Rectangle 24"/>
          <p:cNvSpPr>
            <a:spLocks noChangeArrowheads="1"/>
          </p:cNvSpPr>
          <p:nvPr/>
        </p:nvSpPr>
        <p:spPr bwMode="auto">
          <a:xfrm>
            <a:off x="5165129" y="5651232"/>
            <a:ext cx="4459038" cy="131445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44000" tIns="46800" rIns="86400" bIns="46800" anchor="t"/>
          <a:lstStyle/>
          <a:p>
            <a:pPr marL="84138" lvl="0" indent="-84138" algn="ctr" latinLnBrk="0">
              <a:lnSpc>
                <a:spcPct val="150000"/>
              </a:lnSpc>
              <a:tabLst>
                <a:tab pos="1028700" algn="l"/>
              </a:tabLst>
            </a:pPr>
            <a:r>
              <a:rPr lang="en-US" altLang="ko-KR" sz="900" b="1" u="sng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3D Model </a:t>
            </a:r>
            <a:r>
              <a:rPr lang="ko-KR" altLang="en-US" sz="900" b="1" u="sng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기반 전기</a:t>
            </a:r>
            <a:r>
              <a:rPr lang="en-US" altLang="ko-KR" sz="900" b="1" u="sng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900" b="1" u="sng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900" b="1" u="sng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ko-KR" altLang="en-US" sz="900" b="1" u="sng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 산출 프로세스 개선  </a:t>
            </a:r>
            <a:endParaRPr lang="en-US" altLang="ko-KR" sz="900" b="1" u="sng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84138" lvl="0" indent="-84138" latinLnBrk="0">
              <a:lnSpc>
                <a:spcPct val="150000"/>
              </a:lnSpc>
              <a:tabLst>
                <a:tab pos="1028700" algn="l"/>
              </a:tabLst>
            </a:pP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 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표준 </a:t>
            </a:r>
            <a:r>
              <a:rPr lang="ko-KR" altLang="en-US" sz="90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</a:t>
            </a:r>
            <a:r>
              <a:rPr lang="en-US" altLang="ko-KR" sz="90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90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90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ko-KR" altLang="en-US" sz="90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자재 라이브러리 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구축을 통한 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Wingdings" panose="05000000000000000000" pitchFamily="2" charset="2"/>
              </a:rPr>
              <a:t>전기</a:t>
            </a: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Wingdings" panose="05000000000000000000" pitchFamily="2" charset="2"/>
              </a:rPr>
              <a:t>/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sym typeface="Wingdings" panose="05000000000000000000" pitchFamily="2" charset="2"/>
              </a:rPr>
              <a:t>계장 자재 정보 일원화</a:t>
            </a:r>
            <a:endParaRPr lang="en-US" altLang="ko-KR" sz="900" dirty="0" smtClean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84138" lvl="0" indent="-84138" latinLnBrk="0">
              <a:lnSpc>
                <a:spcPct val="150000"/>
              </a:lnSpc>
              <a:tabLst>
                <a:tab pos="1028700" algn="l"/>
              </a:tabLst>
            </a:pP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- 3D Model 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기반 전기</a:t>
            </a: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 정보의 시스템 간 연계 </a:t>
            </a: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(S3D, 3DRG, E-Space)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endParaRPr lang="en-US" altLang="ko-KR" sz="900" dirty="0" smtClean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84138" lvl="0" indent="-84138" latinLnBrk="0">
              <a:lnSpc>
                <a:spcPct val="150000"/>
              </a:lnSpc>
              <a:tabLst>
                <a:tab pos="1028700" algn="l"/>
              </a:tabLst>
            </a:pP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 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</a:t>
            </a: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 산출 프로세스 재정립 및 단순화 </a:t>
            </a:r>
            <a:endParaRPr lang="en-US" altLang="ko-KR" sz="900" dirty="0" smtClean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84138" lvl="0" indent="-84138" latinLnBrk="0">
              <a:lnSpc>
                <a:spcPct val="150000"/>
              </a:lnSpc>
              <a:tabLst>
                <a:tab pos="1028700" algn="l"/>
              </a:tabLst>
            </a:pP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 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</a:t>
            </a: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 관련 </a:t>
            </a:r>
            <a:r>
              <a:rPr lang="ko-KR" altLang="en-US" sz="900" dirty="0" err="1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성과품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정확도 증대 및 검증 작업 </a:t>
            </a:r>
            <a:r>
              <a:rPr lang="en-US" altLang="ko-KR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M/H </a:t>
            </a:r>
            <a:r>
              <a:rPr lang="ko-KR" altLang="en-US" sz="90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절감</a:t>
            </a:r>
            <a:endParaRPr lang="ko-KR" altLang="en-US" sz="900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0" name="Rounded Rectangle 22"/>
          <p:cNvSpPr/>
          <p:nvPr/>
        </p:nvSpPr>
        <p:spPr bwMode="gray">
          <a:xfrm>
            <a:off x="5182728" y="5651232"/>
            <a:ext cx="4440466" cy="982932"/>
          </a:xfrm>
          <a:prstGeom prst="roundRect">
            <a:avLst>
              <a:gd name="adj" fmla="val 9811"/>
            </a:avLst>
          </a:prstGeom>
          <a:noFill/>
          <a:ln w="25400" algn="ctr">
            <a:gradFill flip="none" rotWithShape="1">
              <a:gsLst>
                <a:gs pos="0">
                  <a:srgbClr val="4F9ABF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57263" fontAlgn="base" latinLnBrk="0">
              <a:spcBef>
                <a:spcPct val="0"/>
              </a:spcBef>
              <a:spcAft>
                <a:spcPct val="0"/>
              </a:spcAft>
            </a:pPr>
            <a:endParaRPr kumimoji="1" lang="en-US" sz="9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757354" y="3268708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2D </a:t>
            </a:r>
            <a:r>
              <a:rPr lang="ko-KR" altLang="en-US" sz="8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도면 기반 물량</a:t>
            </a:r>
            <a:r>
              <a:rPr lang="en-US" altLang="ko-KR" sz="8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8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ko-KR" altLang="en-US" sz="8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수기 산출 및 입력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702051" y="4721041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</a:t>
            </a:r>
            <a:r>
              <a:rPr lang="en-US" altLang="ko-KR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D Model</a:t>
            </a:r>
            <a:r>
              <a:rPr lang="ko-KR" altLang="en-US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기반 물량 </a:t>
            </a:r>
            <a:r>
              <a:rPr lang="en-US" altLang="ko-KR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ko-KR" altLang="en-US" sz="8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산출 프로세스 개선</a:t>
            </a:r>
            <a:endParaRPr lang="ko-KR" altLang="en-US" sz="80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13" name="꺾인 연결선 112"/>
          <p:cNvCxnSpPr/>
          <p:nvPr/>
        </p:nvCxnSpPr>
        <p:spPr>
          <a:xfrm rot="16200000" flipH="1">
            <a:off x="7069130" y="2374853"/>
            <a:ext cx="258701" cy="29540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113"/>
          <p:cNvCxnSpPr/>
          <p:nvPr/>
        </p:nvCxnSpPr>
        <p:spPr>
          <a:xfrm rot="16200000" flipH="1">
            <a:off x="7697527" y="2916730"/>
            <a:ext cx="172546" cy="178336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/>
          <p:nvPr/>
        </p:nvCxnSpPr>
        <p:spPr>
          <a:xfrm rot="16200000" flipH="1">
            <a:off x="8326107" y="3458789"/>
            <a:ext cx="86029" cy="612726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055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200" dirty="0" smtClean="0">
                <a:latin typeface="+mn-ea"/>
                <a:ea typeface="+mn-ea"/>
              </a:rPr>
              <a:t>I. </a:t>
            </a:r>
            <a:r>
              <a:rPr lang="ko-KR" altLang="en-US" sz="2200" dirty="0" smtClean="0">
                <a:latin typeface="+mn-ea"/>
                <a:ea typeface="+mn-ea"/>
              </a:rPr>
              <a:t>개요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86" name="직사각형 285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추진 전략</a:t>
            </a:r>
            <a:endParaRPr lang="ko-KR" altLang="en-US" sz="12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9683" y="3079145"/>
            <a:ext cx="2641109" cy="63248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>
            <a:defPPr>
              <a:defRPr lang="ko-KR"/>
            </a:defPPr>
            <a:lvl1pPr marL="171450" lvl="0" indent="-171450" defTabSz="914228" latinLnBrk="0">
              <a:lnSpc>
                <a:spcPct val="130000"/>
              </a:lnSpc>
              <a:buClr>
                <a:srgbClr val="008000"/>
              </a:buClr>
              <a:buFont typeface="Arial" panose="020B0604020202020204" pitchFamily="34" charset="0"/>
              <a:buChar char="•"/>
              <a:defRPr sz="9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r>
              <a:rPr lang="ko-KR" altLang="en-US" dirty="0" smtClean="0"/>
              <a:t>설계 검토 </a:t>
            </a:r>
            <a:r>
              <a:rPr lang="ko-KR" altLang="en-US" dirty="0"/>
              <a:t>내역 분석</a:t>
            </a:r>
          </a:p>
          <a:p>
            <a:r>
              <a:rPr lang="ko-KR" altLang="en-US" dirty="0"/>
              <a:t>상세요구사항 </a:t>
            </a:r>
            <a:r>
              <a:rPr lang="ko-KR" altLang="en-US" dirty="0" smtClean="0"/>
              <a:t>정의</a:t>
            </a:r>
            <a:endParaRPr lang="ko-KR" altLang="en-US" dirty="0"/>
          </a:p>
          <a:p>
            <a:r>
              <a:rPr lang="ko-KR" altLang="en-US" dirty="0"/>
              <a:t>시스템 구축 방안 </a:t>
            </a:r>
            <a:r>
              <a:rPr lang="ko-KR" altLang="en-US" dirty="0" smtClean="0"/>
              <a:t>수립</a:t>
            </a:r>
            <a:endParaRPr lang="ko-KR" altLang="en-US" dirty="0"/>
          </a:p>
        </p:txBody>
      </p:sp>
      <p:sp>
        <p:nvSpPr>
          <p:cNvPr id="69" name="내용 개체 틀 13"/>
          <p:cNvSpPr txBox="1">
            <a:spLocks/>
          </p:cNvSpPr>
          <p:nvPr/>
        </p:nvSpPr>
        <p:spPr>
          <a:xfrm>
            <a:off x="447023" y="1231971"/>
            <a:ext cx="9061987" cy="1368152"/>
          </a:xfrm>
          <a:prstGeom prst="rect">
            <a:avLst/>
          </a:prstGeom>
        </p:spPr>
        <p:txBody>
          <a:bodyPr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buNone/>
              <a:defRPr/>
            </a:pP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 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1) 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 산출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 프로세스 분석을 통한 </a:t>
            </a: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자동화 방안 검토</a:t>
            </a:r>
            <a:endParaRPr lang="en-US" altLang="ko-KR" sz="1000" b="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indent="0">
              <a:buNone/>
              <a:defRPr/>
            </a:pP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 2) </a:t>
            </a: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단계적 개발 진행으로 업무 프로세스 개선 도모  </a:t>
            </a:r>
            <a:endParaRPr lang="en-US" altLang="ko-KR" sz="1000" b="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indent="0">
              <a:buNone/>
              <a:defRPr/>
            </a:pP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3) 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분야 우선 개발 후 타 설계 </a:t>
            </a:r>
            <a:r>
              <a:rPr lang="ko-KR" altLang="en-US" sz="1000" b="0" dirty="0" err="1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공종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확대 적용 추진</a:t>
            </a:r>
            <a:endParaRPr lang="en-US" altLang="ko-KR" sz="1000" b="0" dirty="0" smtClean="0">
              <a:solidFill>
                <a:sysClr val="windowText" lastClr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indent="0">
              <a:buNone/>
              <a:defRPr/>
            </a:pP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4) </a:t>
            </a:r>
            <a:r>
              <a:rPr lang="en-US" altLang="ko-KR" sz="1000" b="0" dirty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S3D </a:t>
            </a:r>
            <a:r>
              <a:rPr lang="ko-KR" altLang="en-US" sz="1000" b="0" dirty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우선 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개발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</a:p>
        </p:txBody>
      </p:sp>
      <p:sp>
        <p:nvSpPr>
          <p:cNvPr id="70" name="갈매기형 수장 69"/>
          <p:cNvSpPr/>
          <p:nvPr/>
        </p:nvSpPr>
        <p:spPr>
          <a:xfrm>
            <a:off x="3057605" y="2694116"/>
            <a:ext cx="3206391" cy="269675"/>
          </a:xfrm>
          <a:prstGeom prst="chevron">
            <a:avLst>
              <a:gd name="adj" fmla="val 38319"/>
            </a:avLst>
          </a:prstGeom>
          <a:solidFill>
            <a:srgbClr val="0D729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228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noProof="0" dirty="0" smtClean="0"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설계 </a:t>
            </a:r>
            <a:r>
              <a:rPr lang="en-US" altLang="ko-KR" sz="900" kern="0" noProof="0" dirty="0" smtClean="0"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 </a:t>
            </a:r>
            <a:r>
              <a:rPr lang="ko-KR" altLang="en-US" sz="900" kern="0" noProof="0" dirty="0" smtClean="0"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개발</a:t>
            </a:r>
            <a:r>
              <a:rPr kumimoji="0" lang="ko-KR" altLang="en-US" sz="9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en-US" altLang="ko-KR" sz="9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(2022</a:t>
            </a:r>
            <a:r>
              <a:rPr kumimoji="0" lang="ko-KR" altLang="en-US" sz="9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년 </a:t>
            </a:r>
            <a:r>
              <a:rPr lang="en-US" altLang="ko-KR" sz="900" kern="0" noProof="0" dirty="0" smtClean="0"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6</a:t>
            </a:r>
            <a:r>
              <a:rPr kumimoji="0" lang="ko-KR" altLang="en-US" sz="9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</a:t>
            </a:r>
            <a:r>
              <a:rPr kumimoji="0" lang="en-US" altLang="ko-KR" sz="9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-11</a:t>
            </a:r>
            <a:r>
              <a:rPr kumimoji="0" lang="ko-KR" altLang="en-US" sz="9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</a:t>
            </a:r>
            <a:r>
              <a:rPr kumimoji="0" lang="en-US" altLang="ko-KR" sz="9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kumimoji="0" lang="ko-KR" altLang="en-US" sz="90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1" name="오각형 70"/>
          <p:cNvSpPr/>
          <p:nvPr/>
        </p:nvSpPr>
        <p:spPr>
          <a:xfrm>
            <a:off x="439684" y="2694116"/>
            <a:ext cx="2641108" cy="269675"/>
          </a:xfrm>
          <a:prstGeom prst="homePlate">
            <a:avLst>
              <a:gd name="adj" fmla="val 37638"/>
            </a:avLst>
          </a:prstGeom>
          <a:solidFill>
            <a:srgbClr val="0D729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22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요구사항 분석 </a:t>
            </a:r>
            <a:r>
              <a:rPr kumimoji="0" lang="en-US" altLang="ko-KR" sz="9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(2022</a:t>
            </a:r>
            <a:r>
              <a:rPr kumimoji="0" lang="ko-KR" altLang="en-US" sz="9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년 </a:t>
            </a:r>
            <a:r>
              <a:rPr lang="en-US" altLang="ko-KR" sz="900" kern="0" dirty="0"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5</a:t>
            </a:r>
            <a:r>
              <a:rPr kumimoji="0" lang="ko-KR" altLang="en-US" sz="9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월</a:t>
            </a:r>
            <a:r>
              <a:rPr kumimoji="0" lang="en-US" altLang="ko-KR" sz="9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" pitchFamily="34" charset="0"/>
              </a:rPr>
              <a:t>)</a:t>
            </a:r>
          </a:p>
        </p:txBody>
      </p:sp>
      <p:sp>
        <p:nvSpPr>
          <p:cNvPr id="72" name="갈매기형 수장 71"/>
          <p:cNvSpPr/>
          <p:nvPr/>
        </p:nvSpPr>
        <p:spPr>
          <a:xfrm>
            <a:off x="6249144" y="2686542"/>
            <a:ext cx="3261666" cy="269675"/>
          </a:xfrm>
          <a:prstGeom prst="chevron">
            <a:avLst>
              <a:gd name="adj" fmla="val 38319"/>
            </a:avLst>
          </a:prstGeom>
          <a:solidFill>
            <a:srgbClr val="0D729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228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 dirty="0" smtClean="0"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Pilot </a:t>
            </a:r>
            <a:r>
              <a:rPr lang="ko-KR" altLang="en-US" sz="900" kern="0" dirty="0" smtClean="0"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적용 </a:t>
            </a:r>
            <a:r>
              <a:rPr lang="en-US" altLang="ko-KR" sz="900" kern="0" dirty="0" smtClean="0"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 </a:t>
            </a:r>
            <a:r>
              <a:rPr lang="ko-KR" altLang="en-US" sz="900" kern="0" dirty="0" smtClean="0"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개선 사항 도출 </a:t>
            </a:r>
            <a:r>
              <a:rPr lang="en-US" altLang="ko-KR" sz="900" kern="0" dirty="0" smtClean="0"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 </a:t>
            </a:r>
            <a:r>
              <a:rPr lang="ko-KR" altLang="en-US" sz="900" kern="0" dirty="0" smtClean="0">
                <a:solidFill>
                  <a:prstClr val="white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 확대 적용</a:t>
            </a:r>
            <a:r>
              <a:rPr kumimoji="0" lang="ko-KR" altLang="en-US" sz="9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en-US" altLang="ko-KR" sz="9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(2023</a:t>
            </a:r>
            <a:r>
              <a:rPr kumimoji="0" lang="ko-KR" altLang="en-US" sz="9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년 이후</a:t>
            </a:r>
            <a:r>
              <a:rPr kumimoji="0" lang="en-US" altLang="ko-KR" sz="90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</a:p>
        </p:txBody>
      </p:sp>
      <p:cxnSp>
        <p:nvCxnSpPr>
          <p:cNvPr id="73" name="직선 연결선 72"/>
          <p:cNvCxnSpPr/>
          <p:nvPr/>
        </p:nvCxnSpPr>
        <p:spPr>
          <a:xfrm>
            <a:off x="3057605" y="3147812"/>
            <a:ext cx="0" cy="1338938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249144" y="3147812"/>
            <a:ext cx="0" cy="1349135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23825" y="3079145"/>
            <a:ext cx="3025319" cy="992579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171450" lvl="0" indent="-171450" defTabSz="914228" latinLnBrk="0">
              <a:lnSpc>
                <a:spcPct val="130000"/>
              </a:lnSpc>
              <a:buClr>
                <a:srgbClr val="008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</a:t>
            </a:r>
            <a:r>
              <a:rPr lang="en-US" altLang="ko-KR" sz="9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9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9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</a:t>
            </a:r>
            <a:r>
              <a:rPr lang="ko-KR" altLang="en-US" sz="9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물량 산출 및 </a:t>
            </a:r>
            <a:r>
              <a:rPr lang="en-US" altLang="ko-KR" sz="9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E-Space </a:t>
            </a:r>
            <a:r>
              <a:rPr lang="ko-KR" altLang="en-US" sz="90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연계 기능 개발</a:t>
            </a:r>
            <a:endParaRPr lang="en-US" altLang="ko-KR" sz="900" kern="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171450" indent="-171450" defTabSz="914228" latinLnBrk="0">
              <a:lnSpc>
                <a:spcPct val="130000"/>
              </a:lnSpc>
              <a:buClr>
                <a:srgbClr val="008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kern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</a:t>
            </a:r>
            <a:r>
              <a:rPr lang="en-US" altLang="ko-KR" sz="900" kern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900" kern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900" kern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ko-KR" altLang="en-US" sz="900" kern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 산출 업무 표준 프로세스 </a:t>
            </a:r>
            <a:r>
              <a:rPr lang="ko-KR" altLang="en-US" sz="900" kern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정립</a:t>
            </a:r>
            <a:endParaRPr lang="en-US" altLang="ko-KR" sz="900" kern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171450" indent="-171450" defTabSz="914228" latinLnBrk="0">
              <a:lnSpc>
                <a:spcPct val="130000"/>
              </a:lnSpc>
              <a:buClr>
                <a:srgbClr val="008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900" kern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</a:t>
            </a:r>
            <a:r>
              <a:rPr lang="en-US" altLang="ko-KR" sz="900" kern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900" kern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산출 정보 및 </a:t>
            </a:r>
            <a:r>
              <a:rPr lang="ko-KR" altLang="en-US" sz="900" kern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</a:t>
            </a:r>
            <a:r>
              <a:rPr lang="ko-KR" altLang="en-US" sz="900" kern="0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로직</a:t>
            </a:r>
            <a:r>
              <a:rPr lang="ko-KR" altLang="en-US" sz="900" kern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900" kern="0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활용 방안 도출</a:t>
            </a:r>
            <a:endParaRPr lang="en-US" altLang="ko-KR" sz="900" kern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defTabSz="914228" latinLnBrk="0">
              <a:lnSpc>
                <a:spcPct val="130000"/>
              </a:lnSpc>
              <a:buClr>
                <a:srgbClr val="008000"/>
              </a:buClr>
              <a:defRPr/>
            </a:pPr>
            <a:endParaRPr lang="en-US" altLang="ko-KR" sz="900" dirty="0"/>
          </a:p>
          <a:p>
            <a:pPr marL="171450" indent="-171450" defTabSz="914228" latinLnBrk="0">
              <a:lnSpc>
                <a:spcPct val="130000"/>
              </a:lnSpc>
              <a:buClr>
                <a:srgbClr val="008000"/>
              </a:buClr>
              <a:buFont typeface="Arial" panose="020B0604020202020204" pitchFamily="34" charset="0"/>
              <a:buChar char="•"/>
              <a:defRPr/>
            </a:pPr>
            <a:endParaRPr lang="en-US" altLang="ko-KR" sz="900" kern="0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351341" y="3079145"/>
            <a:ext cx="2950599" cy="1172629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>
            <a:defPPr>
              <a:defRPr lang="ko-KR"/>
            </a:defPPr>
            <a:lvl1pPr marL="171450" lvl="0" indent="-171450" defTabSz="914228" latinLnBrk="0">
              <a:lnSpc>
                <a:spcPct val="130000"/>
              </a:lnSpc>
              <a:buClr>
                <a:srgbClr val="008000"/>
              </a:buClr>
              <a:buFont typeface="Arial" panose="020B0604020202020204" pitchFamily="34" charset="0"/>
              <a:buChar char="•"/>
              <a:defRPr sz="900"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r>
              <a:rPr lang="ko-KR" altLang="en-US" dirty="0" smtClean="0"/>
              <a:t>개선 사항 도출</a:t>
            </a:r>
            <a:endParaRPr lang="en-US" altLang="ko-KR" dirty="0"/>
          </a:p>
          <a:p>
            <a:r>
              <a:rPr lang="ko-KR" altLang="en-US" dirty="0" smtClean="0"/>
              <a:t>전기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계장 </a:t>
            </a:r>
            <a:r>
              <a:rPr lang="en-US" altLang="ko-KR" dirty="0" smtClean="0"/>
              <a:t>Tray</a:t>
            </a:r>
            <a:r>
              <a:rPr lang="ko-KR" altLang="en-US" dirty="0" smtClean="0"/>
              <a:t> 물량 산출 업무 </a:t>
            </a:r>
            <a:r>
              <a:rPr lang="ko-KR" altLang="en-US" dirty="0"/>
              <a:t>표준 프로세스 </a:t>
            </a:r>
            <a:r>
              <a:rPr lang="ko-KR" altLang="en-US" dirty="0" smtClean="0"/>
              <a:t>보완</a:t>
            </a:r>
            <a:endParaRPr lang="en-US" altLang="ko-KR" dirty="0"/>
          </a:p>
          <a:p>
            <a:r>
              <a:rPr lang="en-US" altLang="ko-KR" dirty="0" smtClean="0"/>
              <a:t>Pilot </a:t>
            </a:r>
            <a:r>
              <a:rPr lang="ko-KR" altLang="en-US" dirty="0" smtClean="0"/>
              <a:t>적용 </a:t>
            </a:r>
            <a:r>
              <a:rPr lang="en-US" altLang="ko-KR" dirty="0"/>
              <a:t>S3D </a:t>
            </a:r>
            <a:r>
              <a:rPr lang="ko-KR" altLang="en-US" dirty="0" smtClean="0"/>
              <a:t>사업 선정 </a:t>
            </a:r>
            <a:r>
              <a:rPr lang="en-US" altLang="ko-KR" dirty="0" smtClean="0"/>
              <a:t>(w/ </a:t>
            </a:r>
            <a:r>
              <a:rPr lang="ko-KR" altLang="en-US" dirty="0" smtClean="0"/>
              <a:t>전기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계장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전기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계장 외 </a:t>
            </a:r>
            <a:r>
              <a:rPr lang="ko-KR" altLang="en-US" dirty="0" err="1" smtClean="0"/>
              <a:t>공종</a:t>
            </a:r>
            <a:r>
              <a:rPr lang="ko-KR" altLang="en-US" dirty="0" smtClean="0"/>
              <a:t> 확대 적용 추진</a:t>
            </a:r>
            <a:endParaRPr lang="en-US" altLang="ko-KR" dirty="0" smtClean="0"/>
          </a:p>
          <a:p>
            <a:r>
              <a:rPr lang="ko-KR" altLang="en-US" dirty="0" smtClean="0"/>
              <a:t>전기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계장 </a:t>
            </a:r>
            <a:r>
              <a:rPr lang="en-US" altLang="ko-KR" dirty="0" smtClean="0"/>
              <a:t>Equipment </a:t>
            </a:r>
            <a:r>
              <a:rPr lang="ko-KR" altLang="en-US" dirty="0" smtClean="0"/>
              <a:t>확대 적용 추진</a:t>
            </a:r>
            <a:endParaRPr lang="en-US" altLang="ko-KR" dirty="0" smtClean="0"/>
          </a:p>
          <a:p>
            <a:r>
              <a:rPr lang="en-US" altLang="ko-KR" dirty="0" smtClean="0"/>
              <a:t>PDMS/E3D </a:t>
            </a:r>
            <a:r>
              <a:rPr lang="ko-KR" altLang="en-US" dirty="0" smtClean="0"/>
              <a:t>확대 적용 추진</a:t>
            </a:r>
            <a:endParaRPr lang="en-US" altLang="ko-KR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3333563" y="4268660"/>
            <a:ext cx="2630168" cy="374949"/>
          </a:xfrm>
          <a:prstGeom prst="rect">
            <a:avLst/>
          </a:prstGeom>
          <a:solidFill>
            <a:srgbClr val="E4EBF4"/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22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Tx/>
              <a:buFontTx/>
              <a:buNone/>
              <a:tabLst/>
              <a:defRPr/>
            </a:pPr>
            <a:r>
              <a:rPr lang="ko-KR" altLang="en-US" sz="900" kern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</a:t>
            </a:r>
            <a:r>
              <a:rPr lang="en-US" altLang="ko-KR" sz="900" kern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900" kern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900" kern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</a:t>
            </a:r>
            <a:r>
              <a:rPr lang="ko-KR" altLang="en-US" sz="900" kern="0" dirty="0" smtClean="0">
                <a:solidFill>
                  <a:srgbClr val="0070C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</a:t>
            </a:r>
            <a:r>
              <a:rPr kumimoji="0" lang="ko-KR" altLang="en-US" sz="9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자동화 시스템 개발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64893" y="4268660"/>
            <a:ext cx="2630168" cy="374948"/>
          </a:xfrm>
          <a:prstGeom prst="rect">
            <a:avLst/>
          </a:prstGeom>
          <a:solidFill>
            <a:srgbClr val="E4EBF4"/>
          </a:solidFill>
        </p:spPr>
        <p:txBody>
          <a:bodyPr wrap="square" rtlCol="0" anchor="ctr">
            <a:no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buClr>
                <a:srgbClr val="008000"/>
              </a:buClr>
              <a:defRPr sz="11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22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Tx/>
              <a:buFontTx/>
              <a:buNone/>
              <a:tabLst/>
              <a:defRPr/>
            </a:pPr>
            <a:r>
              <a:rPr lang="en-US" altLang="ko-KR" sz="900" b="0" kern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S3D </a:t>
            </a:r>
            <a:r>
              <a:rPr lang="ko-KR" altLang="en-US" sz="900" b="0" kern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사업 </a:t>
            </a:r>
            <a:r>
              <a:rPr lang="en-US" altLang="ko-KR" sz="900" b="0" kern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Pilot </a:t>
            </a:r>
            <a:r>
              <a:rPr lang="ko-KR" altLang="en-US" sz="900" b="0" kern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적용</a:t>
            </a:r>
            <a:endParaRPr lang="en-US" altLang="ko-KR" sz="900" b="0" kern="0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0" marR="0" lvl="0" indent="0" algn="ctr" defTabSz="914228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외 </a:t>
            </a: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공종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 확대 적용 추진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5" name="모서리가 둥근 직사각형 8"/>
          <p:cNvSpPr/>
          <p:nvPr/>
        </p:nvSpPr>
        <p:spPr>
          <a:xfrm>
            <a:off x="303007" y="4831234"/>
            <a:ext cx="9221994" cy="1687955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innerShdw blurRad="152400" dir="13500000">
              <a:sysClr val="window" lastClr="FFFFFF">
                <a:lumMod val="65000"/>
                <a:alpha val="31000"/>
              </a:sysClr>
            </a:inn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100" kern="0" dirty="0" smtClean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1288" y="5489567"/>
            <a:ext cx="8907032" cy="846338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85750" marR="0" lvl="0" indent="-285750" algn="l" defTabSz="91422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2103115" y="5643602"/>
            <a:ext cx="852356" cy="262156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3175">
            <a:solidFill>
              <a:srgbClr val="4F81BD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 algn="ctr" latinLnBrk="0"/>
            <a:r>
              <a:rPr lang="ko-KR" altLang="en-US" sz="900" b="1" kern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업무 분석 및 </a:t>
            </a:r>
            <a:endParaRPr lang="en-US" altLang="ko-KR" sz="900" b="1" kern="0" dirty="0" smtClean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 latinLnBrk="0"/>
            <a:r>
              <a:rPr lang="ko-KR" altLang="en-US" sz="900" b="1" kern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계획 </a:t>
            </a:r>
            <a:r>
              <a:rPr lang="ko-KR" altLang="en-US" sz="900" b="1" kern="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수립</a:t>
            </a: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3316937" y="5986523"/>
            <a:ext cx="2277633" cy="254475"/>
          </a:xfrm>
          <a:prstGeom prst="roundRect">
            <a:avLst/>
          </a:prstGeom>
          <a:solidFill>
            <a:srgbClr val="C0504D">
              <a:lumMod val="20000"/>
              <a:lumOff val="80000"/>
            </a:srgbClr>
          </a:solidFill>
          <a:ln w="3175">
            <a:solidFill>
              <a:srgbClr val="4F81BD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0" noProof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</a:t>
            </a:r>
            <a:r>
              <a:rPr kumimoji="0" lang="ko-KR" altLang="en-US" sz="9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개발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4815840" y="5639966"/>
            <a:ext cx="1527882" cy="254475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3175">
            <a:solidFill>
              <a:srgbClr val="4F81BD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 algn="ctr" latinLnBrk="0"/>
            <a:r>
              <a:rPr lang="ko-KR" altLang="en-US" sz="900" b="1" kern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단위 </a:t>
            </a:r>
            <a:r>
              <a:rPr lang="en-US" altLang="ko-KR" sz="900" b="1" kern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 </a:t>
            </a:r>
            <a:r>
              <a:rPr lang="ko-KR" altLang="en-US" sz="900" b="1" kern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통합 </a:t>
            </a:r>
            <a:r>
              <a:rPr lang="en-US" altLang="ko-KR" sz="900" b="1" kern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Test </a:t>
            </a:r>
            <a:r>
              <a:rPr lang="ko-KR" altLang="en-US" sz="900" b="1" kern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진행</a:t>
            </a:r>
            <a:endParaRPr lang="en-US" altLang="ko-KR" sz="900" b="1" kern="0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/>
          </p:nvPr>
        </p:nvGraphicFramePr>
        <p:xfrm>
          <a:off x="608013" y="5190296"/>
          <a:ext cx="8693928" cy="356400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485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2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209">
                  <a:extLst>
                    <a:ext uri="{9D8B030D-6E8A-4147-A177-3AD203B41FA5}">
                      <a16:colId xmlns:a16="http://schemas.microsoft.com/office/drawing/2014/main" val="1245789406"/>
                    </a:ext>
                  </a:extLst>
                </a:gridCol>
                <a:gridCol w="746209">
                  <a:extLst>
                    <a:ext uri="{9D8B030D-6E8A-4147-A177-3AD203B41FA5}">
                      <a16:colId xmlns:a16="http://schemas.microsoft.com/office/drawing/2014/main" val="3847441633"/>
                    </a:ext>
                  </a:extLst>
                </a:gridCol>
                <a:gridCol w="746209">
                  <a:extLst>
                    <a:ext uri="{9D8B030D-6E8A-4147-A177-3AD203B41FA5}">
                      <a16:colId xmlns:a16="http://schemas.microsoft.com/office/drawing/2014/main" val="2602939318"/>
                    </a:ext>
                  </a:extLst>
                </a:gridCol>
                <a:gridCol w="746209">
                  <a:extLst>
                    <a:ext uri="{9D8B030D-6E8A-4147-A177-3AD203B41FA5}">
                      <a16:colId xmlns:a16="http://schemas.microsoft.com/office/drawing/2014/main" val="2529586686"/>
                    </a:ext>
                  </a:extLst>
                </a:gridCol>
                <a:gridCol w="746209">
                  <a:extLst>
                    <a:ext uri="{9D8B030D-6E8A-4147-A177-3AD203B41FA5}">
                      <a16:colId xmlns:a16="http://schemas.microsoft.com/office/drawing/2014/main" val="502676679"/>
                    </a:ext>
                  </a:extLst>
                </a:gridCol>
              </a:tblGrid>
              <a:tr h="1738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0" lang="en-US" altLang="ko-KR" sz="80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Year</a:t>
                      </a:r>
                    </a:p>
                  </a:txBody>
                  <a:tcPr marL="36151" marR="36151" marT="18075" marB="18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90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2022</a:t>
                      </a:r>
                      <a:r>
                        <a:rPr kumimoji="0" lang="ko-KR" altLang="en-US" sz="90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</a:t>
                      </a:r>
                      <a:endParaRPr kumimoji="0" lang="en-US" altLang="ko-KR" sz="900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151" marR="36151" marT="18075" marB="18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0" lang="en-US" altLang="ko-KR" sz="900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151" marR="36151" marT="18075" marB="18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0" lang="en-US" altLang="ko-KR" sz="900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151" marR="36151" marT="18075" marB="18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0" lang="en-US" altLang="ko-KR" sz="900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151" marR="36151" marT="18075" marB="18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0" lang="en-US" altLang="ko-KR" sz="900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151" marR="36151" marT="18075" marB="18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0" lang="en-US" altLang="ko-KR" sz="900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151" marR="36151" marT="18075" marB="18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0" lang="en-US" altLang="ko-KR" sz="900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151" marR="36151" marT="18075" marB="18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0" lang="en-US" altLang="ko-KR" sz="900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151" marR="36151" marT="18075" marB="18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0" lang="en-US" altLang="ko-KR" sz="900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151" marR="36151" marT="18075" marB="18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90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2023</a:t>
                      </a:r>
                      <a:r>
                        <a:rPr kumimoji="0" lang="ko-KR" altLang="en-US" sz="90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년</a:t>
                      </a:r>
                      <a:endParaRPr kumimoji="0" lang="en-US" altLang="ko-KR" sz="900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151" marR="36151" marT="18075" marB="18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kumimoji="0" lang="en-US" altLang="ko-KR" sz="900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151" marR="36151" marT="18075" marB="18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1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algn="ctr" defTabSz="914400" rtl="0" eaLnBrk="1" latinLnBrk="1" hangingPunct="1"/>
                      <a:r>
                        <a:rPr kumimoji="0" lang="en-US" altLang="ko-KR" sz="8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Month</a:t>
                      </a:r>
                    </a:p>
                  </a:txBody>
                  <a:tcPr marL="36151" marR="36151" marT="18075" marB="180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90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6151" marR="36151" marT="18075" marB="18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90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6151" marR="36151" marT="18075" marB="18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90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36151" marR="36151" marT="18075" marB="18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90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6151" marR="36151" marT="18075" marB="18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90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6151" marR="36151" marT="18075" marB="18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90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6151" marR="36151" marT="18075" marB="18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90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36151" marR="36151" marT="18075" marB="18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90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36151" marR="36151" marT="18075" marB="18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90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36151" marR="36151" marT="18075" marB="18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90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6151" marR="36151" marT="18075" marB="18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0" lang="en-US" altLang="ko-KR" sz="90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6151" marR="36151" marT="18075" marB="180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모서리가 둥근 직사각형 26"/>
          <p:cNvSpPr/>
          <p:nvPr/>
        </p:nvSpPr>
        <p:spPr bwMode="auto">
          <a:xfrm>
            <a:off x="6351342" y="5986523"/>
            <a:ext cx="2950599" cy="254475"/>
          </a:xfrm>
          <a:prstGeom prst="roundRect">
            <a:avLst/>
          </a:prstGeom>
          <a:solidFill>
            <a:srgbClr val="C0504D">
              <a:lumMod val="20000"/>
              <a:lumOff val="80000"/>
            </a:srgbClr>
          </a:solidFill>
          <a:ln w="3175">
            <a:solidFill>
              <a:srgbClr val="4F81BD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 algn="ctr" latinLnBrk="0"/>
            <a:r>
              <a:rPr lang="ko-KR" altLang="en-US" sz="900" b="1" kern="0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결과 보고 </a:t>
            </a:r>
            <a:r>
              <a:rPr lang="ko-KR" altLang="en-US" sz="900" b="1" kern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및 사업 </a:t>
            </a:r>
            <a:r>
              <a:rPr lang="en-US" altLang="ko-KR" sz="900" b="1" kern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Pilot </a:t>
            </a:r>
            <a:r>
              <a:rPr lang="ko-KR" altLang="en-US" sz="900" b="1" kern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적용</a:t>
            </a:r>
            <a:endParaRPr lang="en-US" altLang="ko-KR" sz="900" b="1" kern="0" dirty="0"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2788921" y="5986523"/>
            <a:ext cx="504000" cy="254475"/>
          </a:xfrm>
          <a:prstGeom prst="roundRect">
            <a:avLst/>
          </a:prstGeom>
          <a:solidFill>
            <a:srgbClr val="C0504D">
              <a:lumMod val="20000"/>
              <a:lumOff val="80000"/>
            </a:srgbClr>
          </a:solidFill>
          <a:ln w="3175">
            <a:solidFill>
              <a:srgbClr val="4F81BD">
                <a:lumMod val="50000"/>
              </a:srgbClr>
            </a:solidFill>
            <a:miter lim="800000"/>
            <a:headEnd/>
            <a:tailEnd/>
          </a:ln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0" dirty="0" smtClean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도입</a:t>
            </a:r>
            <a:r>
              <a:rPr kumimoji="0" lang="ko-KR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</a:rPr>
              <a:t>품의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206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맑은 고딕"/>
              </a:rPr>
              <a:t>Ⅱ</a:t>
            </a:r>
            <a:r>
              <a:rPr lang="en-US" altLang="ko-KR" sz="2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2200" dirty="0" smtClean="0">
                <a:solidFill>
                  <a:prstClr val="black"/>
                </a:solidFill>
                <a:latin typeface="맑은 고딕"/>
                <a:ea typeface="맑은 고딕"/>
              </a:rPr>
              <a:t>추진 내역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99" name="직사각형 98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구성도 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(H/W)</a:t>
            </a:r>
            <a:endParaRPr lang="ko-KR" altLang="en-US" sz="11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78821" y="2120252"/>
            <a:ext cx="2967852" cy="16605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B9E30F1-E9F6-4519-A02A-1566C7438474}"/>
              </a:ext>
            </a:extLst>
          </p:cNvPr>
          <p:cNvSpPr/>
          <p:nvPr/>
        </p:nvSpPr>
        <p:spPr>
          <a:xfrm>
            <a:off x="577597" y="1417342"/>
            <a:ext cx="8435356" cy="300869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9034" tIns="49517" rIns="99034" bIns="49517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83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215296" y="1515584"/>
            <a:ext cx="911818" cy="2672627"/>
            <a:chOff x="6051001" y="1515584"/>
            <a:chExt cx="911818" cy="2672627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6C7F657-EE9E-4825-8007-952DF348ECBE}"/>
                </a:ext>
              </a:extLst>
            </p:cNvPr>
            <p:cNvSpPr/>
            <p:nvPr/>
          </p:nvSpPr>
          <p:spPr>
            <a:xfrm>
              <a:off x="6051001" y="2120251"/>
              <a:ext cx="911818" cy="2055483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90" tIns="42196" rIns="84390" bIns="42196" rtlCol="0" anchor="ctr"/>
            <a:lstStyle/>
            <a:p>
              <a:pPr algn="ctr"/>
              <a:endParaRPr lang="ko-KR" altLang="en-US" sz="2585"/>
            </a:p>
          </p:txBody>
        </p:sp>
        <p:pic>
          <p:nvPicPr>
            <p:cNvPr id="65" name="Picture 21" descr="사람-컴퓨터_1-[Converted]">
              <a:extLst>
                <a:ext uri="{FF2B5EF4-FFF2-40B4-BE49-F238E27FC236}">
                  <a16:creationId xmlns:a16="http://schemas.microsoft.com/office/drawing/2014/main" id="{ADAF1A20-F3D2-493A-99B6-A88335D4C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852" y="1515584"/>
              <a:ext cx="428412" cy="375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B01BF75-372D-4C47-8BB0-A47E1BB63A43}"/>
                </a:ext>
              </a:extLst>
            </p:cNvPr>
            <p:cNvSpPr/>
            <p:nvPr/>
          </p:nvSpPr>
          <p:spPr>
            <a:xfrm>
              <a:off x="6160555" y="1988125"/>
              <a:ext cx="719008" cy="2111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280" tIns="38641" rIns="77280" bIns="38641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31" b="1" spc="-46" dirty="0">
                  <a:solidFill>
                    <a:prstClr val="white">
                      <a:alpha val="99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3D CAD</a:t>
              </a:r>
              <a:endParaRPr kumimoji="1" lang="ko-KR" altLang="en-US" sz="831" b="1" spc="-46" dirty="0">
                <a:solidFill>
                  <a:prstClr val="white">
                    <a:alpha val="99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287141" y="2282027"/>
              <a:ext cx="390760" cy="600809"/>
              <a:chOff x="758729" y="2259164"/>
              <a:chExt cx="423324" cy="650876"/>
            </a:xfrm>
          </p:grpSpPr>
          <p:pic>
            <p:nvPicPr>
              <p:cNvPr id="68" name="Picture 129" descr="server">
                <a:extLst>
                  <a:ext uri="{FF2B5EF4-FFF2-40B4-BE49-F238E27FC236}">
                    <a16:creationId xmlns:a16="http://schemas.microsoft.com/office/drawing/2014/main" id="{51BC428F-A759-4E87-96B5-31038DEFB1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9322" y="2259164"/>
                <a:ext cx="299150" cy="435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407">
                <a:extLst>
                  <a:ext uri="{FF2B5EF4-FFF2-40B4-BE49-F238E27FC236}">
                    <a16:creationId xmlns:a16="http://schemas.microsoft.com/office/drawing/2014/main" id="{78BA9777-8CA2-481D-BADE-ED1660B0B098}"/>
                  </a:ext>
                </a:extLst>
              </p:cNvPr>
              <p:cNvSpPr txBox="1"/>
              <p:nvPr/>
            </p:nvSpPr>
            <p:spPr>
              <a:xfrm>
                <a:off x="758729" y="2678686"/>
                <a:ext cx="423324" cy="231354"/>
              </a:xfrm>
              <a:prstGeom prst="rect">
                <a:avLst/>
              </a:prstGeom>
              <a:noFill/>
            </p:spPr>
            <p:txBody>
              <a:bodyPr wrap="none" lIns="99034" tIns="49517" rIns="99034" bIns="49517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38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</a:rPr>
                  <a:t>W/S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6287141" y="2934715"/>
              <a:ext cx="390760" cy="600809"/>
              <a:chOff x="758729" y="2259164"/>
              <a:chExt cx="423324" cy="650876"/>
            </a:xfrm>
          </p:grpSpPr>
          <p:pic>
            <p:nvPicPr>
              <p:cNvPr id="73" name="Picture 129" descr="server">
                <a:extLst>
                  <a:ext uri="{FF2B5EF4-FFF2-40B4-BE49-F238E27FC236}">
                    <a16:creationId xmlns:a16="http://schemas.microsoft.com/office/drawing/2014/main" id="{51BC428F-A759-4E87-96B5-31038DEFB1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9322" y="2259164"/>
                <a:ext cx="299150" cy="435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TextBox 407">
                <a:extLst>
                  <a:ext uri="{FF2B5EF4-FFF2-40B4-BE49-F238E27FC236}">
                    <a16:creationId xmlns:a16="http://schemas.microsoft.com/office/drawing/2014/main" id="{78BA9777-8CA2-481D-BADE-ED1660B0B098}"/>
                  </a:ext>
                </a:extLst>
              </p:cNvPr>
              <p:cNvSpPr txBox="1"/>
              <p:nvPr/>
            </p:nvSpPr>
            <p:spPr>
              <a:xfrm>
                <a:off x="758729" y="2678686"/>
                <a:ext cx="423324" cy="231354"/>
              </a:xfrm>
              <a:prstGeom prst="rect">
                <a:avLst/>
              </a:prstGeom>
              <a:noFill/>
            </p:spPr>
            <p:txBody>
              <a:bodyPr wrap="none" lIns="99034" tIns="49517" rIns="99034" bIns="49517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38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</a:rPr>
                  <a:t>W/S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6287141" y="3587402"/>
              <a:ext cx="390760" cy="600809"/>
              <a:chOff x="758729" y="2259164"/>
              <a:chExt cx="423324" cy="650876"/>
            </a:xfrm>
          </p:grpSpPr>
          <p:pic>
            <p:nvPicPr>
              <p:cNvPr id="76" name="Picture 129" descr="server">
                <a:extLst>
                  <a:ext uri="{FF2B5EF4-FFF2-40B4-BE49-F238E27FC236}">
                    <a16:creationId xmlns:a16="http://schemas.microsoft.com/office/drawing/2014/main" id="{51BC428F-A759-4E87-96B5-31038DEFB1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9322" y="2259164"/>
                <a:ext cx="299150" cy="435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TextBox 407">
                <a:extLst>
                  <a:ext uri="{FF2B5EF4-FFF2-40B4-BE49-F238E27FC236}">
                    <a16:creationId xmlns:a16="http://schemas.microsoft.com/office/drawing/2014/main" id="{78BA9777-8CA2-481D-BADE-ED1660B0B098}"/>
                  </a:ext>
                </a:extLst>
              </p:cNvPr>
              <p:cNvSpPr txBox="1"/>
              <p:nvPr/>
            </p:nvSpPr>
            <p:spPr>
              <a:xfrm>
                <a:off x="758729" y="2678686"/>
                <a:ext cx="423324" cy="231354"/>
              </a:xfrm>
              <a:prstGeom prst="rect">
                <a:avLst/>
              </a:prstGeom>
              <a:noFill/>
            </p:spPr>
            <p:txBody>
              <a:bodyPr wrap="none" lIns="99034" tIns="49517" rIns="99034" bIns="49517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38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</a:rPr>
                  <a:t>W/S</a:t>
                </a:r>
              </a:p>
            </p:txBody>
          </p:sp>
        </p:grpSp>
      </p:grpSp>
      <p:cxnSp>
        <p:nvCxnSpPr>
          <p:cNvPr id="78" name="꺾인 연결선 77"/>
          <p:cNvCxnSpPr>
            <a:stCxn id="44" idx="3"/>
            <a:endCxn id="64" idx="1"/>
          </p:cNvCxnSpPr>
          <p:nvPr/>
        </p:nvCxnSpPr>
        <p:spPr>
          <a:xfrm>
            <a:off x="5046673" y="2950543"/>
            <a:ext cx="1168623" cy="1974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259"/>
          <p:cNvSpPr/>
          <p:nvPr/>
        </p:nvSpPr>
        <p:spPr>
          <a:xfrm>
            <a:off x="2540356" y="1969250"/>
            <a:ext cx="2044780" cy="319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280" tIns="38641" rIns="77280" bIns="3864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31" b="1" spc="-46" dirty="0" err="1" smtClean="0">
                <a:solidFill>
                  <a:prstClr val="white">
                    <a:alpha val="99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실사업</a:t>
            </a:r>
            <a:r>
              <a:rPr kumimoji="1" lang="ko-KR" altLang="en-US" sz="831" b="1" spc="-46" dirty="0" smtClean="0">
                <a:solidFill>
                  <a:prstClr val="white">
                    <a:alpha val="99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1" lang="ko-KR" altLang="en-US" sz="831" b="1" spc="-46" dirty="0" err="1" smtClean="0">
                <a:solidFill>
                  <a:prstClr val="white">
                    <a:alpha val="99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수행용</a:t>
            </a:r>
            <a:r>
              <a:rPr kumimoji="1" lang="ko-KR" altLang="en-US" sz="831" b="1" spc="-46" dirty="0" smtClean="0">
                <a:solidFill>
                  <a:prstClr val="white">
                    <a:alpha val="99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kumimoji="1" lang="en-US" altLang="ko-KR" sz="831" b="1" spc="-46" dirty="0">
                <a:solidFill>
                  <a:prstClr val="white">
                    <a:alpha val="99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Server (</a:t>
            </a:r>
            <a:r>
              <a:rPr kumimoji="1" lang="ko-KR" altLang="en-US" sz="831" b="1" spc="-46" dirty="0">
                <a:solidFill>
                  <a:prstClr val="white">
                    <a:alpha val="99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개발과 무관</a:t>
            </a:r>
            <a:r>
              <a:rPr kumimoji="1" lang="en-US" altLang="ko-KR" sz="831" b="1" spc="-46" dirty="0">
                <a:solidFill>
                  <a:prstClr val="white">
                    <a:alpha val="99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endParaRPr kumimoji="1" lang="ko-KR" altLang="en-US" sz="831" b="1" spc="-46" dirty="0">
              <a:solidFill>
                <a:prstClr val="white">
                  <a:alpha val="99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284877" y="2501721"/>
            <a:ext cx="1085421" cy="1017289"/>
            <a:chOff x="939772" y="2088968"/>
            <a:chExt cx="1085421" cy="1017289"/>
          </a:xfrm>
        </p:grpSpPr>
        <p:sp>
          <p:nvSpPr>
            <p:cNvPr id="83" name="직사각형 82"/>
            <p:cNvSpPr/>
            <p:nvPr/>
          </p:nvSpPr>
          <p:spPr>
            <a:xfrm>
              <a:off x="939772" y="2408623"/>
              <a:ext cx="1085420" cy="694720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390" tIns="42196" rIns="84390" bIns="42196" rtlCol="0" anchor="ctr"/>
            <a:lstStyle/>
            <a:p>
              <a:pPr algn="ctr"/>
              <a:endParaRPr lang="ko-KR" altLang="en-US" sz="2585"/>
            </a:p>
          </p:txBody>
        </p:sp>
        <p:sp>
          <p:nvSpPr>
            <p:cNvPr id="84" name="직사각형 259"/>
            <p:cNvSpPr/>
            <p:nvPr/>
          </p:nvSpPr>
          <p:spPr>
            <a:xfrm>
              <a:off x="939772" y="2088968"/>
              <a:ext cx="1085421" cy="3195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7280" tIns="38641" rIns="77280" bIns="38641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31" b="1" spc="-46" dirty="0" smtClean="0">
                  <a:solidFill>
                    <a:prstClr val="white">
                      <a:alpha val="99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S3D </a:t>
              </a:r>
              <a:r>
                <a:rPr kumimoji="1" lang="en-US" altLang="ko-KR" sz="831" b="1" spc="-46" dirty="0">
                  <a:solidFill>
                    <a:prstClr val="white">
                      <a:alpha val="99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Server</a:t>
              </a:r>
              <a:endParaRPr kumimoji="1" lang="ko-KR" altLang="en-US" sz="831" b="1" spc="-46" dirty="0">
                <a:solidFill>
                  <a:prstClr val="white">
                    <a:alpha val="99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054992" y="2542718"/>
              <a:ext cx="849314" cy="563539"/>
              <a:chOff x="962732" y="2468817"/>
              <a:chExt cx="849314" cy="563539"/>
            </a:xfrm>
          </p:grpSpPr>
          <p:sp>
            <p:nvSpPr>
              <p:cNvPr id="82" name="모서리가 둥근 직사각형 110">
                <a:extLst>
                  <a:ext uri="{FF2B5EF4-FFF2-40B4-BE49-F238E27FC236}">
                    <a16:creationId xmlns:a16="http://schemas.microsoft.com/office/drawing/2014/main" id="{CADEFD19-7519-4B08-AEF0-CD92C3294351}"/>
                  </a:ext>
                </a:extLst>
              </p:cNvPr>
              <p:cNvSpPr/>
              <p:nvPr/>
            </p:nvSpPr>
            <p:spPr bwMode="auto">
              <a:xfrm>
                <a:off x="962732" y="2759474"/>
                <a:ext cx="733342" cy="272882"/>
              </a:xfrm>
              <a:prstGeom prst="roundRect">
                <a:avLst>
                  <a:gd name="adj" fmla="val 3011"/>
                </a:avLst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0" hangingPunct="0">
                  <a:buClr>
                    <a:schemeClr val="tx1"/>
                  </a:buClr>
                </a:pPr>
                <a:r>
                  <a:rPr lang="en-US" altLang="ko-KR" sz="738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DB Server</a:t>
                </a:r>
              </a:p>
            </p:txBody>
          </p:sp>
          <p:pic>
            <p:nvPicPr>
              <p:cNvPr id="86" name="Picture 227">
                <a:extLst>
                  <a:ext uri="{FF2B5EF4-FFF2-40B4-BE49-F238E27FC236}">
                    <a16:creationId xmlns:a16="http://schemas.microsoft.com/office/drawing/2014/main" id="{CAD13F14-ECBF-4D2D-BC31-4193A244E7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2733" y="2468817"/>
                <a:ext cx="849313" cy="296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61" name="그룹 160"/>
          <p:cNvGrpSpPr/>
          <p:nvPr/>
        </p:nvGrpSpPr>
        <p:grpSpPr>
          <a:xfrm>
            <a:off x="3773282" y="2501720"/>
            <a:ext cx="1078840" cy="1017291"/>
            <a:chOff x="-1826649" y="1878083"/>
            <a:chExt cx="1078840" cy="1017291"/>
          </a:xfrm>
        </p:grpSpPr>
        <p:grpSp>
          <p:nvGrpSpPr>
            <p:cNvPr id="162" name="그룹 161"/>
            <p:cNvGrpSpPr/>
            <p:nvPr/>
          </p:nvGrpSpPr>
          <p:grpSpPr>
            <a:xfrm>
              <a:off x="-1826649" y="1878083"/>
              <a:ext cx="1078840" cy="1017290"/>
              <a:chOff x="4572002" y="1323362"/>
              <a:chExt cx="1936774" cy="798967"/>
            </a:xfrm>
          </p:grpSpPr>
          <p:sp>
            <p:nvSpPr>
              <p:cNvPr id="165" name="직사각형 164"/>
              <p:cNvSpPr/>
              <p:nvPr/>
            </p:nvSpPr>
            <p:spPr>
              <a:xfrm>
                <a:off x="4572002" y="1574415"/>
                <a:ext cx="1936774" cy="547914"/>
              </a:xfrm>
              <a:prstGeom prst="rect">
                <a:avLst/>
              </a:prstGeom>
              <a:pattFill prst="lt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4390" tIns="42196" rIns="84390" bIns="42196" rtlCol="0" anchor="ctr"/>
              <a:lstStyle/>
              <a:p>
                <a:pPr algn="ctr"/>
                <a:endParaRPr lang="ko-KR" altLang="en-US" sz="2585"/>
              </a:p>
            </p:txBody>
          </p:sp>
          <p:sp>
            <p:nvSpPr>
              <p:cNvPr id="166" name="직사각형 259"/>
              <p:cNvSpPr/>
              <p:nvPr/>
            </p:nvSpPr>
            <p:spPr>
              <a:xfrm>
                <a:off x="4572002" y="1323362"/>
                <a:ext cx="1936774" cy="25095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7280" tIns="38641" rIns="77280" bIns="38641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831" b="1" spc="-46" dirty="0" smtClean="0">
                    <a:solidFill>
                      <a:prstClr val="white">
                        <a:alpha val="99000"/>
                      </a:prst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E-Space</a:t>
                </a:r>
                <a:endParaRPr kumimoji="1" lang="ko-KR" altLang="en-US" sz="831" b="1" spc="-46" dirty="0">
                  <a:solidFill>
                    <a:prstClr val="white">
                      <a:alpha val="99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163" name="모서리가 둥근 직사각형 110">
              <a:extLst>
                <a:ext uri="{FF2B5EF4-FFF2-40B4-BE49-F238E27FC236}">
                  <a16:creationId xmlns:a16="http://schemas.microsoft.com/office/drawing/2014/main" id="{CADEFD19-7519-4B08-AEF0-CD92C3294351}"/>
                </a:ext>
              </a:extLst>
            </p:cNvPr>
            <p:cNvSpPr/>
            <p:nvPr/>
          </p:nvSpPr>
          <p:spPr bwMode="auto">
            <a:xfrm>
              <a:off x="-1667925" y="2622492"/>
              <a:ext cx="733342" cy="272882"/>
            </a:xfrm>
            <a:prstGeom prst="roundRect">
              <a:avLst>
                <a:gd name="adj" fmla="val 3011"/>
              </a:avLst>
            </a:prstGeom>
            <a:noFill/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hangingPunct="0">
                <a:buClr>
                  <a:schemeClr val="tx1"/>
                </a:buClr>
              </a:pPr>
              <a:r>
                <a:rPr lang="en-US" altLang="ko-KR" sz="738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DB Server</a:t>
              </a:r>
            </a:p>
          </p:txBody>
        </p:sp>
        <p:pic>
          <p:nvPicPr>
            <p:cNvPr id="164" name="Picture 227">
              <a:extLst>
                <a:ext uri="{FF2B5EF4-FFF2-40B4-BE49-F238E27FC236}">
                  <a16:creationId xmlns:a16="http://schemas.microsoft.com/office/drawing/2014/main" id="{CAD13F14-ECBF-4D2D-BC31-4193A244E7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64147" y="2325796"/>
              <a:ext cx="849313" cy="296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0" name="직선 화살표 연결선 39"/>
          <p:cNvCxnSpPr>
            <a:stCxn id="83" idx="3"/>
            <a:endCxn id="165" idx="1"/>
          </p:cNvCxnSpPr>
          <p:nvPr/>
        </p:nvCxnSpPr>
        <p:spPr>
          <a:xfrm>
            <a:off x="3370297" y="3168736"/>
            <a:ext cx="402985" cy="14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128">
            <a:extLst>
              <a:ext uri="{FF2B5EF4-FFF2-40B4-BE49-F238E27FC236}">
                <a16:creationId xmlns:a16="http://schemas.microsoft.com/office/drawing/2014/main" id="{2F650300-82DF-4284-8624-185BE98398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7598" y="4681194"/>
          <a:ext cx="4028726" cy="11953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30900">
                  <a:extLst>
                    <a:ext uri="{9D8B030D-6E8A-4147-A177-3AD203B41FA5}">
                      <a16:colId xmlns:a16="http://schemas.microsoft.com/office/drawing/2014/main" val="729417446"/>
                    </a:ext>
                  </a:extLst>
                </a:gridCol>
                <a:gridCol w="2797826">
                  <a:extLst>
                    <a:ext uri="{9D8B030D-6E8A-4147-A177-3AD203B41FA5}">
                      <a16:colId xmlns:a16="http://schemas.microsoft.com/office/drawing/2014/main" val="1884994676"/>
                    </a:ext>
                  </a:extLst>
                </a:gridCol>
              </a:tblGrid>
              <a:tr h="239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PC Hardware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068653"/>
                  </a:ext>
                </a:extLst>
              </a:tr>
              <a:tr h="239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CPU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altLang="ko-KR" sz="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 Core i7, Quad Core 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451626"/>
                  </a:ext>
                </a:extLst>
              </a:tr>
              <a:tr h="239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GPU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4GB GPU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58227"/>
                  </a:ext>
                </a:extLst>
              </a:tr>
              <a:tr h="239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16GB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권장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276391"/>
                  </a:ext>
                </a:extLst>
              </a:tr>
              <a:tr h="239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ko-KR" sz="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 7/10 SP1 Pro</a:t>
                      </a:r>
                      <a:r>
                        <a:rPr lang="en-US" altLang="ko-KR" sz="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09026"/>
                  </a:ext>
                </a:extLst>
              </a:tr>
            </a:tbl>
          </a:graphicData>
        </a:graphic>
      </p:graphicFrame>
      <p:graphicFrame>
        <p:nvGraphicFramePr>
          <p:cNvPr id="47" name="표 128">
            <a:extLst>
              <a:ext uri="{FF2B5EF4-FFF2-40B4-BE49-F238E27FC236}">
                <a16:creationId xmlns:a16="http://schemas.microsoft.com/office/drawing/2014/main" id="{2F650300-82DF-4284-8624-185BE98398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84228" y="4681194"/>
          <a:ext cx="4028726" cy="9563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30900">
                  <a:extLst>
                    <a:ext uri="{9D8B030D-6E8A-4147-A177-3AD203B41FA5}">
                      <a16:colId xmlns:a16="http://schemas.microsoft.com/office/drawing/2014/main" val="729417446"/>
                    </a:ext>
                  </a:extLst>
                </a:gridCol>
                <a:gridCol w="2797826">
                  <a:extLst>
                    <a:ext uri="{9D8B030D-6E8A-4147-A177-3AD203B41FA5}">
                      <a16:colId xmlns:a16="http://schemas.microsoft.com/office/drawing/2014/main" val="1884994676"/>
                    </a:ext>
                  </a:extLst>
                </a:gridCol>
              </a:tblGrid>
              <a:tr h="239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F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PC Hardware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4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068653"/>
                  </a:ext>
                </a:extLst>
              </a:tr>
              <a:tr h="239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S3D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altLang="ko-KR" sz="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58227"/>
                  </a:ext>
                </a:extLst>
              </a:tr>
              <a:tr h="239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Microsoft Office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altLang="ko-KR" sz="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Office 2013 </a:t>
                      </a:r>
                      <a:r>
                        <a:rPr lang="ko-KR" altLang="en-US" sz="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276391"/>
                  </a:ext>
                </a:extLst>
              </a:tr>
              <a:tr h="239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.Net Framework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4.5.2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0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640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모서리가 둥근 직사각형 229">
            <a:extLst>
              <a:ext uri="{FF2B5EF4-FFF2-40B4-BE49-F238E27FC236}">
                <a16:creationId xmlns:a16="http://schemas.microsoft.com/office/drawing/2014/main" id="{FF4E2148-5CBE-410F-8EA0-CC869B24D945}"/>
              </a:ext>
            </a:extLst>
          </p:cNvPr>
          <p:cNvSpPr/>
          <p:nvPr/>
        </p:nvSpPr>
        <p:spPr>
          <a:xfrm>
            <a:off x="5797432" y="1387161"/>
            <a:ext cx="3452238" cy="21960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2" rIns="91423" bIns="45712" rtlCol="0" anchor="ctr"/>
          <a:lstStyle/>
          <a:p>
            <a:pPr algn="ctr"/>
            <a:endParaRPr lang="ko-KR" altLang="en-US" sz="2800" b="1" dirty="0"/>
          </a:p>
        </p:txBody>
      </p:sp>
      <p:sp>
        <p:nvSpPr>
          <p:cNvPr id="231" name="모서리가 둥근 직사각형 31">
            <a:extLst>
              <a:ext uri="{FF2B5EF4-FFF2-40B4-BE49-F238E27FC236}">
                <a16:creationId xmlns:a16="http://schemas.microsoft.com/office/drawing/2014/main" id="{B5DCCE03-8D67-4CA6-AB82-387201345291}"/>
              </a:ext>
            </a:extLst>
          </p:cNvPr>
          <p:cNvSpPr/>
          <p:nvPr/>
        </p:nvSpPr>
        <p:spPr>
          <a:xfrm>
            <a:off x="6008482" y="1733532"/>
            <a:ext cx="3025590" cy="1750049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4"/>
          </a:lnRef>
          <a:fillRef idx="1001">
            <a:schemeClr val="lt2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1302" tIns="25651" rIns="51302" bIns="25651" rtlCol="0" anchor="ctr"/>
          <a:lstStyle/>
          <a:p>
            <a:pPr algn="ctr"/>
            <a:endParaRPr lang="ko-KR" altLang="en-US" sz="600" b="1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109851" y="1903384"/>
            <a:ext cx="1369721" cy="1370336"/>
            <a:chOff x="4549643" y="2037886"/>
            <a:chExt cx="1369721" cy="1370336"/>
          </a:xfrm>
        </p:grpSpPr>
        <p:sp>
          <p:nvSpPr>
            <p:cNvPr id="165" name="모서리가 둥근 직사각형 31">
              <a:extLst>
                <a:ext uri="{FF2B5EF4-FFF2-40B4-BE49-F238E27FC236}">
                  <a16:creationId xmlns:a16="http://schemas.microsoft.com/office/drawing/2014/main" id="{82D4A766-1776-426B-A36A-B68B2C100C99}"/>
                </a:ext>
              </a:extLst>
            </p:cNvPr>
            <p:cNvSpPr/>
            <p:nvPr/>
          </p:nvSpPr>
          <p:spPr>
            <a:xfrm>
              <a:off x="4549643" y="2182308"/>
              <a:ext cx="1369721" cy="1225914"/>
            </a:xfrm>
            <a:prstGeom prst="roundRect">
              <a:avLst>
                <a:gd name="adj" fmla="val 7624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1001">
              <a:schemeClr val="lt2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1302" tIns="25651" rIns="51302" bIns="25651" rtlCol="0" anchor="ctr"/>
            <a:lstStyle/>
            <a:p>
              <a:pPr algn="ctr"/>
              <a:endParaRPr lang="ko-KR" altLang="en-US" sz="6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7507216-5719-474E-B5ED-9192B218DAD9}"/>
                </a:ext>
              </a:extLst>
            </p:cNvPr>
            <p:cNvSpPr/>
            <p:nvPr/>
          </p:nvSpPr>
          <p:spPr>
            <a:xfrm>
              <a:off x="4661138" y="2037886"/>
              <a:ext cx="1146731" cy="216000"/>
            </a:xfrm>
            <a:prstGeom prst="rect">
              <a:avLst/>
            </a:prstGeom>
            <a:solidFill>
              <a:srgbClr val="FF8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+mj-ea"/>
                </a:rPr>
                <a:t>전기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+mj-ea"/>
                </a:rPr>
                <a:t>/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j-ea"/>
                </a:rPr>
                <a:t>계장 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+mj-ea"/>
                </a:rPr>
                <a:t>Tray</a:t>
              </a:r>
              <a:endParaRPr lang="en-US" altLang="ko-KR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7" name="모서리가 둥근 직사각형 229">
              <a:extLst>
                <a:ext uri="{FF2B5EF4-FFF2-40B4-BE49-F238E27FC236}">
                  <a16:creationId xmlns:a16="http://schemas.microsoft.com/office/drawing/2014/main" id="{FF4E2148-5CBE-410F-8EA0-CC869B24D945}"/>
                </a:ext>
              </a:extLst>
            </p:cNvPr>
            <p:cNvSpPr/>
            <p:nvPr/>
          </p:nvSpPr>
          <p:spPr>
            <a:xfrm>
              <a:off x="4612381" y="2323297"/>
              <a:ext cx="1263481" cy="1013216"/>
            </a:xfrm>
            <a:prstGeom prst="roundRect">
              <a:avLst>
                <a:gd name="adj" fmla="val 7624"/>
              </a:avLst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3" tIns="45712" rIns="91423" bIns="45712" rtlCol="0" anchor="ctr"/>
            <a:lstStyle/>
            <a:p>
              <a:pPr algn="ctr"/>
              <a:endParaRPr lang="ko-KR" altLang="en-US" sz="2800" b="1" dirty="0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FB427E84-5588-4DA2-851A-159DA0653AFF}"/>
                </a:ext>
              </a:extLst>
            </p:cNvPr>
            <p:cNvSpPr/>
            <p:nvPr/>
          </p:nvSpPr>
          <p:spPr>
            <a:xfrm>
              <a:off x="4668902" y="2426784"/>
              <a:ext cx="540000" cy="21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1001">
              <a:schemeClr val="lt2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402" tIns="34201" rIns="68402" bIns="34201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Bend</a:t>
              </a:r>
              <a:endParaRPr lang="en-US" altLang="ko-KR" sz="800" b="1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4AAA9F98-FFD1-4B35-ABAB-87DAA83BEB01}"/>
                </a:ext>
              </a:extLst>
            </p:cNvPr>
            <p:cNvSpPr/>
            <p:nvPr/>
          </p:nvSpPr>
          <p:spPr>
            <a:xfrm>
              <a:off x="5287776" y="2426784"/>
              <a:ext cx="540000" cy="21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1001">
              <a:schemeClr val="lt2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402" tIns="34201" rIns="68402" bIns="34201" rtlCol="0" anchor="ctr"/>
            <a:lstStyle/>
            <a:p>
              <a:pPr algn="ctr"/>
              <a:r>
                <a:rPr lang="en-US" altLang="ko-KR" sz="800" b="1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Tee</a:t>
              </a:r>
              <a:endParaRPr lang="en-US" altLang="ko-KR" sz="800" b="1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BCF08868-CDE0-4843-83AD-45EEF1A51E15}"/>
                </a:ext>
              </a:extLst>
            </p:cNvPr>
            <p:cNvSpPr/>
            <p:nvPr/>
          </p:nvSpPr>
          <p:spPr>
            <a:xfrm>
              <a:off x="4668902" y="2742539"/>
              <a:ext cx="540000" cy="21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1001">
              <a:schemeClr val="lt2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402" tIns="34201" rIns="68402" bIns="34201" rtlCol="0" anchor="ctr"/>
            <a:lstStyle/>
            <a:p>
              <a:pPr algn="ctr"/>
              <a:r>
                <a:rPr lang="en-US" altLang="ko-KR" sz="800" b="1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Cross</a:t>
              </a:r>
              <a:endParaRPr lang="en-US" altLang="ko-KR" sz="800" b="1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E78F3F7-21F6-4734-9A46-05C07DABE836}"/>
                </a:ext>
              </a:extLst>
            </p:cNvPr>
            <p:cNvSpPr/>
            <p:nvPr/>
          </p:nvSpPr>
          <p:spPr>
            <a:xfrm>
              <a:off x="5287776" y="2735010"/>
              <a:ext cx="540000" cy="21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1001">
              <a:schemeClr val="lt2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402" tIns="34201" rIns="68402" bIns="34201" rtlCol="0" anchor="ctr"/>
            <a:lstStyle/>
            <a:p>
              <a:pPr algn="ctr"/>
              <a:r>
                <a:rPr lang="en-US" altLang="ko-KR" sz="800" b="1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Reducer</a:t>
              </a:r>
              <a:endParaRPr lang="en-US" altLang="ko-KR" sz="800" b="1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2E78F3F7-21F6-4734-9A46-05C07DABE836}"/>
                </a:ext>
              </a:extLst>
            </p:cNvPr>
            <p:cNvSpPr/>
            <p:nvPr/>
          </p:nvSpPr>
          <p:spPr>
            <a:xfrm>
              <a:off x="4668902" y="3048768"/>
              <a:ext cx="540000" cy="21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1001">
              <a:schemeClr val="lt2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402" tIns="34201" rIns="68402" bIns="34201" rtlCol="0" anchor="ctr"/>
            <a:lstStyle/>
            <a:p>
              <a:pPr algn="ctr"/>
              <a:r>
                <a:rPr lang="en-US" altLang="ko-KR" sz="800" b="1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Straight</a:t>
              </a:r>
              <a:endParaRPr lang="en-US" altLang="ko-KR" sz="800" b="1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2E78F3F7-21F6-4734-9A46-05C07DABE836}"/>
                </a:ext>
              </a:extLst>
            </p:cNvPr>
            <p:cNvSpPr/>
            <p:nvPr/>
          </p:nvSpPr>
          <p:spPr>
            <a:xfrm>
              <a:off x="5277743" y="3048768"/>
              <a:ext cx="540000" cy="21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1001">
              <a:schemeClr val="lt2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402" tIns="34201" rIns="68402" bIns="34201" rtlCol="0" anchor="ctr"/>
            <a:lstStyle/>
            <a:p>
              <a:pPr algn="ctr"/>
              <a:r>
                <a:rPr lang="en-US" altLang="ko-KR" sz="800" b="1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Riser</a:t>
              </a:r>
              <a:endParaRPr lang="en-US" altLang="ko-KR" sz="800" b="1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7542310" y="1903384"/>
            <a:ext cx="1369721" cy="1370334"/>
            <a:chOff x="3062979" y="2037886"/>
            <a:chExt cx="1369721" cy="1370334"/>
          </a:xfrm>
        </p:grpSpPr>
        <p:sp>
          <p:nvSpPr>
            <p:cNvPr id="220" name="모서리가 둥근 직사각형 31">
              <a:extLst>
                <a:ext uri="{FF2B5EF4-FFF2-40B4-BE49-F238E27FC236}">
                  <a16:creationId xmlns:a16="http://schemas.microsoft.com/office/drawing/2014/main" id="{82D4A766-1776-426B-A36A-B68B2C100C99}"/>
                </a:ext>
              </a:extLst>
            </p:cNvPr>
            <p:cNvSpPr/>
            <p:nvPr/>
          </p:nvSpPr>
          <p:spPr>
            <a:xfrm>
              <a:off x="3062979" y="2182308"/>
              <a:ext cx="1369721" cy="1225912"/>
            </a:xfrm>
            <a:prstGeom prst="roundRect">
              <a:avLst>
                <a:gd name="adj" fmla="val 7624"/>
              </a:avLst>
            </a:prstGeom>
            <a:solidFill>
              <a:srgbClr val="E2F0D9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1001">
              <a:schemeClr val="lt2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1302" tIns="25651" rIns="51302" bIns="25651" rtlCol="0" anchor="ctr"/>
            <a:lstStyle/>
            <a:p>
              <a:pPr algn="ctr"/>
              <a:endParaRPr lang="ko-KR" altLang="en-US" sz="6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A7507216-5719-474E-B5ED-9192B218DAD9}"/>
                </a:ext>
              </a:extLst>
            </p:cNvPr>
            <p:cNvSpPr/>
            <p:nvPr/>
          </p:nvSpPr>
          <p:spPr>
            <a:xfrm>
              <a:off x="3174474" y="2037886"/>
              <a:ext cx="1146731" cy="216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+mj-ea"/>
                </a:rPr>
                <a:t>전기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+mj-ea"/>
                </a:rPr>
                <a:t> / 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+mj-ea"/>
                </a:rPr>
                <a:t>계장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+mj-ea"/>
                </a:rPr>
                <a:t> EQ</a:t>
              </a:r>
              <a:endParaRPr lang="en-US" altLang="ko-KR" sz="8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2" name="모서리가 둥근 직사각형 229">
              <a:extLst>
                <a:ext uri="{FF2B5EF4-FFF2-40B4-BE49-F238E27FC236}">
                  <a16:creationId xmlns:a16="http://schemas.microsoft.com/office/drawing/2014/main" id="{FF4E2148-5CBE-410F-8EA0-CC869B24D945}"/>
                </a:ext>
              </a:extLst>
            </p:cNvPr>
            <p:cNvSpPr/>
            <p:nvPr/>
          </p:nvSpPr>
          <p:spPr>
            <a:xfrm>
              <a:off x="3125717" y="2329619"/>
              <a:ext cx="1263481" cy="1013216"/>
            </a:xfrm>
            <a:prstGeom prst="roundRect">
              <a:avLst>
                <a:gd name="adj" fmla="val 7624"/>
              </a:avLst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3" tIns="45712" rIns="91423" bIns="45712" rtlCol="0" anchor="ctr"/>
            <a:lstStyle/>
            <a:p>
              <a:pPr algn="ctr"/>
              <a:endParaRPr lang="ko-KR" altLang="en-US" sz="2800" b="1" dirty="0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FB427E84-5588-4DA2-851A-159DA0653AFF}"/>
                </a:ext>
              </a:extLst>
            </p:cNvPr>
            <p:cNvSpPr/>
            <p:nvPr/>
          </p:nvSpPr>
          <p:spPr>
            <a:xfrm>
              <a:off x="3182235" y="2436788"/>
              <a:ext cx="5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1001">
              <a:schemeClr val="lt2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402" tIns="34201" rIns="68402" bIns="34201" rtlCol="0" anchor="ctr"/>
            <a:lstStyle/>
            <a:p>
              <a:pPr algn="ctr"/>
              <a:r>
                <a:rPr lang="en-US" altLang="ko-KR" sz="700" b="1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Panel</a:t>
              </a:r>
            </a:p>
            <a:p>
              <a:pPr algn="ctr"/>
              <a:r>
                <a:rPr lang="en-US" altLang="ko-KR" sz="700" b="1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board</a:t>
              </a:r>
              <a:endParaRPr lang="ko-KR" altLang="en-US" sz="700" b="1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4AAA9F98-FFD1-4B35-ABAB-87DAA83BEB01}"/>
                </a:ext>
              </a:extLst>
            </p:cNvPr>
            <p:cNvSpPr/>
            <p:nvPr/>
          </p:nvSpPr>
          <p:spPr>
            <a:xfrm>
              <a:off x="3182235" y="2737956"/>
              <a:ext cx="5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1001">
              <a:schemeClr val="lt2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402" tIns="34201" rIns="68402" bIns="34201" rtlCol="0" anchor="ctr"/>
            <a:lstStyle/>
            <a:p>
              <a:pPr algn="ctr"/>
              <a:r>
                <a:rPr lang="en-US" altLang="ko-KR" sz="700" b="1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Junction Box</a:t>
              </a:r>
              <a:endParaRPr lang="ko-KR" altLang="en-US" sz="700" b="1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BCF08868-CDE0-4843-83AD-45EEF1A51E15}"/>
                </a:ext>
              </a:extLst>
            </p:cNvPr>
            <p:cNvSpPr/>
            <p:nvPr/>
          </p:nvSpPr>
          <p:spPr>
            <a:xfrm>
              <a:off x="3182235" y="3056641"/>
              <a:ext cx="5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1001">
              <a:schemeClr val="lt2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402" tIns="34201" rIns="68402" bIns="34201" rtlCol="0" anchor="ctr"/>
            <a:lstStyle/>
            <a:p>
              <a:pPr algn="ctr"/>
              <a:r>
                <a:rPr lang="en-US" altLang="ko-KR" sz="700" b="1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Lamp</a:t>
              </a:r>
              <a:endParaRPr lang="en-US" altLang="ko-KR" sz="700" b="1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B427E84-5588-4DA2-851A-159DA0653AFF}"/>
                </a:ext>
              </a:extLst>
            </p:cNvPr>
            <p:cNvSpPr/>
            <p:nvPr/>
          </p:nvSpPr>
          <p:spPr>
            <a:xfrm>
              <a:off x="3785765" y="2436788"/>
              <a:ext cx="5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1001">
              <a:schemeClr val="lt2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402" tIns="34201" rIns="68402" bIns="34201" rtlCol="0" anchor="ctr"/>
            <a:lstStyle/>
            <a:p>
              <a:pPr algn="ctr"/>
              <a:r>
                <a:rPr lang="en-US" altLang="ko-KR" sz="700" b="1" spc="-50" dirty="0" smtClean="0">
                  <a:solidFill>
                    <a:sysClr val="windowText" lastClr="000000"/>
                  </a:solidFill>
                  <a:latin typeface="+mj-ea"/>
                </a:rPr>
                <a:t>Stanchion</a:t>
              </a:r>
              <a:endParaRPr lang="ko-KR" altLang="en-US" sz="700" b="1" spc="-50" dirty="0">
                <a:solidFill>
                  <a:sysClr val="windowText" lastClr="000000"/>
                </a:solidFill>
                <a:latin typeface="+mj-ea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AAA9F98-FFD1-4B35-ABAB-87DAA83BEB01}"/>
                </a:ext>
              </a:extLst>
            </p:cNvPr>
            <p:cNvSpPr/>
            <p:nvPr/>
          </p:nvSpPr>
          <p:spPr>
            <a:xfrm>
              <a:off x="3785765" y="2737956"/>
              <a:ext cx="5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1001">
              <a:schemeClr val="lt2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402" tIns="34201" rIns="68402" bIns="34201" rtlCol="0" anchor="ctr"/>
            <a:lstStyle/>
            <a:p>
              <a:pPr algn="ctr"/>
              <a:r>
                <a:rPr lang="en-US" altLang="ko-KR" sz="700" b="1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Beacon</a:t>
              </a:r>
              <a:endParaRPr lang="ko-KR" altLang="en-US" sz="700" b="1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CF08868-CDE0-4843-83AD-45EEF1A51E15}"/>
                </a:ext>
              </a:extLst>
            </p:cNvPr>
            <p:cNvSpPr/>
            <p:nvPr/>
          </p:nvSpPr>
          <p:spPr>
            <a:xfrm>
              <a:off x="3785765" y="3056641"/>
              <a:ext cx="5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4"/>
            </a:lnRef>
            <a:fillRef idx="1001">
              <a:schemeClr val="lt2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68402" tIns="34201" rIns="68402" bIns="34201" rtlCol="0" anchor="ctr"/>
            <a:lstStyle/>
            <a:p>
              <a:pPr algn="ctr"/>
              <a:r>
                <a:rPr lang="en-US" altLang="ko-KR" sz="700" b="1" dirty="0" smtClean="0">
                  <a:solidFill>
                    <a:sysClr val="windowText" lastClr="000000"/>
                  </a:solidFill>
                  <a:latin typeface="+mj-ea"/>
                  <a:ea typeface="+mj-ea"/>
                </a:rPr>
                <a:t>CCTV</a:t>
              </a:r>
              <a:endParaRPr lang="en-US" altLang="ko-KR" sz="700" b="1" dirty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BBE5754E-78CF-4F39-9DE6-17FD7523CC46}"/>
              </a:ext>
            </a:extLst>
          </p:cNvPr>
          <p:cNvSpPr/>
          <p:nvPr/>
        </p:nvSpPr>
        <p:spPr>
          <a:xfrm>
            <a:off x="7015466" y="1238898"/>
            <a:ext cx="1026000" cy="2860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</a:rPr>
              <a:t>S3D</a:t>
            </a:r>
            <a:endParaRPr lang="en-US" altLang="ko-KR" sz="8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47B3A3E-6EFC-440D-836C-E42FA0205EA3}"/>
              </a:ext>
            </a:extLst>
          </p:cNvPr>
          <p:cNvSpPr/>
          <p:nvPr/>
        </p:nvSpPr>
        <p:spPr>
          <a:xfrm>
            <a:off x="7121998" y="1566684"/>
            <a:ext cx="798558" cy="28600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720" tIns="41861" rIns="83720" bIns="4186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1" dirty="0" smtClean="0">
                <a:solidFill>
                  <a:schemeClr val="tx1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Database</a:t>
            </a:r>
            <a:endParaRPr kumimoji="1" lang="en-US" altLang="ko-KR" sz="900" b="1" dirty="0">
              <a:solidFill>
                <a:schemeClr val="tx1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4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맑은 고딕"/>
              </a:rPr>
              <a:t>Ⅱ</a:t>
            </a:r>
            <a:r>
              <a:rPr lang="en-US" altLang="ko-KR" sz="2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2200" dirty="0" smtClean="0">
                <a:solidFill>
                  <a:prstClr val="black"/>
                </a:solidFill>
                <a:latin typeface="맑은 고딕"/>
                <a:ea typeface="맑은 고딕"/>
              </a:rPr>
              <a:t>추진 내역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99" name="직사각형 98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구성도 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(I/F)</a:t>
            </a:r>
            <a:endParaRPr lang="ko-KR" altLang="en-US" sz="11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B9E30F1-E9F6-4519-A02A-1566C7438474}"/>
              </a:ext>
            </a:extLst>
          </p:cNvPr>
          <p:cNvSpPr/>
          <p:nvPr/>
        </p:nvSpPr>
        <p:spPr>
          <a:xfrm>
            <a:off x="303005" y="1200189"/>
            <a:ext cx="9206005" cy="479180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7287" tIns="53643" rIns="107287" bIns="53643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직선 연결선 69"/>
          <p:cNvCxnSpPr/>
          <p:nvPr/>
        </p:nvCxnSpPr>
        <p:spPr bwMode="auto">
          <a:xfrm>
            <a:off x="303007" y="6067728"/>
            <a:ext cx="920600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모서리가 둥근 직사각형 71"/>
          <p:cNvSpPr/>
          <p:nvPr/>
        </p:nvSpPr>
        <p:spPr>
          <a:xfrm>
            <a:off x="1199899" y="6143462"/>
            <a:ext cx="3016502" cy="16649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18" tIns="45710" rIns="91418" bIns="45710" anchor="ctr">
            <a:noAutofit/>
          </a:bodyPr>
          <a:lstStyle/>
          <a:p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3D Modeling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199898" y="6265230"/>
            <a:ext cx="2762244" cy="19339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18" tIns="45710" rIns="91418" bIns="4571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표준 라이브러리 기반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전기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계장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Tray, EQ Modeling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1063950" y="6152222"/>
            <a:ext cx="134912" cy="136830"/>
          </a:xfrm>
          <a:prstGeom prst="ellipse">
            <a:avLst/>
          </a:prstGeom>
          <a:solidFill>
            <a:srgbClr val="E20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solidFill>
                  <a:prstClr val="white"/>
                </a:solidFill>
                <a:latin typeface="+mn-ea"/>
              </a:rPr>
              <a:t>1</a:t>
            </a:r>
            <a:endParaRPr lang="ko-KR" altLang="en-US" sz="6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199898" y="6630208"/>
            <a:ext cx="3016503" cy="16649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18" tIns="45710" rIns="91418" bIns="45710" anchor="ctr">
            <a:noAutofit/>
          </a:bodyPr>
          <a:lstStyle/>
          <a:p>
            <a:r>
              <a:rPr lang="en-US" altLang="ko-KR" sz="700" dirty="0" smtClean="0">
                <a:solidFill>
                  <a:schemeClr val="tx1"/>
                </a:solidFill>
                <a:latin typeface="+mj-ea"/>
              </a:rPr>
              <a:t>- Configuration</a:t>
            </a:r>
            <a:r>
              <a:rPr lang="ko-KR" altLang="en-US" sz="700" dirty="0" smtClean="0">
                <a:solidFill>
                  <a:schemeClr val="tx1"/>
                </a:solidFill>
                <a:latin typeface="+mj-ea"/>
              </a:rPr>
              <a:t>에 따른 </a:t>
            </a:r>
            <a:r>
              <a:rPr lang="en-US" altLang="ko-KR" sz="700" dirty="0" smtClean="0">
                <a:solidFill>
                  <a:schemeClr val="tx1"/>
                </a:solidFill>
                <a:latin typeface="+mj-ea"/>
              </a:rPr>
              <a:t>BOM Report</a:t>
            </a:r>
            <a:r>
              <a:rPr lang="ko-KR" altLang="en-US" sz="700" dirty="0" smtClean="0">
                <a:solidFill>
                  <a:schemeClr val="tx1"/>
                </a:solidFill>
                <a:latin typeface="+mj-ea"/>
              </a:rPr>
              <a:t> 출력</a:t>
            </a:r>
            <a:endParaRPr lang="en-US" altLang="ko-KR" sz="7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063950" y="6520817"/>
            <a:ext cx="134912" cy="136830"/>
          </a:xfrm>
          <a:prstGeom prst="ellipse">
            <a:avLst/>
          </a:prstGeom>
          <a:solidFill>
            <a:srgbClr val="E20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prstClr val="white"/>
                </a:solidFill>
                <a:latin typeface="+mn-ea"/>
              </a:rPr>
              <a:t>3</a:t>
            </a:r>
            <a:endParaRPr lang="ko-KR" altLang="en-US" sz="6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4152844" y="6143462"/>
            <a:ext cx="3088003" cy="16649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18" tIns="45710" rIns="91418" bIns="45710" anchor="ctr">
            <a:noAutofit/>
          </a:bodyPr>
          <a:lstStyle/>
          <a:p>
            <a:r>
              <a:rPr lang="en-US" altLang="ko-KR" sz="700" b="1" dirty="0" smtClean="0">
                <a:solidFill>
                  <a:schemeClr val="tx1"/>
                </a:solidFill>
                <a:latin typeface="+mj-ea"/>
              </a:rPr>
              <a:t>Configuration Files</a:t>
            </a:r>
            <a:endParaRPr lang="en-US" altLang="ko-KR" sz="7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152844" y="6265230"/>
            <a:ext cx="2762244" cy="19339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18" tIns="45710" rIns="91418" bIns="45710">
            <a:no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-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전기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계장 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Tray, EQ 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물량</a:t>
            </a: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산</a:t>
            </a:r>
            <a:r>
              <a:rPr lang="ko-KR" alt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 기준 값 설정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016896" y="6152222"/>
            <a:ext cx="134912" cy="136830"/>
          </a:xfrm>
          <a:prstGeom prst="ellipse">
            <a:avLst/>
          </a:prstGeom>
          <a:solidFill>
            <a:srgbClr val="E20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 smtClean="0">
                <a:solidFill>
                  <a:prstClr val="white"/>
                </a:solidFill>
                <a:latin typeface="+mn-ea"/>
              </a:rPr>
              <a:t>2</a:t>
            </a:r>
            <a:endParaRPr lang="ko-KR" altLang="en-US" sz="600" b="1" dirty="0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303005" y="6209976"/>
            <a:ext cx="585996" cy="520545"/>
            <a:chOff x="6151951" y="3489989"/>
            <a:chExt cx="536700" cy="520545"/>
          </a:xfrm>
        </p:grpSpPr>
        <p:sp>
          <p:nvSpPr>
            <p:cNvPr id="81" name="직사각형 80"/>
            <p:cNvSpPr/>
            <p:nvPr/>
          </p:nvSpPr>
          <p:spPr bwMode="auto">
            <a:xfrm>
              <a:off x="6151951" y="3489989"/>
              <a:ext cx="536700" cy="520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2" name="TextBox 89"/>
            <p:cNvSpPr txBox="1">
              <a:spLocks noChangeArrowheads="1"/>
            </p:cNvSpPr>
            <p:nvPr/>
          </p:nvSpPr>
          <p:spPr bwMode="auto">
            <a:xfrm>
              <a:off x="6151951" y="3489989"/>
              <a:ext cx="536700" cy="520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2000" rIns="36000" anchor="ctr">
              <a:no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prstClr val="black"/>
                </a:buClr>
                <a:buNone/>
              </a:pPr>
              <a:r>
                <a:rPr lang="ko-KR" altLang="en-US" sz="9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</a:rPr>
                <a:t>개발범위</a:t>
              </a:r>
            </a:p>
          </p:txBody>
        </p:sp>
      </p:grpSp>
      <p:cxnSp>
        <p:nvCxnSpPr>
          <p:cNvPr id="83" name="직선 연결선 82"/>
          <p:cNvCxnSpPr/>
          <p:nvPr/>
        </p:nvCxnSpPr>
        <p:spPr>
          <a:xfrm>
            <a:off x="6537176" y="6144399"/>
            <a:ext cx="0" cy="6542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모서리가 둥근 직사각형 221">
            <a:extLst>
              <a:ext uri="{FF2B5EF4-FFF2-40B4-BE49-F238E27FC236}">
                <a16:creationId xmlns:a16="http://schemas.microsoft.com/office/drawing/2014/main" id="{B165A107-73FD-405F-B36A-A554BA0C26C1}"/>
              </a:ext>
            </a:extLst>
          </p:cNvPr>
          <p:cNvSpPr/>
          <p:nvPr/>
        </p:nvSpPr>
        <p:spPr>
          <a:xfrm>
            <a:off x="6553565" y="6078422"/>
            <a:ext cx="2773669" cy="82605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18" tIns="45710" rIns="91418" bIns="4571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0070C0"/>
                </a:solidFill>
                <a:latin typeface="+mj-ea"/>
                <a:ea typeface="+mj-ea"/>
              </a:rPr>
              <a:t>*Legend</a:t>
            </a:r>
            <a:endParaRPr lang="en-US" altLang="ko-KR" sz="8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- S3D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: Smart 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3D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- 3DRG : 3D Report Generator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- E-Space : Engineering Space</a:t>
            </a:r>
          </a:p>
          <a:p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- </a:t>
            </a:r>
            <a:r>
              <a:rPr lang="en-US" altLang="ko-KR" sz="800" dirty="0" err="1" smtClean="0">
                <a:solidFill>
                  <a:schemeClr val="tx1"/>
                </a:solidFill>
                <a:latin typeface="+mj-ea"/>
                <a:ea typeface="+mj-ea"/>
              </a:rPr>
              <a:t>SPMat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 : Smart Plant Material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3" name="모서리가 둥근 직사각형 229">
            <a:extLst>
              <a:ext uri="{FF2B5EF4-FFF2-40B4-BE49-F238E27FC236}">
                <a16:creationId xmlns:a16="http://schemas.microsoft.com/office/drawing/2014/main" id="{FF4E2148-5CBE-410F-8EA0-CC869B24D945}"/>
              </a:ext>
            </a:extLst>
          </p:cNvPr>
          <p:cNvSpPr/>
          <p:nvPr/>
        </p:nvSpPr>
        <p:spPr>
          <a:xfrm>
            <a:off x="2189944" y="4003440"/>
            <a:ext cx="3452238" cy="1922400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390" tIns="42196" rIns="84390" bIns="42196" rtlCol="0" anchor="ctr"/>
          <a:lstStyle/>
          <a:p>
            <a:pPr algn="ctr"/>
            <a:endParaRPr lang="ko-KR" altLang="en-US" sz="2585"/>
          </a:p>
        </p:txBody>
      </p:sp>
      <p:sp>
        <p:nvSpPr>
          <p:cNvPr id="155" name="타원 154"/>
          <p:cNvSpPr/>
          <p:nvPr/>
        </p:nvSpPr>
        <p:spPr>
          <a:xfrm>
            <a:off x="1262548" y="3190597"/>
            <a:ext cx="124534" cy="126305"/>
          </a:xfrm>
          <a:prstGeom prst="ellipse">
            <a:avLst/>
          </a:prstGeom>
          <a:solidFill>
            <a:srgbClr val="E20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54" b="1" dirty="0">
                <a:solidFill>
                  <a:prstClr val="white"/>
                </a:solidFill>
                <a:latin typeface="+mn-ea"/>
              </a:rPr>
              <a:t>1</a:t>
            </a:r>
            <a:endParaRPr lang="ko-KR" altLang="en-US" sz="554" b="1" dirty="0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169" name="그룹 168"/>
          <p:cNvGrpSpPr/>
          <p:nvPr/>
        </p:nvGrpSpPr>
        <p:grpSpPr>
          <a:xfrm>
            <a:off x="325735" y="3610503"/>
            <a:ext cx="847814" cy="720270"/>
            <a:chOff x="982567" y="3450211"/>
            <a:chExt cx="918464" cy="780293"/>
          </a:xfrm>
        </p:grpSpPr>
        <p:grpSp>
          <p:nvGrpSpPr>
            <p:cNvPr id="173" name="그룹 172"/>
            <p:cNvGrpSpPr/>
            <p:nvPr/>
          </p:nvGrpSpPr>
          <p:grpSpPr>
            <a:xfrm>
              <a:off x="1477708" y="3460014"/>
              <a:ext cx="423323" cy="650877"/>
              <a:chOff x="700945" y="2259164"/>
              <a:chExt cx="423323" cy="650877"/>
            </a:xfrm>
          </p:grpSpPr>
          <p:pic>
            <p:nvPicPr>
              <p:cNvPr id="192" name="Picture 129" descr="server">
                <a:extLst>
                  <a:ext uri="{FF2B5EF4-FFF2-40B4-BE49-F238E27FC236}">
                    <a16:creationId xmlns:a16="http://schemas.microsoft.com/office/drawing/2014/main" id="{51BC428F-A759-4E87-96B5-31038DEFB1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537" y="2259164"/>
                <a:ext cx="299150" cy="4357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3" name="TextBox 407">
                <a:extLst>
                  <a:ext uri="{FF2B5EF4-FFF2-40B4-BE49-F238E27FC236}">
                    <a16:creationId xmlns:a16="http://schemas.microsoft.com/office/drawing/2014/main" id="{78BA9777-8CA2-481D-BADE-ED1660B0B098}"/>
                  </a:ext>
                </a:extLst>
              </p:cNvPr>
              <p:cNvSpPr txBox="1"/>
              <p:nvPr/>
            </p:nvSpPr>
            <p:spPr>
              <a:xfrm>
                <a:off x="700945" y="2678686"/>
                <a:ext cx="423323" cy="231355"/>
              </a:xfrm>
              <a:prstGeom prst="rect">
                <a:avLst/>
              </a:prstGeom>
              <a:noFill/>
            </p:spPr>
            <p:txBody>
              <a:bodyPr wrap="none" lIns="99034" tIns="49517" rIns="99034" bIns="49517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38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</a:rPr>
                  <a:t>W/S</a:t>
                </a:r>
              </a:p>
            </p:txBody>
          </p:sp>
        </p:grpSp>
        <p:pic>
          <p:nvPicPr>
            <p:cNvPr id="178" name="Picture 21" descr="사람-컴퓨터_1-[Converted]">
              <a:extLst>
                <a:ext uri="{FF2B5EF4-FFF2-40B4-BE49-F238E27FC236}">
                  <a16:creationId xmlns:a16="http://schemas.microsoft.com/office/drawing/2014/main" id="{ADAF1A20-F3D2-493A-99B6-A88335D4C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671" y="3450211"/>
              <a:ext cx="409230" cy="358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" name="텍스트 개체 틀 1"/>
            <p:cNvSpPr txBox="1">
              <a:spLocks/>
            </p:cNvSpPr>
            <p:nvPr/>
          </p:nvSpPr>
          <p:spPr>
            <a:xfrm>
              <a:off x="982567" y="3758011"/>
              <a:ext cx="809279" cy="472493"/>
            </a:xfrm>
            <a:prstGeom prst="rect">
              <a:avLst/>
            </a:prstGeom>
          </p:spPr>
          <p:txBody>
            <a:bodyPr vert="horz" lIns="84406" tIns="42203" rIns="84406" bIns="42203" rtlCol="0" anchor="ctr">
              <a:norm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31" b="1" dirty="0" smtClean="0">
                  <a:solidFill>
                    <a:schemeClr val="tx1"/>
                  </a:solidFill>
                </a:rPr>
                <a:t>User</a:t>
              </a:r>
              <a:endParaRPr lang="en-US" altLang="ko-KR" sz="831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9D47D993-DEB7-4627-8A1C-2DDEFD886981}"/>
              </a:ext>
            </a:extLst>
          </p:cNvPr>
          <p:cNvSpPr txBox="1"/>
          <p:nvPr/>
        </p:nvSpPr>
        <p:spPr>
          <a:xfrm>
            <a:off x="1164573" y="3296256"/>
            <a:ext cx="848309" cy="47590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ko-KR" altLang="en-US" sz="831" b="1" dirty="0" smtClean="0">
                <a:latin typeface="+mj-ea"/>
                <a:ea typeface="+mj-ea"/>
              </a:rPr>
              <a:t>전기</a:t>
            </a:r>
            <a:r>
              <a:rPr lang="en-US" altLang="ko-KR" sz="831" b="1" dirty="0" smtClean="0">
                <a:latin typeface="+mj-ea"/>
                <a:ea typeface="+mj-ea"/>
              </a:rPr>
              <a:t>/</a:t>
            </a:r>
            <a:r>
              <a:rPr lang="ko-KR" altLang="en-US" sz="831" b="1" dirty="0" smtClean="0">
                <a:latin typeface="+mj-ea"/>
                <a:ea typeface="+mj-ea"/>
              </a:rPr>
              <a:t>계장</a:t>
            </a:r>
            <a:endParaRPr lang="en-US" altLang="ko-KR" sz="831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831" b="1" dirty="0" smtClean="0">
                <a:latin typeface="+mj-ea"/>
                <a:ea typeface="+mj-ea"/>
              </a:rPr>
              <a:t>Tray, EQ</a:t>
            </a:r>
          </a:p>
          <a:p>
            <a:pPr algn="ctr"/>
            <a:r>
              <a:rPr lang="en-US" altLang="ko-KR" sz="831" b="1" dirty="0" smtClean="0">
                <a:latin typeface="+mj-ea"/>
                <a:ea typeface="+mj-ea"/>
              </a:rPr>
              <a:t>3D Modeling</a:t>
            </a:r>
            <a:endParaRPr lang="ko-KR" altLang="en-US" sz="831" b="1" dirty="0">
              <a:latin typeface="+mj-ea"/>
              <a:ea typeface="+mj-ea"/>
            </a:endParaRPr>
          </a:p>
        </p:txBody>
      </p:sp>
      <p:grpSp>
        <p:nvGrpSpPr>
          <p:cNvPr id="208" name="그룹 207"/>
          <p:cNvGrpSpPr/>
          <p:nvPr/>
        </p:nvGrpSpPr>
        <p:grpSpPr>
          <a:xfrm>
            <a:off x="2692426" y="3846287"/>
            <a:ext cx="2434094" cy="1947740"/>
            <a:chOff x="6816130" y="3922487"/>
            <a:chExt cx="2434094" cy="1947740"/>
          </a:xfrm>
        </p:grpSpPr>
        <p:sp>
          <p:nvSpPr>
            <p:cNvPr id="151" name="원통 150"/>
            <p:cNvSpPr/>
            <p:nvPr/>
          </p:nvSpPr>
          <p:spPr>
            <a:xfrm>
              <a:off x="6816130" y="4367754"/>
              <a:ext cx="2434094" cy="1502473"/>
            </a:xfrm>
            <a:prstGeom prst="can">
              <a:avLst>
                <a:gd name="adj" fmla="val 31971"/>
              </a:avLst>
            </a:prstGeom>
            <a:solidFill>
              <a:schemeClr val="accent5">
                <a:lumMod val="40000"/>
                <a:lumOff val="60000"/>
              </a:schemeClr>
            </a:solidFill>
            <a:effectLst>
              <a:outerShdw blurRad="50800" dist="25400" dir="2700000" algn="tl" rotWithShape="0">
                <a:prstClr val="black">
                  <a:alpha val="63000"/>
                </a:prstClr>
              </a:outerShdw>
            </a:effectLst>
          </p:spPr>
          <p:txBody>
            <a:bodyPr vert="horz" wrap="square" lIns="84406" tIns="42203" rIns="84406" bIns="42203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endParaRPr lang="ko-KR" altLang="en-US" sz="923" b="1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47B3A3E-6EFC-440D-836C-E42FA0205EA3}"/>
                </a:ext>
              </a:extLst>
            </p:cNvPr>
            <p:cNvSpPr/>
            <p:nvPr/>
          </p:nvSpPr>
          <p:spPr>
            <a:xfrm>
              <a:off x="7468342" y="3922487"/>
              <a:ext cx="1026000" cy="28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23" b="1" dirty="0" smtClean="0">
                  <a:solidFill>
                    <a:schemeClr val="bg1"/>
                  </a:solidFill>
                  <a:latin typeface="+mj-ea"/>
                </a:rPr>
                <a:t>E-Space</a:t>
              </a:r>
              <a:endParaRPr lang="en-US" altLang="ko-KR" sz="738" b="1" dirty="0">
                <a:solidFill>
                  <a:schemeClr val="bg1"/>
                </a:solidFill>
                <a:latin typeface="+mj-ea"/>
              </a:endParaRPr>
            </a:p>
          </p:txBody>
        </p:sp>
        <p:grpSp>
          <p:nvGrpSpPr>
            <p:cNvPr id="255" name="그룹 254"/>
            <p:cNvGrpSpPr/>
            <p:nvPr/>
          </p:nvGrpSpPr>
          <p:grpSpPr>
            <a:xfrm>
              <a:off x="7335775" y="4648262"/>
              <a:ext cx="1364266" cy="1134305"/>
              <a:chOff x="7943475" y="1847589"/>
              <a:chExt cx="1364266" cy="1134305"/>
            </a:xfrm>
          </p:grpSpPr>
          <p:sp>
            <p:nvSpPr>
              <p:cNvPr id="256" name="모서리가 둥근 직사각형 31">
                <a:extLst>
                  <a:ext uri="{FF2B5EF4-FFF2-40B4-BE49-F238E27FC236}">
                    <a16:creationId xmlns:a16="http://schemas.microsoft.com/office/drawing/2014/main" id="{B5DCCE03-8D67-4CA6-AB82-387201345291}"/>
                  </a:ext>
                </a:extLst>
              </p:cNvPr>
              <p:cNvSpPr/>
              <p:nvPr/>
            </p:nvSpPr>
            <p:spPr>
              <a:xfrm>
                <a:off x="7943475" y="2014438"/>
                <a:ext cx="1364266" cy="967456"/>
              </a:xfrm>
              <a:prstGeom prst="foldedCorner">
                <a:avLst/>
              </a:prstGeom>
              <a:pattFill prst="ltUpDiag">
                <a:fgClr>
                  <a:schemeClr val="accent4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1001">
                <a:schemeClr val="lt2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51302" tIns="25651" rIns="51302" bIns="25651" rtlCol="0" anchor="ctr"/>
              <a:lstStyle/>
              <a:p>
                <a:pPr algn="ctr"/>
                <a:endParaRPr lang="ko-KR" altLang="en-US" sz="6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A7507216-5719-474E-B5ED-9192B218DAD9}"/>
                  </a:ext>
                </a:extLst>
              </p:cNvPr>
              <p:cNvSpPr/>
              <p:nvPr/>
            </p:nvSpPr>
            <p:spPr>
              <a:xfrm>
                <a:off x="8023947" y="2212864"/>
                <a:ext cx="1146731" cy="286008"/>
              </a:xfrm>
              <a:prstGeom prst="rect">
                <a:avLst/>
              </a:prstGeom>
              <a:solidFill>
                <a:srgbClr val="FF8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bg1"/>
                    </a:solidFill>
                    <a:latin typeface="+mj-ea"/>
                  </a:rPr>
                  <a:t>전기</a:t>
                </a:r>
                <a:r>
                  <a:rPr lang="en-US" altLang="ko-KR" sz="800" b="1" dirty="0" smtClean="0">
                    <a:solidFill>
                      <a:schemeClr val="bg1"/>
                    </a:solidFill>
                    <a:latin typeface="+mj-ea"/>
                  </a:rPr>
                  <a:t>/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j-ea"/>
                  </a:rPr>
                  <a:t>계장 </a:t>
                </a:r>
                <a:r>
                  <a:rPr lang="en-US" altLang="ko-KR" sz="800" b="1" dirty="0" smtClean="0">
                    <a:solidFill>
                      <a:schemeClr val="bg1"/>
                    </a:solidFill>
                    <a:latin typeface="+mj-ea"/>
                  </a:rPr>
                  <a:t>Tray</a:t>
                </a:r>
                <a:endParaRPr lang="en-US" altLang="ko-KR" sz="8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647B3A3E-6EFC-440D-836C-E42FA0205EA3}"/>
                  </a:ext>
                </a:extLst>
              </p:cNvPr>
              <p:cNvSpPr/>
              <p:nvPr/>
            </p:nvSpPr>
            <p:spPr>
              <a:xfrm>
                <a:off x="8198033" y="1847589"/>
                <a:ext cx="798558" cy="2860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720" tIns="41861" rIns="83720" bIns="41861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800" b="1" dirty="0" smtClean="0">
                    <a:solidFill>
                      <a:schemeClr val="tx1">
                        <a:alpha val="99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BOM Report</a:t>
                </a:r>
                <a:endParaRPr kumimoji="1" lang="en-US" altLang="ko-KR" sz="800" b="1" dirty="0">
                  <a:solidFill>
                    <a:schemeClr val="tx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647B3A3E-6EFC-440D-836C-E42FA0205EA3}"/>
                </a:ext>
              </a:extLst>
            </p:cNvPr>
            <p:cNvSpPr/>
            <p:nvPr/>
          </p:nvSpPr>
          <p:spPr>
            <a:xfrm>
              <a:off x="7589871" y="4266069"/>
              <a:ext cx="798558" cy="286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720" tIns="41861" rIns="83720" bIns="41861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900" b="1" dirty="0" smtClean="0">
                  <a:solidFill>
                    <a:schemeClr val="tx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Database</a:t>
              </a:r>
              <a:endParaRPr kumimoji="1" lang="en-US" altLang="ko-KR" sz="900" b="1" dirty="0">
                <a:solidFill>
                  <a:schemeClr val="tx1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cxnSp>
        <p:nvCxnSpPr>
          <p:cNvPr id="198" name="꺾인 연결선 119">
            <a:extLst>
              <a:ext uri="{FF2B5EF4-FFF2-40B4-BE49-F238E27FC236}">
                <a16:creationId xmlns:a16="http://schemas.microsoft.com/office/drawing/2014/main" id="{39B0C81B-D0A9-4845-AD06-49D9990ADB1F}"/>
              </a:ext>
            </a:extLst>
          </p:cNvPr>
          <p:cNvCxnSpPr>
            <a:cxnSpLocks/>
            <a:stCxn id="151" idx="2"/>
          </p:cNvCxnSpPr>
          <p:nvPr/>
        </p:nvCxnSpPr>
        <p:spPr bwMode="auto">
          <a:xfrm rot="10800000">
            <a:off x="1133848" y="3889099"/>
            <a:ext cx="1558579" cy="1153692"/>
          </a:xfrm>
          <a:prstGeom prst="bentConnector3">
            <a:avLst>
              <a:gd name="adj1" fmla="val 41932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diamon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그룹 209"/>
          <p:cNvGrpSpPr/>
          <p:nvPr/>
        </p:nvGrpSpPr>
        <p:grpSpPr>
          <a:xfrm>
            <a:off x="5815204" y="3847585"/>
            <a:ext cx="3452400" cy="2071478"/>
            <a:chOff x="6064759" y="1400823"/>
            <a:chExt cx="3452400" cy="2071478"/>
          </a:xfrm>
        </p:grpSpPr>
        <p:sp>
          <p:nvSpPr>
            <p:cNvPr id="214" name="모서리가 둥근 직사각형 229">
              <a:extLst>
                <a:ext uri="{FF2B5EF4-FFF2-40B4-BE49-F238E27FC236}">
                  <a16:creationId xmlns:a16="http://schemas.microsoft.com/office/drawing/2014/main" id="{FF4E2148-5CBE-410F-8EA0-CC869B24D945}"/>
                </a:ext>
              </a:extLst>
            </p:cNvPr>
            <p:cNvSpPr/>
            <p:nvPr/>
          </p:nvSpPr>
          <p:spPr>
            <a:xfrm>
              <a:off x="6064759" y="1549087"/>
              <a:ext cx="3452400" cy="1923214"/>
            </a:xfrm>
            <a:prstGeom prst="rect">
              <a:avLst/>
            </a:prstGeom>
            <a:pattFill prst="lt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905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3" tIns="45712" rIns="91423" bIns="45712" rtlCol="0" anchor="ctr"/>
            <a:lstStyle/>
            <a:p>
              <a:pPr algn="ctr"/>
              <a:endParaRPr lang="ko-KR" altLang="en-US" sz="2800" b="1" dirty="0"/>
            </a:p>
          </p:txBody>
        </p:sp>
        <p:sp>
          <p:nvSpPr>
            <p:cNvPr id="253" name="모서리가 둥근 직사각형 31">
              <a:extLst>
                <a:ext uri="{FF2B5EF4-FFF2-40B4-BE49-F238E27FC236}">
                  <a16:creationId xmlns:a16="http://schemas.microsoft.com/office/drawing/2014/main" id="{B5DCCE03-8D67-4CA6-AB82-387201345291}"/>
                </a:ext>
              </a:extLst>
            </p:cNvPr>
            <p:cNvSpPr/>
            <p:nvPr/>
          </p:nvSpPr>
          <p:spPr>
            <a:xfrm>
              <a:off x="6359406" y="1942675"/>
              <a:ext cx="2802180" cy="1446265"/>
            </a:xfrm>
            <a:prstGeom prst="round2Same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1001">
              <a:schemeClr val="lt2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51302" tIns="25651" rIns="51302" bIns="25651" rtlCol="0" anchor="ctr"/>
            <a:lstStyle/>
            <a:p>
              <a:pPr algn="ctr"/>
              <a:endParaRPr lang="ko-KR" altLang="en-US" sz="600" b="1" dirty="0">
                <a:solidFill>
                  <a:sysClr val="windowText" lastClr="000000"/>
                </a:solidFill>
                <a:latin typeface="+mn-ea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BBE5754E-78CF-4F39-9DE6-17FD7523CC46}"/>
                </a:ext>
              </a:extLst>
            </p:cNvPr>
            <p:cNvSpPr/>
            <p:nvPr/>
          </p:nvSpPr>
          <p:spPr>
            <a:xfrm>
              <a:off x="7255475" y="1400823"/>
              <a:ext cx="1027072" cy="286008"/>
            </a:xfrm>
            <a:prstGeom prst="rect">
              <a:avLst/>
            </a:prstGeom>
            <a:solidFill>
              <a:srgbClr val="F7944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bg1"/>
                  </a:solidFill>
                  <a:latin typeface="+mj-ea"/>
                </a:rPr>
                <a:t>3DRG</a:t>
              </a:r>
              <a:endParaRPr lang="en-US" altLang="ko-KR" sz="8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647B3A3E-6EFC-440D-836C-E42FA0205EA3}"/>
              </a:ext>
            </a:extLst>
          </p:cNvPr>
          <p:cNvSpPr/>
          <p:nvPr/>
        </p:nvSpPr>
        <p:spPr>
          <a:xfrm>
            <a:off x="7177308" y="4182798"/>
            <a:ext cx="798558" cy="28600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720" tIns="41861" rIns="83720" bIns="4186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00" b="1" dirty="0" smtClean="0">
                <a:solidFill>
                  <a:schemeClr val="tx1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System</a:t>
            </a:r>
            <a:endParaRPr kumimoji="1" lang="en-US" altLang="ko-KR" sz="900" b="1" dirty="0">
              <a:solidFill>
                <a:schemeClr val="tx1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903088" y="4505524"/>
            <a:ext cx="1074799" cy="577698"/>
            <a:chOff x="6569773" y="4682353"/>
            <a:chExt cx="1074799" cy="577698"/>
          </a:xfrm>
        </p:grpSpPr>
        <p:grpSp>
          <p:nvGrpSpPr>
            <p:cNvPr id="68" name="그룹 67"/>
            <p:cNvGrpSpPr/>
            <p:nvPr/>
          </p:nvGrpSpPr>
          <p:grpSpPr>
            <a:xfrm>
              <a:off x="6569773" y="4682353"/>
              <a:ext cx="1074799" cy="577698"/>
              <a:chOff x="6849624" y="1794871"/>
              <a:chExt cx="952838" cy="577698"/>
            </a:xfrm>
            <a:pattFill prst="ltUpDiag">
              <a:fgClr>
                <a:schemeClr val="accent4">
                  <a:lumMod val="40000"/>
                  <a:lumOff val="60000"/>
                </a:schemeClr>
              </a:fgClr>
              <a:bgClr>
                <a:schemeClr val="bg1"/>
              </a:bgClr>
            </a:pattFill>
          </p:grpSpPr>
          <p:grpSp>
            <p:nvGrpSpPr>
              <p:cNvPr id="145" name="그룹 144"/>
              <p:cNvGrpSpPr/>
              <p:nvPr/>
            </p:nvGrpSpPr>
            <p:grpSpPr>
              <a:xfrm>
                <a:off x="6849624" y="1794871"/>
                <a:ext cx="840218" cy="548767"/>
                <a:chOff x="5094939" y="1929641"/>
                <a:chExt cx="1151564" cy="752115"/>
              </a:xfrm>
              <a:grpFill/>
            </p:grpSpPr>
            <p:sp>
              <p:nvSpPr>
                <p:cNvPr id="146" name="모서리가 접힌 도형 145"/>
                <p:cNvSpPr/>
                <p:nvPr/>
              </p:nvSpPr>
              <p:spPr>
                <a:xfrm>
                  <a:off x="5094939" y="1929641"/>
                  <a:ext cx="927019" cy="493366"/>
                </a:xfrm>
                <a:prstGeom prst="foldedCorner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4390" tIns="42196" rIns="84390" bIns="42196" rtlCol="0" anchor="ctr"/>
                <a:lstStyle/>
                <a:p>
                  <a:pPr algn="ctr"/>
                  <a:endParaRPr lang="ko-KR" altLang="en-US" sz="600"/>
                </a:p>
              </p:txBody>
            </p:sp>
            <p:sp>
              <p:nvSpPr>
                <p:cNvPr id="147" name="모서리가 접힌 도형 146"/>
                <p:cNvSpPr/>
                <p:nvPr/>
              </p:nvSpPr>
              <p:spPr>
                <a:xfrm>
                  <a:off x="5192343" y="2061273"/>
                  <a:ext cx="927019" cy="493366"/>
                </a:xfrm>
                <a:prstGeom prst="foldedCorner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4390" tIns="42196" rIns="84390" bIns="42196" rtlCol="0" anchor="ctr"/>
                <a:lstStyle/>
                <a:p>
                  <a:pPr algn="ctr"/>
                  <a:endParaRPr lang="ko-KR" altLang="en-US" sz="600"/>
                </a:p>
              </p:txBody>
            </p:sp>
            <p:sp>
              <p:nvSpPr>
                <p:cNvPr id="148" name="모서리가 접힌 도형 147"/>
                <p:cNvSpPr/>
                <p:nvPr/>
              </p:nvSpPr>
              <p:spPr>
                <a:xfrm>
                  <a:off x="5319484" y="2188390"/>
                  <a:ext cx="927019" cy="493366"/>
                </a:xfrm>
                <a:prstGeom prst="foldedCorner">
                  <a:avLst/>
                </a:prstGeom>
                <a:solidFill>
                  <a:schemeClr val="bg1"/>
                </a:solidFill>
                <a:ln w="63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84390" tIns="42196" rIns="84390" bIns="42196" rtlCol="0" anchor="ctr"/>
                <a:lstStyle/>
                <a:p>
                  <a:pPr algn="ctr"/>
                  <a:endParaRPr lang="ko-KR" altLang="en-US" sz="600" dirty="0"/>
                </a:p>
              </p:txBody>
            </p:sp>
          </p:grpSp>
          <p:sp>
            <p:nvSpPr>
              <p:cNvPr id="163" name="직사각형 162"/>
              <p:cNvSpPr/>
              <p:nvPr/>
            </p:nvSpPr>
            <p:spPr>
              <a:xfrm>
                <a:off x="6920489" y="1973229"/>
                <a:ext cx="881973" cy="3993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 latinLnBrk="0">
                  <a:spcAft>
                    <a:spcPts val="369"/>
                  </a:spcAft>
                </a:pPr>
                <a:r>
                  <a:rPr lang="en-US" altLang="ko-KR" sz="831" b="1" dirty="0" smtClean="0">
                    <a:solidFill>
                      <a:prstClr val="black"/>
                    </a:solidFill>
                    <a:latin typeface="맑은 고딕" panose="020B0503020000020004" pitchFamily="50" charset="-127"/>
                  </a:rPr>
                  <a:t>Configuration</a:t>
                </a:r>
              </a:p>
              <a:p>
                <a:pPr algn="ctr" latinLnBrk="0">
                  <a:spcAft>
                    <a:spcPts val="369"/>
                  </a:spcAft>
                </a:pPr>
                <a:r>
                  <a:rPr lang="en-US" altLang="ko-KR" sz="831" b="1" dirty="0" smtClean="0">
                    <a:solidFill>
                      <a:prstClr val="black"/>
                    </a:solidFill>
                    <a:latin typeface="맑은 고딕" panose="020B0503020000020004" pitchFamily="50" charset="-127"/>
                  </a:rPr>
                  <a:t>Files</a:t>
                </a:r>
                <a:endParaRPr lang="ko-KR" altLang="en-US" sz="831" b="1" dirty="0">
                  <a:solidFill>
                    <a:prstClr val="black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283" name="타원 282"/>
            <p:cNvSpPr/>
            <p:nvPr/>
          </p:nvSpPr>
          <p:spPr>
            <a:xfrm>
              <a:off x="6693471" y="4814606"/>
              <a:ext cx="134912" cy="136830"/>
            </a:xfrm>
            <a:prstGeom prst="ellipse">
              <a:avLst/>
            </a:prstGeom>
            <a:solidFill>
              <a:srgbClr val="E20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prstClr val="white"/>
                  </a:solidFill>
                  <a:latin typeface="+mn-ea"/>
                </a:rPr>
                <a:t>2</a:t>
              </a:r>
              <a:endParaRPr lang="ko-KR" altLang="en-US" sz="600" b="1" dirty="0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322760" y="4528519"/>
            <a:ext cx="1306749" cy="1225152"/>
            <a:chOff x="7589967" y="4467559"/>
            <a:chExt cx="1306749" cy="1225152"/>
          </a:xfrm>
        </p:grpSpPr>
        <p:grpSp>
          <p:nvGrpSpPr>
            <p:cNvPr id="202" name="그룹 201"/>
            <p:cNvGrpSpPr/>
            <p:nvPr/>
          </p:nvGrpSpPr>
          <p:grpSpPr>
            <a:xfrm>
              <a:off x="7589967" y="4535416"/>
              <a:ext cx="1306749" cy="1157295"/>
              <a:chOff x="7943475" y="1797189"/>
              <a:chExt cx="1306749" cy="1157295"/>
            </a:xfrm>
          </p:grpSpPr>
          <p:sp>
            <p:nvSpPr>
              <p:cNvPr id="215" name="모서리가 둥근 직사각형 31">
                <a:extLst>
                  <a:ext uri="{FF2B5EF4-FFF2-40B4-BE49-F238E27FC236}">
                    <a16:creationId xmlns:a16="http://schemas.microsoft.com/office/drawing/2014/main" id="{B5DCCE03-8D67-4CA6-AB82-387201345291}"/>
                  </a:ext>
                </a:extLst>
              </p:cNvPr>
              <p:cNvSpPr/>
              <p:nvPr/>
            </p:nvSpPr>
            <p:spPr>
              <a:xfrm>
                <a:off x="7943475" y="1964038"/>
                <a:ext cx="1306749" cy="990446"/>
              </a:xfrm>
              <a:prstGeom prst="foldedCorner">
                <a:avLst/>
              </a:prstGeom>
              <a:pattFill prst="ltUpDiag">
                <a:fgClr>
                  <a:schemeClr val="accent4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1001">
                <a:schemeClr val="lt2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51302" tIns="25651" rIns="51302" bIns="25651" rtlCol="0" anchor="ctr"/>
              <a:lstStyle/>
              <a:p>
                <a:pPr algn="ctr"/>
                <a:endParaRPr lang="ko-KR" altLang="en-US" sz="600" b="1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A7507216-5719-474E-B5ED-9192B218DAD9}"/>
                  </a:ext>
                </a:extLst>
              </p:cNvPr>
              <p:cNvSpPr/>
              <p:nvPr/>
            </p:nvSpPr>
            <p:spPr>
              <a:xfrm>
                <a:off x="8023947" y="2162464"/>
                <a:ext cx="1146731" cy="286008"/>
              </a:xfrm>
              <a:prstGeom prst="rect">
                <a:avLst/>
              </a:prstGeom>
              <a:solidFill>
                <a:srgbClr val="FF85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 smtClean="0">
                    <a:solidFill>
                      <a:schemeClr val="bg1"/>
                    </a:solidFill>
                    <a:latin typeface="+mj-ea"/>
                  </a:rPr>
                  <a:t>전기</a:t>
                </a:r>
                <a:r>
                  <a:rPr lang="en-US" altLang="ko-KR" sz="800" b="1" dirty="0" smtClean="0">
                    <a:solidFill>
                      <a:schemeClr val="bg1"/>
                    </a:solidFill>
                    <a:latin typeface="+mj-ea"/>
                  </a:rPr>
                  <a:t>/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j-ea"/>
                  </a:rPr>
                  <a:t>계장 </a:t>
                </a:r>
                <a:r>
                  <a:rPr lang="en-US" altLang="ko-KR" sz="800" b="1" dirty="0" smtClean="0">
                    <a:solidFill>
                      <a:schemeClr val="bg1"/>
                    </a:solidFill>
                    <a:latin typeface="+mj-ea"/>
                  </a:rPr>
                  <a:t>Tray</a:t>
                </a:r>
                <a:endParaRPr lang="en-US" altLang="ko-KR" sz="8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A7507216-5719-474E-B5ED-9192B218DAD9}"/>
                  </a:ext>
                </a:extLst>
              </p:cNvPr>
              <p:cNvSpPr/>
              <p:nvPr/>
            </p:nvSpPr>
            <p:spPr>
              <a:xfrm>
                <a:off x="8023947" y="2553805"/>
                <a:ext cx="1146731" cy="28600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+mj-ea"/>
                  </a:rPr>
                  <a:t>전기</a:t>
                </a:r>
                <a:r>
                  <a:rPr lang="en-US" altLang="ko-KR" sz="800" b="1" dirty="0">
                    <a:solidFill>
                      <a:schemeClr val="bg1"/>
                    </a:solidFill>
                    <a:latin typeface="+mj-ea"/>
                  </a:rPr>
                  <a:t> / </a:t>
                </a:r>
                <a:r>
                  <a:rPr lang="ko-KR" altLang="en-US" sz="800" b="1" dirty="0">
                    <a:solidFill>
                      <a:schemeClr val="bg1"/>
                    </a:solidFill>
                    <a:latin typeface="+mj-ea"/>
                  </a:rPr>
                  <a:t>계장</a:t>
                </a:r>
                <a:r>
                  <a:rPr lang="en-US" altLang="ko-KR" sz="800" b="1" dirty="0">
                    <a:solidFill>
                      <a:schemeClr val="bg1"/>
                    </a:solidFill>
                    <a:latin typeface="+mj-ea"/>
                  </a:rPr>
                  <a:t> </a:t>
                </a:r>
                <a:r>
                  <a:rPr lang="en-US" altLang="ko-KR" sz="800" b="1" dirty="0" smtClean="0">
                    <a:solidFill>
                      <a:schemeClr val="bg1"/>
                    </a:solidFill>
                    <a:latin typeface="+mj-ea"/>
                  </a:rPr>
                  <a:t>EQ</a:t>
                </a:r>
              </a:p>
              <a:p>
                <a:pPr algn="ctr"/>
                <a:r>
                  <a:rPr lang="en-US" altLang="ko-KR" sz="800" b="1" dirty="0" smtClean="0">
                    <a:solidFill>
                      <a:schemeClr val="bg1"/>
                    </a:solidFill>
                    <a:latin typeface="+mj-ea"/>
                  </a:rPr>
                  <a:t>(2023</a:t>
                </a:r>
                <a:r>
                  <a:rPr lang="ko-KR" altLang="en-US" sz="800" b="1" dirty="0" smtClean="0">
                    <a:solidFill>
                      <a:schemeClr val="bg1"/>
                    </a:solidFill>
                    <a:latin typeface="+mj-ea"/>
                  </a:rPr>
                  <a:t>년 이후 추진</a:t>
                </a:r>
                <a:r>
                  <a:rPr lang="en-US" altLang="ko-KR" sz="800" b="1" dirty="0" smtClean="0">
                    <a:solidFill>
                      <a:schemeClr val="bg1"/>
                    </a:solidFill>
                    <a:latin typeface="+mj-ea"/>
                  </a:rPr>
                  <a:t>)</a:t>
                </a:r>
                <a:endParaRPr lang="en-US" altLang="ko-KR" sz="800" b="1" dirty="0">
                  <a:solidFill>
                    <a:schemeClr val="bg1"/>
                  </a:solidFill>
                  <a:latin typeface="+mj-ea"/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647B3A3E-6EFC-440D-836C-E42FA0205EA3}"/>
                  </a:ext>
                </a:extLst>
              </p:cNvPr>
              <p:cNvSpPr/>
              <p:nvPr/>
            </p:nvSpPr>
            <p:spPr>
              <a:xfrm>
                <a:off x="8198033" y="1797189"/>
                <a:ext cx="798558" cy="2860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3720" tIns="41861" rIns="83720" bIns="41861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800" b="1" dirty="0" smtClean="0">
                    <a:solidFill>
                      <a:schemeClr val="tx1">
                        <a:alpha val="99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BOM Report</a:t>
                </a:r>
                <a:endParaRPr kumimoji="1" lang="en-US" altLang="ko-KR" sz="800" b="1" dirty="0">
                  <a:solidFill>
                    <a:schemeClr val="tx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  <p:sp>
          <p:nvSpPr>
            <p:cNvPr id="284" name="타원 283"/>
            <p:cNvSpPr/>
            <p:nvPr/>
          </p:nvSpPr>
          <p:spPr>
            <a:xfrm>
              <a:off x="7754700" y="4467559"/>
              <a:ext cx="134912" cy="136830"/>
            </a:xfrm>
            <a:prstGeom prst="ellipse">
              <a:avLst/>
            </a:prstGeom>
            <a:solidFill>
              <a:srgbClr val="E20000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 smtClean="0">
                  <a:solidFill>
                    <a:prstClr val="white"/>
                  </a:solidFill>
                  <a:latin typeface="+mn-ea"/>
                </a:rPr>
                <a:t>3</a:t>
              </a:r>
              <a:endParaRPr lang="ko-KR" altLang="en-US" sz="600" b="1" dirty="0">
                <a:solidFill>
                  <a:prstClr val="white"/>
                </a:solidFill>
                <a:latin typeface="+mn-ea"/>
              </a:endParaRPr>
            </a:p>
          </p:txBody>
        </p:sp>
      </p:grpSp>
      <p:cxnSp>
        <p:nvCxnSpPr>
          <p:cNvPr id="267" name="꺾인 연결선 266"/>
          <p:cNvCxnSpPr>
            <a:stCxn id="215" idx="1"/>
            <a:endCxn id="151" idx="4"/>
          </p:cNvCxnSpPr>
          <p:nvPr/>
        </p:nvCxnSpPr>
        <p:spPr>
          <a:xfrm rot="10800000">
            <a:off x="5126520" y="5042792"/>
            <a:ext cx="1196240" cy="2156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231" idx="4"/>
            <a:endCxn id="215" idx="3"/>
          </p:cNvCxnSpPr>
          <p:nvPr/>
        </p:nvCxnSpPr>
        <p:spPr>
          <a:xfrm flipH="1">
            <a:off x="7629509" y="2608557"/>
            <a:ext cx="1404563" cy="2649891"/>
          </a:xfrm>
          <a:prstGeom prst="bentConnector3">
            <a:avLst>
              <a:gd name="adj1" fmla="val -2604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47B3A3E-6EFC-440D-836C-E42FA0205EA3}"/>
              </a:ext>
            </a:extLst>
          </p:cNvPr>
          <p:cNvSpPr/>
          <p:nvPr/>
        </p:nvSpPr>
        <p:spPr>
          <a:xfrm>
            <a:off x="1004481" y="3695195"/>
            <a:ext cx="168854" cy="176031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720" tIns="41861" rIns="83720" bIns="4186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900" b="1" dirty="0">
              <a:solidFill>
                <a:schemeClr val="tx1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209" name="꺾인 연결선 119">
            <a:extLst>
              <a:ext uri="{FF2B5EF4-FFF2-40B4-BE49-F238E27FC236}">
                <a16:creationId xmlns:a16="http://schemas.microsoft.com/office/drawing/2014/main" id="{39B0C81B-D0A9-4845-AD06-49D9990ADB1F}"/>
              </a:ext>
            </a:extLst>
          </p:cNvPr>
          <p:cNvCxnSpPr>
            <a:cxnSpLocks/>
            <a:stCxn id="160" idx="1"/>
            <a:endCxn id="129" idx="3"/>
          </p:cNvCxnSpPr>
          <p:nvPr/>
        </p:nvCxnSpPr>
        <p:spPr bwMode="auto">
          <a:xfrm rot="10800000" flipV="1">
            <a:off x="1173335" y="2202575"/>
            <a:ext cx="4836316" cy="1580635"/>
          </a:xfrm>
          <a:prstGeom prst="bentConnector3">
            <a:avLst>
              <a:gd name="adj1" fmla="val 82142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그룹 205"/>
          <p:cNvGrpSpPr/>
          <p:nvPr/>
        </p:nvGrpSpPr>
        <p:grpSpPr>
          <a:xfrm>
            <a:off x="1263354" y="3947094"/>
            <a:ext cx="681225" cy="437521"/>
            <a:chOff x="6849624" y="1794872"/>
            <a:chExt cx="840218" cy="513028"/>
          </a:xfrm>
          <a:pattFill prst="ltUp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</p:grpSpPr>
        <p:grpSp>
          <p:nvGrpSpPr>
            <p:cNvPr id="211" name="그룹 210"/>
            <p:cNvGrpSpPr/>
            <p:nvPr/>
          </p:nvGrpSpPr>
          <p:grpSpPr>
            <a:xfrm>
              <a:off x="6849624" y="1794872"/>
              <a:ext cx="840218" cy="513028"/>
              <a:chOff x="5094939" y="1929641"/>
              <a:chExt cx="1151564" cy="703132"/>
            </a:xfrm>
            <a:grpFill/>
          </p:grpSpPr>
          <p:sp>
            <p:nvSpPr>
              <p:cNvPr id="213" name="모서리가 접힌 도형 212"/>
              <p:cNvSpPr/>
              <p:nvPr/>
            </p:nvSpPr>
            <p:spPr>
              <a:xfrm>
                <a:off x="5094939" y="1929641"/>
                <a:ext cx="927019" cy="493366"/>
              </a:xfrm>
              <a:prstGeom prst="foldedCorner">
                <a:avLst/>
              </a:prstGeom>
              <a:solidFill>
                <a:srgbClr val="ECF1F8"/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4406" tIns="66462" rIns="84406" bIns="4220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Aft>
                    <a:spcPts val="369"/>
                  </a:spcAft>
                </a:pPr>
                <a:endParaRPr lang="ko-KR" altLang="en-US" sz="7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6" name="모서리가 접힌 도형 215"/>
              <p:cNvSpPr/>
              <p:nvPr/>
            </p:nvSpPr>
            <p:spPr>
              <a:xfrm>
                <a:off x="5192343" y="2024534"/>
                <a:ext cx="927019" cy="493367"/>
              </a:xfrm>
              <a:prstGeom prst="foldedCorner">
                <a:avLst/>
              </a:prstGeom>
              <a:solidFill>
                <a:srgbClr val="ECF1F8"/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4406" tIns="66462" rIns="84406" bIns="4220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Aft>
                    <a:spcPts val="369"/>
                  </a:spcAft>
                </a:pPr>
                <a:endParaRPr lang="ko-KR" altLang="en-US" sz="7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7" name="모서리가 접힌 도형 216"/>
              <p:cNvSpPr/>
              <p:nvPr/>
            </p:nvSpPr>
            <p:spPr>
              <a:xfrm>
                <a:off x="5319484" y="2139405"/>
                <a:ext cx="927019" cy="493368"/>
              </a:xfrm>
              <a:prstGeom prst="foldedCorner">
                <a:avLst/>
              </a:prstGeom>
              <a:solidFill>
                <a:srgbClr val="ECF1F8"/>
              </a:solidFill>
              <a:ln w="31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4406" tIns="66462" rIns="84406" bIns="4220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Aft>
                    <a:spcPts val="369"/>
                  </a:spcAft>
                </a:pPr>
                <a:endParaRPr lang="ko-KR" altLang="en-US" sz="7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12" name="직사각형 211"/>
            <p:cNvSpPr/>
            <p:nvPr/>
          </p:nvSpPr>
          <p:spPr>
            <a:xfrm>
              <a:off x="7015385" y="1937488"/>
              <a:ext cx="644106" cy="3480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406" tIns="66462" rIns="84406" bIns="4220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>
                <a:spcAft>
                  <a:spcPts val="369"/>
                </a:spcAft>
              </a:pPr>
              <a:r>
                <a:rPr lang="en-US" altLang="ko-KR" sz="7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BOM</a:t>
              </a:r>
              <a:br>
                <a:rPr lang="en-US" altLang="ko-KR" sz="7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7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Report</a:t>
              </a:r>
              <a:endParaRPr lang="ko-KR" altLang="en-US" sz="7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7507216-5719-474E-B5ED-9192B218DAD9}"/>
              </a:ext>
            </a:extLst>
          </p:cNvPr>
          <p:cNvSpPr/>
          <p:nvPr/>
        </p:nvSpPr>
        <p:spPr>
          <a:xfrm>
            <a:off x="3292543" y="5306885"/>
            <a:ext cx="1146731" cy="2860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j-ea"/>
              </a:rPr>
              <a:t>전기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</a:rPr>
              <a:t> / </a:t>
            </a:r>
            <a:r>
              <a:rPr lang="ko-KR" altLang="en-US" sz="800" b="1" dirty="0">
                <a:solidFill>
                  <a:schemeClr val="bg1"/>
                </a:solidFill>
                <a:latin typeface="+mj-ea"/>
              </a:rPr>
              <a:t>계장</a:t>
            </a:r>
            <a:r>
              <a:rPr lang="en-US" altLang="ko-KR" sz="800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800" b="1" dirty="0" smtClean="0">
                <a:solidFill>
                  <a:schemeClr val="bg1"/>
                </a:solidFill>
                <a:latin typeface="+mj-ea"/>
              </a:rPr>
              <a:t>EQ</a:t>
            </a:r>
          </a:p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+mj-ea"/>
              </a:rPr>
              <a:t>(2023</a:t>
            </a:r>
            <a:r>
              <a:rPr lang="ko-KR" altLang="en-US" sz="800" b="1" dirty="0" smtClean="0">
                <a:solidFill>
                  <a:schemeClr val="bg1"/>
                </a:solidFill>
                <a:latin typeface="+mj-ea"/>
              </a:rPr>
              <a:t>년 이후 추진</a:t>
            </a:r>
            <a:r>
              <a:rPr lang="en-US" altLang="ko-KR" sz="800" b="1" dirty="0" smtClean="0">
                <a:solidFill>
                  <a:schemeClr val="bg1"/>
                </a:solidFill>
                <a:latin typeface="+mj-ea"/>
              </a:rPr>
              <a:t>)</a:t>
            </a:r>
            <a:endParaRPr lang="en-US" altLang="ko-KR" sz="800" b="1" dirty="0">
              <a:solidFill>
                <a:schemeClr val="bg1"/>
              </a:solidFill>
              <a:latin typeface="+mj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886125" y="2383497"/>
            <a:ext cx="1820664" cy="1465807"/>
            <a:chOff x="3403330" y="1935553"/>
            <a:chExt cx="1820664" cy="1465807"/>
          </a:xfrm>
        </p:grpSpPr>
        <p:grpSp>
          <p:nvGrpSpPr>
            <p:cNvPr id="122" name="그룹 121"/>
            <p:cNvGrpSpPr/>
            <p:nvPr/>
          </p:nvGrpSpPr>
          <p:grpSpPr>
            <a:xfrm>
              <a:off x="3403330" y="1935553"/>
              <a:ext cx="1820664" cy="727320"/>
              <a:chOff x="6664801" y="1794872"/>
              <a:chExt cx="1365781" cy="518701"/>
            </a:xfrm>
            <a:solidFill>
              <a:schemeClr val="bg1"/>
            </a:solidFill>
          </p:grpSpPr>
          <p:grpSp>
            <p:nvGrpSpPr>
              <p:cNvPr id="123" name="그룹 122"/>
              <p:cNvGrpSpPr/>
              <p:nvPr/>
            </p:nvGrpSpPr>
            <p:grpSpPr>
              <a:xfrm>
                <a:off x="6849624" y="1794872"/>
                <a:ext cx="840218" cy="513028"/>
                <a:chOff x="5094939" y="1929641"/>
                <a:chExt cx="1151564" cy="703132"/>
              </a:xfrm>
              <a:grpFill/>
            </p:grpSpPr>
            <p:sp>
              <p:nvSpPr>
                <p:cNvPr id="125" name="모서리가 접힌 도형 124"/>
                <p:cNvSpPr/>
                <p:nvPr/>
              </p:nvSpPr>
              <p:spPr>
                <a:xfrm>
                  <a:off x="5094939" y="1929641"/>
                  <a:ext cx="927019" cy="493366"/>
                </a:xfrm>
                <a:prstGeom prst="foldedCorner">
                  <a:avLst/>
                </a:prstGeom>
                <a:grpFill/>
                <a:ln w="3175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4406" tIns="66462" rIns="84406" bIns="4220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0">
                    <a:spcAft>
                      <a:spcPts val="369"/>
                    </a:spcAft>
                  </a:pPr>
                  <a:endParaRPr lang="ko-KR" altLang="en-US" sz="7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8" name="모서리가 접힌 도형 127"/>
                <p:cNvSpPr/>
                <p:nvPr/>
              </p:nvSpPr>
              <p:spPr>
                <a:xfrm>
                  <a:off x="5192343" y="2024534"/>
                  <a:ext cx="927019" cy="493367"/>
                </a:xfrm>
                <a:prstGeom prst="foldedCorner">
                  <a:avLst/>
                </a:prstGeom>
                <a:grpFill/>
                <a:ln w="3175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4406" tIns="66462" rIns="84406" bIns="4220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0">
                    <a:spcAft>
                      <a:spcPts val="369"/>
                    </a:spcAft>
                  </a:pPr>
                  <a:endParaRPr lang="ko-KR" altLang="en-US" sz="7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2" name="모서리가 접힌 도형 131"/>
                <p:cNvSpPr/>
                <p:nvPr/>
              </p:nvSpPr>
              <p:spPr>
                <a:xfrm>
                  <a:off x="5319484" y="2139405"/>
                  <a:ext cx="927019" cy="493368"/>
                </a:xfrm>
                <a:prstGeom prst="foldedCorner">
                  <a:avLst/>
                </a:prstGeom>
                <a:grpFill/>
                <a:ln w="3175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4406" tIns="66462" rIns="84406" bIns="4220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0">
                    <a:spcAft>
                      <a:spcPts val="369"/>
                    </a:spcAft>
                  </a:pPr>
                  <a:endParaRPr lang="ko-KR" altLang="en-US" sz="7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24" name="직사각형 123"/>
              <p:cNvSpPr/>
              <p:nvPr/>
            </p:nvSpPr>
            <p:spPr>
              <a:xfrm>
                <a:off x="6664801" y="1965529"/>
                <a:ext cx="1365781" cy="348044"/>
              </a:xfrm>
              <a:prstGeom prst="rect">
                <a:avLst/>
              </a:prstGeom>
              <a:noFill/>
              <a:ln w="3175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4406" tIns="66462" rIns="84406" bIns="4220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Aft>
                    <a:spcPts val="369"/>
                  </a:spcAft>
                </a:pPr>
                <a:r>
                  <a:rPr lang="ko-KR" altLang="en-US" sz="700" b="1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표준 전기</a:t>
                </a:r>
                <a:r>
                  <a:rPr lang="en-US" altLang="ko-KR" sz="700" b="1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700" b="1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계장</a:t>
                </a:r>
                <a:r>
                  <a:rPr lang="en-US" altLang="ko-KR" sz="7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7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 latinLnBrk="0">
                  <a:spcAft>
                    <a:spcPts val="369"/>
                  </a:spcAft>
                </a:pPr>
                <a:r>
                  <a:rPr lang="en-US" altLang="ko-KR" sz="700" b="1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EQ </a:t>
                </a:r>
                <a:r>
                  <a:rPr lang="ko-KR" altLang="en-US" sz="700" b="1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자재 코드</a:t>
                </a:r>
                <a:r>
                  <a:rPr lang="en-US" altLang="ko-KR" sz="700" b="1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/>
                </a:r>
                <a:br>
                  <a:rPr lang="en-US" altLang="ko-KR" sz="700" b="1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lang="en-US" altLang="ko-KR" sz="700" b="1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(2023</a:t>
                </a:r>
                <a:r>
                  <a:rPr lang="ko-KR" altLang="en-US" sz="700" b="1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년 이후 추진</a:t>
                </a:r>
                <a:r>
                  <a:rPr lang="en-US" altLang="ko-KR" sz="700" b="1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ko-KR" altLang="en-US" sz="7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647B3A3E-6EFC-440D-836C-E42FA0205EA3}"/>
                </a:ext>
              </a:extLst>
            </p:cNvPr>
            <p:cNvSpPr/>
            <p:nvPr/>
          </p:nvSpPr>
          <p:spPr>
            <a:xfrm>
              <a:off x="4229235" y="3225329"/>
              <a:ext cx="168854" cy="176031"/>
            </a:xfrm>
            <a:prstGeom prst="rect">
              <a:avLst/>
            </a:prstGeom>
            <a:noFill/>
            <a:ln w="9525">
              <a:noFill/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720" tIns="41861" rIns="83720" bIns="41861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900" b="1" dirty="0">
                <a:solidFill>
                  <a:schemeClr val="tx1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556194" y="2381794"/>
            <a:ext cx="1623271" cy="785508"/>
            <a:chOff x="2156529" y="1935550"/>
            <a:chExt cx="1623271" cy="78550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2156529" y="1935550"/>
              <a:ext cx="1623271" cy="785508"/>
              <a:chOff x="6728586" y="1794872"/>
              <a:chExt cx="1217704" cy="560199"/>
            </a:xfrm>
            <a:solidFill>
              <a:schemeClr val="bg1"/>
            </a:solidFill>
          </p:grpSpPr>
          <p:grpSp>
            <p:nvGrpSpPr>
              <p:cNvPr id="117" name="그룹 116"/>
              <p:cNvGrpSpPr/>
              <p:nvPr/>
            </p:nvGrpSpPr>
            <p:grpSpPr>
              <a:xfrm>
                <a:off x="6849624" y="1794872"/>
                <a:ext cx="840218" cy="513028"/>
                <a:chOff x="5094939" y="1929641"/>
                <a:chExt cx="1151564" cy="703132"/>
              </a:xfrm>
              <a:grpFill/>
            </p:grpSpPr>
            <p:sp>
              <p:nvSpPr>
                <p:cNvPr id="119" name="모서리가 접힌 도형 118"/>
                <p:cNvSpPr/>
                <p:nvPr/>
              </p:nvSpPr>
              <p:spPr>
                <a:xfrm>
                  <a:off x="5094939" y="1929641"/>
                  <a:ext cx="927019" cy="493366"/>
                </a:xfrm>
                <a:prstGeom prst="foldedCorner">
                  <a:avLst/>
                </a:prstGeom>
                <a:grp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4406" tIns="66462" rIns="84406" bIns="4220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0">
                    <a:spcAft>
                      <a:spcPts val="369"/>
                    </a:spcAft>
                  </a:pPr>
                  <a:endParaRPr lang="ko-KR" altLang="en-US" sz="7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0" name="모서리가 접힌 도형 119"/>
                <p:cNvSpPr/>
                <p:nvPr/>
              </p:nvSpPr>
              <p:spPr>
                <a:xfrm>
                  <a:off x="5192343" y="2024534"/>
                  <a:ext cx="927019" cy="493367"/>
                </a:xfrm>
                <a:prstGeom prst="foldedCorner">
                  <a:avLst/>
                </a:prstGeom>
                <a:grp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4406" tIns="66462" rIns="84406" bIns="4220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0">
                    <a:spcAft>
                      <a:spcPts val="369"/>
                    </a:spcAft>
                  </a:pPr>
                  <a:endParaRPr lang="ko-KR" altLang="en-US" sz="7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1" name="모서리가 접힌 도형 120"/>
                <p:cNvSpPr/>
                <p:nvPr/>
              </p:nvSpPr>
              <p:spPr>
                <a:xfrm>
                  <a:off x="5319484" y="2139405"/>
                  <a:ext cx="927019" cy="493368"/>
                </a:xfrm>
                <a:prstGeom prst="foldedCorner">
                  <a:avLst/>
                </a:prstGeom>
                <a:grpFill/>
                <a:ln w="31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84406" tIns="66462" rIns="84406" bIns="42203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latinLnBrk="0">
                    <a:spcAft>
                      <a:spcPts val="369"/>
                    </a:spcAft>
                  </a:pPr>
                  <a:endParaRPr lang="ko-KR" altLang="en-US" sz="7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118" name="직사각형 117"/>
              <p:cNvSpPr/>
              <p:nvPr/>
            </p:nvSpPr>
            <p:spPr>
              <a:xfrm>
                <a:off x="6728586" y="2007027"/>
                <a:ext cx="1217704" cy="348044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4406" tIns="66462" rIns="84406" bIns="4220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spcAft>
                    <a:spcPts val="369"/>
                  </a:spcAft>
                </a:pPr>
                <a:r>
                  <a:rPr lang="ko-KR" altLang="en-US" sz="700" b="1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표준 전기</a:t>
                </a:r>
                <a:r>
                  <a:rPr lang="en-US" altLang="ko-KR" sz="700" b="1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700" b="1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계장</a:t>
                </a:r>
                <a:endParaRPr lang="en-US" altLang="ko-KR" sz="700" b="1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 latinLnBrk="0">
                  <a:spcAft>
                    <a:spcPts val="369"/>
                  </a:spcAft>
                </a:pPr>
                <a:r>
                  <a:rPr lang="en-US" altLang="ko-KR" sz="700" b="1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Tray </a:t>
                </a:r>
                <a:r>
                  <a:rPr lang="ko-KR" altLang="en-US" sz="700" b="1" dirty="0" smtClean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자재 코드</a:t>
                </a:r>
                <a:endParaRPr lang="ko-KR" altLang="en-US" sz="7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647B3A3E-6EFC-440D-836C-E42FA0205EA3}"/>
                </a:ext>
              </a:extLst>
            </p:cNvPr>
            <p:cNvSpPr/>
            <p:nvPr/>
          </p:nvSpPr>
          <p:spPr>
            <a:xfrm>
              <a:off x="2899146" y="2482229"/>
              <a:ext cx="168854" cy="176031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720" tIns="41861" rIns="83720" bIns="41861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ko-KR" sz="900" b="1" dirty="0">
                <a:solidFill>
                  <a:schemeClr val="tx1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47B3A3E-6EFC-440D-836C-E42FA0205EA3}"/>
              </a:ext>
            </a:extLst>
          </p:cNvPr>
          <p:cNvSpPr/>
          <p:nvPr/>
        </p:nvSpPr>
        <p:spPr>
          <a:xfrm>
            <a:off x="4964317" y="4702771"/>
            <a:ext cx="168854" cy="176031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720" tIns="41861" rIns="83720" bIns="4186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900" b="1" dirty="0">
              <a:solidFill>
                <a:schemeClr val="tx1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47B3A3E-6EFC-440D-836C-E42FA0205EA3}"/>
              </a:ext>
            </a:extLst>
          </p:cNvPr>
          <p:cNvSpPr/>
          <p:nvPr/>
        </p:nvSpPr>
        <p:spPr>
          <a:xfrm>
            <a:off x="3550669" y="2922663"/>
            <a:ext cx="168854" cy="176031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720" tIns="41861" rIns="83720" bIns="4186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900" b="1" dirty="0">
              <a:solidFill>
                <a:schemeClr val="tx1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47B3A3E-6EFC-440D-836C-E42FA0205EA3}"/>
              </a:ext>
            </a:extLst>
          </p:cNvPr>
          <p:cNvSpPr/>
          <p:nvPr/>
        </p:nvSpPr>
        <p:spPr>
          <a:xfrm>
            <a:off x="6009651" y="2114560"/>
            <a:ext cx="168854" cy="176031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720" tIns="41861" rIns="83720" bIns="4186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900" b="1" dirty="0">
              <a:solidFill>
                <a:schemeClr val="tx1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647B3A3E-6EFC-440D-836C-E42FA0205EA3}"/>
              </a:ext>
            </a:extLst>
          </p:cNvPr>
          <p:cNvSpPr/>
          <p:nvPr/>
        </p:nvSpPr>
        <p:spPr>
          <a:xfrm>
            <a:off x="2455481" y="2026164"/>
            <a:ext cx="168854" cy="176031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720" tIns="41861" rIns="83720" bIns="4186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900" b="1" dirty="0">
              <a:solidFill>
                <a:schemeClr val="tx1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47B3A3E-6EFC-440D-836C-E42FA0205EA3}"/>
              </a:ext>
            </a:extLst>
          </p:cNvPr>
          <p:cNvSpPr/>
          <p:nvPr/>
        </p:nvSpPr>
        <p:spPr>
          <a:xfrm>
            <a:off x="4514935" y="2925422"/>
            <a:ext cx="168854" cy="176031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720" tIns="41861" rIns="83720" bIns="4186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900" b="1" dirty="0">
              <a:solidFill>
                <a:schemeClr val="tx1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47B3A3E-6EFC-440D-836C-E42FA0205EA3}"/>
              </a:ext>
            </a:extLst>
          </p:cNvPr>
          <p:cNvSpPr/>
          <p:nvPr/>
        </p:nvSpPr>
        <p:spPr>
          <a:xfrm>
            <a:off x="3886731" y="2018381"/>
            <a:ext cx="168854" cy="176031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720" tIns="41861" rIns="83720" bIns="4186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900" b="1" dirty="0">
              <a:solidFill>
                <a:schemeClr val="tx1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79" name="꺾인 연결선 119">
            <a:extLst>
              <a:ext uri="{FF2B5EF4-FFF2-40B4-BE49-F238E27FC236}">
                <a16:creationId xmlns:a16="http://schemas.microsoft.com/office/drawing/2014/main" id="{39B0C81B-D0A9-4845-AD06-49D9990ADB1F}"/>
              </a:ext>
            </a:extLst>
          </p:cNvPr>
          <p:cNvCxnSpPr>
            <a:cxnSpLocks/>
            <a:stCxn id="177" idx="2"/>
            <a:endCxn id="174" idx="2"/>
          </p:cNvCxnSpPr>
          <p:nvPr/>
        </p:nvCxnSpPr>
        <p:spPr bwMode="auto">
          <a:xfrm rot="16200000" flipH="1">
            <a:off x="3831740" y="2333830"/>
            <a:ext cx="907041" cy="628204"/>
          </a:xfrm>
          <a:prstGeom prst="bentConnector3">
            <a:avLst>
              <a:gd name="adj1" fmla="val 12520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꺾인 연결선 119">
            <a:extLst>
              <a:ext uri="{FF2B5EF4-FFF2-40B4-BE49-F238E27FC236}">
                <a16:creationId xmlns:a16="http://schemas.microsoft.com/office/drawing/2014/main" id="{39B0C81B-D0A9-4845-AD06-49D9990ADB1F}"/>
              </a:ext>
            </a:extLst>
          </p:cNvPr>
          <p:cNvCxnSpPr>
            <a:cxnSpLocks/>
            <a:stCxn id="168" idx="2"/>
            <a:endCxn id="133" idx="2"/>
          </p:cNvCxnSpPr>
          <p:nvPr/>
        </p:nvCxnSpPr>
        <p:spPr bwMode="auto">
          <a:xfrm rot="16200000" flipH="1">
            <a:off x="2510419" y="2231684"/>
            <a:ext cx="902309" cy="843330"/>
          </a:xfrm>
          <a:prstGeom prst="bentConnector3">
            <a:avLst>
              <a:gd name="adj1" fmla="val 12533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/>
          <p:cNvCxnSpPr/>
          <p:nvPr/>
        </p:nvCxnSpPr>
        <p:spPr>
          <a:xfrm>
            <a:off x="8439024" y="5052476"/>
            <a:ext cx="0" cy="216000"/>
          </a:xfrm>
          <a:prstGeom prst="straightConnector1">
            <a:avLst/>
          </a:prstGeom>
          <a:ln w="12700">
            <a:solidFill>
              <a:srgbClr val="7F7F7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647B3A3E-6EFC-440D-836C-E42FA0205EA3}"/>
              </a:ext>
            </a:extLst>
          </p:cNvPr>
          <p:cNvSpPr/>
          <p:nvPr/>
        </p:nvSpPr>
        <p:spPr>
          <a:xfrm>
            <a:off x="8741331" y="4788609"/>
            <a:ext cx="168854" cy="176031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720" tIns="41861" rIns="83720" bIns="4186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900" b="1" dirty="0">
              <a:solidFill>
                <a:schemeClr val="tx1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47B3A3E-6EFC-440D-836C-E42FA0205EA3}"/>
              </a:ext>
            </a:extLst>
          </p:cNvPr>
          <p:cNvSpPr/>
          <p:nvPr/>
        </p:nvSpPr>
        <p:spPr>
          <a:xfrm>
            <a:off x="5182518" y="3587812"/>
            <a:ext cx="168854" cy="176031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720" tIns="41861" rIns="83720" bIns="4186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900" b="1" dirty="0">
              <a:solidFill>
                <a:schemeClr val="tx1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1199899" y="6502588"/>
            <a:ext cx="3016502" cy="16649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18" tIns="45710" rIns="91418" bIns="45710" anchor="ctr">
            <a:noAutofit/>
          </a:bodyPr>
          <a:lstStyle/>
          <a:p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BOM Report </a:t>
            </a:r>
            <a:r>
              <a:rPr lang="ko-KR" altLang="en-US" sz="700" b="1" dirty="0" smtClean="0">
                <a:solidFill>
                  <a:schemeClr val="tx1"/>
                </a:solidFill>
                <a:latin typeface="+mn-ea"/>
              </a:rPr>
              <a:t>생성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3116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569280D1-F960-47E7-89AF-39DF603EBE6B}"/>
              </a:ext>
            </a:extLst>
          </p:cNvPr>
          <p:cNvSpPr/>
          <p:nvPr/>
        </p:nvSpPr>
        <p:spPr bwMode="auto">
          <a:xfrm>
            <a:off x="4045938" y="3815854"/>
            <a:ext cx="1966242" cy="900393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158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latinLnBrk="0" hangingPunct="0"/>
            <a:endParaRPr lang="en-US" altLang="ko-KR" sz="800" b="1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569280D1-F960-47E7-89AF-39DF603EBE6B}"/>
              </a:ext>
            </a:extLst>
          </p:cNvPr>
          <p:cNvSpPr/>
          <p:nvPr/>
        </p:nvSpPr>
        <p:spPr bwMode="auto">
          <a:xfrm>
            <a:off x="626626" y="4870843"/>
            <a:ext cx="2897471" cy="1811897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prstClr val="white"/>
            </a:bgClr>
          </a:pattFill>
          <a:ln w="158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eaLnBrk="0" latinLnBrk="0" hangingPunct="0"/>
            <a:endParaRPr lang="en-US" altLang="ko-KR" sz="800" b="1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4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맑은 고딕"/>
              </a:rPr>
              <a:t>Ⅱ</a:t>
            </a:r>
            <a:r>
              <a:rPr lang="en-US" altLang="ko-KR" sz="2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2200" dirty="0" smtClean="0">
                <a:solidFill>
                  <a:prstClr val="black"/>
                </a:solidFill>
                <a:latin typeface="맑은 고딕"/>
                <a:ea typeface="맑은 고딕"/>
              </a:rPr>
              <a:t>추진 내역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A34F082-ABA3-4AC7-B26D-6A2504CA8492}"/>
              </a:ext>
            </a:extLst>
          </p:cNvPr>
          <p:cNvSpPr/>
          <p:nvPr/>
        </p:nvSpPr>
        <p:spPr>
          <a:xfrm>
            <a:off x="303007" y="1577192"/>
            <a:ext cx="3373598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720" tIns="41861" rIns="83720" bIns="4186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spc="-50" dirty="0" err="1" smtClean="0">
                <a:solidFill>
                  <a:prstClr val="white">
                    <a:alpha val="99000"/>
                  </a:prstClr>
                </a:solidFill>
                <a:latin typeface="맑은 고딕" panose="020B0503020000020004" pitchFamily="50" charset="-127"/>
                <a:cs typeface="Arial" pitchFamily="34" charset="0"/>
              </a:rPr>
              <a:t>플랜트전기</a:t>
            </a:r>
            <a:r>
              <a:rPr kumimoji="1" lang="en-US" altLang="ko-KR" sz="900" b="1" spc="-50" dirty="0" smtClean="0">
                <a:solidFill>
                  <a:prstClr val="white">
                    <a:alpha val="99000"/>
                  </a:prstClr>
                </a:solidFill>
                <a:latin typeface="맑은 고딕" panose="020B0503020000020004" pitchFamily="50" charset="-127"/>
                <a:cs typeface="Arial" pitchFamily="34" charset="0"/>
              </a:rPr>
              <a:t>/</a:t>
            </a:r>
            <a:r>
              <a:rPr kumimoji="1" lang="ko-KR" altLang="en-US" sz="900" b="1" spc="-50" dirty="0" err="1" smtClean="0">
                <a:solidFill>
                  <a:prstClr val="white">
                    <a:alpha val="99000"/>
                  </a:prstClr>
                </a:solidFill>
                <a:latin typeface="맑은 고딕" panose="020B0503020000020004" pitchFamily="50" charset="-127"/>
                <a:cs typeface="Arial" pitchFamily="34" charset="0"/>
              </a:rPr>
              <a:t>계장설계팀</a:t>
            </a:r>
            <a:endParaRPr kumimoji="1" lang="ko-KR" altLang="en-US" sz="900" b="1" spc="-50" dirty="0">
              <a:solidFill>
                <a:prstClr val="white">
                  <a:alpha val="99000"/>
                </a:prstClr>
              </a:solidFill>
              <a:latin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108" name="직사각형 107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적용 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프로세스</a:t>
            </a:r>
            <a:endParaRPr lang="ko-KR" altLang="en-US" sz="11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CD0DEC9-126B-4DF7-96FD-873D3FFB5BCB}"/>
              </a:ext>
            </a:extLst>
          </p:cNvPr>
          <p:cNvGrpSpPr/>
          <p:nvPr/>
        </p:nvGrpSpPr>
        <p:grpSpPr>
          <a:xfrm>
            <a:off x="6349970" y="3951506"/>
            <a:ext cx="3159040" cy="286882"/>
            <a:chOff x="6151950" y="3489990"/>
            <a:chExt cx="3249675" cy="286882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6C0AF9D-78FB-4DF6-9D84-A9F06F0968AE}"/>
                </a:ext>
              </a:extLst>
            </p:cNvPr>
            <p:cNvSpPr/>
            <p:nvPr/>
          </p:nvSpPr>
          <p:spPr bwMode="auto">
            <a:xfrm>
              <a:off x="6151950" y="3489990"/>
              <a:ext cx="3249675" cy="286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4" name="TextBox 89">
              <a:extLst>
                <a:ext uri="{FF2B5EF4-FFF2-40B4-BE49-F238E27FC236}">
                  <a16:creationId xmlns:a16="http://schemas.microsoft.com/office/drawing/2014/main" id="{95280CEB-2F9F-4641-A1B4-1C83B2F98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984" y="3510320"/>
              <a:ext cx="223850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prstClr val="black"/>
                </a:buClr>
                <a:buNone/>
              </a:pPr>
              <a:r>
                <a:rPr lang="ko-KR" altLang="en-US" sz="10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프로세스 </a:t>
              </a:r>
              <a:r>
                <a:rPr lang="ko-KR" altLang="en-US" sz="10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설명</a:t>
              </a:r>
              <a:endPara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285A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36" name="도넛 2">
              <a:extLst>
                <a:ext uri="{FF2B5EF4-FFF2-40B4-BE49-F238E27FC236}">
                  <a16:creationId xmlns:a16="http://schemas.microsoft.com/office/drawing/2014/main" id="{65EDEE24-1C21-4207-A6F3-94932876F390}"/>
                </a:ext>
              </a:extLst>
            </p:cNvPr>
            <p:cNvSpPr/>
            <p:nvPr/>
          </p:nvSpPr>
          <p:spPr>
            <a:xfrm>
              <a:off x="6246713" y="3590511"/>
              <a:ext cx="85840" cy="85840"/>
            </a:xfrm>
            <a:prstGeom prst="donut">
              <a:avLst>
                <a:gd name="adj" fmla="val 5496"/>
              </a:avLst>
            </a:prstGeom>
            <a:solidFill>
              <a:srgbClr val="7CB8E0"/>
            </a:solidFill>
            <a:ln>
              <a:solidFill>
                <a:srgbClr val="7CB8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C7A7E01-AFAA-42A2-8729-9D5C0FC74233}"/>
              </a:ext>
            </a:extLst>
          </p:cNvPr>
          <p:cNvGrpSpPr/>
          <p:nvPr/>
        </p:nvGrpSpPr>
        <p:grpSpPr>
          <a:xfrm>
            <a:off x="6349968" y="1206277"/>
            <a:ext cx="3159041" cy="286882"/>
            <a:chOff x="6151950" y="3489990"/>
            <a:chExt cx="3133072" cy="28688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9BF6ACB-6A52-47D6-865D-4DFDF980D215}"/>
                </a:ext>
              </a:extLst>
            </p:cNvPr>
            <p:cNvSpPr/>
            <p:nvPr/>
          </p:nvSpPr>
          <p:spPr bwMode="auto">
            <a:xfrm>
              <a:off x="6151950" y="3489990"/>
              <a:ext cx="3133072" cy="286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2" name="TextBox 89">
              <a:extLst>
                <a:ext uri="{FF2B5EF4-FFF2-40B4-BE49-F238E27FC236}">
                  <a16:creationId xmlns:a16="http://schemas.microsoft.com/office/drawing/2014/main" id="{541098A5-5585-4978-8721-F45BC0762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984" y="3510320"/>
              <a:ext cx="223850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prstClr val="black"/>
                </a:buClr>
                <a:buNone/>
              </a:pPr>
              <a:r>
                <a:rPr lang="ko-KR" altLang="en-US" sz="10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프로세스</a:t>
              </a:r>
              <a:r>
                <a:rPr lang="ko-KR" altLang="en-US" sz="10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별</a:t>
              </a:r>
              <a:r>
                <a:rPr lang="ko-KR" altLang="en-US" sz="10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 입력 </a:t>
              </a:r>
              <a:r>
                <a:rPr lang="en-US" altLang="ko-KR" sz="10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R&amp;R</a:t>
              </a:r>
            </a:p>
          </p:txBody>
        </p:sp>
        <p:sp>
          <p:nvSpPr>
            <p:cNvPr id="143" name="도넛 93">
              <a:extLst>
                <a:ext uri="{FF2B5EF4-FFF2-40B4-BE49-F238E27FC236}">
                  <a16:creationId xmlns:a16="http://schemas.microsoft.com/office/drawing/2014/main" id="{A3AB16C2-8972-4DD0-ADA4-42C783C4A8D0}"/>
                </a:ext>
              </a:extLst>
            </p:cNvPr>
            <p:cNvSpPr/>
            <p:nvPr/>
          </p:nvSpPr>
          <p:spPr>
            <a:xfrm>
              <a:off x="6246713" y="3590511"/>
              <a:ext cx="85840" cy="85840"/>
            </a:xfrm>
            <a:prstGeom prst="donut">
              <a:avLst>
                <a:gd name="adj" fmla="val 5496"/>
              </a:avLst>
            </a:prstGeom>
            <a:solidFill>
              <a:srgbClr val="7CB8E0"/>
            </a:solidFill>
            <a:ln>
              <a:solidFill>
                <a:srgbClr val="7CB8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D75F47D-719A-4171-987C-0455D18BAFEC}"/>
              </a:ext>
            </a:extLst>
          </p:cNvPr>
          <p:cNvSpPr/>
          <p:nvPr/>
        </p:nvSpPr>
        <p:spPr>
          <a:xfrm>
            <a:off x="3767754" y="1912176"/>
            <a:ext cx="2482943" cy="4824000"/>
          </a:xfrm>
          <a:prstGeom prst="rect">
            <a:avLst/>
          </a:prstGeom>
          <a:noFill/>
          <a:ln w="3175" algn="ctr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90" tIns="144000" rIns="89990" bIns="35996" anchor="t"/>
          <a:lstStyle/>
          <a:p>
            <a:pPr marL="228600" indent="-228600" defTabSz="999733">
              <a:lnSpc>
                <a:spcPct val="150000"/>
              </a:lnSpc>
              <a:spcBef>
                <a:spcPct val="30000"/>
              </a:spcBef>
              <a:buAutoNum type="arabicParenR"/>
            </a:pPr>
            <a:endParaRPr lang="ko-KR" altLang="en-US" sz="8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50" name="Rectangle 8">
            <a:extLst>
              <a:ext uri="{FF2B5EF4-FFF2-40B4-BE49-F238E27FC236}">
                <a16:creationId xmlns:a16="http://schemas.microsoft.com/office/drawing/2014/main" id="{77875585-85C7-4501-BD95-27BC9898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970" y="4234758"/>
            <a:ext cx="3159040" cy="2501417"/>
          </a:xfrm>
          <a:prstGeom prst="rect">
            <a:avLst/>
          </a:prstGeom>
          <a:noFill/>
          <a:ln w="3175" algn="ctr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144000" rIns="72000" bIns="35996" anchor="t"/>
          <a:lstStyle/>
          <a:p>
            <a:pPr marL="228600" indent="-228600" defTabSz="999733">
              <a:lnSpc>
                <a:spcPct val="150000"/>
              </a:lnSpc>
              <a:spcBef>
                <a:spcPct val="30000"/>
              </a:spcBef>
              <a:buAutoNum type="arabicParenR"/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표준 전기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</a:t>
            </a:r>
            <a:r>
              <a:rPr lang="ko-KR" altLang="en-US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자재 코드 작성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</a:p>
          <a:p>
            <a:pPr marL="228600" indent="-228600" defTabSz="999733">
              <a:lnSpc>
                <a:spcPct val="150000"/>
              </a:lnSpc>
              <a:spcBef>
                <a:spcPct val="30000"/>
              </a:spcBef>
              <a:buFontTx/>
              <a:buAutoNum type="arabicParenR"/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상기 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r>
              <a:rPr lang="ko-KR" altLang="en-US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번 과정으로부터 작성된 표준 자재 코드 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S3D</a:t>
            </a:r>
            <a:r>
              <a:rPr lang="ko-KR" altLang="en-US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로 업로드</a:t>
            </a:r>
            <a:endParaRPr lang="en-US" altLang="ko-KR" sz="800" kern="0" dirty="0" smtClean="0">
              <a:solidFill>
                <a:sysClr val="windowText" lastClr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28600" indent="-228600" defTabSz="999733">
              <a:lnSpc>
                <a:spcPct val="150000"/>
              </a:lnSpc>
              <a:spcBef>
                <a:spcPct val="30000"/>
              </a:spcBef>
              <a:buFontTx/>
              <a:buAutoNum type="arabicParenR"/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</a:t>
            </a:r>
            <a:r>
              <a:rPr lang="en-US" altLang="ko-KR" sz="800" kern="0" dirty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800" kern="0" dirty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BOM </a:t>
            </a:r>
            <a:r>
              <a:rPr lang="ko-KR" altLang="en-US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생성 기준 정의 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사용자 정의 속성 포함</a:t>
            </a:r>
            <a:r>
              <a:rPr lang="en-US" altLang="ko-KR" sz="800" kern="0" dirty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lang="en-US" altLang="ko-KR" sz="800" kern="0" dirty="0" smtClean="0">
              <a:solidFill>
                <a:sysClr val="windowText" lastClr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28600" indent="-228600" defTabSz="999733">
              <a:lnSpc>
                <a:spcPct val="150000"/>
              </a:lnSpc>
              <a:spcBef>
                <a:spcPct val="30000"/>
              </a:spcBef>
              <a:buFontTx/>
              <a:buAutoNum type="arabicParenR"/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3DRG </a:t>
            </a:r>
            <a:r>
              <a:rPr lang="ko-KR" altLang="en-US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및 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E-Space </a:t>
            </a:r>
            <a:r>
              <a:rPr lang="ko-KR" altLang="en-US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내 전기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BOM </a:t>
            </a:r>
            <a:r>
              <a:rPr lang="ko-KR" altLang="en-US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생성 기준 적용</a:t>
            </a:r>
            <a:endParaRPr lang="en-US" altLang="ko-KR" sz="800" kern="0" dirty="0" smtClean="0">
              <a:solidFill>
                <a:sysClr val="windowText" lastClr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28600" indent="-228600" defTabSz="999733">
              <a:lnSpc>
                <a:spcPct val="150000"/>
              </a:lnSpc>
              <a:spcBef>
                <a:spcPct val="30000"/>
              </a:spcBef>
              <a:buFontTx/>
              <a:buAutoNum type="arabicParenR"/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전기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계장 </a:t>
            </a:r>
            <a:r>
              <a:rPr lang="en-US" altLang="ko-KR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Tray BOM Report </a:t>
            </a:r>
            <a:r>
              <a:rPr lang="ko-KR" altLang="en-US" sz="800" kern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생성</a:t>
            </a:r>
            <a:endParaRPr lang="en-US" altLang="ko-KR" sz="800" kern="0" dirty="0">
              <a:solidFill>
                <a:sysClr val="windowText" lastClr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151" name="그룹 95"/>
          <p:cNvGrpSpPr/>
          <p:nvPr/>
        </p:nvGrpSpPr>
        <p:grpSpPr>
          <a:xfrm>
            <a:off x="303007" y="1206277"/>
            <a:ext cx="5952655" cy="286882"/>
            <a:chOff x="5836061" y="3489990"/>
            <a:chExt cx="5093980" cy="286882"/>
          </a:xfrm>
        </p:grpSpPr>
        <p:sp>
          <p:nvSpPr>
            <p:cNvPr id="152" name="직사각형 137"/>
            <p:cNvSpPr/>
            <p:nvPr/>
          </p:nvSpPr>
          <p:spPr bwMode="auto">
            <a:xfrm>
              <a:off x="5836061" y="3489990"/>
              <a:ext cx="5093980" cy="2868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A6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900" dirty="0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53" name="TextBox 89"/>
            <p:cNvSpPr txBox="1">
              <a:spLocks noChangeArrowheads="1"/>
            </p:cNvSpPr>
            <p:nvPr/>
          </p:nvSpPr>
          <p:spPr bwMode="auto">
            <a:xfrm>
              <a:off x="6031033" y="3510320"/>
              <a:ext cx="223850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prstClr val="black"/>
                </a:buClr>
                <a:buNone/>
              </a:pPr>
              <a:r>
                <a:rPr lang="ko-KR" altLang="en-US" sz="1000" b="1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상세 </a:t>
              </a:r>
              <a:r>
                <a:rPr lang="ko-KR" altLang="en-US" sz="10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프로세스 </a:t>
              </a:r>
              <a:r>
                <a:rPr lang="en-US" altLang="ko-KR" sz="1000" b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29285A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(To-Be)</a:t>
              </a:r>
              <a:endParaRPr lang="ko-KR" altLang="en-US" sz="1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29285A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55" name="도넛 139"/>
            <p:cNvSpPr/>
            <p:nvPr/>
          </p:nvSpPr>
          <p:spPr>
            <a:xfrm>
              <a:off x="5942758" y="3590511"/>
              <a:ext cx="85840" cy="85840"/>
            </a:xfrm>
            <a:prstGeom prst="donut">
              <a:avLst>
                <a:gd name="adj" fmla="val 5496"/>
              </a:avLst>
            </a:prstGeom>
            <a:solidFill>
              <a:srgbClr val="7CB8E0"/>
            </a:solidFill>
            <a:ln>
              <a:solidFill>
                <a:srgbClr val="7CB8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56" name="표 155">
            <a:extLst>
              <a:ext uri="{FF2B5EF4-FFF2-40B4-BE49-F238E27FC236}">
                <a16:creationId xmlns:a16="http://schemas.microsoft.com/office/drawing/2014/main" id="{D94B824B-EB9B-4459-A6DE-9A66CB48E4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42972" y="1778697"/>
          <a:ext cx="3166037" cy="201171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9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8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97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S/N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1" marR="5451" marT="5451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내역</a:t>
                      </a:r>
                    </a:p>
                  </a:txBody>
                  <a:tcPr marL="5451" marR="5451" marT="5451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R&amp;R</a:t>
                      </a:r>
                    </a:p>
                  </a:txBody>
                  <a:tcPr marL="5451" marR="5451" marT="5451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68" marR="7468" marT="7468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68" marR="7468" marT="7468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 고</a:t>
                      </a:r>
                    </a:p>
                  </a:txBody>
                  <a:tcPr marL="5451" marR="5451" marT="5451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64"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1" marR="5451" marT="5451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1" marR="5451" marT="5451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r>
                        <a:rPr kumimoji="0" lang="en-US" altLang="ko-KR" sz="8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8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kumimoji="0" lang="ko-KR" altLang="en-US" sz="8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기술팀</a:t>
                      </a:r>
                      <a:endParaRPr kumimoji="0" lang="ko-KR" altLang="en-US" sz="800" b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협력사</a:t>
                      </a:r>
                      <a:endParaRPr kumimoji="0" lang="ko-KR" altLang="en-US" sz="800" b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설계팀</a:t>
                      </a:r>
                      <a:endParaRPr kumimoji="0" lang="ko-KR" altLang="en-US" sz="800" b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51" marR="5451" marT="5451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51" marR="5451" marT="5451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표준 자재 코드 작성</a:t>
                      </a:r>
                      <a:endParaRPr kumimoji="0" lang="ko-KR" altLang="en-US" sz="700" b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endParaRPr kumimoji="0" lang="ko-KR" altLang="en-US" sz="7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5451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451" marR="5451" marT="5451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표준 자재 코드 </a:t>
                      </a:r>
                      <a:endParaRPr kumimoji="0" lang="en-US" altLang="ko-KR" sz="700" b="0" kern="120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kern="1200" baseline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Bulkloading</a:t>
                      </a:r>
                      <a:endParaRPr kumimoji="0" lang="en-US" altLang="ko-KR" sz="700" b="0" kern="120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kumimoji="0" lang="en-US" altLang="ko-KR" sz="7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5451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4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451" marR="5451" marT="5451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BOM </a:t>
                      </a:r>
                      <a:r>
                        <a:rPr kumimoji="0" lang="ko-KR" altLang="en-US" sz="7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생성 기준 정의</a:t>
                      </a:r>
                      <a:endParaRPr kumimoji="0" lang="en-US" altLang="ko-KR" sz="700" b="0" kern="120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kumimoji="0" lang="ko-KR" altLang="en-US" sz="700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  <a:endParaRPr kumimoji="0" lang="ko-KR" altLang="en-US" sz="700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5451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4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5451" marR="5451" marT="5451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BOM Report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kern="1200" baseline="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Config</a:t>
                      </a:r>
                      <a:r>
                        <a:rPr kumimoji="0" lang="en-US" altLang="ko-KR" sz="7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Setup</a:t>
                      </a: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  <a:endParaRPr kumimoji="0" lang="ko-KR" altLang="en-US" sz="7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kumimoji="0" lang="ko-KR" altLang="en-US" sz="700" kern="120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kumimoji="0" lang="en-US" altLang="ko-KR" sz="7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5451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26320"/>
                  </a:ext>
                </a:extLst>
              </a:tr>
              <a:tr h="3044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5451" marR="5451" marT="5451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BOM</a:t>
                      </a:r>
                      <a:r>
                        <a:rPr kumimoji="0" lang="en-US" altLang="ko-KR" sz="7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Report </a:t>
                      </a:r>
                      <a:r>
                        <a:rPr kumimoji="0" lang="ko-KR" altLang="en-US" sz="700" b="0" kern="120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생성</a:t>
                      </a:r>
                      <a:endParaRPr kumimoji="0" lang="en-US" altLang="ko-KR" sz="700" b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20000"/>
                        </a:lnSpc>
                      </a:pPr>
                      <a:endParaRPr kumimoji="0" lang="ko-KR" altLang="en-US" sz="70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kumimoji="0" lang="en-US" altLang="ko-KR" sz="700" kern="120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●</a:t>
                      </a:r>
                      <a:endParaRPr kumimoji="0" lang="en-US" altLang="ko-KR" sz="700" kern="120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5451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57" name="그룹 156"/>
          <p:cNvGrpSpPr/>
          <p:nvPr/>
        </p:nvGrpSpPr>
        <p:grpSpPr>
          <a:xfrm>
            <a:off x="4325978" y="5650774"/>
            <a:ext cx="1385128" cy="877031"/>
            <a:chOff x="287376" y="5597002"/>
            <a:chExt cx="1385128" cy="877031"/>
          </a:xfrm>
        </p:grpSpPr>
        <p:grpSp>
          <p:nvGrpSpPr>
            <p:cNvPr id="158" name="그룹 157"/>
            <p:cNvGrpSpPr/>
            <p:nvPr/>
          </p:nvGrpSpPr>
          <p:grpSpPr>
            <a:xfrm>
              <a:off x="399057" y="5750081"/>
              <a:ext cx="570638" cy="200055"/>
              <a:chOff x="985187" y="5201088"/>
              <a:chExt cx="570638" cy="200055"/>
            </a:xfrm>
          </p:grpSpPr>
          <p:sp>
            <p:nvSpPr>
              <p:cNvPr id="171" name="직사각형 74">
                <a:extLst>
                  <a:ext uri="{FF2B5EF4-FFF2-40B4-BE49-F238E27FC236}">
                    <a16:creationId xmlns:a16="http://schemas.microsoft.com/office/drawing/2014/main" id="{2F5320E2-843A-46C3-B75B-09DCC8C1DAA6}"/>
                  </a:ext>
                </a:extLst>
              </p:cNvPr>
              <p:cNvSpPr/>
              <p:nvPr/>
            </p:nvSpPr>
            <p:spPr>
              <a:xfrm>
                <a:off x="985187" y="5265115"/>
                <a:ext cx="216000" cy="72000"/>
              </a:xfrm>
              <a:prstGeom prst="rect">
                <a:avLst/>
              </a:prstGeom>
              <a:solidFill>
                <a:srgbClr val="FBE5D6"/>
              </a:solidFill>
              <a:ln w="6350">
                <a:solidFill>
                  <a:srgbClr val="64AA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en-US" altLang="ko-KR" sz="900" b="1" kern="0" dirty="0">
                  <a:solidFill>
                    <a:srgbClr val="08080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3" name="TextBox 84">
                <a:extLst>
                  <a:ext uri="{FF2B5EF4-FFF2-40B4-BE49-F238E27FC236}">
                    <a16:creationId xmlns:a16="http://schemas.microsoft.com/office/drawing/2014/main" id="{AC8B78BA-CF66-4551-BCB7-282637730C0C}"/>
                  </a:ext>
                </a:extLst>
              </p:cNvPr>
              <p:cNvSpPr txBox="1"/>
              <p:nvPr/>
            </p:nvSpPr>
            <p:spPr>
              <a:xfrm>
                <a:off x="1121091" y="5201088"/>
                <a:ext cx="434734" cy="20005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7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 : </a:t>
                </a:r>
                <a:r>
                  <a:rPr lang="en-US" altLang="ko-KR" sz="700" dirty="0" smtClean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S3D</a:t>
                </a:r>
                <a:endParaRPr lang="ko-KR" altLang="en-US" sz="7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399057" y="5899903"/>
              <a:ext cx="1029791" cy="200055"/>
              <a:chOff x="985187" y="5406238"/>
              <a:chExt cx="1029791" cy="200055"/>
            </a:xfrm>
          </p:grpSpPr>
          <p:sp>
            <p:nvSpPr>
              <p:cNvPr id="167" name="직사각형 74">
                <a:extLst>
                  <a:ext uri="{FF2B5EF4-FFF2-40B4-BE49-F238E27FC236}">
                    <a16:creationId xmlns:a16="http://schemas.microsoft.com/office/drawing/2014/main" id="{8ACD742B-DA18-4456-9003-F9B7F0E0B653}"/>
                  </a:ext>
                </a:extLst>
              </p:cNvPr>
              <p:cNvSpPr/>
              <p:nvPr/>
            </p:nvSpPr>
            <p:spPr>
              <a:xfrm>
                <a:off x="985187" y="5470265"/>
                <a:ext cx="216000" cy="72000"/>
              </a:xfrm>
              <a:prstGeom prst="rect">
                <a:avLst/>
              </a:prstGeom>
              <a:solidFill>
                <a:srgbClr val="C1D9B1">
                  <a:alpha val="60000"/>
                </a:srgbClr>
              </a:solidFill>
              <a:ln w="6350">
                <a:solidFill>
                  <a:srgbClr val="64AA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en-US" altLang="ko-KR" sz="900" b="1" kern="0" dirty="0">
                  <a:solidFill>
                    <a:srgbClr val="08080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0" name="TextBox 84">
                <a:extLst>
                  <a:ext uri="{FF2B5EF4-FFF2-40B4-BE49-F238E27FC236}">
                    <a16:creationId xmlns:a16="http://schemas.microsoft.com/office/drawing/2014/main" id="{DE4F9AC3-DD70-40DB-BA2B-4B14FB074685}"/>
                  </a:ext>
                </a:extLst>
              </p:cNvPr>
              <p:cNvSpPr txBox="1"/>
              <p:nvPr/>
            </p:nvSpPr>
            <p:spPr>
              <a:xfrm>
                <a:off x="1116975" y="5406238"/>
                <a:ext cx="898003" cy="20005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7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 : </a:t>
                </a:r>
                <a:r>
                  <a:rPr lang="en-US" altLang="ko-KR" sz="700" dirty="0" smtClean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Arial" panose="020B0604020202020204" pitchFamily="34" charset="0"/>
                  </a:rPr>
                  <a:t>3DRG, E-Space</a:t>
                </a:r>
              </a:p>
            </p:txBody>
          </p:sp>
        </p:grp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09FB5DA-D030-4B6E-9642-EE6D449979DB}"/>
                </a:ext>
              </a:extLst>
            </p:cNvPr>
            <p:cNvSpPr/>
            <p:nvPr/>
          </p:nvSpPr>
          <p:spPr>
            <a:xfrm>
              <a:off x="287376" y="5750081"/>
              <a:ext cx="1385128" cy="723952"/>
            </a:xfrm>
            <a:prstGeom prst="rect">
              <a:avLst/>
            </a:prstGeom>
            <a:noFill/>
            <a:ln w="317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altLang="ko-KR" sz="800" dirty="0">
                <a:solidFill>
                  <a:sysClr val="windowText" lastClr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l"/>
              <a:endParaRPr lang="en-US" altLang="ko-KR" sz="800" dirty="0">
                <a:solidFill>
                  <a:sysClr val="windowText" lastClr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l"/>
              <a:endParaRPr lang="en-US" altLang="ko-KR" sz="800" dirty="0">
                <a:solidFill>
                  <a:sysClr val="windowText" lastClr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l"/>
              <a:endParaRPr lang="en-US" altLang="ko-KR" sz="800" dirty="0">
                <a:solidFill>
                  <a:sysClr val="windowText" lastClr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l"/>
              <a:endParaRPr lang="en-US" altLang="ko-KR" sz="800" dirty="0">
                <a:solidFill>
                  <a:sysClr val="windowText" lastClr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l"/>
              <a:endParaRPr lang="en-US" altLang="ko-KR" sz="800" dirty="0">
                <a:solidFill>
                  <a:sysClr val="windowText" lastClr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l"/>
              <a:endParaRPr lang="ko-KR" altLang="en-US" sz="800" dirty="0">
                <a:solidFill>
                  <a:sysClr val="windowText" lastClr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0A7F909-E385-47CA-A624-10A2A91528BC}"/>
                </a:ext>
              </a:extLst>
            </p:cNvPr>
            <p:cNvSpPr/>
            <p:nvPr/>
          </p:nvSpPr>
          <p:spPr bwMode="auto">
            <a:xfrm>
              <a:off x="287376" y="5597002"/>
              <a:ext cx="1385128" cy="15633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 eaLnBrk="0" hangingPunct="0">
                <a:buClr>
                  <a:schemeClr val="tx1"/>
                </a:buClr>
              </a:pPr>
              <a:r>
                <a:rPr lang="en-US" altLang="ko-KR" sz="7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* </a:t>
              </a:r>
              <a:r>
                <a:rPr lang="ko-KR" altLang="en-US" sz="7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시스템 구분 </a:t>
              </a:r>
              <a:r>
                <a:rPr lang="en-US" altLang="ko-KR" sz="7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*</a:t>
              </a:r>
              <a:endParaRPr lang="ko-KR" altLang="en-US" sz="7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52A8082E-42C1-42C3-A9F3-9C6015258327}"/>
                </a:ext>
              </a:extLst>
            </p:cNvPr>
            <p:cNvSpPr/>
            <p:nvPr/>
          </p:nvSpPr>
          <p:spPr bwMode="auto">
            <a:xfrm>
              <a:off x="287376" y="6091427"/>
              <a:ext cx="1385128" cy="14480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 eaLnBrk="0" hangingPunct="0">
                <a:buClr>
                  <a:schemeClr val="tx1"/>
                </a:buClr>
              </a:pPr>
              <a:r>
                <a:rPr lang="en-US" altLang="ko-KR" sz="7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* Interface </a:t>
              </a:r>
              <a:r>
                <a:rPr lang="ko-KR" altLang="en-US" sz="7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구분 </a:t>
              </a:r>
              <a:r>
                <a:rPr lang="en-US" altLang="ko-KR" sz="7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*</a:t>
              </a:r>
              <a:endParaRPr lang="ko-KR" altLang="en-US" sz="7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569280D1-F960-47E7-89AF-39DF603EBE6B}"/>
                </a:ext>
              </a:extLst>
            </p:cNvPr>
            <p:cNvSpPr/>
            <p:nvPr/>
          </p:nvSpPr>
          <p:spPr bwMode="auto">
            <a:xfrm>
              <a:off x="399057" y="6327327"/>
              <a:ext cx="220937" cy="93355"/>
            </a:xfrm>
            <a:prstGeom prst="rect">
              <a:avLst/>
            </a:prstGeom>
            <a:pattFill prst="dkUpDiag">
              <a:fgClr>
                <a:schemeClr val="bg2">
                  <a:lumMod val="90000"/>
                </a:schemeClr>
              </a:fgClr>
              <a:bgClr>
                <a:prstClr val="white"/>
              </a:bgClr>
            </a:patt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 eaLnBrk="0" latinLnBrk="0" hangingPunct="0"/>
              <a:endParaRPr lang="en-US" altLang="ko-KR" sz="800" b="1" kern="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66" name="TextBox 84">
              <a:extLst>
                <a:ext uri="{FF2B5EF4-FFF2-40B4-BE49-F238E27FC236}">
                  <a16:creationId xmlns:a16="http://schemas.microsoft.com/office/drawing/2014/main" id="{55B93F61-09D6-4656-8EEE-F00CD9212D56}"/>
                </a:ext>
              </a:extLst>
            </p:cNvPr>
            <p:cNvSpPr txBox="1"/>
            <p:nvPr/>
          </p:nvSpPr>
          <p:spPr>
            <a:xfrm>
              <a:off x="613213" y="6273977"/>
              <a:ext cx="582211" cy="20005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: </a:t>
              </a:r>
              <a:r>
                <a:rPr lang="ko-KR" altLang="en-US" sz="7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Arial" panose="020B0604020202020204" pitchFamily="34" charset="0"/>
                </a:rPr>
                <a:t>개발 범위</a:t>
              </a:r>
            </a:p>
          </p:txBody>
        </p:sp>
      </p:grpSp>
      <p:pic>
        <p:nvPicPr>
          <p:cNvPr id="174" name="그림 173">
            <a:extLst>
              <a:ext uri="{FF2B5EF4-FFF2-40B4-BE49-F238E27FC236}">
                <a16:creationId xmlns:a16="http://schemas.microsoft.com/office/drawing/2014/main" id="{FF39B821-398C-4EDB-82B5-0D542BF53B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1178368" y="1609691"/>
            <a:ext cx="195235" cy="194559"/>
          </a:xfrm>
          <a:prstGeom prst="rect">
            <a:avLst/>
          </a:prstGeom>
        </p:spPr>
      </p:pic>
      <p:sp>
        <p:nvSpPr>
          <p:cNvPr id="175" name="직사각형 74">
            <a:extLst>
              <a:ext uri="{FF2B5EF4-FFF2-40B4-BE49-F238E27FC236}">
                <a16:creationId xmlns:a16="http://schemas.microsoft.com/office/drawing/2014/main" id="{A8D77FBE-A8E3-4D6A-A340-CF3CCA0667AB}"/>
              </a:ext>
            </a:extLst>
          </p:cNvPr>
          <p:cNvSpPr/>
          <p:nvPr/>
        </p:nvSpPr>
        <p:spPr>
          <a:xfrm>
            <a:off x="1568888" y="6405230"/>
            <a:ext cx="894132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64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BOM Issue</a:t>
            </a:r>
            <a:endParaRPr lang="en-US" altLang="ko-KR" sz="8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2928453" y="5945758"/>
            <a:ext cx="116042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D75F47D-719A-4171-987C-0455D18BAFEC}"/>
              </a:ext>
            </a:extLst>
          </p:cNvPr>
          <p:cNvSpPr/>
          <p:nvPr/>
        </p:nvSpPr>
        <p:spPr>
          <a:xfrm>
            <a:off x="305041" y="1912176"/>
            <a:ext cx="3371564" cy="4824409"/>
          </a:xfrm>
          <a:prstGeom prst="rect">
            <a:avLst/>
          </a:prstGeom>
          <a:noFill/>
          <a:ln w="3175" algn="ctr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9990" tIns="144000" rIns="89990" bIns="35996" anchor="t"/>
          <a:lstStyle/>
          <a:p>
            <a:pPr marL="228600" indent="-228600" defTabSz="999733">
              <a:lnSpc>
                <a:spcPct val="150000"/>
              </a:lnSpc>
              <a:spcBef>
                <a:spcPct val="30000"/>
              </a:spcBef>
              <a:buAutoNum type="arabicParenR"/>
            </a:pPr>
            <a:endParaRPr lang="ko-KR" altLang="en-US" sz="8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A34F082-ABA3-4AC7-B26D-6A2504CA8492}"/>
              </a:ext>
            </a:extLst>
          </p:cNvPr>
          <p:cNvSpPr/>
          <p:nvPr/>
        </p:nvSpPr>
        <p:spPr>
          <a:xfrm>
            <a:off x="3768880" y="1577192"/>
            <a:ext cx="2481817" cy="25095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720" tIns="41861" rIns="83720" bIns="4186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spc="-50" dirty="0" smtClean="0">
                <a:solidFill>
                  <a:prstClr val="white">
                    <a:alpha val="99000"/>
                  </a:prstClr>
                </a:solidFill>
                <a:latin typeface="맑은 고딕" panose="020B0503020000020004" pitchFamily="50" charset="-127"/>
                <a:cs typeface="Arial" pitchFamily="34" charset="0"/>
              </a:rPr>
              <a:t>프로젝트기술팀</a:t>
            </a:r>
            <a:endParaRPr kumimoji="1" lang="ko-KR" altLang="en-US" sz="900" b="1" spc="-50" dirty="0">
              <a:solidFill>
                <a:prstClr val="white">
                  <a:alpha val="99000"/>
                </a:prstClr>
              </a:solidFill>
              <a:latin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90" name="그림 189">
            <a:extLst>
              <a:ext uri="{FF2B5EF4-FFF2-40B4-BE49-F238E27FC236}">
                <a16:creationId xmlns:a16="http://schemas.microsoft.com/office/drawing/2014/main" id="{FF39B821-398C-4EDB-82B5-0D542BF53B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377899" y="1609691"/>
            <a:ext cx="195235" cy="194559"/>
          </a:xfrm>
          <a:prstGeom prst="rect">
            <a:avLst/>
          </a:prstGeom>
        </p:spPr>
      </p:pic>
      <p:sp>
        <p:nvSpPr>
          <p:cNvPr id="193" name="직사각형 74">
            <a:extLst>
              <a:ext uri="{FF2B5EF4-FFF2-40B4-BE49-F238E27FC236}">
                <a16:creationId xmlns:a16="http://schemas.microsoft.com/office/drawing/2014/main" id="{F7759668-43D4-4C8B-B2A0-3558DB81C746}"/>
              </a:ext>
            </a:extLst>
          </p:cNvPr>
          <p:cNvSpPr/>
          <p:nvPr/>
        </p:nvSpPr>
        <p:spPr>
          <a:xfrm>
            <a:off x="4379788" y="3913959"/>
            <a:ext cx="1260000" cy="216000"/>
          </a:xfrm>
          <a:prstGeom prst="rect">
            <a:avLst/>
          </a:prstGeom>
          <a:solidFill>
            <a:srgbClr val="C1D9B1"/>
          </a:solidFill>
          <a:ln w="6350">
            <a:solidFill>
              <a:srgbClr val="64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BOM Report</a:t>
            </a: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Configuration Setup</a:t>
            </a:r>
            <a:endParaRPr lang="en-US" altLang="ko-KR" sz="8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94" name="직선 화살표 연결선 193"/>
          <p:cNvCxnSpPr>
            <a:stCxn id="192" idx="3"/>
            <a:endCxn id="191" idx="1"/>
          </p:cNvCxnSpPr>
          <p:nvPr/>
        </p:nvCxnSpPr>
        <p:spPr>
          <a:xfrm>
            <a:off x="2645954" y="2110168"/>
            <a:ext cx="17338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74">
            <a:extLst>
              <a:ext uri="{FF2B5EF4-FFF2-40B4-BE49-F238E27FC236}">
                <a16:creationId xmlns:a16="http://schemas.microsoft.com/office/drawing/2014/main" id="{F7759668-43D4-4C8B-B2A0-3558DB81C746}"/>
              </a:ext>
            </a:extLst>
          </p:cNvPr>
          <p:cNvSpPr/>
          <p:nvPr/>
        </p:nvSpPr>
        <p:spPr>
          <a:xfrm>
            <a:off x="1385954" y="2002168"/>
            <a:ext cx="126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64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3D Project Setup </a:t>
            </a:r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요청</a:t>
            </a:r>
            <a:endParaRPr lang="en-US" altLang="ko-KR" sz="8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91" name="직사각형 74">
            <a:extLst>
              <a:ext uri="{FF2B5EF4-FFF2-40B4-BE49-F238E27FC236}">
                <a16:creationId xmlns:a16="http://schemas.microsoft.com/office/drawing/2014/main" id="{F7759668-43D4-4C8B-B2A0-3558DB81C746}"/>
              </a:ext>
            </a:extLst>
          </p:cNvPr>
          <p:cNvSpPr/>
          <p:nvPr/>
        </p:nvSpPr>
        <p:spPr>
          <a:xfrm>
            <a:off x="4379788" y="2002168"/>
            <a:ext cx="126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64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3D Project Setup</a:t>
            </a:r>
            <a:endParaRPr lang="en-US" altLang="ko-KR" sz="8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18" name="직사각형 74">
            <a:extLst>
              <a:ext uri="{FF2B5EF4-FFF2-40B4-BE49-F238E27FC236}">
                <a16:creationId xmlns:a16="http://schemas.microsoft.com/office/drawing/2014/main" id="{F7759668-43D4-4C8B-B2A0-3558DB81C746}"/>
              </a:ext>
            </a:extLst>
          </p:cNvPr>
          <p:cNvSpPr/>
          <p:nvPr/>
        </p:nvSpPr>
        <p:spPr>
          <a:xfrm>
            <a:off x="1385954" y="2494579"/>
            <a:ext cx="126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64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표준 자재 코드</a:t>
            </a:r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작성</a:t>
            </a:r>
            <a:endParaRPr lang="en-US" altLang="ko-KR" sz="8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9" name="꺾인 연결선 38"/>
          <p:cNvCxnSpPr>
            <a:stCxn id="191" idx="2"/>
            <a:endCxn id="218" idx="0"/>
          </p:cNvCxnSpPr>
          <p:nvPr/>
        </p:nvCxnSpPr>
        <p:spPr>
          <a:xfrm rot="5400000">
            <a:off x="3374666" y="859456"/>
            <a:ext cx="276411" cy="29938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/>
          <p:cNvCxnSpPr>
            <a:stCxn id="120" idx="2"/>
            <a:endCxn id="111" idx="0"/>
          </p:cNvCxnSpPr>
          <p:nvPr/>
        </p:nvCxnSpPr>
        <p:spPr>
          <a:xfrm>
            <a:off x="2015954" y="5243809"/>
            <a:ext cx="1" cy="2069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74">
            <a:extLst>
              <a:ext uri="{FF2B5EF4-FFF2-40B4-BE49-F238E27FC236}">
                <a16:creationId xmlns:a16="http://schemas.microsoft.com/office/drawing/2014/main" id="{F7759668-43D4-4C8B-B2A0-3558DB81C746}"/>
              </a:ext>
            </a:extLst>
          </p:cNvPr>
          <p:cNvSpPr/>
          <p:nvPr/>
        </p:nvSpPr>
        <p:spPr>
          <a:xfrm>
            <a:off x="1385954" y="3911725"/>
            <a:ext cx="1260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64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BOM </a:t>
            </a:r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생성 기준 정의</a:t>
            </a:r>
            <a:endParaRPr lang="en-US" altLang="ko-KR" sz="8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5" name="직사각형 74">
            <a:extLst>
              <a:ext uri="{FF2B5EF4-FFF2-40B4-BE49-F238E27FC236}">
                <a16:creationId xmlns:a16="http://schemas.microsoft.com/office/drawing/2014/main" id="{F7759668-43D4-4C8B-B2A0-3558DB81C746}"/>
              </a:ext>
            </a:extLst>
          </p:cNvPr>
          <p:cNvSpPr/>
          <p:nvPr/>
        </p:nvSpPr>
        <p:spPr>
          <a:xfrm>
            <a:off x="4379788" y="2498783"/>
            <a:ext cx="1260000" cy="216000"/>
          </a:xfrm>
          <a:prstGeom prst="rect">
            <a:avLst/>
          </a:prstGeom>
          <a:solidFill>
            <a:srgbClr val="FBE5D6"/>
          </a:solidFill>
          <a:ln w="6350">
            <a:solidFill>
              <a:srgbClr val="64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표준 자재 코드 </a:t>
            </a:r>
            <a:endParaRPr lang="en-US" altLang="ko-KR" sz="8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S3D </a:t>
            </a:r>
            <a:r>
              <a:rPr lang="ko-KR" altLang="en-US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업로드</a:t>
            </a:r>
            <a:endParaRPr lang="en-US" altLang="ko-KR" sz="8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09" name="직선 화살표 연결선 108"/>
          <p:cNvCxnSpPr>
            <a:stCxn id="218" idx="3"/>
            <a:endCxn id="105" idx="1"/>
          </p:cNvCxnSpPr>
          <p:nvPr/>
        </p:nvCxnSpPr>
        <p:spPr>
          <a:xfrm>
            <a:off x="2645954" y="2602579"/>
            <a:ext cx="1733834" cy="420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74">
            <a:extLst>
              <a:ext uri="{FF2B5EF4-FFF2-40B4-BE49-F238E27FC236}">
                <a16:creationId xmlns:a16="http://schemas.microsoft.com/office/drawing/2014/main" id="{F7759668-43D4-4C8B-B2A0-3558DB81C746}"/>
              </a:ext>
            </a:extLst>
          </p:cNvPr>
          <p:cNvSpPr/>
          <p:nvPr/>
        </p:nvSpPr>
        <p:spPr>
          <a:xfrm>
            <a:off x="1385954" y="3503983"/>
            <a:ext cx="1260000" cy="21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64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3D Modeling</a:t>
            </a:r>
            <a:endParaRPr lang="en-US" altLang="ko-KR" sz="8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20" name="직사각형 74">
            <a:extLst>
              <a:ext uri="{FF2B5EF4-FFF2-40B4-BE49-F238E27FC236}">
                <a16:creationId xmlns:a16="http://schemas.microsoft.com/office/drawing/2014/main" id="{F7759668-43D4-4C8B-B2A0-3558DB81C746}"/>
              </a:ext>
            </a:extLst>
          </p:cNvPr>
          <p:cNvSpPr/>
          <p:nvPr/>
        </p:nvSpPr>
        <p:spPr>
          <a:xfrm>
            <a:off x="1385954" y="5027809"/>
            <a:ext cx="1260000" cy="216000"/>
          </a:xfrm>
          <a:prstGeom prst="rect">
            <a:avLst/>
          </a:prstGeom>
          <a:solidFill>
            <a:srgbClr val="C1D9B1"/>
          </a:solidFill>
          <a:ln w="6350">
            <a:solidFill>
              <a:srgbClr val="64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800" kern="0" dirty="0">
                <a:solidFill>
                  <a:srgbClr val="080808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BOM Report </a:t>
            </a:r>
            <a:r>
              <a:rPr lang="ko-KR" altLang="en-US" sz="800" kern="0" dirty="0">
                <a:solidFill>
                  <a:srgbClr val="080808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생성</a:t>
            </a:r>
            <a:endParaRPr lang="en-US" altLang="ko-KR" sz="800" kern="0" dirty="0">
              <a:solidFill>
                <a:srgbClr val="080808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48" name="직선 화살표 연결선 147"/>
          <p:cNvCxnSpPr>
            <a:stCxn id="96" idx="2"/>
            <a:endCxn id="117" idx="0"/>
          </p:cNvCxnSpPr>
          <p:nvPr/>
        </p:nvCxnSpPr>
        <p:spPr>
          <a:xfrm flipH="1">
            <a:off x="2015954" y="3268621"/>
            <a:ext cx="1" cy="2353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17" idx="2"/>
            <a:endCxn id="85" idx="0"/>
          </p:cNvCxnSpPr>
          <p:nvPr/>
        </p:nvCxnSpPr>
        <p:spPr>
          <a:xfrm>
            <a:off x="2015954" y="3719983"/>
            <a:ext cx="0" cy="19174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85" idx="3"/>
            <a:endCxn id="193" idx="1"/>
          </p:cNvCxnSpPr>
          <p:nvPr/>
        </p:nvCxnSpPr>
        <p:spPr>
          <a:xfrm>
            <a:off x="2645954" y="4019725"/>
            <a:ext cx="1733834" cy="22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193" idx="2"/>
            <a:endCxn id="102" idx="0"/>
          </p:cNvCxnSpPr>
          <p:nvPr/>
        </p:nvCxnSpPr>
        <p:spPr>
          <a:xfrm rot="5400000">
            <a:off x="3345728" y="2800187"/>
            <a:ext cx="334288" cy="29938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102" idx="3"/>
            <a:endCxn id="193" idx="3"/>
          </p:cNvCxnSpPr>
          <p:nvPr/>
        </p:nvCxnSpPr>
        <p:spPr>
          <a:xfrm flipV="1">
            <a:off x="2645954" y="4021959"/>
            <a:ext cx="2993834" cy="568288"/>
          </a:xfrm>
          <a:prstGeom prst="bentConnector3">
            <a:avLst>
              <a:gd name="adj1" fmla="val 1076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02" idx="2"/>
            <a:endCxn id="120" idx="0"/>
          </p:cNvCxnSpPr>
          <p:nvPr/>
        </p:nvCxnSpPr>
        <p:spPr>
          <a:xfrm flipH="1">
            <a:off x="2015954" y="4716247"/>
            <a:ext cx="1" cy="3115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꺾인 연결선 181"/>
          <p:cNvCxnSpPr>
            <a:stCxn id="112" idx="1"/>
            <a:endCxn id="117" idx="1"/>
          </p:cNvCxnSpPr>
          <p:nvPr/>
        </p:nvCxnSpPr>
        <p:spPr>
          <a:xfrm rot="10800000">
            <a:off x="1385954" y="3611983"/>
            <a:ext cx="30426" cy="1964808"/>
          </a:xfrm>
          <a:prstGeom prst="bentConnector3">
            <a:avLst>
              <a:gd name="adj1" fmla="val 851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179" idx="2"/>
            <a:endCxn id="175" idx="0"/>
          </p:cNvCxnSpPr>
          <p:nvPr/>
        </p:nvCxnSpPr>
        <p:spPr>
          <a:xfrm flipH="1">
            <a:off x="2015954" y="6167293"/>
            <a:ext cx="1" cy="2379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/>
          <p:cNvGrpSpPr/>
          <p:nvPr/>
        </p:nvGrpSpPr>
        <p:grpSpPr>
          <a:xfrm>
            <a:off x="1385955" y="4417867"/>
            <a:ext cx="1437744" cy="460604"/>
            <a:chOff x="1667895" y="4417867"/>
            <a:chExt cx="1437744" cy="460604"/>
          </a:xfrm>
        </p:grpSpPr>
        <p:sp>
          <p:nvSpPr>
            <p:cNvPr id="102" name="직사각형 74">
              <a:extLst>
                <a:ext uri="{FF2B5EF4-FFF2-40B4-BE49-F238E27FC236}">
                  <a16:creationId xmlns:a16="http://schemas.microsoft.com/office/drawing/2014/main" id="{F7759668-43D4-4C8B-B2A0-3558DB81C746}"/>
                </a:ext>
              </a:extLst>
            </p:cNvPr>
            <p:cNvSpPr/>
            <p:nvPr/>
          </p:nvSpPr>
          <p:spPr>
            <a:xfrm>
              <a:off x="1667895" y="4464247"/>
              <a:ext cx="1259999" cy="25200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64AA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698320" y="4525961"/>
              <a:ext cx="1213924" cy="12857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latinLnBrk="0">
                <a:defRPr sz="800" kern="0">
                  <a:solidFill>
                    <a:srgbClr val="080808"/>
                  </a:solidFill>
                  <a:latin typeface="+mn-ea"/>
                </a:defRPr>
              </a:lvl1pPr>
            </a:lstStyle>
            <a:p>
              <a:r>
                <a:rPr lang="en-US" altLang="ko-KR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BOM </a:t>
              </a:r>
              <a:r>
                <a:rPr lang="ko-KR" altLang="en-US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생성 기준 변경</a:t>
              </a:r>
              <a:endPara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235192" y="4662471"/>
              <a:ext cx="287518" cy="216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latinLnBrk="0">
                <a:defRPr sz="800" kern="0">
                  <a:solidFill>
                    <a:srgbClr val="080808"/>
                  </a:solidFill>
                  <a:latin typeface="+mn-ea"/>
                </a:defRPr>
              </a:lvl1pPr>
            </a:lstStyle>
            <a:p>
              <a:r>
                <a:rPr lang="en-US" altLang="ko-KR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N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818121" y="4417867"/>
              <a:ext cx="287518" cy="216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latinLnBrk="0">
                <a:defRPr sz="800" kern="0">
                  <a:solidFill>
                    <a:srgbClr val="080808"/>
                  </a:solidFill>
                  <a:latin typeface="+mn-ea"/>
                </a:defRPr>
              </a:lvl1pPr>
            </a:lstStyle>
            <a:p>
              <a:r>
                <a:rPr lang="en-US" altLang="ko-KR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Y</a:t>
              </a:r>
              <a:endPara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cxnSp>
        <p:nvCxnSpPr>
          <p:cNvPr id="196" name="직선 화살표 연결선 195"/>
          <p:cNvCxnSpPr>
            <a:stCxn id="111" idx="2"/>
            <a:endCxn id="179" idx="0"/>
          </p:cNvCxnSpPr>
          <p:nvPr/>
        </p:nvCxnSpPr>
        <p:spPr>
          <a:xfrm>
            <a:off x="2015955" y="5702791"/>
            <a:ext cx="0" cy="21250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/>
          <p:cNvGrpSpPr/>
          <p:nvPr/>
        </p:nvGrpSpPr>
        <p:grpSpPr>
          <a:xfrm>
            <a:off x="1202012" y="5401970"/>
            <a:ext cx="1443942" cy="475844"/>
            <a:chOff x="1483952" y="5401970"/>
            <a:chExt cx="1443942" cy="475844"/>
          </a:xfrm>
        </p:grpSpPr>
        <p:sp>
          <p:nvSpPr>
            <p:cNvPr id="111" name="직사각형 74">
              <a:extLst>
                <a:ext uri="{FF2B5EF4-FFF2-40B4-BE49-F238E27FC236}">
                  <a16:creationId xmlns:a16="http://schemas.microsoft.com/office/drawing/2014/main" id="{F7759668-43D4-4C8B-B2A0-3558DB81C746}"/>
                </a:ext>
              </a:extLst>
            </p:cNvPr>
            <p:cNvSpPr/>
            <p:nvPr/>
          </p:nvSpPr>
          <p:spPr>
            <a:xfrm>
              <a:off x="1667895" y="5450791"/>
              <a:ext cx="1259999" cy="252000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rgbClr val="64AA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698320" y="5418833"/>
              <a:ext cx="1213924" cy="31591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latinLnBrk="0">
                <a:defRPr sz="800" kern="0">
                  <a:solidFill>
                    <a:srgbClr val="080808"/>
                  </a:solidFill>
                  <a:latin typeface="+mn-ea"/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3D </a:t>
              </a:r>
              <a:r>
                <a:rPr lang="en-US" altLang="ko-KR" dirty="0" smtClean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Model </a:t>
              </a:r>
              <a:r>
                <a:rPr lang="ko-KR" altLang="en-US" dirty="0" smtClean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변경</a:t>
              </a:r>
              <a:r>
                <a:rPr lang="en-US" altLang="ko-KR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/>
              </a:r>
              <a:br>
                <a:rPr lang="en-US" altLang="ko-KR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</a:br>
              <a:r>
                <a:rPr lang="en-US" altLang="ko-KR" dirty="0" smtClean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 If required)</a:t>
              </a:r>
              <a:endParaRPr lang="en-US" altLang="ko-KR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235192" y="5661814"/>
              <a:ext cx="287518" cy="216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latinLnBrk="0">
                <a:defRPr sz="800" kern="0">
                  <a:solidFill>
                    <a:srgbClr val="080808"/>
                  </a:solidFill>
                  <a:latin typeface="+mn-ea"/>
                </a:defRPr>
              </a:lvl1pPr>
            </a:lstStyle>
            <a:p>
              <a:r>
                <a:rPr lang="en-US" altLang="ko-KR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N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483952" y="5401970"/>
              <a:ext cx="287518" cy="216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latinLnBrk="0">
                <a:defRPr sz="800" kern="0">
                  <a:solidFill>
                    <a:srgbClr val="080808"/>
                  </a:solidFill>
                  <a:latin typeface="+mn-ea"/>
                </a:defRPr>
              </a:lvl1pPr>
            </a:lstStyle>
            <a:p>
              <a:r>
                <a:rPr lang="en-US" altLang="ko-KR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Y</a:t>
              </a:r>
              <a:endPara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1385955" y="2815390"/>
            <a:ext cx="1259999" cy="629960"/>
            <a:chOff x="1667895" y="2815390"/>
            <a:chExt cx="1259999" cy="629960"/>
          </a:xfrm>
        </p:grpSpPr>
        <p:sp>
          <p:nvSpPr>
            <p:cNvPr id="96" name="직사각형 74">
              <a:extLst>
                <a:ext uri="{FF2B5EF4-FFF2-40B4-BE49-F238E27FC236}">
                  <a16:creationId xmlns:a16="http://schemas.microsoft.com/office/drawing/2014/main" id="{F7759668-43D4-4C8B-B2A0-3558DB81C746}"/>
                </a:ext>
              </a:extLst>
            </p:cNvPr>
            <p:cNvSpPr/>
            <p:nvPr/>
          </p:nvSpPr>
          <p:spPr>
            <a:xfrm>
              <a:off x="1667895" y="3016621"/>
              <a:ext cx="1259999" cy="252000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64AA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698320" y="3078335"/>
              <a:ext cx="1213924" cy="12857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latinLnBrk="0">
                <a:defRPr sz="800" kern="0">
                  <a:solidFill>
                    <a:srgbClr val="080808"/>
                  </a:solidFill>
                  <a:latin typeface="+mn-ea"/>
                </a:defRPr>
              </a:lvl1pPr>
            </a:lstStyle>
            <a:p>
              <a:r>
                <a:rPr lang="ko-KR" altLang="en-US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표준 자재 코드 변경</a:t>
              </a:r>
              <a:endParaRPr lang="ko-KR" altLang="en-US" dirty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235192" y="3229350"/>
              <a:ext cx="287518" cy="216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latinLnBrk="0">
                <a:defRPr sz="800" kern="0">
                  <a:solidFill>
                    <a:srgbClr val="080808"/>
                  </a:solidFill>
                  <a:latin typeface="+mn-ea"/>
                </a:defRPr>
              </a:lvl1pPr>
            </a:lstStyle>
            <a:p>
              <a:r>
                <a:rPr lang="en-US" altLang="ko-KR" dirty="0" smtClean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N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227372" y="2815390"/>
              <a:ext cx="287518" cy="2160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latinLnBrk="0">
                <a:defRPr sz="800" kern="0">
                  <a:solidFill>
                    <a:srgbClr val="080808"/>
                  </a:solidFill>
                  <a:latin typeface="+mn-ea"/>
                </a:defRPr>
              </a:lvl1pPr>
            </a:lstStyle>
            <a:p>
              <a:r>
                <a:rPr lang="en-US" altLang="ko-KR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Y</a:t>
              </a:r>
              <a:endPara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cxnSp>
        <p:nvCxnSpPr>
          <p:cNvPr id="224" name="꺾인 연결선 223"/>
          <p:cNvCxnSpPr>
            <a:stCxn id="180" idx="1"/>
            <a:endCxn id="96" idx="1"/>
          </p:cNvCxnSpPr>
          <p:nvPr/>
        </p:nvCxnSpPr>
        <p:spPr>
          <a:xfrm rot="10800000">
            <a:off x="1385956" y="3142621"/>
            <a:ext cx="30425" cy="2898672"/>
          </a:xfrm>
          <a:prstGeom prst="bentConnector3">
            <a:avLst>
              <a:gd name="adj1" fmla="val 21537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꺾인 연결선 224"/>
          <p:cNvCxnSpPr>
            <a:stCxn id="180" idx="3"/>
            <a:endCxn id="111" idx="3"/>
          </p:cNvCxnSpPr>
          <p:nvPr/>
        </p:nvCxnSpPr>
        <p:spPr>
          <a:xfrm flipV="1">
            <a:off x="2630304" y="5576791"/>
            <a:ext cx="15650" cy="464502"/>
          </a:xfrm>
          <a:prstGeom prst="bentConnector3">
            <a:avLst>
              <a:gd name="adj1" fmla="val 23441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385955" y="5915293"/>
            <a:ext cx="1259999" cy="252000"/>
            <a:chOff x="1667895" y="5854333"/>
            <a:chExt cx="1259999" cy="252000"/>
          </a:xfrm>
        </p:grpSpPr>
        <p:sp>
          <p:nvSpPr>
            <p:cNvPr id="179" name="직사각형 74">
              <a:extLst>
                <a:ext uri="{FF2B5EF4-FFF2-40B4-BE49-F238E27FC236}">
                  <a16:creationId xmlns:a16="http://schemas.microsoft.com/office/drawing/2014/main" id="{F7759668-43D4-4C8B-B2A0-3558DB81C746}"/>
                </a:ext>
              </a:extLst>
            </p:cNvPr>
            <p:cNvSpPr/>
            <p:nvPr/>
          </p:nvSpPr>
          <p:spPr>
            <a:xfrm>
              <a:off x="1667895" y="5854333"/>
              <a:ext cx="1259999" cy="252000"/>
            </a:xfrm>
            <a:prstGeom prst="flowChartDecision">
              <a:avLst/>
            </a:prstGeom>
            <a:solidFill>
              <a:srgbClr val="C1D9B1"/>
            </a:solidFill>
            <a:ln w="6350">
              <a:solidFill>
                <a:srgbClr val="64AA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698320" y="5916047"/>
              <a:ext cx="1213924" cy="12857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 latinLnBrk="0">
                <a:defRPr sz="800" kern="0">
                  <a:solidFill>
                    <a:srgbClr val="080808"/>
                  </a:solidFill>
                  <a:latin typeface="+mn-ea"/>
                </a:defRPr>
              </a:lvl1pPr>
            </a:lstStyle>
            <a:p>
              <a:r>
                <a:rPr lang="en-US" altLang="ko-KR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BOM Report </a:t>
              </a:r>
              <a:r>
                <a:rPr lang="ko-KR" altLang="en-US" dirty="0"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검토</a:t>
              </a: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772173" y="5795880"/>
            <a:ext cx="74666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latinLnBrk="0">
              <a:defRPr sz="800" kern="0">
                <a:solidFill>
                  <a:srgbClr val="080808"/>
                </a:solidFill>
                <a:latin typeface="+mn-ea"/>
              </a:defRPr>
            </a:lvl1pPr>
          </a:lstStyle>
          <a:p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자재 코드</a:t>
            </a:r>
            <a:endParaRPr lang="en-US" altLang="ko-KR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수정 필요 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Y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945432" y="6116968"/>
            <a:ext cx="746660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latinLnBrk="0">
              <a:defRPr sz="800" kern="0">
                <a:solidFill>
                  <a:srgbClr val="080808"/>
                </a:solidFill>
                <a:latin typeface="+mn-ea"/>
              </a:defRPr>
            </a:lvl1pPr>
          </a:lstStyle>
          <a:p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수정 필요 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N</a:t>
            </a:r>
          </a:p>
        </p:txBody>
      </p:sp>
      <p:sp>
        <p:nvSpPr>
          <p:cNvPr id="226" name="TextBox 225"/>
          <p:cNvSpPr txBox="1"/>
          <p:nvPr/>
        </p:nvSpPr>
        <p:spPr>
          <a:xfrm rot="16200000">
            <a:off x="2779053" y="5594790"/>
            <a:ext cx="1046457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latinLnBrk="0">
              <a:defRPr sz="800" kern="0">
                <a:solidFill>
                  <a:srgbClr val="080808"/>
                </a:solidFill>
                <a:latin typeface="+mn-ea"/>
              </a:defRPr>
            </a:lvl1pPr>
          </a:lstStyle>
          <a:p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BOM 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생성 기준 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수정 필요 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Y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2903654" y="4449153"/>
            <a:ext cx="529585" cy="1592140"/>
            <a:chOff x="3185594" y="4449153"/>
            <a:chExt cx="529585" cy="1592140"/>
          </a:xfrm>
        </p:grpSpPr>
        <p:sp>
          <p:nvSpPr>
            <p:cNvPr id="80" name="직사각형 79"/>
            <p:cNvSpPr/>
            <p:nvPr/>
          </p:nvSpPr>
          <p:spPr>
            <a:xfrm>
              <a:off x="3375604" y="4449153"/>
              <a:ext cx="163749" cy="1455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8" name="꺾인 연결선 227"/>
            <p:cNvCxnSpPr/>
            <p:nvPr/>
          </p:nvCxnSpPr>
          <p:spPr>
            <a:xfrm flipV="1">
              <a:off x="3185594" y="4594675"/>
              <a:ext cx="529585" cy="144661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타원 203">
            <a:extLst>
              <a:ext uri="{FF2B5EF4-FFF2-40B4-BE49-F238E27FC236}">
                <a16:creationId xmlns:a16="http://schemas.microsoft.com/office/drawing/2014/main" id="{D083D5CB-3480-4DC8-8178-5D4960078FD9}"/>
              </a:ext>
            </a:extLst>
          </p:cNvPr>
          <p:cNvSpPr/>
          <p:nvPr/>
        </p:nvSpPr>
        <p:spPr>
          <a:xfrm>
            <a:off x="1333710" y="2432882"/>
            <a:ext cx="134912" cy="136830"/>
          </a:xfrm>
          <a:prstGeom prst="ellipse">
            <a:avLst/>
          </a:prstGeom>
          <a:solidFill>
            <a:srgbClr val="E20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9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D083D5CB-3480-4DC8-8178-5D4960078FD9}"/>
              </a:ext>
            </a:extLst>
          </p:cNvPr>
          <p:cNvSpPr/>
          <p:nvPr/>
        </p:nvSpPr>
        <p:spPr>
          <a:xfrm>
            <a:off x="4302545" y="2438014"/>
            <a:ext cx="134912" cy="136830"/>
          </a:xfrm>
          <a:prstGeom prst="ellipse">
            <a:avLst/>
          </a:prstGeom>
          <a:solidFill>
            <a:srgbClr val="E20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F8B5A2B2-CA09-4F19-88E9-3F344FE98004}"/>
              </a:ext>
            </a:extLst>
          </p:cNvPr>
          <p:cNvSpPr/>
          <p:nvPr/>
        </p:nvSpPr>
        <p:spPr>
          <a:xfrm>
            <a:off x="1333710" y="4969125"/>
            <a:ext cx="134912" cy="136830"/>
          </a:xfrm>
          <a:prstGeom prst="ellipse">
            <a:avLst/>
          </a:prstGeom>
          <a:solidFill>
            <a:srgbClr val="E20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9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8E013744-8DDA-4E3C-A1E9-01B70F8DF702}"/>
              </a:ext>
            </a:extLst>
          </p:cNvPr>
          <p:cNvSpPr/>
          <p:nvPr/>
        </p:nvSpPr>
        <p:spPr>
          <a:xfrm>
            <a:off x="4313509" y="3834633"/>
            <a:ext cx="134912" cy="147268"/>
          </a:xfrm>
          <a:prstGeom prst="ellipse">
            <a:avLst/>
          </a:prstGeom>
          <a:solidFill>
            <a:srgbClr val="E20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9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F8B5A2B2-CA09-4F19-88E9-3F344FE98004}"/>
              </a:ext>
            </a:extLst>
          </p:cNvPr>
          <p:cNvSpPr/>
          <p:nvPr/>
        </p:nvSpPr>
        <p:spPr>
          <a:xfrm>
            <a:off x="1333710" y="3839852"/>
            <a:ext cx="134912" cy="136830"/>
          </a:xfrm>
          <a:prstGeom prst="ellipse">
            <a:avLst/>
          </a:prstGeom>
          <a:solidFill>
            <a:srgbClr val="E20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9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꺾인 연결선 4"/>
          <p:cNvCxnSpPr>
            <a:stCxn id="105" idx="2"/>
            <a:endCxn id="97" idx="3"/>
          </p:cNvCxnSpPr>
          <p:nvPr/>
        </p:nvCxnSpPr>
        <p:spPr>
          <a:xfrm rot="5400000">
            <a:off x="3606127" y="1738960"/>
            <a:ext cx="427838" cy="23794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96" idx="0"/>
            <a:endCxn id="218" idx="2"/>
          </p:cNvCxnSpPr>
          <p:nvPr/>
        </p:nvCxnSpPr>
        <p:spPr>
          <a:xfrm flipH="1" flipV="1">
            <a:off x="2015954" y="2710579"/>
            <a:ext cx="1" cy="306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424000" y="1558311"/>
            <a:ext cx="134165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* Legend : </a:t>
            </a:r>
            <a:r>
              <a:rPr lang="ko-KR" altLang="en-US" sz="700" dirty="0" smtClean="0"/>
              <a:t>● </a:t>
            </a:r>
            <a:r>
              <a:rPr lang="ko-KR" altLang="en-US" sz="700" dirty="0"/>
              <a:t>주관, </a:t>
            </a:r>
            <a:r>
              <a:rPr lang="ko-KR" altLang="en-US" sz="70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○</a:t>
            </a:r>
            <a:r>
              <a:rPr lang="ko-KR" altLang="en-US" sz="700" dirty="0" smtClean="0"/>
              <a:t> 협조</a:t>
            </a:r>
            <a:endParaRPr lang="ko-KR" altLang="en-US" sz="700" dirty="0"/>
          </a:p>
        </p:txBody>
      </p:sp>
      <p:sp>
        <p:nvSpPr>
          <p:cNvPr id="99" name="TextBox 98"/>
          <p:cNvSpPr txBox="1"/>
          <p:nvPr/>
        </p:nvSpPr>
        <p:spPr>
          <a:xfrm>
            <a:off x="2270376" y="5328833"/>
            <a:ext cx="1046457" cy="2160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 latinLnBrk="0">
              <a:defRPr sz="800" kern="0">
                <a:solidFill>
                  <a:srgbClr val="080808"/>
                </a:solidFill>
                <a:latin typeface="+mn-ea"/>
              </a:defRPr>
            </a:lvl1pPr>
          </a:lstStyle>
          <a:p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3D Model </a:t>
            </a:r>
            <a:b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수정 필요 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Y</a:t>
            </a:r>
          </a:p>
        </p:txBody>
      </p:sp>
      <p:sp>
        <p:nvSpPr>
          <p:cNvPr id="100" name="직사각형 74">
            <a:extLst>
              <a:ext uri="{FF2B5EF4-FFF2-40B4-BE49-F238E27FC236}">
                <a16:creationId xmlns:a16="http://schemas.microsoft.com/office/drawing/2014/main" id="{F7759668-43D4-4C8B-B2A0-3558DB81C746}"/>
              </a:ext>
            </a:extLst>
          </p:cNvPr>
          <p:cNvSpPr/>
          <p:nvPr/>
        </p:nvSpPr>
        <p:spPr>
          <a:xfrm>
            <a:off x="2679965" y="6405230"/>
            <a:ext cx="704353" cy="216000"/>
          </a:xfrm>
          <a:prstGeom prst="rect">
            <a:avLst/>
          </a:prstGeom>
          <a:solidFill>
            <a:srgbClr val="C1D9B1"/>
          </a:solidFill>
          <a:ln w="6350">
            <a:solidFill>
              <a:srgbClr val="64A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800" kern="0" dirty="0" smtClean="0">
                <a:solidFill>
                  <a:srgbClr val="080808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E-Space</a:t>
            </a:r>
            <a:endParaRPr lang="en-US" altLang="ko-KR" sz="800" kern="0" dirty="0">
              <a:solidFill>
                <a:srgbClr val="080808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7" name="직선 화살표 연결선 6"/>
          <p:cNvCxnSpPr>
            <a:stCxn id="175" idx="3"/>
            <a:endCxn id="100" idx="1"/>
          </p:cNvCxnSpPr>
          <p:nvPr/>
        </p:nvCxnSpPr>
        <p:spPr>
          <a:xfrm>
            <a:off x="2463020" y="6513230"/>
            <a:ext cx="2169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38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>
            <a:spLocks noGrp="1"/>
          </p:cNvSpPr>
          <p:nvPr>
            <p:ph type="title"/>
          </p:nvPr>
        </p:nvSpPr>
        <p:spPr bwMode="auto">
          <a:xfrm>
            <a:off x="146518" y="12700"/>
            <a:ext cx="9504362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맑은 고딕"/>
              </a:rPr>
              <a:t>Ⅱ</a:t>
            </a:r>
            <a:r>
              <a:rPr lang="en-US" altLang="ko-KR" sz="2200" dirty="0">
                <a:solidFill>
                  <a:prstClr val="black"/>
                </a:solidFill>
                <a:latin typeface="맑은 고딕"/>
                <a:ea typeface="맑은 고딕"/>
              </a:rPr>
              <a:t>. </a:t>
            </a:r>
            <a:r>
              <a:rPr lang="ko-KR" altLang="en-US" sz="2200" dirty="0" smtClean="0">
                <a:solidFill>
                  <a:prstClr val="black"/>
                </a:solidFill>
                <a:latin typeface="맑은 고딕"/>
                <a:ea typeface="맑은 고딕"/>
              </a:rPr>
              <a:t>추진 내역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82" name="내용 개체 틀 13"/>
          <p:cNvSpPr txBox="1">
            <a:spLocks/>
          </p:cNvSpPr>
          <p:nvPr/>
        </p:nvSpPr>
        <p:spPr>
          <a:xfrm>
            <a:off x="446400" y="1194636"/>
            <a:ext cx="8856984" cy="625697"/>
          </a:xfrm>
          <a:prstGeom prst="rect">
            <a:avLst/>
          </a:prstGeom>
        </p:spPr>
        <p:txBody>
          <a:bodyPr/>
          <a:lstStyle>
            <a:lvl1pPr marL="0" indent="-180000" algn="l" defTabSz="914228" rtl="0" eaLnBrk="1" latinLnBrk="1" hangingPunct="1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 algn="l" defTabSz="914228" rtl="0" eaLnBrk="1" latinLnBrk="1" hangingPunct="1">
              <a:lnSpc>
                <a:spcPts val="1500"/>
              </a:lnSpc>
              <a:spcBef>
                <a:spcPct val="20000"/>
              </a:spcBef>
              <a:buFont typeface="+mj-lt"/>
              <a:buAutoNum type="arabicParenR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2000" indent="-180000" algn="l" defTabSz="914228" rtl="0" eaLnBrk="1" latinLnBrk="1" hangingPunct="1">
              <a:lnSpc>
                <a:spcPts val="1250"/>
              </a:lnSpc>
              <a:spcBef>
                <a:spcPct val="20000"/>
              </a:spcBef>
              <a:buFont typeface="+mj-ea"/>
              <a:buAutoNum type="circleNumDbPlain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indent="0" algn="l" defTabSz="914228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13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127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42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54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69" indent="-228557" algn="l" defTabSz="91422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  <a:defRPr/>
            </a:pPr>
            <a:r>
              <a:rPr lang="ko-KR" altLang="en-US" sz="1000" b="0" dirty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r>
              <a:rPr lang="en-US" altLang="ko-KR" sz="1000" b="0" dirty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.</a:t>
            </a:r>
            <a:r>
              <a:rPr lang="en-US" altLang="ko-KR" sz="1000" b="0" dirty="0" smtClean="0">
                <a:solidFill>
                  <a:sysClr val="windowText" lastClr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개발 항목 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총 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3</a:t>
            </a:r>
            <a:r>
              <a:rPr lang="ko-KR" altLang="en-US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건</a:t>
            </a:r>
            <a:r>
              <a:rPr lang="en-US" altLang="ko-KR" sz="1000" b="0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kumimoji="0" lang="ko-KR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3007" y="836424"/>
            <a:ext cx="2880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55" name="직사각형 54"/>
          <p:cNvSpPr/>
          <p:nvPr/>
        </p:nvSpPr>
        <p:spPr>
          <a:xfrm>
            <a:off x="619125" y="836424"/>
            <a:ext cx="8889885" cy="28803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개발 항목</a:t>
            </a:r>
            <a:endParaRPr lang="ko-KR" altLang="en-US" sz="12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473657"/>
              </p:ext>
            </p:extLst>
          </p:nvPr>
        </p:nvGraphicFramePr>
        <p:xfrm>
          <a:off x="478972" y="1630363"/>
          <a:ext cx="8556964" cy="3898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203">
                  <a:extLst>
                    <a:ext uri="{9D8B030D-6E8A-4147-A177-3AD203B41FA5}">
                      <a16:colId xmlns:a16="http://schemas.microsoft.com/office/drawing/2014/main" val="492292504"/>
                    </a:ext>
                  </a:extLst>
                </a:gridCol>
                <a:gridCol w="1427463">
                  <a:extLst>
                    <a:ext uri="{9D8B030D-6E8A-4147-A177-3AD203B41FA5}">
                      <a16:colId xmlns:a16="http://schemas.microsoft.com/office/drawing/2014/main" val="3452812593"/>
                    </a:ext>
                  </a:extLst>
                </a:gridCol>
                <a:gridCol w="4118919">
                  <a:extLst>
                    <a:ext uri="{9D8B030D-6E8A-4147-A177-3AD203B41FA5}">
                      <a16:colId xmlns:a16="http://schemas.microsoft.com/office/drawing/2014/main" val="1368686787"/>
                    </a:ext>
                  </a:extLst>
                </a:gridCol>
                <a:gridCol w="909300">
                  <a:extLst>
                    <a:ext uri="{9D8B030D-6E8A-4147-A177-3AD203B41FA5}">
                      <a16:colId xmlns:a16="http://schemas.microsoft.com/office/drawing/2014/main" val="3452502844"/>
                    </a:ext>
                  </a:extLst>
                </a:gridCol>
                <a:gridCol w="1561079">
                  <a:extLst>
                    <a:ext uri="{9D8B030D-6E8A-4147-A177-3AD203B41FA5}">
                      <a16:colId xmlns:a16="http://schemas.microsoft.com/office/drawing/2014/main" val="4016909910"/>
                    </a:ext>
                  </a:extLst>
                </a:gridCol>
              </a:tblGrid>
              <a:tr h="6877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S/N</a:t>
                      </a:r>
                      <a:endParaRPr lang="ko-KR" altLang="en-US" sz="11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구  분</a:t>
                      </a:r>
                      <a:endParaRPr lang="ko-KR" altLang="en-US" sz="11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내  용</a:t>
                      </a:r>
                      <a:endParaRPr lang="ko-KR" altLang="en-US" sz="11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진 행 현 황</a:t>
                      </a:r>
                      <a:endParaRPr lang="ko-KR" altLang="en-US" sz="11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비  고</a:t>
                      </a:r>
                      <a:endParaRPr lang="ko-KR" altLang="en-US" sz="11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49714"/>
                  </a:ext>
                </a:extLst>
              </a:tr>
              <a:tr h="9327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100" b="1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1</a:t>
                      </a:r>
                      <a:endParaRPr lang="ko-KR" altLang="en-US" sz="11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100" b="1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표준 자재 </a:t>
                      </a:r>
                      <a:r>
                        <a:rPr lang="en-US" altLang="ko-KR" sz="1100" b="1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/>
                      </a:r>
                      <a:br>
                        <a:rPr lang="en-US" altLang="ko-KR" sz="1100" b="1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</a:br>
                      <a:r>
                        <a:rPr lang="ko-KR" altLang="en-US" sz="1100" b="1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라이브러리 구축</a:t>
                      </a:r>
                      <a:endParaRPr lang="ko-KR" altLang="en-US" sz="1100" b="1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표준 전기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계장 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Tray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자재</a:t>
                      </a:r>
                      <a:r>
                        <a:rPr lang="ko-KR" altLang="en-US" sz="1100" kern="12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 코드 기반 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라이브러리 구축</a:t>
                      </a:r>
                      <a:endParaRPr lang="en-US" altLang="ko-KR" sz="110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완</a:t>
                      </a:r>
                      <a:r>
                        <a:rPr lang="ko-KR" altLang="en-US" sz="110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+mn-cs"/>
                        </a:rPr>
                        <a:t> 료</a:t>
                      </a:r>
                      <a:endParaRPr lang="en-US" altLang="ko-KR" sz="110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537455"/>
                  </a:ext>
                </a:extLst>
              </a:tr>
              <a:tr h="13143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100" b="1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2</a:t>
                      </a:r>
                      <a:endParaRPr lang="ko-KR" altLang="en-US" sz="11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3D</a:t>
                      </a:r>
                      <a:r>
                        <a:rPr lang="en-US" altLang="ko-KR" sz="1100" b="1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Symbol Icon</a:t>
                      </a:r>
                      <a:r>
                        <a:rPr lang="ko-KR" altLang="en-US" sz="1100" b="1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화</a:t>
                      </a:r>
                      <a:endParaRPr lang="ko-KR" altLang="en-US" sz="110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50000"/>
                        </a:lnSpc>
                      </a:pPr>
                      <a:r>
                        <a:rPr lang="en-US" altLang="ko-KR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- </a:t>
                      </a:r>
                      <a:r>
                        <a:rPr lang="ko-KR" altLang="en-US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전기</a:t>
                      </a:r>
                      <a:r>
                        <a:rPr lang="en-US" altLang="ko-KR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계장 </a:t>
                      </a:r>
                      <a:r>
                        <a:rPr lang="en-US" altLang="ko-KR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Tray 3D Symbol</a:t>
                      </a:r>
                      <a:r>
                        <a:rPr lang="ko-KR" altLang="en-US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의</a:t>
                      </a:r>
                      <a:r>
                        <a:rPr lang="en-US" altLang="ko-KR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Icon</a:t>
                      </a:r>
                      <a:r>
                        <a:rPr lang="ko-KR" altLang="en-US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화</a:t>
                      </a:r>
                      <a:endParaRPr lang="en-US" altLang="ko-KR" sz="110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indent="0" latinLnBrk="1">
                        <a:lnSpc>
                          <a:spcPct val="250000"/>
                        </a:lnSpc>
                        <a:buFontTx/>
                        <a:buNone/>
                      </a:pPr>
                      <a:r>
                        <a:rPr lang="en-US" altLang="ko-KR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- </a:t>
                      </a:r>
                      <a:r>
                        <a:rPr lang="ko-KR" altLang="en-US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전기</a:t>
                      </a:r>
                      <a:r>
                        <a:rPr lang="en-US" altLang="ko-KR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계장</a:t>
                      </a:r>
                      <a:r>
                        <a:rPr lang="en-US" altLang="ko-KR" sz="110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lang="en-US" altLang="ko-KR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Equipment 3D Symbol</a:t>
                      </a:r>
                      <a:r>
                        <a:rPr lang="ko-KR" altLang="en-US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의</a:t>
                      </a:r>
                      <a:r>
                        <a:rPr lang="en-US" altLang="ko-KR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Icon</a:t>
                      </a:r>
                      <a:r>
                        <a:rPr lang="ko-KR" altLang="en-US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화</a:t>
                      </a:r>
                      <a:endParaRPr lang="en-US" altLang="ko-KR" sz="110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- </a:t>
                      </a:r>
                      <a:r>
                        <a:rPr lang="ko-KR" altLang="en-US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전기</a:t>
                      </a:r>
                      <a:r>
                        <a:rPr lang="en-US" altLang="ko-KR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계장 </a:t>
                      </a:r>
                      <a:r>
                        <a:rPr lang="en-US" altLang="ko-KR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Tray</a:t>
                      </a:r>
                      <a:r>
                        <a:rPr lang="en-US" altLang="ko-KR" sz="110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및 </a:t>
                      </a:r>
                      <a:r>
                        <a:rPr lang="en-US" altLang="ko-KR" sz="110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Equipment </a:t>
                      </a:r>
                      <a:r>
                        <a:rPr lang="en-US" altLang="ko-KR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Icon</a:t>
                      </a:r>
                      <a:r>
                        <a:rPr lang="ko-KR" altLang="en-US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을 통한 </a:t>
                      </a:r>
                      <a:r>
                        <a:rPr lang="en-US" altLang="ko-KR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Modeling</a:t>
                      </a:r>
                      <a:r>
                        <a:rPr lang="ko-KR" altLang="en-US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기능 구현</a:t>
                      </a:r>
                      <a:endParaRPr lang="en-US" altLang="ko-KR" sz="110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완</a:t>
                      </a:r>
                      <a:r>
                        <a:rPr lang="ko-KR" altLang="en-US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료</a:t>
                      </a:r>
                      <a:endParaRPr lang="en-US" altLang="ko-KR" sz="110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738509"/>
                  </a:ext>
                </a:extLst>
              </a:tr>
              <a:tr h="8735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100" b="1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3</a:t>
                      </a:r>
                      <a:endParaRPr lang="ko-KR" altLang="en-US" sz="110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BOM</a:t>
                      </a:r>
                      <a:r>
                        <a:rPr lang="en-US" altLang="ko-KR" sz="1100" b="1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Report </a:t>
                      </a:r>
                      <a:r>
                        <a:rPr lang="ko-KR" altLang="en-US" sz="1100" b="1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생성</a:t>
                      </a:r>
                      <a:endParaRPr lang="ko-KR" altLang="en-US" sz="1100" b="1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250000"/>
                        </a:lnSpc>
                        <a:buFontTx/>
                        <a:buNone/>
                      </a:pPr>
                      <a:r>
                        <a:rPr lang="en-US" altLang="ko-KR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-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3DRG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내 전기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계장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Tray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BOM Report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생성 기능 개선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  <a:p>
                      <a:pPr marL="0" indent="0" latinLnBrk="1">
                        <a:lnSpc>
                          <a:spcPct val="250000"/>
                        </a:lnSpc>
                        <a:buFontTx/>
                        <a:buNone/>
                      </a:pPr>
                      <a:r>
                        <a:rPr lang="en-US" altLang="ko-KR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- </a:t>
                      </a:r>
                      <a:r>
                        <a:rPr lang="ko-KR" altLang="en-US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추출된</a:t>
                      </a:r>
                      <a:r>
                        <a:rPr lang="ko-KR" altLang="en-US" sz="110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전기</a:t>
                      </a:r>
                      <a:r>
                        <a:rPr lang="en-US" altLang="ko-KR" sz="110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/</a:t>
                      </a:r>
                      <a:r>
                        <a:rPr lang="ko-KR" altLang="en-US" sz="110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계장 </a:t>
                      </a:r>
                      <a:r>
                        <a:rPr lang="en-US" altLang="ko-KR" sz="110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Tray BOM Report</a:t>
                      </a:r>
                      <a:r>
                        <a:rPr lang="ko-KR" altLang="en-US" sz="110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의</a:t>
                      </a:r>
                      <a:r>
                        <a:rPr lang="en-US" altLang="ko-KR" sz="110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E-Space </a:t>
                      </a:r>
                      <a:r>
                        <a:rPr lang="ko-KR" altLang="en-US" sz="110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연계</a:t>
                      </a:r>
                      <a:endParaRPr lang="ko-KR" altLang="en-US" sz="110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250000"/>
                        </a:lnSpc>
                        <a:buFontTx/>
                        <a:buNone/>
                      </a:pPr>
                      <a:r>
                        <a:rPr lang="ko-KR" altLang="en-US" sz="1100" dirty="0" err="1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완</a:t>
                      </a:r>
                      <a:r>
                        <a:rPr lang="ko-KR" altLang="en-US" sz="110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</a:rPr>
                        <a:t> 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50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558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9811</TotalTime>
  <Words>4337</Words>
  <Application>Microsoft Office PowerPoint</Application>
  <PresentationFormat>A4 용지(210x297mm)</PresentationFormat>
  <Paragraphs>1128</Paragraphs>
  <Slides>27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Modern H Medium</vt:lpstr>
      <vt:lpstr>modern h midium</vt:lpstr>
      <vt:lpstr>굴림</vt:lpstr>
      <vt:lpstr>맑은 고딕</vt:lpstr>
      <vt:lpstr>현대하모니 L</vt:lpstr>
      <vt:lpstr>현대하모니 M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I. 개요</vt:lpstr>
      <vt:lpstr>I. 개요</vt:lpstr>
      <vt:lpstr>Ⅱ. 추진 내역</vt:lpstr>
      <vt:lpstr>Ⅱ. 추진 내역</vt:lpstr>
      <vt:lpstr>Ⅱ. 추진 내역</vt:lpstr>
      <vt:lpstr>Ⅱ. 추진 내역</vt:lpstr>
      <vt:lpstr>Ⅱ. 추진 내역</vt:lpstr>
      <vt:lpstr>Ⅱ. 추진 내역</vt:lpstr>
      <vt:lpstr>Ⅱ. 추진 내역</vt:lpstr>
      <vt:lpstr>Ⅱ. 추진 내역</vt:lpstr>
      <vt:lpstr>Ⅱ. 추진 내역</vt:lpstr>
      <vt:lpstr>Ⅱ. 추진 계획</vt:lpstr>
      <vt:lpstr>Ⅱ. 추진 계획</vt:lpstr>
      <vt:lpstr>Ⅱ. 추진 계획</vt:lpstr>
      <vt:lpstr>Ⅱ. 추진 계획</vt:lpstr>
      <vt:lpstr>Ⅱ. 추진 계획</vt:lpstr>
      <vt:lpstr>Ⅱ. 추진 계획</vt:lpstr>
      <vt:lpstr>Ⅱ. 추진 계획</vt:lpstr>
      <vt:lpstr>Ⅱ. 추진 계획</vt:lpstr>
      <vt:lpstr>Ⅱ. 추진 계획</vt:lpstr>
      <vt:lpstr>Ⅲ. 기대 효과</vt:lpstr>
      <vt:lpstr>Ⅲ. 기대 효과</vt:lpstr>
      <vt:lpstr>IV. 향후 계획</vt:lpstr>
      <vt:lpstr>IV. 향후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최홍재</dc:creator>
  <cp:lastModifiedBy>최홍재</cp:lastModifiedBy>
  <cp:revision>56</cp:revision>
  <cp:lastPrinted>2022-07-12T00:16:14Z</cp:lastPrinted>
  <dcterms:created xsi:type="dcterms:W3CDTF">2022-07-11T23:09:20Z</dcterms:created>
  <dcterms:modified xsi:type="dcterms:W3CDTF">2022-12-19T06:57:19Z</dcterms:modified>
</cp:coreProperties>
</file>