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1"/>
  </p:notesMasterIdLst>
  <p:handoutMasterIdLst>
    <p:handoutMasterId r:id="rId12"/>
  </p:handoutMasterIdLst>
  <p:sldIdLst>
    <p:sldId id="2718" r:id="rId2"/>
    <p:sldId id="2720" r:id="rId3"/>
    <p:sldId id="2719" r:id="rId4"/>
    <p:sldId id="2721" r:id="rId5"/>
    <p:sldId id="2723" r:id="rId6"/>
    <p:sldId id="2722" r:id="rId7"/>
    <p:sldId id="2730" r:id="rId8"/>
    <p:sldId id="2731" r:id="rId9"/>
    <p:sldId id="2732" r:id="rId10"/>
  </p:sldIdLst>
  <p:sldSz cx="9906000" cy="6858000" type="A4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5pPr>
    <a:lvl6pPr marL="2286000" algn="l" defTabSz="914400" rtl="0" eaLnBrk="1" latinLnBrk="1" hangingPunct="1">
      <a:defRPr kumimoji="1" sz="13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6pPr>
    <a:lvl7pPr marL="2743200" algn="l" defTabSz="914400" rtl="0" eaLnBrk="1" latinLnBrk="1" hangingPunct="1">
      <a:defRPr kumimoji="1" sz="13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7pPr>
    <a:lvl8pPr marL="3200400" algn="l" defTabSz="914400" rtl="0" eaLnBrk="1" latinLnBrk="1" hangingPunct="1">
      <a:defRPr kumimoji="1" sz="13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8pPr>
    <a:lvl9pPr marL="3657600" algn="l" defTabSz="914400" rtl="0" eaLnBrk="1" latinLnBrk="1" hangingPunct="1">
      <a:defRPr kumimoji="1" sz="1300" kern="1200">
        <a:solidFill>
          <a:schemeClr val="tx1"/>
        </a:solidFill>
        <a:latin typeface="JBold" pitchFamily="18" charset="-127"/>
        <a:ea typeface="JBold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orient="horz" pos="4088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4" orient="horz" pos="1820" userDrawn="1">
          <p15:clr>
            <a:srgbClr val="A4A3A4"/>
          </p15:clr>
        </p15:guide>
        <p15:guide id="5" orient="horz" pos="686" userDrawn="1">
          <p15:clr>
            <a:srgbClr val="A4A3A4"/>
          </p15:clr>
        </p15:guide>
        <p15:guide id="6" orient="horz" pos="4042" userDrawn="1">
          <p15:clr>
            <a:srgbClr val="A4A3A4"/>
          </p15:clr>
        </p15:guide>
        <p15:guide id="7" orient="horz" pos="1888" userDrawn="1">
          <p15:clr>
            <a:srgbClr val="A4A3A4"/>
          </p15:clr>
        </p15:guide>
        <p15:guide id="8" pos="6068" userDrawn="1">
          <p15:clr>
            <a:srgbClr val="A4A3A4"/>
          </p15:clr>
        </p15:guide>
        <p15:guide id="9" pos="1782" userDrawn="1">
          <p15:clr>
            <a:srgbClr val="A4A3A4"/>
          </p15:clr>
        </p15:guide>
        <p15:guide id="12" pos="807" userDrawn="1">
          <p15:clr>
            <a:srgbClr val="A4A3A4"/>
          </p15:clr>
        </p15:guide>
        <p15:guide id="13" pos="2304" userDrawn="1">
          <p15:clr>
            <a:srgbClr val="A4A3A4"/>
          </p15:clr>
        </p15:guide>
        <p15:guide id="14" pos="6000" userDrawn="1">
          <p15:clr>
            <a:srgbClr val="A4A3A4"/>
          </p15:clr>
        </p15:guide>
        <p15:guide id="15" pos="194" userDrawn="1">
          <p15:clr>
            <a:srgbClr val="A4A3A4"/>
          </p15:clr>
        </p15:guide>
        <p15:guide id="16" orient="horz" pos="34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FFDB69"/>
    <a:srgbClr val="000099"/>
    <a:srgbClr val="FFE699"/>
    <a:srgbClr val="FFFF99"/>
    <a:srgbClr val="009944"/>
    <a:srgbClr val="FFFFFF"/>
    <a:srgbClr val="00206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708" autoAdjust="0"/>
  </p:normalViewPr>
  <p:slideViewPr>
    <p:cSldViewPr snapToGrid="0">
      <p:cViewPr varScale="1">
        <p:scale>
          <a:sx n="88" d="100"/>
          <a:sy n="88" d="100"/>
        </p:scale>
        <p:origin x="398" y="82"/>
      </p:cViewPr>
      <p:guideLst>
        <p:guide orient="horz" pos="232"/>
        <p:guide orient="horz" pos="4088"/>
        <p:guide orient="horz" pos="414"/>
        <p:guide orient="horz" pos="1820"/>
        <p:guide orient="horz" pos="686"/>
        <p:guide orient="horz" pos="4042"/>
        <p:guide orient="horz" pos="1888"/>
        <p:guide pos="6068"/>
        <p:guide pos="1782"/>
        <p:guide pos="807"/>
        <p:guide pos="2304"/>
        <p:guide pos="6000"/>
        <p:guide pos="194"/>
        <p:guide orient="horz" pos="3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708" y="-102"/>
      </p:cViewPr>
      <p:guideLst>
        <p:guide orient="horz" pos="3109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9" y="1"/>
            <a:ext cx="2919565" cy="493789"/>
          </a:xfrm>
          <a:prstGeom prst="rect">
            <a:avLst/>
          </a:prstGeom>
        </p:spPr>
        <p:txBody>
          <a:bodyPr vert="horz" lIns="90678" tIns="45340" rIns="90678" bIns="4534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631" y="1"/>
            <a:ext cx="2919565" cy="493789"/>
          </a:xfrm>
          <a:prstGeom prst="rect">
            <a:avLst/>
          </a:prstGeom>
        </p:spPr>
        <p:txBody>
          <a:bodyPr vert="horz" lIns="90678" tIns="45340" rIns="90678" bIns="45340" rtlCol="0"/>
          <a:lstStyle>
            <a:lvl1pPr algn="r">
              <a:defRPr sz="1200"/>
            </a:lvl1pPr>
          </a:lstStyle>
          <a:p>
            <a:fld id="{F1DA65ED-7BDD-4039-B09B-7A97858D6216}" type="datetimeFigureOut">
              <a:rPr lang="ko-KR" altLang="en-US" smtClean="0"/>
              <a:pPr/>
              <a:t>2022-12-26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9" y="9370952"/>
            <a:ext cx="2919565" cy="493789"/>
          </a:xfrm>
          <a:prstGeom prst="rect">
            <a:avLst/>
          </a:prstGeom>
        </p:spPr>
        <p:txBody>
          <a:bodyPr vert="horz" lIns="90678" tIns="45340" rIns="90678" bIns="4534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631" y="9370952"/>
            <a:ext cx="2919565" cy="493789"/>
          </a:xfrm>
          <a:prstGeom prst="rect">
            <a:avLst/>
          </a:prstGeom>
        </p:spPr>
        <p:txBody>
          <a:bodyPr vert="horz" lIns="90678" tIns="45340" rIns="90678" bIns="45340" rtlCol="0" anchor="b"/>
          <a:lstStyle>
            <a:lvl1pPr algn="r">
              <a:defRPr sz="1200"/>
            </a:lvl1pPr>
          </a:lstStyle>
          <a:p>
            <a:fld id="{9B814C13-98AB-41F6-AC90-D929DE1993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42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12"/>
            <a:ext cx="291930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21" tIns="45109" rIns="90221" bIns="45109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885" y="12"/>
            <a:ext cx="2919304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21" tIns="45109" rIns="90221" bIns="4510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6913" y="741363"/>
            <a:ext cx="534035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058" y="4686307"/>
            <a:ext cx="5387661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21" tIns="45109" rIns="90221" bIns="451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371015"/>
            <a:ext cx="291930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21" tIns="45109" rIns="90221" bIns="45109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885" y="9371015"/>
            <a:ext cx="2919304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21" tIns="45109" rIns="90221" bIns="4510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34084313-C9A9-4732-966E-90E08E9A21E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1285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미주 있음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3"/>
          <p:cNvSpPr>
            <a:spLocks noGrp="1"/>
          </p:cNvSpPr>
          <p:nvPr>
            <p:ph sz="quarter" idx="12"/>
          </p:nvPr>
        </p:nvSpPr>
        <p:spPr>
          <a:xfrm>
            <a:off x="277620" y="656692"/>
            <a:ext cx="9350569" cy="734930"/>
          </a:xfrm>
          <a:prstGeom prst="rect">
            <a:avLst/>
          </a:prstGeom>
        </p:spPr>
        <p:txBody>
          <a:bodyPr lIns="91414" tIns="71980" rIns="91414" bIns="71980"/>
          <a:lstStyle>
            <a:lvl1pPr marL="0" indent="0" algn="l" defTabSz="913960" rtl="0" eaLnBrk="1" fontAlgn="base" latinLnBrk="0" hangingPunct="1">
              <a:lnSpc>
                <a:spcPct val="120000"/>
              </a:lnSpc>
              <a:buFont typeface="맑은 고딕" panose="020B0503020000020004" pitchFamily="50" charset="-127"/>
              <a:buNone/>
              <a:defRPr kumimoji="1" lang="ko-KR" altLang="en-US" sz="1600" b="0" kern="12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9" name="Picture 4" descr="C:\Users\hdec\Desktop\무제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0" y="551525"/>
            <a:ext cx="9416432" cy="7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3"/>
          <p:cNvSpPr>
            <a:spLocks noGrp="1"/>
          </p:cNvSpPr>
          <p:nvPr>
            <p:ph sz="quarter" idx="13"/>
          </p:nvPr>
        </p:nvSpPr>
        <p:spPr>
          <a:xfrm>
            <a:off x="157203" y="119980"/>
            <a:ext cx="4795799" cy="428700"/>
          </a:xfrm>
          <a:prstGeom prst="rect">
            <a:avLst/>
          </a:prstGeom>
        </p:spPr>
        <p:txBody>
          <a:bodyPr lIns="91414" tIns="36000" rIns="91414" bIns="36000" anchor="ctr" anchorCtr="0"/>
          <a:lstStyle>
            <a:lvl1pPr marL="0" indent="0" algn="l" defTabSz="913960" rtl="0" eaLnBrk="1" fontAlgn="base" latinLnBrk="0" hangingPunct="1">
              <a:lnSpc>
                <a:spcPct val="100000"/>
              </a:lnSpc>
              <a:buFont typeface="맑은 고딕" panose="020B0503020000020004" pitchFamily="50" charset="-127"/>
              <a:buNone/>
              <a:defRPr kumimoji="1" lang="ko-KR" altLang="en-US" sz="2400" b="0" kern="12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11" name="내용 개체 틀 3"/>
          <p:cNvSpPr>
            <a:spLocks noGrp="1"/>
          </p:cNvSpPr>
          <p:nvPr>
            <p:ph sz="quarter" idx="14"/>
          </p:nvPr>
        </p:nvSpPr>
        <p:spPr>
          <a:xfrm>
            <a:off x="5068792" y="184952"/>
            <a:ext cx="4559398" cy="374625"/>
          </a:xfrm>
          <a:prstGeom prst="rect">
            <a:avLst/>
          </a:prstGeom>
        </p:spPr>
        <p:txBody>
          <a:bodyPr lIns="91414" tIns="36000" rIns="91414" bIns="36000" anchor="b"/>
          <a:lstStyle>
            <a:lvl1pPr marL="0" indent="0" algn="l" defTabSz="913960" rtl="0" eaLnBrk="1" fontAlgn="base" latinLnBrk="0" hangingPunct="1">
              <a:lnSpc>
                <a:spcPct val="100000"/>
              </a:lnSpc>
              <a:buFontTx/>
              <a:buNone/>
              <a:defRPr kumimoji="1" lang="ko-KR" altLang="en-US" sz="2000" b="0" kern="12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슬라이드 번호 개체 틀 4"/>
          <p:cNvSpPr>
            <a:spLocks/>
          </p:cNvSpPr>
          <p:nvPr userDrawn="1"/>
        </p:nvSpPr>
        <p:spPr bwMode="auto">
          <a:xfrm>
            <a:off x="9229404" y="6597352"/>
            <a:ext cx="692151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13960" eaLnBrk="0" latinLnBrk="0" hangingPunct="0">
              <a:defRPr/>
            </a:pPr>
            <a:fld id="{9F3055C0-8058-4EC0-96CA-597D62A330C4}" type="slidenum">
              <a:rPr lang="en-US" altLang="ko-KR" sz="1000" b="1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pPr algn="ctr" defTabSz="913960" eaLnBrk="0" latinLnBrk="0" hangingPunct="0">
                <a:defRPr/>
              </a:pPr>
              <a:t>‹#›</a:t>
            </a:fld>
            <a:endParaRPr lang="en-US" altLang="ko-KR" sz="1000" b="1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660" y="6489340"/>
            <a:ext cx="93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908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미주 있음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hdec\Desktop\무제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7" y="551524"/>
            <a:ext cx="9411905" cy="7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3"/>
          <p:cNvSpPr>
            <a:spLocks noGrp="1"/>
          </p:cNvSpPr>
          <p:nvPr>
            <p:ph sz="quarter" idx="13"/>
          </p:nvPr>
        </p:nvSpPr>
        <p:spPr>
          <a:xfrm>
            <a:off x="157127" y="119980"/>
            <a:ext cx="4793494" cy="428700"/>
          </a:xfrm>
          <a:prstGeom prst="rect">
            <a:avLst/>
          </a:prstGeom>
        </p:spPr>
        <p:txBody>
          <a:bodyPr lIns="91414" tIns="36000" rIns="91414" bIns="36000" anchor="ctr" anchorCtr="0"/>
          <a:lstStyle>
            <a:lvl1pPr marL="0" indent="0" algn="l" defTabSz="913960" rtl="0" eaLnBrk="1" fontAlgn="base" latinLnBrk="0" hangingPunct="1">
              <a:lnSpc>
                <a:spcPct val="100000"/>
              </a:lnSpc>
              <a:buFont typeface="맑은 고딕" panose="020B0503020000020004" pitchFamily="50" charset="-127"/>
              <a:buNone/>
              <a:defRPr kumimoji="1" lang="ko-KR" altLang="en-US" sz="2400" b="0" kern="12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9" name="내용 개체 틀 3"/>
          <p:cNvSpPr>
            <a:spLocks noGrp="1"/>
          </p:cNvSpPr>
          <p:nvPr>
            <p:ph sz="quarter" idx="14"/>
          </p:nvPr>
        </p:nvSpPr>
        <p:spPr>
          <a:xfrm>
            <a:off x="5066355" y="184951"/>
            <a:ext cx="4557206" cy="374625"/>
          </a:xfrm>
          <a:prstGeom prst="rect">
            <a:avLst/>
          </a:prstGeom>
        </p:spPr>
        <p:txBody>
          <a:bodyPr lIns="91414" tIns="36000" rIns="91414" bIns="36000" anchor="b"/>
          <a:lstStyle>
            <a:lvl1pPr marL="0" indent="0" algn="l" defTabSz="913960" rtl="0" eaLnBrk="1" fontAlgn="base" latinLnBrk="0" hangingPunct="1">
              <a:lnSpc>
                <a:spcPct val="100000"/>
              </a:lnSpc>
              <a:buFontTx/>
              <a:buNone/>
              <a:defRPr kumimoji="1" lang="ko-KR" altLang="en-US" sz="2000" b="0" kern="12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슬라이드 번호 개체 틀 4"/>
          <p:cNvSpPr>
            <a:spLocks/>
          </p:cNvSpPr>
          <p:nvPr userDrawn="1"/>
        </p:nvSpPr>
        <p:spPr bwMode="auto">
          <a:xfrm>
            <a:off x="9224967" y="6597352"/>
            <a:ext cx="691818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13960" eaLnBrk="0" latinLnBrk="0" hangingPunct="0">
              <a:defRPr/>
            </a:pPr>
            <a:fld id="{9F3055C0-8058-4EC0-96CA-597D62A330C4}" type="slidenum">
              <a:rPr lang="en-US" altLang="ko-KR" sz="1000" b="1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pPr algn="ctr" defTabSz="913960" eaLnBrk="0" latinLnBrk="0" hangingPunct="0">
                <a:defRPr/>
              </a:pPr>
              <a:t>‹#›</a:t>
            </a:fld>
            <a:endParaRPr lang="en-US" altLang="ko-KR" sz="1000" b="1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530" y="6489340"/>
            <a:ext cx="93555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29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긴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hdec\Desktop\무제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7" y="551524"/>
            <a:ext cx="9411905" cy="7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3"/>
          <p:cNvSpPr>
            <a:spLocks noGrp="1"/>
          </p:cNvSpPr>
          <p:nvPr>
            <p:ph sz="quarter" idx="13"/>
          </p:nvPr>
        </p:nvSpPr>
        <p:spPr>
          <a:xfrm>
            <a:off x="157127" y="119980"/>
            <a:ext cx="3877978" cy="428700"/>
          </a:xfrm>
          <a:prstGeom prst="rect">
            <a:avLst/>
          </a:prstGeom>
        </p:spPr>
        <p:txBody>
          <a:bodyPr lIns="91414" tIns="36000" rIns="91414" bIns="36000" anchor="ctr" anchorCtr="0"/>
          <a:lstStyle>
            <a:lvl1pPr marL="0" indent="0" algn="l" defTabSz="913960" rtl="0" eaLnBrk="1" fontAlgn="base" latinLnBrk="0" hangingPunct="1">
              <a:lnSpc>
                <a:spcPct val="100000"/>
              </a:lnSpc>
              <a:buFont typeface="맑은 고딕" panose="020B0503020000020004" pitchFamily="50" charset="-127"/>
              <a:buNone/>
              <a:defRPr kumimoji="1" lang="ko-KR" altLang="en-US" sz="2400" b="0" kern="1200" spc="-1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9" name="내용 개체 틀 3"/>
          <p:cNvSpPr>
            <a:spLocks noGrp="1"/>
          </p:cNvSpPr>
          <p:nvPr>
            <p:ph sz="quarter" idx="14" hasCustomPrompt="1"/>
          </p:nvPr>
        </p:nvSpPr>
        <p:spPr>
          <a:xfrm>
            <a:off x="4035105" y="184951"/>
            <a:ext cx="5588456" cy="374625"/>
          </a:xfrm>
          <a:prstGeom prst="rect">
            <a:avLst/>
          </a:prstGeom>
        </p:spPr>
        <p:txBody>
          <a:bodyPr lIns="91414" tIns="36000" rIns="91414" bIns="36000" anchor="b"/>
          <a:lstStyle>
            <a:lvl1pPr marL="0" indent="0" algn="l" defTabSz="913960" rtl="0" eaLnBrk="1" fontAlgn="base" latinLnBrk="0" hangingPunct="1">
              <a:lnSpc>
                <a:spcPct val="100000"/>
              </a:lnSpc>
              <a:buFontTx/>
              <a:buNone/>
              <a:defRPr kumimoji="1" lang="ko-KR" altLang="en-US" sz="1600" b="0" kern="1200" spc="-1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슬라이드 번호 개체 틀 4"/>
          <p:cNvSpPr>
            <a:spLocks/>
          </p:cNvSpPr>
          <p:nvPr userDrawn="1"/>
        </p:nvSpPr>
        <p:spPr bwMode="auto">
          <a:xfrm>
            <a:off x="9224967" y="6597352"/>
            <a:ext cx="691818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13960" eaLnBrk="0" latinLnBrk="0" hangingPunct="0">
              <a:defRPr/>
            </a:pPr>
            <a:fld id="{9F3055C0-8058-4EC0-96CA-597D62A330C4}" type="slidenum">
              <a:rPr lang="en-US" altLang="ko-KR" sz="1000" b="1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pPr algn="ctr" defTabSz="913960" eaLnBrk="0" latinLnBrk="0" hangingPunct="0">
                <a:defRPr/>
              </a:pPr>
              <a:t>‹#›</a:t>
            </a:fld>
            <a:endParaRPr lang="en-US" altLang="ko-KR" sz="1000" b="1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530" y="6489340"/>
            <a:ext cx="93555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73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긴 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hdec\Desktop\무제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7" y="551524"/>
            <a:ext cx="9411905" cy="7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3"/>
          <p:cNvSpPr>
            <a:spLocks noGrp="1"/>
          </p:cNvSpPr>
          <p:nvPr>
            <p:ph sz="quarter" idx="13"/>
          </p:nvPr>
        </p:nvSpPr>
        <p:spPr>
          <a:xfrm>
            <a:off x="157127" y="119980"/>
            <a:ext cx="3877978" cy="428700"/>
          </a:xfrm>
          <a:prstGeom prst="rect">
            <a:avLst/>
          </a:prstGeom>
        </p:spPr>
        <p:txBody>
          <a:bodyPr lIns="91414" tIns="36000" rIns="91414" bIns="36000" anchor="ctr" anchorCtr="0"/>
          <a:lstStyle>
            <a:lvl1pPr marL="0" indent="0" algn="l" defTabSz="913960" rtl="0" eaLnBrk="1" fontAlgn="base" latinLnBrk="0" hangingPunct="1">
              <a:lnSpc>
                <a:spcPct val="100000"/>
              </a:lnSpc>
              <a:buFont typeface="맑은 고딕" panose="020B0503020000020004" pitchFamily="50" charset="-127"/>
              <a:buNone/>
              <a:defRPr kumimoji="1" lang="ko-KR" altLang="en-US" sz="2400" b="0" kern="1200" spc="-1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9" name="내용 개체 틀 3"/>
          <p:cNvSpPr>
            <a:spLocks noGrp="1"/>
          </p:cNvSpPr>
          <p:nvPr>
            <p:ph sz="quarter" idx="14" hasCustomPrompt="1"/>
          </p:nvPr>
        </p:nvSpPr>
        <p:spPr>
          <a:xfrm>
            <a:off x="4035105" y="184951"/>
            <a:ext cx="5588456" cy="374625"/>
          </a:xfrm>
          <a:prstGeom prst="rect">
            <a:avLst/>
          </a:prstGeom>
        </p:spPr>
        <p:txBody>
          <a:bodyPr lIns="91414" tIns="36000" rIns="91414" bIns="36000" anchor="b"/>
          <a:lstStyle>
            <a:lvl1pPr marL="0" indent="0" algn="l" defTabSz="913960" rtl="0" eaLnBrk="1" fontAlgn="base" latinLnBrk="0" hangingPunct="1">
              <a:lnSpc>
                <a:spcPct val="100000"/>
              </a:lnSpc>
              <a:buFontTx/>
              <a:buNone/>
              <a:defRPr kumimoji="1" lang="ko-KR" altLang="en-US" sz="1600" b="0" kern="1200" spc="-1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슬라이드 번호 개체 틀 4"/>
          <p:cNvSpPr>
            <a:spLocks/>
          </p:cNvSpPr>
          <p:nvPr userDrawn="1"/>
        </p:nvSpPr>
        <p:spPr bwMode="auto">
          <a:xfrm>
            <a:off x="9224967" y="6597352"/>
            <a:ext cx="691818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13960" eaLnBrk="0" latinLnBrk="0" hangingPunct="0">
              <a:defRPr/>
            </a:pPr>
            <a:fld id="{9F3055C0-8058-4EC0-96CA-597D62A330C4}" type="slidenum">
              <a:rPr lang="en-US" altLang="ko-KR" sz="1000" b="1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pPr algn="ctr" defTabSz="913960" eaLnBrk="0" latinLnBrk="0" hangingPunct="0">
                <a:defRPr/>
              </a:pPr>
              <a:t>‹#›</a:t>
            </a:fld>
            <a:endParaRPr lang="en-US" altLang="ko-KR" sz="1000" b="1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530" y="6489340"/>
            <a:ext cx="93555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3"/>
          <p:cNvSpPr>
            <a:spLocks noGrp="1"/>
          </p:cNvSpPr>
          <p:nvPr>
            <p:ph sz="quarter" idx="12"/>
          </p:nvPr>
        </p:nvSpPr>
        <p:spPr>
          <a:xfrm>
            <a:off x="277620" y="656692"/>
            <a:ext cx="9350569" cy="734930"/>
          </a:xfrm>
          <a:prstGeom prst="rect">
            <a:avLst/>
          </a:prstGeom>
        </p:spPr>
        <p:txBody>
          <a:bodyPr lIns="91414" tIns="71980" rIns="91414" bIns="71980"/>
          <a:lstStyle>
            <a:lvl1pPr marL="0" indent="0" algn="l" defTabSz="913960" rtl="0" eaLnBrk="1" fontAlgn="base" latinLnBrk="0" hangingPunct="1">
              <a:lnSpc>
                <a:spcPct val="120000"/>
              </a:lnSpc>
              <a:buFont typeface="맑은 고딕" panose="020B0503020000020004" pitchFamily="50" charset="-127"/>
              <a:buNone/>
              <a:defRPr kumimoji="1" lang="ko-KR" altLang="en-US" sz="1600" b="0" kern="12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72073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긴 제목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hdec\Desktop\무제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7" y="551524"/>
            <a:ext cx="9411905" cy="7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3"/>
          <p:cNvSpPr>
            <a:spLocks noGrp="1"/>
          </p:cNvSpPr>
          <p:nvPr>
            <p:ph sz="quarter" idx="13"/>
          </p:nvPr>
        </p:nvSpPr>
        <p:spPr>
          <a:xfrm>
            <a:off x="157127" y="119980"/>
            <a:ext cx="3877978" cy="428700"/>
          </a:xfrm>
          <a:prstGeom prst="rect">
            <a:avLst/>
          </a:prstGeom>
        </p:spPr>
        <p:txBody>
          <a:bodyPr lIns="91414" tIns="36000" rIns="91414" bIns="36000" anchor="ctr" anchorCtr="0"/>
          <a:lstStyle>
            <a:lvl1pPr marL="0" indent="0" algn="l" defTabSz="913960" rtl="0" eaLnBrk="1" fontAlgn="base" latinLnBrk="0" hangingPunct="1">
              <a:lnSpc>
                <a:spcPct val="100000"/>
              </a:lnSpc>
              <a:buFont typeface="맑은 고딕" panose="020B0503020000020004" pitchFamily="50" charset="-127"/>
              <a:buNone/>
              <a:defRPr kumimoji="1" lang="ko-KR" altLang="en-US" sz="2400" b="0" kern="1200" spc="-1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9" name="내용 개체 틀 3"/>
          <p:cNvSpPr>
            <a:spLocks noGrp="1"/>
          </p:cNvSpPr>
          <p:nvPr>
            <p:ph sz="quarter" idx="14" hasCustomPrompt="1"/>
          </p:nvPr>
        </p:nvSpPr>
        <p:spPr>
          <a:xfrm>
            <a:off x="4035105" y="184951"/>
            <a:ext cx="5588456" cy="374625"/>
          </a:xfrm>
          <a:prstGeom prst="rect">
            <a:avLst/>
          </a:prstGeom>
        </p:spPr>
        <p:txBody>
          <a:bodyPr lIns="91414" tIns="36000" rIns="91414" bIns="36000" anchor="b"/>
          <a:lstStyle>
            <a:lvl1pPr marL="0" indent="0" algn="l" defTabSz="913960" rtl="0" eaLnBrk="1" fontAlgn="base" latinLnBrk="0" hangingPunct="1">
              <a:lnSpc>
                <a:spcPct val="100000"/>
              </a:lnSpc>
              <a:buFontTx/>
              <a:buNone/>
              <a:defRPr kumimoji="1" lang="ko-KR" altLang="en-US" sz="1600" b="0" kern="1200" spc="-1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슬라이드 번호 개체 틀 4"/>
          <p:cNvSpPr>
            <a:spLocks/>
          </p:cNvSpPr>
          <p:nvPr userDrawn="1"/>
        </p:nvSpPr>
        <p:spPr bwMode="auto">
          <a:xfrm>
            <a:off x="9224967" y="6597352"/>
            <a:ext cx="691818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13960" eaLnBrk="0" latinLnBrk="0" hangingPunct="0">
              <a:defRPr/>
            </a:pPr>
            <a:fld id="{9F3055C0-8058-4EC0-96CA-597D62A330C4}" type="slidenum">
              <a:rPr lang="en-US" altLang="ko-KR" sz="1000" b="1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pPr algn="ctr" defTabSz="913960" eaLnBrk="0" latinLnBrk="0" hangingPunct="0">
                <a:defRPr/>
              </a:pPr>
              <a:t>‹#›</a:t>
            </a:fld>
            <a:endParaRPr lang="en-US" altLang="ko-KR" sz="1000" b="1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530" y="6489340"/>
            <a:ext cx="93555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045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/>
          <p:cNvSpPr>
            <a:spLocks noGrp="1"/>
          </p:cNvSpPr>
          <p:nvPr>
            <p:ph sz="quarter" idx="15"/>
          </p:nvPr>
        </p:nvSpPr>
        <p:spPr>
          <a:xfrm>
            <a:off x="270660" y="690241"/>
            <a:ext cx="324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2">
                <a:lumMod val="50000"/>
              </a:schemeClr>
            </a:solidFill>
            <a:prstDash val="solid"/>
          </a:ln>
        </p:spPr>
        <p:txBody>
          <a:bodyPr lIns="0" tIns="36000" rIns="0" bIns="36000" anchor="ctr"/>
          <a:lstStyle>
            <a:lvl1pPr marL="0" indent="0" algn="ctr">
              <a:buFontTx/>
              <a:buNone/>
              <a:defRPr kumimoji="0" lang="ko-KR" altLang="en-US" sz="1600" kern="12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defRPr>
            </a:lvl1pPr>
          </a:lstStyle>
          <a:p>
            <a:pPr lvl="0" algn="ctr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4" name="내용 개체 틀 3"/>
          <p:cNvSpPr>
            <a:spLocks noGrp="1"/>
          </p:cNvSpPr>
          <p:nvPr>
            <p:ph sz="quarter" idx="12"/>
          </p:nvPr>
        </p:nvSpPr>
        <p:spPr>
          <a:xfrm>
            <a:off x="277620" y="1047626"/>
            <a:ext cx="9350569" cy="734930"/>
          </a:xfrm>
          <a:prstGeom prst="rect">
            <a:avLst/>
          </a:prstGeom>
        </p:spPr>
        <p:txBody>
          <a:bodyPr lIns="91414" tIns="71980" rIns="91414" bIns="71980"/>
          <a:lstStyle>
            <a:lvl1pPr marL="0" indent="0" algn="l" defTabSz="913960" rtl="0" eaLnBrk="1" fontAlgn="base" latinLnBrk="0" hangingPunct="1">
              <a:lnSpc>
                <a:spcPct val="120000"/>
              </a:lnSpc>
              <a:buFont typeface="맑은 고딕" panose="020B0503020000020004" pitchFamily="50" charset="-127"/>
              <a:buNone/>
              <a:defRPr kumimoji="1" lang="ko-KR" altLang="en-US" sz="1600" b="0" kern="12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028" name="Picture 4" descr="C:\Users\hdec\Desktop\무제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0" y="551526"/>
            <a:ext cx="9416432" cy="7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3"/>
          <p:cNvSpPr>
            <a:spLocks noGrp="1"/>
          </p:cNvSpPr>
          <p:nvPr>
            <p:ph sz="quarter" idx="13"/>
          </p:nvPr>
        </p:nvSpPr>
        <p:spPr>
          <a:xfrm>
            <a:off x="157202" y="119980"/>
            <a:ext cx="4795800" cy="428700"/>
          </a:xfrm>
          <a:prstGeom prst="rect">
            <a:avLst/>
          </a:prstGeom>
        </p:spPr>
        <p:txBody>
          <a:bodyPr lIns="91414" tIns="36000" rIns="91414" bIns="36000" anchor="ctr" anchorCtr="0"/>
          <a:lstStyle>
            <a:lvl1pPr marL="0" indent="0" algn="l" defTabSz="913960" rtl="0" eaLnBrk="1" fontAlgn="base" latinLnBrk="0" hangingPunct="1">
              <a:lnSpc>
                <a:spcPct val="100000"/>
              </a:lnSpc>
              <a:buFont typeface="맑은 고딕" panose="020B0503020000020004" pitchFamily="50" charset="-127"/>
              <a:buNone/>
              <a:defRPr kumimoji="1" lang="ko-KR" altLang="en-US" sz="2400" b="0" kern="12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marL="0" lvl="0" indent="0" algn="l" defTabSz="913960" rtl="0" eaLnBrk="1" fontAlgn="base" latinLnBrk="0" hangingPunct="1">
              <a:lnSpc>
                <a:spcPct val="100000"/>
              </a:lnSpc>
              <a:spcBef>
                <a:spcPct val="20000"/>
              </a:spcBef>
              <a:buFont typeface="맑은 고딕" panose="020B0503020000020004" pitchFamily="50" charset="-127"/>
              <a:buNone/>
            </a:pPr>
            <a:endParaRPr lang="ko-KR" altLang="en-US" dirty="0" smtClean="0"/>
          </a:p>
        </p:txBody>
      </p:sp>
      <p:sp>
        <p:nvSpPr>
          <p:cNvPr id="9" name="내용 개체 틀 3"/>
          <p:cNvSpPr>
            <a:spLocks noGrp="1"/>
          </p:cNvSpPr>
          <p:nvPr>
            <p:ph sz="quarter" idx="14"/>
          </p:nvPr>
        </p:nvSpPr>
        <p:spPr>
          <a:xfrm>
            <a:off x="5068791" y="184949"/>
            <a:ext cx="4559398" cy="374625"/>
          </a:xfrm>
          <a:prstGeom prst="rect">
            <a:avLst/>
          </a:prstGeom>
        </p:spPr>
        <p:txBody>
          <a:bodyPr lIns="91414" tIns="36000" rIns="91414" bIns="36000" anchor="b"/>
          <a:lstStyle>
            <a:lvl1pPr marL="0" indent="0" algn="r" defTabSz="913960" rtl="0" eaLnBrk="1" fontAlgn="base" latinLnBrk="0" hangingPunct="1">
              <a:lnSpc>
                <a:spcPct val="100000"/>
              </a:lnSpc>
              <a:buFontTx/>
              <a:buNone/>
              <a:defRPr kumimoji="1" lang="ko-KR" altLang="en-US" sz="2000" b="0" kern="1200" baseline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143958" indent="0">
              <a:lnSpc>
                <a:spcPct val="150000"/>
              </a:lnSpc>
              <a:buFont typeface="+mj-lt"/>
              <a:buNone/>
              <a:defRPr sz="1100"/>
            </a:lvl2pPr>
            <a:lvl3pPr marL="431874" indent="-171399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094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8" name="슬라이드 번호 개체 틀 4"/>
          <p:cNvSpPr>
            <a:spLocks/>
          </p:cNvSpPr>
          <p:nvPr userDrawn="1"/>
        </p:nvSpPr>
        <p:spPr bwMode="auto">
          <a:xfrm>
            <a:off x="9229404" y="6597352"/>
            <a:ext cx="6921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13960" eaLnBrk="0" latinLnBrk="0" hangingPunct="0">
              <a:defRPr/>
            </a:pPr>
            <a:fld id="{9F3055C0-8058-4EC0-96CA-597D62A330C4}" type="slidenum">
              <a:rPr lang="en-US" altLang="ko-KR" sz="1000" b="1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pPr algn="ctr" defTabSz="913960" eaLnBrk="0" latinLnBrk="0" hangingPunct="0">
                <a:defRPr/>
              </a:pPr>
              <a:t>‹#›</a:t>
            </a:fld>
            <a:endParaRPr lang="en-US" altLang="ko-KR" sz="1000" b="1" dirty="0" smtClean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270660" y="6489340"/>
            <a:ext cx="93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3"/>
          <p:cNvSpPr>
            <a:spLocks noGrp="1"/>
          </p:cNvSpPr>
          <p:nvPr>
            <p:ph sz="quarter" idx="16"/>
          </p:nvPr>
        </p:nvSpPr>
        <p:spPr>
          <a:xfrm>
            <a:off x="636588" y="690241"/>
            <a:ext cx="900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</p:spPr>
        <p:txBody>
          <a:bodyPr lIns="72000" tIns="0" rIns="72000" bIns="0" anchor="ctr"/>
          <a:lstStyle>
            <a:lvl1pPr marL="0" indent="0">
              <a:buFontTx/>
              <a:buNone/>
              <a:defRPr kumimoji="0" lang="ko-KR" altLang="en-US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defRPr>
            </a:lvl1pPr>
          </a:lstStyle>
          <a:p>
            <a:pPr lvl="0" defTabSz="900113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71875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582355" y="5348760"/>
            <a:ext cx="4031590" cy="1067412"/>
          </a:xfrm>
          <a:prstGeom prst="rect">
            <a:avLst/>
          </a:prstGeom>
        </p:spPr>
        <p:txBody>
          <a:bodyPr lIns="91414" tIns="45707" rIns="91414" bIns="45707" anchor="b" anchorCtr="0"/>
          <a:lstStyle>
            <a:lvl1pPr marL="0" indent="0" algn="l" defTabSz="91441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501" b="1" kern="0" spc="0" baseline="0" dirty="0">
                <a:solidFill>
                  <a:schemeClr val="tx1"/>
                </a:solidFill>
                <a:latin typeface="Arial" panose="020B0604020202020204" pitchFamily="34" charset="0"/>
                <a:ea typeface="현대하모니 L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42059" y="802536"/>
            <a:ext cx="7433004" cy="534546"/>
          </a:xfrm>
          <a:prstGeom prst="rect">
            <a:avLst/>
          </a:prstGeom>
        </p:spPr>
        <p:txBody>
          <a:bodyPr lIns="91414" tIns="45707" rIns="91414" bIns="45707"/>
          <a:lstStyle>
            <a:lvl1pPr marL="0" indent="0" algn="l" defTabSz="91441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601" b="1" kern="0" spc="0" baseline="0" dirty="0">
                <a:solidFill>
                  <a:schemeClr val="tx1"/>
                </a:solidFill>
                <a:latin typeface="Arial" panose="020B0604020202020204" pitchFamily="34" charset="0"/>
                <a:ea typeface="현대하모니 L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0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67581" y="1461482"/>
            <a:ext cx="8699752" cy="328978"/>
          </a:xfrm>
          <a:prstGeom prst="rect">
            <a:avLst/>
          </a:prstGeom>
        </p:spPr>
        <p:txBody>
          <a:bodyPr lIns="91414" tIns="45707" rIns="91414" bIns="45707" anchor="t"/>
          <a:lstStyle>
            <a:lvl1pPr marL="0" indent="0" algn="l" defTabSz="91441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501" b="1" kern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현대하모니 L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582355" y="4711197"/>
            <a:ext cx="4031590" cy="328978"/>
          </a:xfrm>
          <a:prstGeom prst="rect">
            <a:avLst/>
          </a:prstGeom>
        </p:spPr>
        <p:txBody>
          <a:bodyPr lIns="91414" tIns="45707" rIns="91414" bIns="45707" anchor="t"/>
          <a:lstStyle>
            <a:lvl1pPr marL="0" indent="0" algn="l" defTabSz="914417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501" b="1" kern="0" spc="0" baseline="0" dirty="0">
                <a:solidFill>
                  <a:schemeClr val="tx1"/>
                </a:solidFill>
                <a:latin typeface="Arial" panose="020B0604020202020204" pitchFamily="34" charset="0"/>
                <a:ea typeface="현대하모니 L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7" name="그림 6" descr="가로모티프색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59" y="636307"/>
            <a:ext cx="8985600" cy="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52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hdec\Desktop\무제-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598488"/>
            <a:ext cx="941705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 userDrawn="1"/>
        </p:nvCxnSpPr>
        <p:spPr bwMode="auto">
          <a:xfrm>
            <a:off x="233363" y="6480175"/>
            <a:ext cx="941863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3928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0" r:id="rId6"/>
    <p:sldLayoutId id="2147483999" r:id="rId7"/>
    <p:sldLayoutId id="2147484000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46102" y="5628230"/>
            <a:ext cx="1249373" cy="4391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12358" y="865729"/>
            <a:ext cx="687398" cy="2673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6102" y="865729"/>
            <a:ext cx="687398" cy="267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2080" y="94781"/>
            <a:ext cx="7433004" cy="534546"/>
          </a:xfrm>
        </p:spPr>
        <p:txBody>
          <a:bodyPr anchor="ctr"/>
          <a:lstStyle/>
          <a:p>
            <a:r>
              <a:rPr lang="ko-KR" altLang="en-US" sz="2000" smtClean="0">
                <a:latin typeface="현대하모니 L" panose="02020603020101020101" pitchFamily="18" charset="-127"/>
              </a:rPr>
              <a:t> 기술개발과제 평가서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17903"/>
              </p:ext>
            </p:extLst>
          </p:nvPr>
        </p:nvGraphicFramePr>
        <p:xfrm>
          <a:off x="637789" y="1268192"/>
          <a:ext cx="8506211" cy="510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1970">
                  <a:extLst>
                    <a:ext uri="{9D8B030D-6E8A-4147-A177-3AD203B41FA5}">
                      <a16:colId xmlns:a16="http://schemas.microsoft.com/office/drawing/2014/main" val="3688254569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279663029"/>
                    </a:ext>
                  </a:extLst>
                </a:gridCol>
              </a:tblGrid>
              <a:tr h="44851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과 제 명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AI</a:t>
                      </a:r>
                      <a:r>
                        <a:rPr kumimoji="1" lang="ko-KR" altLang="en-US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기반 설계 수행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1" kern="1200" baseline="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다년과제</a:t>
                      </a:r>
                      <a:r>
                        <a:rPr kumimoji="1" lang="ko-KR" altLang="en-US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 </a:t>
                      </a:r>
                      <a:r>
                        <a:rPr kumimoji="1" lang="en-US" altLang="ko-KR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( </a:t>
                      </a:r>
                      <a:r>
                        <a:rPr kumimoji="1" lang="en-US" altLang="ko-KR" sz="1100" b="1" u="none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Y</a:t>
                      </a:r>
                      <a:r>
                        <a:rPr kumimoji="1" lang="en-US" altLang="ko-KR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 )</a:t>
                      </a:r>
                      <a:endParaRPr kumimoji="1" lang="ko-KR" altLang="en-US" sz="1100" b="1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18"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연구기간</a:t>
                      </a:r>
                      <a:endParaRPr kumimoji="1" lang="en-US" altLang="ko-KR" sz="1100" b="1" kern="120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총 연구기간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2020</a:t>
                      </a:r>
                      <a:r>
                        <a:rPr kumimoji="1" lang="ko-KR" altLang="en-US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년 </a:t>
                      </a:r>
                      <a:r>
                        <a:rPr kumimoji="1" lang="en-US" altLang="ko-KR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월 </a:t>
                      </a:r>
                      <a:r>
                        <a:rPr kumimoji="1" lang="en-US" altLang="ko-KR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~ 2022</a:t>
                      </a:r>
                      <a:r>
                        <a:rPr kumimoji="1" lang="ko-KR" altLang="en-US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년 </a:t>
                      </a:r>
                      <a:r>
                        <a:rPr kumimoji="1" lang="en-US" altLang="ko-KR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12</a:t>
                      </a:r>
                      <a:r>
                        <a:rPr kumimoji="1" lang="ko-KR" altLang="en-US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월</a:t>
                      </a:r>
                      <a:r>
                        <a:rPr kumimoji="1" lang="en-US" altLang="ko-KR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(36</a:t>
                      </a:r>
                      <a:r>
                        <a:rPr kumimoji="1" lang="ko-KR" altLang="en-US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개월</a:t>
                      </a:r>
                      <a:r>
                        <a:rPr kumimoji="1" lang="en-US" altLang="ko-KR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100" b="1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당해년도</a:t>
                      </a:r>
                      <a:endParaRPr kumimoji="1" lang="ko-KR" altLang="en-US" sz="11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2022</a:t>
                      </a:r>
                      <a:r>
                        <a:rPr kumimoji="1" lang="ko-KR" altLang="en-US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년 </a:t>
                      </a:r>
                      <a:r>
                        <a:rPr kumimoji="1" lang="en-US" altLang="ko-KR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월  </a:t>
                      </a:r>
                      <a:r>
                        <a:rPr kumimoji="1" lang="en-US" altLang="ko-KR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~ 2022</a:t>
                      </a:r>
                      <a:r>
                        <a:rPr kumimoji="1" lang="ko-KR" altLang="en-US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년 </a:t>
                      </a:r>
                      <a:r>
                        <a:rPr kumimoji="1" lang="en-US" altLang="ko-KR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12</a:t>
                      </a:r>
                      <a:r>
                        <a:rPr kumimoji="1" lang="ko-KR" altLang="en-US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월</a:t>
                      </a:r>
                      <a:r>
                        <a:rPr kumimoji="1" lang="en-US" altLang="ko-KR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(12</a:t>
                      </a:r>
                      <a:r>
                        <a:rPr kumimoji="1" lang="ko-KR" altLang="en-US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개월</a:t>
                      </a:r>
                      <a:r>
                        <a:rPr kumimoji="1" lang="en-US" altLang="ko-KR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100" b="1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71556"/>
                  </a:ext>
                </a:extLst>
              </a:tr>
              <a:tr h="448518"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‘’22 </a:t>
                      </a:r>
                      <a:r>
                        <a:rPr kumimoji="1" lang="ko-KR" altLang="en-US" sz="11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예산 집행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예산 집행 계획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ko-KR" sz="11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118,800</a:t>
                      </a:r>
                      <a:r>
                        <a:rPr kumimoji="1" lang="ko-KR" altLang="en-US" sz="11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천원</a:t>
                      </a:r>
                      <a:endParaRPr kumimoji="1" lang="ko-KR" altLang="en-US" sz="1100" b="1" kern="120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54495"/>
                  </a:ext>
                </a:extLst>
              </a:tr>
              <a:tr h="448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예산 집행 실적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ko-KR" sz="11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1,835</a:t>
                      </a:r>
                      <a:r>
                        <a:rPr kumimoji="1" lang="ko-KR" altLang="en-US" sz="11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천원</a:t>
                      </a:r>
                      <a:endParaRPr kumimoji="1" lang="ko-KR" altLang="en-US" sz="1100" b="1" kern="120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22611"/>
                  </a:ext>
                </a:extLst>
              </a:tr>
              <a:tr h="448518"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참여자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HEC</a:t>
                      </a:r>
                      <a:endParaRPr kumimoji="1" lang="ko-KR" altLang="en-US" sz="11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스마트기술센터</a:t>
                      </a:r>
                      <a:r>
                        <a:rPr kumimoji="1" lang="en-US" altLang="ko-KR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플랜트장치기계팀</a:t>
                      </a:r>
                      <a:r>
                        <a:rPr kumimoji="1" lang="en-US" altLang="ko-KR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플랜트전기설계팀</a:t>
                      </a:r>
                      <a:r>
                        <a:rPr kumimoji="1" lang="en-US" altLang="ko-KR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플랜트회전기계팀</a:t>
                      </a:r>
                    </a:p>
                  </a:txBody>
                  <a:tcPr marL="36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20660"/>
                  </a:ext>
                </a:extLst>
              </a:tr>
              <a:tr h="448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사외 참여자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1" lang="en-US" altLang="ko-KR" sz="105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N/A</a:t>
                      </a:r>
                      <a:endParaRPr kumimoji="1" lang="ko-KR" altLang="en-US" sz="1050" b="1" kern="120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06485"/>
                  </a:ext>
                </a:extLst>
              </a:tr>
              <a:tr h="448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과제 평가일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12</a:t>
                      </a:r>
                      <a:r>
                        <a:rPr kumimoji="1" lang="ko-KR" altLang="en-US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월 </a:t>
                      </a: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22</a:t>
                      </a:r>
                      <a:r>
                        <a:rPr kumimoji="1" lang="ko-KR" altLang="en-US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일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6660"/>
                  </a:ext>
                </a:extLst>
              </a:tr>
              <a:tr h="1515889">
                <a:tc>
                  <a:txBody>
                    <a:bodyPr/>
                    <a:lstStyle/>
                    <a:p>
                      <a:pPr algn="l" latinLnBrk="1"/>
                      <a:endParaRPr kumimoji="1" lang="en-US" altLang="ko-KR" sz="1100" b="1" kern="120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l" latinLnBrk="1"/>
                      <a:endParaRPr kumimoji="1" lang="en-US" altLang="ko-KR" sz="1100" b="1" kern="120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100" b="1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</a:t>
                      </a:r>
                    </a:p>
                    <a:p>
                      <a:pPr algn="l" latinLnBrk="1"/>
                      <a:r>
                        <a:rPr kumimoji="1" lang="en-US" altLang="ko-KR" sz="1000" b="1" u="none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[</a:t>
                      </a:r>
                      <a:r>
                        <a:rPr kumimoji="1" lang="ko-KR" altLang="en-US" sz="1000" b="1" u="none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완료 평가</a:t>
                      </a:r>
                      <a:r>
                        <a:rPr kumimoji="1" lang="en-US" altLang="ko-KR" sz="1000" b="1" u="none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</a:p>
                    <a:p>
                      <a:pPr algn="l" latinLnBrk="1"/>
                      <a:r>
                        <a:rPr kumimoji="1" lang="ko-KR" altLang="en-US" sz="1100" b="1" u="none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</a:t>
                      </a:r>
                      <a:r>
                        <a:rPr kumimoji="1" lang="ko-KR" altLang="en-US" sz="1100" b="1" u="none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과제 성과 개요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설계 엔지니어의 접근성을 높이기 위한 웹 앱</a:t>
                      </a: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(Web Application) </a:t>
                      </a:r>
                      <a:r>
                        <a:rPr kumimoji="1" lang="ko-KR" altLang="en-US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시범 서비스 제공</a:t>
                      </a:r>
                      <a:endParaRPr kumimoji="1" lang="en-US" altLang="ko-KR" sz="1050" b="1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28600" marR="0" lvl="0" indent="-22860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50" b="1" kern="1200" baseline="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회전기계</a:t>
                      </a: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) Vertical Pump Weight </a:t>
                      </a:r>
                      <a:r>
                        <a:rPr kumimoji="1" lang="ko-KR" altLang="en-US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및 </a:t>
                      </a: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Size </a:t>
                      </a:r>
                      <a:r>
                        <a:rPr kumimoji="1" lang="ko-KR" altLang="en-US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예측</a:t>
                      </a:r>
                      <a:endParaRPr kumimoji="1" lang="en-US" altLang="ko-KR" sz="1050" b="1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28600" marR="0" lvl="0" indent="-22860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50" b="1" kern="1200" baseline="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회전기계</a:t>
                      </a: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Horizontal Pump Weight </a:t>
                      </a:r>
                      <a:r>
                        <a:rPr kumimoji="1" lang="ko-KR" altLang="en-US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및 </a:t>
                      </a: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Size </a:t>
                      </a:r>
                      <a:r>
                        <a:rPr kumimoji="1" lang="ko-KR" altLang="en-US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예측</a:t>
                      </a:r>
                      <a:endParaRPr kumimoji="1" lang="en-US" altLang="ko-KR" sz="1050" b="1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28600" marR="0" lvl="0" indent="-22860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50" b="1" kern="1200" baseline="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회전기계</a:t>
                      </a: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) Pump Nozzle Rating </a:t>
                      </a:r>
                      <a:r>
                        <a:rPr kumimoji="1" lang="ko-KR" altLang="en-US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계산 및 </a:t>
                      </a: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Nozzle Size </a:t>
                      </a:r>
                      <a:r>
                        <a:rPr kumimoji="1" lang="ko-KR" altLang="en-US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예측</a:t>
                      </a:r>
                      <a:endParaRPr kumimoji="1" lang="en-US" altLang="ko-KR" sz="1050" b="1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28600" marR="0" lvl="0" indent="-22860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50" b="1" kern="1200" baseline="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플랜트전기</a:t>
                      </a: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1" lang="ko-KR" altLang="en-US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조명 </a:t>
                      </a: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BOQ </a:t>
                      </a:r>
                      <a:r>
                        <a:rPr kumimoji="1" lang="ko-KR" altLang="en-US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자동화</a:t>
                      </a:r>
                      <a:endParaRPr kumimoji="1" lang="en-US" altLang="ko-KR" sz="1050" b="1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28600" marR="0" lvl="0" indent="-22860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50" b="1" kern="1200" baseline="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장치기계</a:t>
                      </a: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) Shell &amp; Tube Heat Exchanger Weight </a:t>
                      </a:r>
                      <a:r>
                        <a:rPr kumimoji="1" lang="ko-KR" altLang="en-US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및 </a:t>
                      </a: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Size </a:t>
                      </a:r>
                      <a:r>
                        <a:rPr kumimoji="1" lang="ko-KR" altLang="en-US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예측</a:t>
                      </a:r>
                      <a:endParaRPr kumimoji="1" lang="en-US" altLang="ko-KR" sz="1050" b="1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28600" marR="0" lvl="0" indent="-22860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50" b="1" kern="1200" baseline="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장치기계</a:t>
                      </a: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) Air Cooled Heat Exchanger Weight </a:t>
                      </a:r>
                      <a:r>
                        <a:rPr kumimoji="1" lang="ko-KR" altLang="en-US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및 </a:t>
                      </a:r>
                      <a:r>
                        <a:rPr kumimoji="1" lang="en-US" altLang="ko-KR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Size </a:t>
                      </a:r>
                      <a:r>
                        <a:rPr kumimoji="1" lang="ko-KR" altLang="en-US" sz="1050" b="1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예측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3959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92419" y="833650"/>
            <a:ext cx="4662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-100" dirty="0" smtClean="0">
                <a:solidFill>
                  <a:sysClr val="windowText" lastClr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□ </a:t>
            </a:r>
            <a:r>
              <a:rPr lang="ko-KR" altLang="en-US" sz="1400" spc="-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중간 점검 </a:t>
            </a:r>
            <a:r>
              <a:rPr lang="en-US" altLang="ko-KR" sz="1400" spc="-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u="sng" spc="-100" dirty="0" smtClean="0">
                <a:solidFill>
                  <a:sysClr val="windowText" lastClr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완료 평가</a:t>
            </a:r>
            <a:r>
              <a:rPr lang="ko-KR" altLang="en-US" sz="1400" spc="-100" dirty="0" smtClean="0">
                <a:solidFill>
                  <a:sysClr val="windowText" lastClr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 spc="-100" dirty="0" smtClean="0">
                <a:solidFill>
                  <a:sysClr val="windowText" lastClr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spc="-100" dirty="0" err="1" smtClean="0">
                <a:solidFill>
                  <a:sysClr val="windowText" lastClr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택</a:t>
            </a:r>
            <a:r>
              <a:rPr lang="en-US" altLang="ko-KR" sz="1400" spc="-100" dirty="0" smtClean="0">
                <a:solidFill>
                  <a:sysClr val="windowText" lastClr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1)</a:t>
            </a:r>
            <a:endParaRPr lang="ko-KR" altLang="en-US" sz="1400" spc="-100" dirty="0">
              <a:solidFill>
                <a:sysClr val="windowText" lastClr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51812"/>
              </p:ext>
            </p:extLst>
          </p:nvPr>
        </p:nvGraphicFramePr>
        <p:xfrm>
          <a:off x="4229100" y="124133"/>
          <a:ext cx="5175640" cy="4758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128">
                  <a:extLst>
                    <a:ext uri="{9D8B030D-6E8A-4147-A177-3AD203B41FA5}">
                      <a16:colId xmlns:a16="http://schemas.microsoft.com/office/drawing/2014/main" val="2210478409"/>
                    </a:ext>
                  </a:extLst>
                </a:gridCol>
                <a:gridCol w="1035128">
                  <a:extLst>
                    <a:ext uri="{9D8B030D-6E8A-4147-A177-3AD203B41FA5}">
                      <a16:colId xmlns:a16="http://schemas.microsoft.com/office/drawing/2014/main" val="3013261785"/>
                    </a:ext>
                  </a:extLst>
                </a:gridCol>
                <a:gridCol w="1035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5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1" kern="1200" spc="-100" dirty="0" err="1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과제담당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담당</a:t>
                      </a:r>
                      <a:r>
                        <a:rPr kumimoji="0" lang="ko-KR" altLang="en-US" sz="900" b="1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 팀장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1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본부 팀장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센터 기획 팀장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실장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45">
                <a:tc>
                  <a:txBody>
                    <a:bodyPr/>
                    <a:lstStyle/>
                    <a:p>
                      <a:pPr marL="0" indent="0" algn="r" defTabSz="914228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날인</a:t>
                      </a:r>
                      <a:r>
                        <a:rPr kumimoji="0" lang="en-US" altLang="ko-KR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 defTabSz="914228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날인</a:t>
                      </a:r>
                      <a:r>
                        <a:rPr kumimoji="0" lang="en-US" altLang="ko-KR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 defTabSz="914228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날인</a:t>
                      </a:r>
                      <a:r>
                        <a:rPr kumimoji="0" lang="en-US" altLang="ko-KR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 defTabSz="914228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날인</a:t>
                      </a:r>
                      <a:r>
                        <a:rPr kumimoji="0" lang="en-US" altLang="ko-KR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 defTabSz="914228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날인</a:t>
                      </a:r>
                      <a:r>
                        <a:rPr kumimoji="0" lang="en-US" altLang="ko-KR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422802" y="852362"/>
            <a:ext cx="6313357" cy="192795"/>
          </a:xfrm>
        </p:spPr>
        <p:txBody>
          <a:bodyPr anchor="ctr"/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※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과제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담당자작성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6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25711" y="5141858"/>
            <a:ext cx="1249373" cy="4391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31826" y="2894370"/>
            <a:ext cx="982673" cy="4391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2080" y="94781"/>
            <a:ext cx="7433004" cy="534546"/>
          </a:xfrm>
        </p:spPr>
        <p:txBody>
          <a:bodyPr anchor="ctr"/>
          <a:lstStyle/>
          <a:p>
            <a:r>
              <a:rPr lang="ko-KR" altLang="en-US" sz="2000" smtClean="0">
                <a:latin typeface="현대하모니 L" panose="02020603020101020101" pitchFamily="18" charset="-127"/>
              </a:rPr>
              <a:t> 기술개발과제 평가서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83256"/>
              </p:ext>
            </p:extLst>
          </p:nvPr>
        </p:nvGraphicFramePr>
        <p:xfrm>
          <a:off x="725711" y="1394346"/>
          <a:ext cx="8506212" cy="4825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01">
                  <a:extLst>
                    <a:ext uri="{9D8B030D-6E8A-4147-A177-3AD203B41FA5}">
                      <a16:colId xmlns:a16="http://schemas.microsoft.com/office/drawing/2014/main" val="2531123326"/>
                    </a:ext>
                  </a:extLst>
                </a:gridCol>
                <a:gridCol w="643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8518">
                <a:tc row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0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</a:t>
                      </a:r>
                      <a:endParaRPr kumimoji="1" lang="en-US" altLang="ko-KR" sz="10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l" latinLnBrk="1"/>
                      <a:endParaRPr kumimoji="1" lang="en-US" altLang="ko-KR" sz="10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l" latinLnBrk="1"/>
                      <a:endParaRPr kumimoji="1" lang="en-US" altLang="ko-KR" sz="11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0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[</a:t>
                      </a:r>
                      <a:r>
                        <a:rPr kumimoji="1" lang="ko-KR" altLang="en-US" sz="10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완료 평가</a:t>
                      </a:r>
                      <a:r>
                        <a:rPr kumimoji="1" lang="en-US" altLang="ko-KR" sz="10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</a:p>
                    <a:p>
                      <a:pPr algn="l" latinLnBrk="1"/>
                      <a:r>
                        <a:rPr kumimoji="1" lang="ko-KR" altLang="en-US" sz="11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성과물</a:t>
                      </a:r>
                      <a:endParaRPr kumimoji="1" lang="en-US" altLang="ko-KR" sz="11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정량 성과</a:t>
                      </a:r>
                      <a:endParaRPr kumimoji="1" lang="en-US" altLang="ko-KR" sz="11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수작업으로 진행되는 물량 산출 작업을 자동화 하여 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Man-Hour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감소</a:t>
                      </a:r>
                      <a:endParaRPr kumimoji="1" lang="ko-KR" altLang="en-US" sz="1100" b="1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8518">
                <a:tc vMerge="1">
                  <a:txBody>
                    <a:bodyPr/>
                    <a:lstStyle/>
                    <a:p>
                      <a:pPr algn="ctr" latinLnBrk="1"/>
                      <a:endParaRPr kumimoji="1" lang="en-US" altLang="ko-KR" sz="11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정성 성과</a:t>
                      </a:r>
                      <a:r>
                        <a:rPr kumimoji="1" lang="ko-KR" altLang="en-US" sz="11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endParaRPr kumimoji="1" lang="en-US" altLang="ko-KR" sz="1100" b="0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정량적 수치 예측을 제시하여 데이터에 기반한 의사 결정 가능</a:t>
                      </a:r>
                      <a:endParaRPr kumimoji="1" lang="en-US" altLang="ko-KR" sz="105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1450" marR="0" lvl="0" indent="-17145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재현성</a:t>
                      </a:r>
                      <a:r>
                        <a:rPr kumimoji="1" lang="en-US" altLang="ko-KR" sz="105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(Reproducibility)</a:t>
                      </a:r>
                      <a:r>
                        <a:rPr kumimoji="1" lang="ko-KR" altLang="en-US" sz="105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과 </a:t>
                      </a:r>
                      <a:r>
                        <a:rPr kumimoji="1" lang="ko-KR" altLang="en-US" sz="105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반복석</a:t>
                      </a:r>
                      <a:r>
                        <a:rPr kumimoji="1" lang="en-US" altLang="ko-KR" sz="105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(Repeatability)</a:t>
                      </a:r>
                      <a:r>
                        <a:rPr kumimoji="1" lang="ko-KR" altLang="en-US" sz="105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가 보장되어 업무의 기준 및 </a:t>
                      </a:r>
                      <a:r>
                        <a:rPr kumimoji="1" lang="ko-KR" altLang="en-US" sz="105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표준절차</a:t>
                      </a:r>
                      <a:r>
                        <a:rPr kumimoji="1" lang="ko-KR" altLang="en-US" sz="105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도입 가능</a:t>
                      </a:r>
                      <a:endParaRPr kumimoji="1" lang="en-US" altLang="ko-KR" sz="105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71450" marR="0" lvl="0" indent="-17145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웹 앱</a:t>
                      </a:r>
                      <a:r>
                        <a:rPr kumimoji="1" lang="en-US" altLang="ko-KR" sz="105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(Web Application) </a:t>
                      </a:r>
                      <a:r>
                        <a:rPr kumimoji="1" lang="ko-KR" altLang="en-US" sz="105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형태의 프로그램 제공을 통한 실시간 서비스 제공</a:t>
                      </a:r>
                      <a:endParaRPr kumimoji="1" lang="en-US" altLang="ko-KR" sz="105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8442">
                <a:tc gridSpan="2">
                  <a:txBody>
                    <a:bodyPr/>
                    <a:lstStyle/>
                    <a:p>
                      <a:pPr algn="l" latinLnBrk="1"/>
                      <a:endParaRPr kumimoji="1" lang="en-US" altLang="ko-KR" sz="11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[</a:t>
                      </a:r>
                      <a:r>
                        <a:rPr kumimoji="1" lang="ko-KR" altLang="en-US" sz="10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완료 평가</a:t>
                      </a:r>
                      <a:r>
                        <a:rPr kumimoji="1" lang="en-US" altLang="ko-KR" sz="10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</a:p>
                    <a:p>
                      <a:pPr algn="l" latinLnBrk="1"/>
                      <a:r>
                        <a:rPr kumimoji="1" lang="ko-KR" altLang="en-US" sz="11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활용 계획</a:t>
                      </a:r>
                      <a:endParaRPr kumimoji="1" lang="en-US" altLang="ko-KR" sz="11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l" latinLnBrk="1"/>
                      <a:endParaRPr kumimoji="1" lang="en-US" altLang="ko-KR" sz="11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l" latinLnBrk="1"/>
                      <a:endParaRPr kumimoji="1" lang="en-US" altLang="ko-KR" sz="11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kumimoji="1" lang="ko-KR" altLang="en-US" sz="11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실용화 및 상용화</a:t>
                      </a:r>
                      <a:endParaRPr kumimoji="1" lang="en-US" altLang="ko-KR" sz="11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-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지속 가능한 데이터 분석 모델 및 운영 환경 구축</a:t>
                      </a:r>
                      <a:endParaRPr kumimoji="1" lang="en-US" altLang="ko-KR" sz="11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현장 적용 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(PJT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명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-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수주를 위한 모든 입찰 프로젝트</a:t>
                      </a:r>
                      <a:endParaRPr kumimoji="1" lang="en-US" altLang="ko-KR" sz="11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25449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40256"/>
              </p:ext>
            </p:extLst>
          </p:nvPr>
        </p:nvGraphicFramePr>
        <p:xfrm>
          <a:off x="8422268" y="755655"/>
          <a:ext cx="809655" cy="594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2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최종 평가 등급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00">
                <a:tc>
                  <a:txBody>
                    <a:bodyPr/>
                    <a:lstStyle/>
                    <a:p>
                      <a:pPr marL="0" indent="0" algn="r" defTabSz="914228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kumimoji="0" lang="en-US" altLang="ko-KR" sz="800" b="0" kern="1200" spc="-100" baseline="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759800" y="1131988"/>
            <a:ext cx="4662468" cy="192795"/>
          </a:xfrm>
        </p:spPr>
        <p:txBody>
          <a:bodyPr anchor="ctr"/>
          <a:lstStyle/>
          <a:p>
            <a:pPr algn="r"/>
            <a:r>
              <a:rPr lang="en-US" altLang="ko-KR" sz="1200" i="1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※</a:t>
            </a:r>
            <a:r>
              <a:rPr lang="ko-KR" altLang="en-US" sz="1200" i="1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최종 </a:t>
            </a:r>
            <a:r>
              <a:rPr lang="ko-KR" altLang="en-US" sz="1200" i="1" dirty="0" err="1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평가등급은</a:t>
            </a:r>
            <a:r>
              <a:rPr lang="ko-KR" altLang="en-US" sz="1200" i="1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 평가위원의 평가를 참고하여 해당 실장 최종 확정</a:t>
            </a:r>
            <a:endParaRPr lang="ko-KR" altLang="en-US" sz="1200" i="1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419" y="833650"/>
            <a:ext cx="4662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-100" dirty="0" smtClean="0">
                <a:solidFill>
                  <a:sysClr val="windowText" lastClr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□ 완료 평가</a:t>
            </a:r>
            <a:endParaRPr lang="ko-KR" altLang="en-US" sz="1400" spc="-100" dirty="0">
              <a:solidFill>
                <a:sysClr val="windowText" lastClr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512203" y="831267"/>
            <a:ext cx="3132693" cy="174393"/>
          </a:xfrm>
        </p:spPr>
        <p:txBody>
          <a:bodyPr anchor="ctr"/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※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과제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담당자작성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9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22080" y="94781"/>
            <a:ext cx="7433004" cy="534546"/>
          </a:xfrm>
        </p:spPr>
        <p:txBody>
          <a:bodyPr anchor="ctr"/>
          <a:lstStyle/>
          <a:p>
            <a:r>
              <a:rPr lang="ko-KR" altLang="en-US" sz="2000" smtClean="0">
                <a:latin typeface="현대하모니 L" panose="02020603020101020101" pitchFamily="18" charset="-127"/>
              </a:rPr>
              <a:t> 기술개발과제 평가서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현대하모니 L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67361"/>
              </p:ext>
            </p:extLst>
          </p:nvPr>
        </p:nvGraphicFramePr>
        <p:xfrm>
          <a:off x="690542" y="1369402"/>
          <a:ext cx="8506211" cy="2397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85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평가 위원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검토의견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26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본부 팀장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endParaRPr kumimoji="1" lang="ko-KR" altLang="en-US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01210" y="827177"/>
            <a:ext cx="4662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-100" dirty="0" smtClean="0">
                <a:solidFill>
                  <a:sysClr val="windowText" lastClr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□ 평가 검토서</a:t>
            </a:r>
            <a:endParaRPr lang="ko-KR" altLang="en-US" sz="1400" spc="-100" dirty="0">
              <a:solidFill>
                <a:sysClr val="windowText" lastClr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883396" y="1744679"/>
            <a:ext cx="6313357" cy="1959656"/>
          </a:xfrm>
        </p:spPr>
        <p:txBody>
          <a:bodyPr anchor="ctr"/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 MDS Issue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 전까지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Reference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자료로 수주 사업에 적용 가능할 것으로 판단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브라우저 접속으로 프로그램을 사용할 수 있게 편의성을 높여준 점을 </a:t>
            </a:r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높이 평가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예측 물량의 편차가 크기 때문에 신뢰성의 문제는 여전하지만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데이터가 쌓이고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기술 수준이 높아진다면 발전 가능성이 클 것으로 기대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</a:endParaRPr>
          </a:p>
        </p:txBody>
      </p:sp>
      <p:sp>
        <p:nvSpPr>
          <p:cNvPr id="8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441727" y="884668"/>
            <a:ext cx="6313357" cy="192795"/>
          </a:xfrm>
        </p:spPr>
        <p:txBody>
          <a:bodyPr anchor="ctr"/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※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과제 평가 위원 작성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60975"/>
              </p:ext>
            </p:extLst>
          </p:nvPr>
        </p:nvGraphicFramePr>
        <p:xfrm>
          <a:off x="800098" y="3215053"/>
          <a:ext cx="1846386" cy="489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193">
                  <a:extLst>
                    <a:ext uri="{9D8B030D-6E8A-4147-A177-3AD203B41FA5}">
                      <a16:colId xmlns:a16="http://schemas.microsoft.com/office/drawing/2014/main" val="1609398815"/>
                    </a:ext>
                  </a:extLst>
                </a:gridCol>
              </a:tblGrid>
              <a:tr h="2453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평가 등급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팀 장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7">
                <a:tc>
                  <a:txBody>
                    <a:bodyPr/>
                    <a:lstStyle/>
                    <a:p>
                      <a:pPr marL="0" indent="0" algn="ctr" defTabSz="914228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kumimoji="0" lang="en-US" altLang="ko-KR" sz="800" b="0" kern="1200" spc="-100" baseline="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 defTabSz="914228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날인</a:t>
                      </a:r>
                      <a:r>
                        <a:rPr kumimoji="0" lang="en-US" altLang="ko-KR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63689"/>
              </p:ext>
            </p:extLst>
          </p:nvPr>
        </p:nvGraphicFramePr>
        <p:xfrm>
          <a:off x="690542" y="4058872"/>
          <a:ext cx="8506211" cy="2397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85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평가 위원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검토의견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268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스마트기술기획 팀장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883396" y="5174223"/>
            <a:ext cx="6313357" cy="360258"/>
          </a:xfrm>
        </p:spPr>
        <p:txBody>
          <a:bodyPr anchor="ctr"/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※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성과물의 명확성 및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(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기존대비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)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기술 차별화 중심으로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과제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</a:rPr>
              <a:t>성과에 대한 종합 평가를 의뢰합니다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79088"/>
              </p:ext>
            </p:extLst>
          </p:nvPr>
        </p:nvGraphicFramePr>
        <p:xfrm>
          <a:off x="800098" y="5890846"/>
          <a:ext cx="1846386" cy="489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193">
                  <a:extLst>
                    <a:ext uri="{9D8B030D-6E8A-4147-A177-3AD203B41FA5}">
                      <a16:colId xmlns:a16="http://schemas.microsoft.com/office/drawing/2014/main" val="1609398815"/>
                    </a:ext>
                  </a:extLst>
                </a:gridCol>
              </a:tblGrid>
              <a:tr h="2453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평가 등급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1" kern="1200" spc="-10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+mn-ea"/>
                          <a:cs typeface="Arial" pitchFamily="34" charset="0"/>
                        </a:rPr>
                        <a:t>팀 장</a:t>
                      </a:r>
                      <a:endParaRPr kumimoji="0" lang="en-US" altLang="ko-KR" sz="900" b="1" kern="1200" spc="-10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7">
                <a:tc>
                  <a:txBody>
                    <a:bodyPr/>
                    <a:lstStyle/>
                    <a:p>
                      <a:pPr marL="0" indent="0" algn="ctr" defTabSz="914228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kumimoji="0" lang="en-US" altLang="ko-KR" sz="800" b="0" kern="1200" spc="-100" baseline="0" dirty="0" smtClean="0">
                        <a:ln>
                          <a:solidFill>
                            <a:prstClr val="black">
                              <a:alpha val="0"/>
                            </a:prst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 defTabSz="914228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날인</a:t>
                      </a:r>
                      <a:r>
                        <a:rPr kumimoji="0" lang="en-US" altLang="ko-KR" sz="800" b="0" kern="1200" spc="-100" baseline="0" dirty="0" smtClean="0">
                          <a:ln>
                            <a:solidFill>
                              <a:prstClr val="black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72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1817688"/>
            <a:ext cx="9906000" cy="1079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72000" tIns="72000" rIns="72000" bIns="72000" anchor="ctr"/>
          <a:lstStyle/>
          <a:p>
            <a:pPr algn="ctr" eaLnBrk="1" latinLnBrk="1" hangingPunct="1">
              <a:spcBef>
                <a:spcPts val="300"/>
              </a:spcBef>
              <a:defRPr/>
            </a:pPr>
            <a:endParaRPr lang="ko-KR" altLang="en-US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2967038"/>
            <a:ext cx="9906000" cy="107950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txBody>
          <a:bodyPr lIns="72000" tIns="72000" rIns="72000" bIns="72000" anchor="ctr"/>
          <a:lstStyle/>
          <a:p>
            <a:pPr algn="ctr" eaLnBrk="1" latinLnBrk="1" hangingPunct="1">
              <a:spcBef>
                <a:spcPts val="300"/>
              </a:spcBef>
              <a:defRPr/>
            </a:pPr>
            <a:endParaRPr lang="ko-KR" altLang="en-US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black">
          <a:xfrm>
            <a:off x="560512" y="2243114"/>
            <a:ext cx="77048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0" tIns="0" rIns="0" bIns="0" anchor="ctr">
            <a:spAutoFit/>
          </a:bodyPr>
          <a:lstStyle/>
          <a:p>
            <a:pPr eaLnBrk="1" latinLnBrk="1" hangingPunct="1">
              <a:defRPr/>
            </a:pPr>
            <a:r>
              <a:rPr lang="ko-KR" altLang="en-US" sz="1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첨부 </a:t>
            </a:r>
            <a:r>
              <a:rPr lang="en-US" altLang="ko-KR" sz="1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_ </a:t>
            </a:r>
            <a:r>
              <a:rPr lang="ko-KR" altLang="en-US" sz="1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기술개발과제 요약서</a:t>
            </a:r>
            <a:endParaRPr lang="ko-KR" altLang="en-US" sz="18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2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8328" y="707992"/>
            <a:ext cx="4566662" cy="288040"/>
            <a:chOff x="371272" y="789418"/>
            <a:chExt cx="3230288" cy="288040"/>
          </a:xfrm>
        </p:grpSpPr>
        <p:sp>
          <p:nvSpPr>
            <p:cNvPr id="3" name="자유형 2"/>
            <p:cNvSpPr/>
            <p:nvPr/>
          </p:nvSpPr>
          <p:spPr bwMode="auto">
            <a:xfrm flipV="1">
              <a:off x="371272" y="789418"/>
              <a:ext cx="281185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자유형 3"/>
            <p:cNvSpPr/>
            <p:nvPr/>
          </p:nvSpPr>
          <p:spPr bwMode="auto">
            <a:xfrm>
              <a:off x="631815" y="789418"/>
              <a:ext cx="2969745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9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 개요</a:t>
              </a: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381000" y="789418"/>
              <a:ext cx="20843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1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071122" y="713061"/>
            <a:ext cx="4561828" cy="288040"/>
            <a:chOff x="371272" y="789418"/>
            <a:chExt cx="3230288" cy="288040"/>
          </a:xfrm>
        </p:grpSpPr>
        <p:sp>
          <p:nvSpPr>
            <p:cNvPr id="7" name="자유형 6"/>
            <p:cNvSpPr/>
            <p:nvPr/>
          </p:nvSpPr>
          <p:spPr bwMode="auto">
            <a:xfrm flipV="1">
              <a:off x="371272" y="789418"/>
              <a:ext cx="281185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 7"/>
            <p:cNvSpPr/>
            <p:nvPr/>
          </p:nvSpPr>
          <p:spPr bwMode="auto">
            <a:xfrm>
              <a:off x="631815" y="789418"/>
              <a:ext cx="2969745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9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 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내용</a:t>
              </a:r>
              <a:endPara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381000" y="789418"/>
              <a:ext cx="20843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2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306681" y="1091394"/>
          <a:ext cx="4566662" cy="379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기술개발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배경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설계 엔지니어의  서비스 접근성 향상 필요</a:t>
                      </a:r>
                      <a:endParaRPr kumimoji="1" lang="en-US" altLang="ko-KR" sz="10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설계 예측이 필요한 아이템 확장 필요</a:t>
                      </a:r>
                      <a:endParaRPr kumimoji="1" lang="en-US" altLang="ko-KR" sz="10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9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기술개발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목표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설계 예측 프로그램의 웹 앱</a:t>
                      </a: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(Web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Application)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 서비스 제공</a:t>
                      </a:r>
                      <a:endParaRPr kumimoji="1" lang="en-US" altLang="ko-KR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baseline="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열교환기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(STHE&amp;ACHE) 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물량 예측 프로그램 개발</a:t>
                      </a:r>
                      <a:endParaRPr kumimoji="1" lang="en-US" altLang="ko-KR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전기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조명 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BOQ 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자동완성 프로그램 개발</a:t>
                      </a:r>
                      <a:endParaRPr kumimoji="1" lang="en-US" altLang="ko-KR" sz="10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5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기대 효과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설계 엔지니어의 예측 프로그램 접근성 증대</a:t>
                      </a:r>
                      <a:endParaRPr kumimoji="1" lang="en-US" altLang="ko-KR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예측 프로그램의 유지보수 기능 강화</a:t>
                      </a:r>
                      <a:endParaRPr kumimoji="1" lang="en-US" altLang="ko-KR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조속한 입찰 물량 산정 및 검토 기능 강화</a:t>
                      </a: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085090"/>
                  </a:ext>
                </a:extLst>
              </a:tr>
              <a:tr h="43226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소요연구비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1,835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천원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(2022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1" lang="en-US" altLang="ko-KR" sz="10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843808"/>
                  </a:ext>
                </a:extLst>
              </a:tr>
              <a:tr h="46551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향후 활용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입찰 설계 물량 산출</a:t>
                      </a:r>
                      <a:endParaRPr kumimoji="1" lang="ko-KR" altLang="en-US" sz="10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429622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308328" y="5061002"/>
            <a:ext cx="9324622" cy="288040"/>
            <a:chOff x="308328" y="4722112"/>
            <a:chExt cx="9324622" cy="288040"/>
          </a:xfrm>
        </p:grpSpPr>
        <p:sp>
          <p:nvSpPr>
            <p:cNvPr id="13" name="자유형 12"/>
            <p:cNvSpPr/>
            <p:nvPr/>
          </p:nvSpPr>
          <p:spPr bwMode="auto">
            <a:xfrm flipV="1">
              <a:off x="308328" y="4722112"/>
              <a:ext cx="397512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 bwMode="auto">
            <a:xfrm>
              <a:off x="676658" y="4722112"/>
              <a:ext cx="4198332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 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추진 일정</a:t>
              </a:r>
              <a:endPara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22080" y="4722112"/>
              <a:ext cx="29466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3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4874990" y="4722112"/>
              <a:ext cx="4757960" cy="284084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endPara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308326" y="5396684"/>
          <a:ext cx="9312536" cy="109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134">
                  <a:extLst>
                    <a:ext uri="{9D8B030D-6E8A-4147-A177-3AD203B41FA5}">
                      <a16:colId xmlns:a16="http://schemas.microsoft.com/office/drawing/2014/main" val="4203900544"/>
                    </a:ext>
                  </a:extLst>
                </a:gridCol>
                <a:gridCol w="2328134">
                  <a:extLst>
                    <a:ext uri="{9D8B030D-6E8A-4147-A177-3AD203B41FA5}">
                      <a16:colId xmlns:a16="http://schemas.microsoft.com/office/drawing/2014/main" val="52811103"/>
                    </a:ext>
                  </a:extLst>
                </a:gridCol>
              </a:tblGrid>
              <a:tr h="216000"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2022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년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2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3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4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전기 조명 </a:t>
                      </a: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BOQ 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물량 예측 모델 업데이트</a:t>
                      </a: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1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열교환기</a:t>
                      </a: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(STHE) 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데이터분석</a:t>
                      </a: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1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열교환기</a:t>
                      </a: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시각화 및 예측 모듈 개발</a:t>
                      </a:r>
                      <a:endParaRPr kumimoji="1" lang="en-US" altLang="ko-KR" sz="9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1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열교환기</a:t>
                      </a: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AP</a:t>
                      </a:r>
                      <a:r>
                        <a:rPr kumimoji="1" lang="en-US" altLang="ko-KR" sz="900" b="1" i="0" u="none" strike="noStrike" kern="1200" cap="none" spc="0" normalizeH="0" baseline="3000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3)</a:t>
                      </a: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 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개발 및 </a:t>
                      </a: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HTRI 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자동 실행</a:t>
                      </a:r>
                      <a:endParaRPr kumimoji="1" lang="en-US" altLang="ko-KR" sz="9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웹 앱</a:t>
                      </a: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(Web Application) 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서비스 제공</a:t>
                      </a: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AutoNum type="arabicParenR"/>
                        <a:tabLst/>
                        <a:defRPr/>
                      </a:pPr>
                      <a:r>
                        <a:rPr kumimoji="1" lang="en-US" altLang="ko-KR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Vertical &amp; Horizontal Pump Weight &amp; Size </a:t>
                      </a:r>
                      <a:r>
                        <a:rPr kumimoji="1" lang="ko-KR" altLang="en-US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예측</a:t>
                      </a:r>
                      <a:endParaRPr kumimoji="1" lang="en-US" altLang="ko-KR" sz="7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AutoNum type="arabicParenR"/>
                        <a:tabLst/>
                        <a:defRPr/>
                      </a:pPr>
                      <a:r>
                        <a:rPr kumimoji="1" lang="en-US" altLang="ko-KR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Pump Nozzle Rating &amp; Size </a:t>
                      </a:r>
                      <a:r>
                        <a:rPr kumimoji="1" lang="ko-KR" altLang="en-US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예측</a:t>
                      </a:r>
                      <a:endParaRPr kumimoji="1" lang="en-US" altLang="ko-KR" sz="7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AutoNum type="arabicParenR"/>
                        <a:tabLst/>
                        <a:defRPr/>
                      </a:pPr>
                      <a:r>
                        <a:rPr kumimoji="1" lang="ko-KR" altLang="en-US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전기 조명 </a:t>
                      </a:r>
                      <a:r>
                        <a:rPr kumimoji="1" lang="en-US" altLang="ko-KR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BOQ </a:t>
                      </a:r>
                      <a:r>
                        <a:rPr kumimoji="1" lang="ko-KR" altLang="en-US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자동완성 프로그램</a:t>
                      </a:r>
                      <a:endParaRPr kumimoji="1" lang="en-US" altLang="ko-KR" sz="9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웹 앱</a:t>
                      </a: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(Web Application) 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서비스 제공</a:t>
                      </a: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AutoNum type="arabicParenR"/>
                        <a:tabLst/>
                        <a:defRPr/>
                      </a:pPr>
                      <a:r>
                        <a:rPr kumimoji="1" lang="en-US" altLang="ko-KR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STHE Weight &amp; Size </a:t>
                      </a:r>
                      <a:r>
                        <a:rPr kumimoji="1" lang="ko-KR" altLang="en-US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예측</a:t>
                      </a:r>
                      <a:endParaRPr kumimoji="1" lang="en-US" altLang="ko-KR" sz="7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AutoNum type="arabicParenR"/>
                        <a:tabLst/>
                        <a:defRPr/>
                      </a:pPr>
                      <a:r>
                        <a:rPr kumimoji="1" lang="en-US" altLang="ko-KR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Air Cooled Heat Exchanger Weight &amp; Size </a:t>
                      </a:r>
                      <a:r>
                        <a:rPr kumimoji="1" lang="ko-KR" altLang="en-US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예측</a:t>
                      </a:r>
                      <a:endParaRPr kumimoji="1" lang="en-US" altLang="ko-KR" sz="7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내용 개체 틀 5"/>
          <p:cNvSpPr txBox="1">
            <a:spLocks/>
          </p:cNvSpPr>
          <p:nvPr/>
        </p:nvSpPr>
        <p:spPr>
          <a:xfrm>
            <a:off x="194625" y="177161"/>
            <a:ext cx="5588456" cy="374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228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dirty="0" smtClean="0">
                <a:latin typeface="현대하모니 L" pitchFamily="18" charset="-127"/>
                <a:ea typeface="현대하모니 L" pitchFamily="18" charset="-127"/>
              </a:rPr>
              <a:t>AI</a:t>
            </a:r>
            <a:r>
              <a:rPr kumimoji="0" lang="ko-KR" altLang="en-US" sz="1600" b="1" dirty="0" smtClean="0">
                <a:latin typeface="현대하모니 L" pitchFamily="18" charset="-127"/>
                <a:ea typeface="현대하모니 L" pitchFamily="18" charset="-127"/>
              </a:rPr>
              <a:t>기반 설계 수행</a:t>
            </a:r>
            <a:endParaRPr kumimoji="0" lang="ko-KR" altLang="en-US" sz="1600" b="1" spc="-100" dirty="0">
              <a:latin typeface="현대하모니 L" pitchFamily="18" charset="-127"/>
              <a:ea typeface="현대하모니 L" pitchFamily="18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2743"/>
              </p:ext>
            </p:extLst>
          </p:nvPr>
        </p:nvGraphicFramePr>
        <p:xfrm>
          <a:off x="5071122" y="1091394"/>
          <a:ext cx="4536000" cy="7592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6489">
                <a:tc>
                  <a:txBody>
                    <a:bodyPr/>
                    <a:lstStyle/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▶ 설계 예측 프로그램 웹 앱</a:t>
                      </a:r>
                      <a:r>
                        <a:rPr kumimoji="1" lang="en-US" altLang="ko-KR" sz="11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(Web Application) </a:t>
                      </a:r>
                      <a:r>
                        <a:rPr kumimoji="1" lang="ko-KR" altLang="en-US" sz="11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서비스 제공</a:t>
                      </a:r>
                      <a:endParaRPr kumimoji="1" lang="en-US" altLang="ko-KR" sz="11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-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사내 네트워크망에 접속하여 실시간 예측 프로그램 구동 가능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▶ 예측 프로그램 운영 효율화</a:t>
                      </a:r>
                      <a:endParaRPr kumimoji="1" lang="en-US" altLang="ko-KR" sz="11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-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예측 프로그램 고도화 시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프로그램 개발 후 즉각적인 서비스 가능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-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데이터분석 모델 지속적인 성능 개선 인프라 마련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▶ 설계 예측 아이템 확장</a:t>
                      </a:r>
                      <a:endParaRPr kumimoji="1" lang="en-US" altLang="ko-KR" sz="11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- </a:t>
                      </a:r>
                      <a:r>
                        <a:rPr kumimoji="1" lang="ko-KR" altLang="en-US" sz="10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열교환기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(STHE</a:t>
                      </a:r>
                      <a:r>
                        <a:rPr kumimoji="1" lang="en-US" altLang="ko-KR" sz="1000" b="0" i="0" u="none" strike="noStrike" kern="1200" cap="none" spc="0" normalizeH="0" baseline="3000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1)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&amp; ACHE</a:t>
                      </a:r>
                      <a:r>
                        <a:rPr kumimoji="1" lang="en-US" altLang="ko-KR" sz="1000" b="0" i="0" u="none" strike="noStrike" kern="1200" cap="none" spc="0" normalizeH="0" baseline="3000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2)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데이터분석 및 시각화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및 예측 모델 개발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-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물량 예측 프로그램 개발 완료 및 베타 서비스 제공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- </a:t>
                      </a:r>
                      <a:r>
                        <a:rPr kumimoji="1" lang="ko-KR" altLang="en-US" sz="10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플랜트장치기계설계팀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기술개발과제와 협업 과제로 진행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(R24516)</a:t>
                      </a: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▶ 전기 조명 </a:t>
                      </a:r>
                      <a:r>
                        <a:rPr kumimoji="1" lang="en-US" altLang="ko-KR" sz="11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BOQ </a:t>
                      </a:r>
                      <a:r>
                        <a:rPr kumimoji="1" lang="ko-KR" altLang="en-US" sz="11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자동완성 프로그램 개발</a:t>
                      </a:r>
                      <a:endParaRPr kumimoji="1" lang="en-US" altLang="ko-KR" sz="11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-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빌딩 별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Lumen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예측 모델 고도화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- Lumen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예측 모델 기반 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BOQ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자동완성 프로그램 개발 및 베타 서비스 제공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- 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플랜트전기설계팀 기술개발과제와 협업 과제로 진행</a:t>
                      </a:r>
                      <a:r>
                        <a:rPr kumimoji="1" lang="en-US" altLang="ko-KR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(R24504)</a:t>
                      </a: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489">
                <a:tc>
                  <a:txBody>
                    <a:bodyPr/>
                    <a:lstStyle/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805885"/>
                  </a:ext>
                </a:extLst>
              </a:tr>
            </a:tbl>
          </a:graphicData>
        </a:graphic>
      </p:graphicFrame>
      <p:sp>
        <p:nvSpPr>
          <p:cNvPr id="19" name="Rectangle 474"/>
          <p:cNvSpPr>
            <a:spLocks noChangeArrowheads="1"/>
          </p:cNvSpPr>
          <p:nvPr/>
        </p:nvSpPr>
        <p:spPr bwMode="auto">
          <a:xfrm>
            <a:off x="367174" y="6516210"/>
            <a:ext cx="4282972" cy="308689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87313" indent="-87313">
              <a:buAutoNum type="arabicParenR"/>
            </a:pP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 STHE  : Shell &amp; Tube Heat Exchanger</a:t>
            </a:r>
          </a:p>
          <a:p>
            <a:pPr marL="87313" indent="-87313">
              <a:buAutoNum type="arabicParenR"/>
            </a:pPr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ACHE : Air Cooled Heat Exchanger</a:t>
            </a:r>
          </a:p>
        </p:txBody>
      </p:sp>
      <p:sp>
        <p:nvSpPr>
          <p:cNvPr id="20" name="Rectangle 474"/>
          <p:cNvSpPr>
            <a:spLocks noChangeArrowheads="1"/>
          </p:cNvSpPr>
          <p:nvPr/>
        </p:nvSpPr>
        <p:spPr bwMode="auto">
          <a:xfrm>
            <a:off x="4964594" y="6516210"/>
            <a:ext cx="4282972" cy="308689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3) API  :  Application Programming Interface(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운영체제와 응용프로그램 사이의 통신에 사용되는 형식</a:t>
            </a:r>
            <a:endParaRPr lang="en-US" altLang="ko-KR" sz="9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현대하모니 L" panose="02020603020101020101" pitchFamily="18" charset="-127"/>
            </a:endParaRPr>
          </a:p>
          <a:p>
            <a:endParaRPr lang="en-US" altLang="ko-KR" sz="9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31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1817688"/>
            <a:ext cx="9906000" cy="1079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72000" tIns="72000" rIns="72000" bIns="72000" anchor="ctr"/>
          <a:lstStyle/>
          <a:p>
            <a:pPr algn="ctr" eaLnBrk="1" latinLnBrk="1" hangingPunct="1">
              <a:spcBef>
                <a:spcPts val="300"/>
              </a:spcBef>
              <a:defRPr/>
            </a:pPr>
            <a:endParaRPr lang="ko-KR" altLang="en-US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2967038"/>
            <a:ext cx="9906000" cy="107950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txBody>
          <a:bodyPr lIns="72000" tIns="72000" rIns="72000" bIns="72000" anchor="ctr"/>
          <a:lstStyle/>
          <a:p>
            <a:pPr algn="ctr" eaLnBrk="1" latinLnBrk="1" hangingPunct="1">
              <a:spcBef>
                <a:spcPts val="300"/>
              </a:spcBef>
              <a:defRPr/>
            </a:pPr>
            <a:endParaRPr lang="ko-KR" altLang="en-US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black">
          <a:xfrm>
            <a:off x="560512" y="2243114"/>
            <a:ext cx="77048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0" tIns="0" rIns="0" bIns="0" anchor="ctr">
            <a:spAutoFit/>
          </a:bodyPr>
          <a:lstStyle/>
          <a:p>
            <a:pPr eaLnBrk="1" latinLnBrk="1" hangingPunct="1">
              <a:defRPr/>
            </a:pPr>
            <a:r>
              <a:rPr lang="ko-KR" altLang="en-US" sz="1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첨부 </a:t>
            </a:r>
            <a:r>
              <a:rPr lang="en-US" altLang="ko-KR" sz="1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_ </a:t>
            </a:r>
            <a:r>
              <a:rPr lang="ko-KR" altLang="en-US" sz="1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기술개발과제 완료 보고서</a:t>
            </a:r>
            <a:endParaRPr lang="ko-KR" altLang="en-US" sz="18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87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8328" y="707992"/>
            <a:ext cx="4566662" cy="288040"/>
            <a:chOff x="371272" y="789418"/>
            <a:chExt cx="3230288" cy="288040"/>
          </a:xfrm>
        </p:grpSpPr>
        <p:sp>
          <p:nvSpPr>
            <p:cNvPr id="3" name="자유형 2"/>
            <p:cNvSpPr/>
            <p:nvPr/>
          </p:nvSpPr>
          <p:spPr bwMode="auto">
            <a:xfrm flipV="1">
              <a:off x="371272" y="789418"/>
              <a:ext cx="281185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자유형 3"/>
            <p:cNvSpPr/>
            <p:nvPr/>
          </p:nvSpPr>
          <p:spPr bwMode="auto">
            <a:xfrm>
              <a:off x="631815" y="789418"/>
              <a:ext cx="2969745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9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 개요</a:t>
              </a: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381000" y="789418"/>
              <a:ext cx="20843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1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071122" y="713061"/>
            <a:ext cx="4561828" cy="288040"/>
            <a:chOff x="371272" y="789418"/>
            <a:chExt cx="3230288" cy="288040"/>
          </a:xfrm>
        </p:grpSpPr>
        <p:sp>
          <p:nvSpPr>
            <p:cNvPr id="7" name="자유형 6"/>
            <p:cNvSpPr/>
            <p:nvPr/>
          </p:nvSpPr>
          <p:spPr bwMode="auto">
            <a:xfrm flipV="1">
              <a:off x="371272" y="789418"/>
              <a:ext cx="281185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 7"/>
            <p:cNvSpPr/>
            <p:nvPr/>
          </p:nvSpPr>
          <p:spPr bwMode="auto">
            <a:xfrm>
              <a:off x="631815" y="789418"/>
              <a:ext cx="2969745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9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 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내용</a:t>
              </a:r>
              <a:endPara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381000" y="789418"/>
              <a:ext cx="20843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2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19979"/>
              </p:ext>
            </p:extLst>
          </p:nvPr>
        </p:nvGraphicFramePr>
        <p:xfrm>
          <a:off x="306681" y="1091394"/>
          <a:ext cx="4566662" cy="379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기술개발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배경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실행파일</a:t>
                      </a: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(exe)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형태로 서비스를 제공하다 보니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프로그램 배포 관리가 어려움</a:t>
                      </a:r>
                      <a:endParaRPr kumimoji="1" lang="en-US" altLang="ko-KR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서비스의 </a:t>
                      </a:r>
                      <a:r>
                        <a:rPr kumimoji="1" lang="ko-KR" altLang="en-US" sz="1000" b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버전관리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및 유지보수의 불편함이 있음</a:t>
                      </a:r>
                      <a:endParaRPr kumimoji="1" lang="en-US" altLang="ko-KR" sz="10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95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기술개발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목표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실행 파일 형태로 배포된 서비스의 </a:t>
                      </a:r>
                      <a:endParaRPr kumimoji="1" lang="en-US" altLang="ko-KR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설계 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예측 프로그램의 웹 앱</a:t>
                      </a: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(Web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Application)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 서비스 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제공</a:t>
                      </a:r>
                      <a:endParaRPr kumimoji="1" lang="en-US" altLang="ko-KR" sz="10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5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기대 효과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설계 엔지니어의 예측 프로그램 접근성 증대</a:t>
                      </a:r>
                      <a:endParaRPr kumimoji="1" lang="en-US" altLang="ko-KR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예측 프로그램의 유지보수 기능 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강화</a:t>
                      </a:r>
                      <a:endParaRPr kumimoji="1" lang="en-US" altLang="ko-KR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085090"/>
                  </a:ext>
                </a:extLst>
              </a:tr>
              <a:tr h="43226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소요연구비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1,835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천원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(2022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년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1" lang="en-US" altLang="ko-KR" sz="10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843808"/>
                  </a:ext>
                </a:extLst>
              </a:tr>
              <a:tr h="46551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향후 활용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설계팀의</a:t>
                      </a:r>
                      <a:r>
                        <a:rPr kumimoji="1" lang="ko-KR" altLang="en-US" sz="1000" b="0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입찰 물량 산정</a:t>
                      </a:r>
                      <a:endParaRPr kumimoji="1" lang="ko-KR" altLang="en-US" sz="10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429622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308328" y="5061002"/>
            <a:ext cx="9324622" cy="288040"/>
            <a:chOff x="308328" y="4722112"/>
            <a:chExt cx="9324622" cy="288040"/>
          </a:xfrm>
        </p:grpSpPr>
        <p:sp>
          <p:nvSpPr>
            <p:cNvPr id="13" name="자유형 12"/>
            <p:cNvSpPr/>
            <p:nvPr/>
          </p:nvSpPr>
          <p:spPr bwMode="auto">
            <a:xfrm flipV="1">
              <a:off x="308328" y="4722112"/>
              <a:ext cx="397512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 bwMode="auto">
            <a:xfrm>
              <a:off x="676658" y="4722112"/>
              <a:ext cx="4198332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 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추진 일정</a:t>
              </a:r>
              <a:endPara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22080" y="4722112"/>
              <a:ext cx="29466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3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4874990" y="4722112"/>
              <a:ext cx="4757960" cy="284084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endPara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40150"/>
              </p:ext>
            </p:extLst>
          </p:nvPr>
        </p:nvGraphicFramePr>
        <p:xfrm>
          <a:off x="308326" y="5396684"/>
          <a:ext cx="9312536" cy="109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134">
                  <a:extLst>
                    <a:ext uri="{9D8B030D-6E8A-4147-A177-3AD203B41FA5}">
                      <a16:colId xmlns:a16="http://schemas.microsoft.com/office/drawing/2014/main" val="4203900544"/>
                    </a:ext>
                  </a:extLst>
                </a:gridCol>
                <a:gridCol w="2328134">
                  <a:extLst>
                    <a:ext uri="{9D8B030D-6E8A-4147-A177-3AD203B41FA5}">
                      <a16:colId xmlns:a16="http://schemas.microsoft.com/office/drawing/2014/main" val="52811103"/>
                    </a:ext>
                  </a:extLst>
                </a:gridCol>
              </a:tblGrid>
              <a:tr h="216000"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2022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년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2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3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4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웹 앱 형태로 배포될 프로그램 선정 및 정의</a:t>
                      </a: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기술 탐색 및 웹 앱 사용 가능성 검토</a:t>
                      </a: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조명 </a:t>
                      </a: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BOQ 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자동화 모듈 개발 및 실무 협의</a:t>
                      </a:r>
                      <a:endParaRPr kumimoji="1" lang="en-US" altLang="ko-KR" sz="9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웹 앱</a:t>
                      </a: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(Web Application) 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서비스 제공</a:t>
                      </a: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AutoNum type="arabicParenR"/>
                        <a:tabLst/>
                        <a:defRPr/>
                      </a:pPr>
                      <a:r>
                        <a:rPr kumimoji="1" lang="en-US" altLang="ko-KR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Vertical &amp; Horizontal Pump Weight &amp; Size </a:t>
                      </a:r>
                      <a:r>
                        <a:rPr kumimoji="1" lang="ko-KR" altLang="en-US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예측</a:t>
                      </a:r>
                      <a:endParaRPr kumimoji="1" lang="en-US" altLang="ko-KR" sz="7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AutoNum type="arabicParenR"/>
                        <a:tabLst/>
                        <a:defRPr/>
                      </a:pPr>
                      <a:r>
                        <a:rPr kumimoji="1" lang="en-US" altLang="ko-KR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Pump Nozzle Rating &amp; Size </a:t>
                      </a:r>
                      <a:r>
                        <a:rPr kumimoji="1" lang="ko-KR" altLang="en-US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예측</a:t>
                      </a:r>
                      <a:endParaRPr kumimoji="1" lang="en-US" altLang="ko-KR" sz="7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AutoNum type="arabicParenR"/>
                        <a:tabLst/>
                        <a:defRPr/>
                      </a:pPr>
                      <a:r>
                        <a:rPr kumimoji="1" lang="ko-KR" altLang="en-US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전기 조명 </a:t>
                      </a:r>
                      <a:r>
                        <a:rPr kumimoji="1" lang="en-US" altLang="ko-KR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BOQ </a:t>
                      </a:r>
                      <a:r>
                        <a:rPr kumimoji="1" lang="ko-KR" altLang="en-US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자동완성 프로그램</a:t>
                      </a:r>
                      <a:endParaRPr kumimoji="1" lang="en-US" altLang="ko-KR" sz="9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웹 앱</a:t>
                      </a: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(Web Application) 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서비스 제공</a:t>
                      </a: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AutoNum type="arabicParenR"/>
                        <a:tabLst/>
                        <a:defRPr/>
                      </a:pPr>
                      <a:r>
                        <a:rPr kumimoji="1" lang="en-US" altLang="ko-KR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STHE Weight &amp; Size </a:t>
                      </a:r>
                      <a:r>
                        <a:rPr kumimoji="1" lang="ko-KR" altLang="en-US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예측</a:t>
                      </a:r>
                      <a:endParaRPr kumimoji="1" lang="en-US" altLang="ko-KR" sz="7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AutoNum type="arabicParenR"/>
                        <a:tabLst/>
                        <a:defRPr/>
                      </a:pPr>
                      <a:r>
                        <a:rPr kumimoji="1" lang="en-US" altLang="ko-KR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Air Cooled Heat Exchanger Weight &amp; Size </a:t>
                      </a:r>
                      <a:r>
                        <a:rPr kumimoji="1" lang="ko-KR" altLang="en-US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예측</a:t>
                      </a:r>
                      <a:endParaRPr kumimoji="1" lang="en-US" altLang="ko-KR" sz="7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내용 개체 틀 5"/>
          <p:cNvSpPr txBox="1">
            <a:spLocks/>
          </p:cNvSpPr>
          <p:nvPr/>
        </p:nvSpPr>
        <p:spPr>
          <a:xfrm>
            <a:off x="194625" y="177161"/>
            <a:ext cx="6772232" cy="374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228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dirty="0" smtClean="0">
                <a:latin typeface="현대하모니 L" pitchFamily="18" charset="-127"/>
                <a:ea typeface="현대하모니 L" pitchFamily="18" charset="-127"/>
              </a:rPr>
              <a:t>AI</a:t>
            </a:r>
            <a:r>
              <a:rPr kumimoji="0" lang="ko-KR" altLang="en-US" sz="1600" b="1" dirty="0" smtClean="0">
                <a:latin typeface="현대하모니 L" pitchFamily="18" charset="-127"/>
                <a:ea typeface="현대하모니 L" pitchFamily="18" charset="-127"/>
              </a:rPr>
              <a:t>기반 설계 </a:t>
            </a:r>
            <a:r>
              <a:rPr kumimoji="0" lang="ko-KR" altLang="en-US" sz="1600" b="1" dirty="0" smtClean="0">
                <a:latin typeface="현대하모니 L" pitchFamily="18" charset="-127"/>
                <a:ea typeface="현대하모니 L" pitchFamily="18" charset="-127"/>
              </a:rPr>
              <a:t>수행</a:t>
            </a:r>
            <a:r>
              <a:rPr kumimoji="0" lang="en-US" altLang="ko-KR" sz="1600" b="1" dirty="0" smtClean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0" lang="ko-KR" altLang="en-US" sz="1600" b="1" dirty="0" smtClean="0">
                <a:latin typeface="현대하모니 L" pitchFamily="18" charset="-127"/>
                <a:ea typeface="현대하모니 L" pitchFamily="18" charset="-127"/>
              </a:rPr>
              <a:t>웹 앱 형태의 프로그램 제공을 통한 실시간 서비스</a:t>
            </a:r>
            <a:r>
              <a:rPr kumimoji="0" lang="en-US" altLang="ko-KR" sz="1600" b="1" dirty="0" smtClean="0">
                <a:latin typeface="현대하모니 L" pitchFamily="18" charset="-127"/>
                <a:ea typeface="현대하모니 L" pitchFamily="18" charset="-127"/>
              </a:rPr>
              <a:t>)</a:t>
            </a:r>
            <a:endParaRPr kumimoji="0" lang="ko-KR" altLang="en-US" sz="1600" b="1" spc="-100" dirty="0">
              <a:latin typeface="현대하모니 L" pitchFamily="18" charset="-127"/>
              <a:ea typeface="현대하모니 L" pitchFamily="18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98755"/>
              </p:ext>
            </p:extLst>
          </p:nvPr>
        </p:nvGraphicFramePr>
        <p:xfrm>
          <a:off x="5071122" y="1091394"/>
          <a:ext cx="4536000" cy="7592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6489">
                <a:tc>
                  <a:txBody>
                    <a:bodyPr/>
                    <a:lstStyle/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489">
                <a:tc>
                  <a:txBody>
                    <a:bodyPr/>
                    <a:lstStyle/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805885"/>
                  </a:ext>
                </a:extLst>
              </a:tr>
            </a:tbl>
          </a:graphicData>
        </a:graphic>
      </p:graphicFrame>
      <p:pic>
        <p:nvPicPr>
          <p:cNvPr id="22" name="그림 21"/>
          <p:cNvPicPr/>
          <p:nvPr/>
        </p:nvPicPr>
        <p:blipFill rotWithShape="1">
          <a:blip r:embed="rId2"/>
          <a:srcRect t="295"/>
          <a:stretch/>
        </p:blipFill>
        <p:spPr bwMode="auto">
          <a:xfrm>
            <a:off x="5089421" y="1600189"/>
            <a:ext cx="1770223" cy="148738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256971" y="2852113"/>
            <a:ext cx="1435121" cy="1741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80000">
              <a:lnSpc>
                <a:spcPct val="130000"/>
              </a:lnSpc>
            </a:pPr>
            <a:r>
              <a:rPr lang="en-US" altLang="ko-KR" sz="9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&lt;</a:t>
            </a:r>
            <a:r>
              <a:rPr lang="ko-KR" altLang="en-US" sz="9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실행 파일 형태 예시</a:t>
            </a:r>
            <a:r>
              <a:rPr lang="en-US" altLang="ko-KR" sz="9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&gt;</a:t>
            </a:r>
            <a:endParaRPr lang="ko-KR" altLang="en-US" sz="9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Arial Narrow" panose="020B0606020202030204" pitchFamily="34" charset="0"/>
              <a:ea typeface="현대하모니 L" panose="02020603020101020101" pitchFamily="18" charset="-127"/>
            </a:endParaRPr>
          </a:p>
        </p:txBody>
      </p:sp>
      <p:pic>
        <p:nvPicPr>
          <p:cNvPr id="23" name="그림 22"/>
          <p:cNvPicPr/>
          <p:nvPr/>
        </p:nvPicPr>
        <p:blipFill rotWithShape="1">
          <a:blip r:embed="rId3"/>
          <a:srcRect t="807"/>
          <a:stretch/>
        </p:blipFill>
        <p:spPr bwMode="auto">
          <a:xfrm>
            <a:off x="7094922" y="1550012"/>
            <a:ext cx="2710181" cy="153756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7888164" y="2823381"/>
            <a:ext cx="1227152" cy="2316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80000">
              <a:lnSpc>
                <a:spcPct val="130000"/>
              </a:lnSpc>
            </a:pPr>
            <a:r>
              <a:rPr lang="en-US" altLang="ko-KR" sz="9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&lt;</a:t>
            </a:r>
            <a:r>
              <a:rPr lang="ko-KR" altLang="en-US" sz="9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웹 앱 형태 예시</a:t>
            </a:r>
            <a:r>
              <a:rPr lang="en-US" altLang="ko-KR" sz="9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&gt;</a:t>
            </a:r>
            <a:endParaRPr lang="ko-KR" altLang="en-US" sz="9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Arial Narrow" panose="020B0606020202030204" pitchFamily="34" charset="0"/>
              <a:ea typeface="현대하모니 L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77133" y="3275538"/>
            <a:ext cx="4035578" cy="15310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80000">
              <a:lnSpc>
                <a:spcPct val="130000"/>
              </a:lnSpc>
            </a:pP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웹 앱 형태로 배포된 서비스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(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사내 서버 주소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)</a:t>
            </a:r>
          </a:p>
          <a:p>
            <a:pPr marL="408600" indent="-228600">
              <a:lnSpc>
                <a:spcPct val="130000"/>
              </a:lnSpc>
              <a:buAutoNum type="arabicPeriod"/>
            </a:pP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Vertical Pump Weight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및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Size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예측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(10.177.139.56:8701)</a:t>
            </a:r>
          </a:p>
          <a:p>
            <a:pPr marL="408600" indent="-228600">
              <a:lnSpc>
                <a:spcPct val="130000"/>
              </a:lnSpc>
              <a:buFontTx/>
              <a:buAutoNum type="arabicPeriod"/>
            </a:pP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Horizontal Pump Weight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및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Size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예측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 (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10.177.139.56:8601)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 Narrow" panose="020B0606020202030204" pitchFamily="34" charset="0"/>
              <a:ea typeface="현대하모니 L" panose="02020603020101020101" pitchFamily="18" charset="-127"/>
            </a:endParaRPr>
          </a:p>
          <a:p>
            <a:pPr marL="408600" indent="-228600">
              <a:lnSpc>
                <a:spcPct val="130000"/>
              </a:lnSpc>
              <a:buAutoNum type="arabicPeriod"/>
            </a:pP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Pump Nozzle Rating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계산 및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Nozzle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Size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예측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 (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10.177.139.56:8801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)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 Narrow" panose="020B0606020202030204" pitchFamily="34" charset="0"/>
              <a:ea typeface="현대하모니 L" panose="02020603020101020101" pitchFamily="18" charset="-127"/>
            </a:endParaRPr>
          </a:p>
          <a:p>
            <a:pPr marL="408600" indent="-228600">
              <a:lnSpc>
                <a:spcPct val="130000"/>
              </a:lnSpc>
              <a:buAutoNum type="arabicPeriod"/>
            </a:pP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조명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BOQ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자동화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 (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10.177.139.56:8501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)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 Narrow" panose="020B0606020202030204" pitchFamily="34" charset="0"/>
              <a:ea typeface="현대하모니 L" panose="02020603020101020101" pitchFamily="18" charset="-127"/>
            </a:endParaRPr>
          </a:p>
          <a:p>
            <a:pPr marL="408600" indent="-228600">
              <a:lnSpc>
                <a:spcPct val="130000"/>
              </a:lnSpc>
              <a:buAutoNum type="arabicPeriod"/>
            </a:pP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Shell &amp; Tube Heat Exchanger Size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및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Weight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예측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 (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10.177.139.56:8201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)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 Narrow" panose="020B0606020202030204" pitchFamily="34" charset="0"/>
              <a:ea typeface="현대하모니 L" panose="02020603020101020101" pitchFamily="18" charset="-127"/>
            </a:endParaRPr>
          </a:p>
          <a:p>
            <a:pPr marL="408600" indent="-228600">
              <a:lnSpc>
                <a:spcPct val="130000"/>
              </a:lnSpc>
              <a:buFontTx/>
              <a:buAutoNum type="arabicPeriod"/>
            </a:pP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Air Cooled Heat Exchanger Size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및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Weight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예측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 (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10.177.139.56:8301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)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 Narrow" panose="020B0606020202030204" pitchFamily="34" charset="0"/>
              <a:ea typeface="현대하모니 L" panose="02020603020101020101" pitchFamily="18" charset="-127"/>
            </a:endParaRPr>
          </a:p>
        </p:txBody>
      </p:sp>
      <p:sp>
        <p:nvSpPr>
          <p:cNvPr id="28" name="Rectangle 55"/>
          <p:cNvSpPr>
            <a:spLocks noChangeArrowheads="1"/>
          </p:cNvSpPr>
          <p:nvPr/>
        </p:nvSpPr>
        <p:spPr bwMode="gray">
          <a:xfrm>
            <a:off x="5077133" y="1380005"/>
            <a:ext cx="1213070" cy="24967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0" tIns="43200" rIns="0" bIns="43200" anchor="ctr"/>
          <a:lstStyle/>
          <a:p>
            <a:pPr algn="ctr" fontAlgn="base" latinLnBrk="0">
              <a:lnSpc>
                <a:spcPts val="1500"/>
              </a:lnSpc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</a:pPr>
            <a:r>
              <a:rPr lang="en-US" altLang="ko-KR" sz="1100" b="1" dirty="0" smtClean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현대하모니 M" panose="02020603020101020101" pitchFamily="18" charset="-127"/>
                <a:cs typeface="Arial" panose="020B0604020202020204" pitchFamily="34" charset="0"/>
              </a:rPr>
              <a:t>As-is</a:t>
            </a:r>
            <a:endParaRPr lang="ko-KR" altLang="en-US" sz="1100" b="1" dirty="0">
              <a:ln>
                <a:solidFill>
                  <a:srgbClr val="C00000">
                    <a:alpha val="0"/>
                  </a:srgb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29" name="Rectangle 55"/>
          <p:cNvSpPr>
            <a:spLocks noChangeArrowheads="1"/>
          </p:cNvSpPr>
          <p:nvPr/>
        </p:nvSpPr>
        <p:spPr bwMode="gray">
          <a:xfrm>
            <a:off x="7075971" y="1380006"/>
            <a:ext cx="1213070" cy="24967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0" tIns="43200" rIns="0" bIns="43200" anchor="ctr"/>
          <a:lstStyle/>
          <a:p>
            <a:pPr algn="ctr" fontAlgn="base" latinLnBrk="0">
              <a:lnSpc>
                <a:spcPts val="1500"/>
              </a:lnSpc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</a:pPr>
            <a:r>
              <a:rPr lang="en-US" altLang="ko-KR" sz="1100" b="1" dirty="0" smtClean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현대하모니 M" panose="02020603020101020101" pitchFamily="18" charset="-127"/>
                <a:cs typeface="Arial" panose="020B0604020202020204" pitchFamily="34" charset="0"/>
              </a:rPr>
              <a:t>To-be</a:t>
            </a:r>
            <a:endParaRPr lang="ko-KR" altLang="en-US" sz="1100" b="1" dirty="0">
              <a:ln>
                <a:solidFill>
                  <a:srgbClr val="C00000">
                    <a:alpha val="0"/>
                  </a:srgb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6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8328" y="707992"/>
            <a:ext cx="4566662" cy="288040"/>
            <a:chOff x="371272" y="789418"/>
            <a:chExt cx="3230288" cy="288040"/>
          </a:xfrm>
        </p:grpSpPr>
        <p:sp>
          <p:nvSpPr>
            <p:cNvPr id="3" name="자유형 2"/>
            <p:cNvSpPr/>
            <p:nvPr/>
          </p:nvSpPr>
          <p:spPr bwMode="auto">
            <a:xfrm flipV="1">
              <a:off x="371272" y="789418"/>
              <a:ext cx="281185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자유형 3"/>
            <p:cNvSpPr/>
            <p:nvPr/>
          </p:nvSpPr>
          <p:spPr bwMode="auto">
            <a:xfrm>
              <a:off x="631815" y="789418"/>
              <a:ext cx="2969745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9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 개요</a:t>
              </a: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381000" y="789418"/>
              <a:ext cx="20843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1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071122" y="713061"/>
            <a:ext cx="4561828" cy="288040"/>
            <a:chOff x="371272" y="789418"/>
            <a:chExt cx="3230288" cy="288040"/>
          </a:xfrm>
        </p:grpSpPr>
        <p:sp>
          <p:nvSpPr>
            <p:cNvPr id="7" name="자유형 6"/>
            <p:cNvSpPr/>
            <p:nvPr/>
          </p:nvSpPr>
          <p:spPr bwMode="auto">
            <a:xfrm flipV="1">
              <a:off x="371272" y="789418"/>
              <a:ext cx="281185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 7"/>
            <p:cNvSpPr/>
            <p:nvPr/>
          </p:nvSpPr>
          <p:spPr bwMode="auto">
            <a:xfrm>
              <a:off x="631815" y="789418"/>
              <a:ext cx="2969745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9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 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내용</a:t>
              </a:r>
              <a:endPara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381000" y="789418"/>
              <a:ext cx="20843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2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925290"/>
              </p:ext>
            </p:extLst>
          </p:nvPr>
        </p:nvGraphicFramePr>
        <p:xfrm>
          <a:off x="306681" y="1091394"/>
          <a:ext cx="4566662" cy="379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78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기술개발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배경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입찰 프로젝트 진행 시 </a:t>
                      </a:r>
                      <a:r>
                        <a:rPr kumimoji="1" lang="ko-KR" altLang="en-US" sz="1000" b="0" kern="120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열교환기</a:t>
                      </a: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(STHE, ACHE) 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물량 산출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어려움</a:t>
                      </a:r>
                      <a:endParaRPr kumimoji="1" lang="en-US" altLang="ko-KR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Reference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를 이용해 물량을 산출하면 신뢰성과 </a:t>
                      </a:r>
                      <a:r>
                        <a:rPr kumimoji="1" lang="ko-KR" altLang="en-US" sz="1000" b="0" kern="1200" baseline="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재현성이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떨어짐</a:t>
                      </a:r>
                      <a:endParaRPr kumimoji="1" lang="en-US" altLang="ko-KR" sz="10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1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기술개발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목표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주니어 엔지니어가 </a:t>
                      </a:r>
                      <a:r>
                        <a:rPr kumimoji="1" lang="ko-KR" altLang="en-US" sz="1000" b="0" kern="1200" baseline="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열교환기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Datasheet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의 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Key Value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로 물량 산출</a:t>
                      </a:r>
                      <a:endParaRPr kumimoji="1" lang="en-US" altLang="ko-KR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HTRI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API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를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이용한 데이터 추출 자동화</a:t>
                      </a:r>
                      <a:endParaRPr kumimoji="1" lang="en-US" altLang="ko-KR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HTRI 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를 이용한 자동화 설계 모듈 개발</a:t>
                      </a:r>
                      <a:endParaRPr kumimoji="1" lang="en-US" altLang="ko-KR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0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기대 효과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조속한 </a:t>
                      </a:r>
                      <a:r>
                        <a:rPr kumimoji="1" lang="ko-KR" altLang="en-US" sz="1000" b="0" kern="1200" baseline="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열교환기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물량 산출 기대</a:t>
                      </a:r>
                      <a:endParaRPr kumimoji="1" lang="en-US" altLang="ko-KR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보다 높은 정확도와 </a:t>
                      </a:r>
                      <a:r>
                        <a:rPr kumimoji="1" lang="ko-KR" altLang="en-US" sz="1000" b="0" kern="1200" baseline="0" noProof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재현성으로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입찰 경쟁력 강화</a:t>
                      </a:r>
                      <a:endParaRPr kumimoji="1" lang="en-US" altLang="ko-KR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085090"/>
                  </a:ext>
                </a:extLst>
              </a:tr>
              <a:tr h="126998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특이 사항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본 과제는 </a:t>
                      </a:r>
                      <a:r>
                        <a:rPr kumimoji="1" lang="ko-KR" altLang="en-US" sz="1000" b="0" kern="1200" baseline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플랜트장치기계설계팀의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기술 개발 과제인 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“</a:t>
                      </a:r>
                      <a:r>
                        <a:rPr kumimoji="1" lang="ko-KR" altLang="en-US" sz="1000" b="0" kern="1200" baseline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열교환기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kern="1200" baseline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물량산출을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위한 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HTRI Code 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자동 생성 및 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Error Code 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데이터 분석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(R24516)”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이었으나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과제 수행 중 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“</a:t>
                      </a:r>
                      <a:r>
                        <a:rPr kumimoji="1" lang="ko-KR" altLang="en-US" sz="1000" b="0" kern="1200" baseline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열교환기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데이터분석 및 최적화 설계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”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로  변경 되었음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. </a:t>
                      </a: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000" b="0" kern="120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플랜트장치기계팀에서 수행한 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R24516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과 본 과제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(R24095)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는 같은 과제이므로 본 보고서로 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R24516 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과제 보고서를 갈음 하고자 함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ko-KR" altLang="en-US" sz="1000" b="0" kern="120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첨부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1. [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기술개발과제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r>
                        <a:rPr kumimoji="1" lang="ko-KR" altLang="en-US" sz="1000" b="0" kern="1200" baseline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열교환기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데이터분석 및 </a:t>
                      </a:r>
                      <a:r>
                        <a:rPr kumimoji="1" lang="ko-KR" altLang="en-US" sz="1000" b="0" kern="1200" baseline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최적화설계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결과보고서</a:t>
                      </a:r>
                      <a:endParaRPr kumimoji="1" lang="ko-KR" altLang="en-US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864511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308328" y="5061002"/>
            <a:ext cx="9324622" cy="288040"/>
            <a:chOff x="308328" y="4722112"/>
            <a:chExt cx="9324622" cy="288040"/>
          </a:xfrm>
        </p:grpSpPr>
        <p:sp>
          <p:nvSpPr>
            <p:cNvPr id="13" name="자유형 12"/>
            <p:cNvSpPr/>
            <p:nvPr/>
          </p:nvSpPr>
          <p:spPr bwMode="auto">
            <a:xfrm flipV="1">
              <a:off x="308328" y="4722112"/>
              <a:ext cx="397512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 bwMode="auto">
            <a:xfrm>
              <a:off x="676658" y="4722112"/>
              <a:ext cx="4198332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 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추진 일정</a:t>
              </a:r>
              <a:endPara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22080" y="4722112"/>
              <a:ext cx="29466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3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4874990" y="4722112"/>
              <a:ext cx="4757960" cy="284084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endPara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13839"/>
              </p:ext>
            </p:extLst>
          </p:nvPr>
        </p:nvGraphicFramePr>
        <p:xfrm>
          <a:off x="308326" y="5396684"/>
          <a:ext cx="9312536" cy="10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134">
                  <a:extLst>
                    <a:ext uri="{9D8B030D-6E8A-4147-A177-3AD203B41FA5}">
                      <a16:colId xmlns:a16="http://schemas.microsoft.com/office/drawing/2014/main" val="4203900544"/>
                    </a:ext>
                  </a:extLst>
                </a:gridCol>
                <a:gridCol w="2328134">
                  <a:extLst>
                    <a:ext uri="{9D8B030D-6E8A-4147-A177-3AD203B41FA5}">
                      <a16:colId xmlns:a16="http://schemas.microsoft.com/office/drawing/2014/main" val="52811103"/>
                    </a:ext>
                  </a:extLst>
                </a:gridCol>
              </a:tblGrid>
              <a:tr h="216000"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2022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년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2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3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4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1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열교환기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데이터 전처리</a:t>
                      </a: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·HTRI API 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기술 탐색</a:t>
                      </a: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데이터분석 </a:t>
                      </a:r>
                      <a:r>
                        <a:rPr kumimoji="1" lang="ko-KR" altLang="en-US" sz="900" b="1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그룹사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교육 및 멘토링</a:t>
                      </a: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1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열교환기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데이터 분석</a:t>
                      </a: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시각화</a:t>
                      </a: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1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통계검정</a:t>
                      </a: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·HTRI API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이용 데이터 추출 자동화 모듈 완성</a:t>
                      </a: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1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열교환기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물량 예측 모델 개발 </a:t>
                      </a: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웹 앱</a:t>
                      </a: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(Web Application) 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서비스 제공</a:t>
                      </a: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AutoNum type="arabicParenR"/>
                        <a:tabLst/>
                        <a:defRPr/>
                      </a:pPr>
                      <a:r>
                        <a:rPr kumimoji="1" lang="en-US" altLang="ko-KR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STHE Weight &amp; Size </a:t>
                      </a:r>
                      <a:r>
                        <a:rPr kumimoji="1" lang="ko-KR" altLang="en-US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예측</a:t>
                      </a:r>
                      <a:endParaRPr kumimoji="1" lang="en-US" altLang="ko-KR" sz="7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AutoNum type="arabicParenR"/>
                        <a:tabLst/>
                        <a:defRPr/>
                      </a:pPr>
                      <a:r>
                        <a:rPr kumimoji="1" lang="en-US" altLang="ko-KR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Air Cooled Heat Exchanger Weight &amp; Size </a:t>
                      </a:r>
                      <a:r>
                        <a:rPr kumimoji="1" lang="ko-KR" altLang="en-US" sz="7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예측</a:t>
                      </a:r>
                      <a:endParaRPr kumimoji="1" lang="en-US" altLang="ko-KR" sz="7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내용 개체 틀 5"/>
          <p:cNvSpPr txBox="1">
            <a:spLocks/>
          </p:cNvSpPr>
          <p:nvPr/>
        </p:nvSpPr>
        <p:spPr>
          <a:xfrm>
            <a:off x="194625" y="177161"/>
            <a:ext cx="6772232" cy="374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228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dirty="0" smtClean="0">
                <a:latin typeface="현대하모니 L" pitchFamily="18" charset="-127"/>
                <a:ea typeface="현대하모니 L" pitchFamily="18" charset="-127"/>
              </a:rPr>
              <a:t>AI</a:t>
            </a:r>
            <a:r>
              <a:rPr kumimoji="0" lang="ko-KR" altLang="en-US" sz="1600" b="1" dirty="0" smtClean="0">
                <a:latin typeface="현대하모니 L" pitchFamily="18" charset="-127"/>
                <a:ea typeface="현대하모니 L" pitchFamily="18" charset="-127"/>
              </a:rPr>
              <a:t>기반 설계 </a:t>
            </a:r>
            <a:r>
              <a:rPr kumimoji="0" lang="ko-KR" altLang="en-US" sz="1600" b="1" dirty="0" smtClean="0">
                <a:latin typeface="현대하모니 L" pitchFamily="18" charset="-127"/>
                <a:ea typeface="현대하모니 L" pitchFamily="18" charset="-127"/>
              </a:rPr>
              <a:t>수행</a:t>
            </a:r>
            <a:r>
              <a:rPr kumimoji="0" lang="en-US" altLang="ko-KR" sz="1600" b="1" dirty="0" smtClean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0" lang="ko-KR" altLang="en-US" sz="1600" b="1" dirty="0" err="1" smtClean="0">
                <a:latin typeface="현대하모니 L" pitchFamily="18" charset="-127"/>
                <a:ea typeface="현대하모니 L" pitchFamily="18" charset="-127"/>
              </a:rPr>
              <a:t>열교환기</a:t>
            </a:r>
            <a:r>
              <a:rPr kumimoji="0" lang="ko-KR" altLang="en-US" sz="1600" b="1" dirty="0" smtClean="0">
                <a:latin typeface="현대하모니 L" pitchFamily="18" charset="-127"/>
                <a:ea typeface="현대하모니 L" pitchFamily="18" charset="-127"/>
              </a:rPr>
              <a:t> 데이터분석 및 최적화 설계</a:t>
            </a:r>
            <a:r>
              <a:rPr kumimoji="0" lang="en-US" altLang="ko-KR" sz="1600" b="1" dirty="0" smtClean="0">
                <a:latin typeface="현대하모니 L" pitchFamily="18" charset="-127"/>
                <a:ea typeface="현대하모니 L" pitchFamily="18" charset="-127"/>
              </a:rPr>
              <a:t>)</a:t>
            </a:r>
            <a:endParaRPr kumimoji="0" lang="ko-KR" altLang="en-US" sz="1600" b="1" spc="-100" dirty="0">
              <a:latin typeface="현대하모니 L" pitchFamily="18" charset="-127"/>
              <a:ea typeface="현대하모니 L" pitchFamily="18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9828"/>
              </p:ext>
            </p:extLst>
          </p:nvPr>
        </p:nvGraphicFramePr>
        <p:xfrm>
          <a:off x="4981651" y="1091394"/>
          <a:ext cx="4536000" cy="379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6488">
                <a:tc>
                  <a:txBody>
                    <a:bodyPr/>
                    <a:lstStyle/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214373" y="6465497"/>
            <a:ext cx="49507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7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Thermal Cond. : Thermal Conductivity(</a:t>
            </a:r>
            <a:r>
              <a:rPr lang="ko-KR" altLang="en-US" sz="7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열전도율</a:t>
            </a:r>
            <a:r>
              <a:rPr lang="en-US" altLang="ko-KR" sz="7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marL="228600" indent="-228600">
              <a:buAutoNum type="arabicParenR"/>
            </a:pPr>
            <a:r>
              <a:rPr lang="en-US" altLang="ko-KR" sz="7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Diff. Pressure : Differential Pressure(</a:t>
            </a:r>
            <a:r>
              <a:rPr lang="ko-KR" altLang="en-US" sz="7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압려강하</a:t>
            </a:r>
            <a:r>
              <a:rPr lang="en-US" altLang="ko-KR" sz="7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marL="228600" indent="-228600">
              <a:buAutoNum type="arabicParenR"/>
            </a:pPr>
            <a:r>
              <a:rPr lang="en-US" altLang="ko-KR" sz="7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LMTD : Logarithmic mean temperature difference(</a:t>
            </a:r>
            <a:r>
              <a:rPr lang="ko-KR" altLang="en-US" sz="7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로그 평균 </a:t>
            </a:r>
            <a:r>
              <a:rPr lang="ko-KR" altLang="en-US" sz="7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온도차</a:t>
            </a:r>
            <a:r>
              <a:rPr lang="en-US" altLang="ko-KR" sz="7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5071122" y="1140625"/>
            <a:ext cx="4448570" cy="283234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5165076" y="1158245"/>
            <a:ext cx="721829" cy="2100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Temperatures</a:t>
            </a:r>
            <a:endParaRPr lang="ko-KR" altLang="en-US" sz="8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5165076" y="1435468"/>
            <a:ext cx="721829" cy="2100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Diff. Pressure</a:t>
            </a:r>
            <a:endParaRPr lang="ko-KR" altLang="en-US" sz="8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165076" y="1712691"/>
            <a:ext cx="721829" cy="2100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Vapor Weight</a:t>
            </a:r>
            <a:endParaRPr lang="ko-KR" altLang="en-US" sz="8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165076" y="1989914"/>
            <a:ext cx="721829" cy="2100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Flow Rate</a:t>
            </a:r>
            <a:endParaRPr lang="ko-KR" altLang="en-US" sz="8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165076" y="2544360"/>
            <a:ext cx="721829" cy="2100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Viscosity</a:t>
            </a:r>
            <a:endParaRPr lang="ko-KR" altLang="en-US" sz="8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165076" y="3098806"/>
            <a:ext cx="721829" cy="2100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Specific Heat</a:t>
            </a:r>
            <a:endParaRPr lang="ko-KR" altLang="en-US" sz="8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5165076" y="2267137"/>
            <a:ext cx="721829" cy="2100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Density</a:t>
            </a:r>
            <a:endParaRPr lang="ko-KR" altLang="en-US" sz="8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808589" y="1825878"/>
            <a:ext cx="625986" cy="467196"/>
          </a:xfrm>
          <a:prstGeom prst="rect">
            <a:avLst/>
          </a:prstGeom>
          <a:solidFill>
            <a:srgbClr val="0A297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50" dirty="0" smtClean="0">
                <a:solidFill>
                  <a:srgbClr val="FFFF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Target</a:t>
            </a:r>
          </a:p>
          <a:p>
            <a:pPr algn="ctr"/>
            <a:r>
              <a:rPr lang="en-US" altLang="ko-KR" sz="1050" dirty="0" smtClean="0">
                <a:solidFill>
                  <a:srgbClr val="FFFF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Group</a:t>
            </a:r>
            <a:endParaRPr lang="en-US" altLang="ko-KR" sz="1050" dirty="0" smtClean="0">
              <a:solidFill>
                <a:srgbClr val="FFFF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6200693" y="3380813"/>
            <a:ext cx="691055" cy="2046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Hot Fouling</a:t>
            </a:r>
            <a:endParaRPr lang="ko-KR" altLang="en-US" sz="8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27" name="직선 화살표 연결선 19"/>
          <p:cNvCxnSpPr>
            <a:stCxn id="126" idx="3"/>
            <a:endCxn id="125" idx="1"/>
          </p:cNvCxnSpPr>
          <p:nvPr/>
        </p:nvCxnSpPr>
        <p:spPr>
          <a:xfrm flipV="1">
            <a:off x="6891748" y="2059476"/>
            <a:ext cx="1916841" cy="1423672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9"/>
          <p:cNvCxnSpPr>
            <a:stCxn id="123" idx="3"/>
            <a:endCxn id="125" idx="1"/>
          </p:cNvCxnSpPr>
          <p:nvPr/>
        </p:nvCxnSpPr>
        <p:spPr>
          <a:xfrm flipV="1">
            <a:off x="5886905" y="2059476"/>
            <a:ext cx="2921684" cy="1144376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9"/>
          <p:cNvCxnSpPr>
            <a:stCxn id="122" idx="3"/>
            <a:endCxn id="125" idx="1"/>
          </p:cNvCxnSpPr>
          <p:nvPr/>
        </p:nvCxnSpPr>
        <p:spPr>
          <a:xfrm flipV="1">
            <a:off x="5886905" y="2059476"/>
            <a:ext cx="2921684" cy="58993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9"/>
          <p:cNvCxnSpPr>
            <a:stCxn id="124" idx="3"/>
            <a:endCxn id="125" idx="1"/>
          </p:cNvCxnSpPr>
          <p:nvPr/>
        </p:nvCxnSpPr>
        <p:spPr>
          <a:xfrm flipV="1">
            <a:off x="5886905" y="2059476"/>
            <a:ext cx="2921684" cy="312707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9"/>
          <p:cNvCxnSpPr>
            <a:stCxn id="121" idx="3"/>
            <a:endCxn id="125" idx="1"/>
          </p:cNvCxnSpPr>
          <p:nvPr/>
        </p:nvCxnSpPr>
        <p:spPr>
          <a:xfrm flipV="1">
            <a:off x="5886905" y="2059476"/>
            <a:ext cx="2921684" cy="35484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9"/>
          <p:cNvCxnSpPr>
            <a:stCxn id="120" idx="3"/>
            <a:endCxn id="125" idx="1"/>
          </p:cNvCxnSpPr>
          <p:nvPr/>
        </p:nvCxnSpPr>
        <p:spPr>
          <a:xfrm>
            <a:off x="5886905" y="1817737"/>
            <a:ext cx="2921684" cy="241739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9"/>
          <p:cNvCxnSpPr>
            <a:stCxn id="119" idx="3"/>
            <a:endCxn id="125" idx="1"/>
          </p:cNvCxnSpPr>
          <p:nvPr/>
        </p:nvCxnSpPr>
        <p:spPr>
          <a:xfrm>
            <a:off x="5886905" y="1540514"/>
            <a:ext cx="2921684" cy="518962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9"/>
          <p:cNvCxnSpPr>
            <a:stCxn id="118" idx="3"/>
            <a:endCxn id="125" idx="1"/>
          </p:cNvCxnSpPr>
          <p:nvPr/>
        </p:nvCxnSpPr>
        <p:spPr>
          <a:xfrm>
            <a:off x="5886905" y="1263291"/>
            <a:ext cx="2921684" cy="796185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모서리가 둥근 직사각형 134"/>
          <p:cNvSpPr/>
          <p:nvPr/>
        </p:nvSpPr>
        <p:spPr>
          <a:xfrm>
            <a:off x="5165076" y="2821583"/>
            <a:ext cx="721829" cy="2100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Thermal Cond.</a:t>
            </a:r>
            <a:endParaRPr lang="ko-KR" altLang="en-US" sz="8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36" name="직선 화살표 연결선 19"/>
          <p:cNvCxnSpPr>
            <a:stCxn id="135" idx="3"/>
            <a:endCxn id="125" idx="1"/>
          </p:cNvCxnSpPr>
          <p:nvPr/>
        </p:nvCxnSpPr>
        <p:spPr>
          <a:xfrm flipV="1">
            <a:off x="5886905" y="2059476"/>
            <a:ext cx="2921684" cy="867153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6033229" y="1212148"/>
            <a:ext cx="1058054" cy="6416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Single/Multi </a:t>
            </a:r>
          </a:p>
          <a:p>
            <a:pPr algn="ctr"/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Series</a:t>
            </a:r>
          </a:p>
          <a:p>
            <a:pPr algn="ctr"/>
            <a:endParaRPr lang="en-US" altLang="ko-KR" sz="8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033228" y="1922782"/>
            <a:ext cx="1058054" cy="118144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Hot/Cold</a:t>
            </a:r>
          </a:p>
          <a:p>
            <a:pPr algn="ctr"/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Heat </a:t>
            </a:r>
          </a:p>
          <a:p>
            <a:pPr algn="ctr"/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Film Coefficient</a:t>
            </a:r>
          </a:p>
          <a:p>
            <a:pPr algn="ctr"/>
            <a:endParaRPr lang="en-US" altLang="ko-KR" sz="8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200693" y="3657399"/>
            <a:ext cx="691055" cy="2046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Cold Fouling</a:t>
            </a:r>
            <a:endParaRPr lang="ko-KR" altLang="en-US" sz="8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40" name="직선 화살표 연결선 19"/>
          <p:cNvCxnSpPr>
            <a:stCxn id="139" idx="3"/>
            <a:endCxn id="125" idx="1"/>
          </p:cNvCxnSpPr>
          <p:nvPr/>
        </p:nvCxnSpPr>
        <p:spPr>
          <a:xfrm flipV="1">
            <a:off x="6891748" y="2059476"/>
            <a:ext cx="1916841" cy="1700258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7421099" y="2293075"/>
            <a:ext cx="761504" cy="7978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Overall</a:t>
            </a:r>
          </a:p>
          <a:p>
            <a:pPr algn="ctr"/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Heat</a:t>
            </a:r>
          </a:p>
          <a:p>
            <a:pPr algn="ctr"/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Exchange</a:t>
            </a:r>
          </a:p>
          <a:p>
            <a:pPr algn="ctr"/>
            <a:r>
              <a:rPr lang="en-US" altLang="ko-KR" sz="105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Coefficient</a:t>
            </a:r>
            <a:endParaRPr lang="en-US" altLang="ko-KR" sz="105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820353" y="1563699"/>
            <a:ext cx="574875" cy="2038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Heat Duty</a:t>
            </a:r>
            <a:endParaRPr lang="ko-KR" altLang="en-US" sz="8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7820353" y="1856327"/>
            <a:ext cx="574876" cy="1390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LMTD</a:t>
            </a:r>
            <a:endParaRPr lang="ko-KR" altLang="en-US" sz="8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44" name="직선 화살표 연결선 19"/>
          <p:cNvCxnSpPr>
            <a:stCxn id="143" idx="3"/>
            <a:endCxn id="125" idx="1"/>
          </p:cNvCxnSpPr>
          <p:nvPr/>
        </p:nvCxnSpPr>
        <p:spPr>
          <a:xfrm>
            <a:off x="8395229" y="1925832"/>
            <a:ext cx="413360" cy="133644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9"/>
          <p:cNvCxnSpPr>
            <a:stCxn id="142" idx="3"/>
            <a:endCxn id="125" idx="1"/>
          </p:cNvCxnSpPr>
          <p:nvPr/>
        </p:nvCxnSpPr>
        <p:spPr>
          <a:xfrm>
            <a:off x="8395228" y="1665622"/>
            <a:ext cx="413361" cy="393854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모서리가 둥근 직사각형 145"/>
          <p:cNvSpPr/>
          <p:nvPr/>
        </p:nvSpPr>
        <p:spPr>
          <a:xfrm>
            <a:off x="8934214" y="1669417"/>
            <a:ext cx="527214" cy="229189"/>
          </a:xfrm>
          <a:prstGeom prst="round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Clustering</a:t>
            </a:r>
            <a:endParaRPr lang="ko-KR" altLang="en-US" sz="800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570876" y="3035141"/>
            <a:ext cx="640980" cy="204669"/>
          </a:xfrm>
          <a:prstGeom prst="round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Regression</a:t>
            </a:r>
            <a:endParaRPr lang="ko-KR" altLang="en-US" sz="800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6200694" y="2886273"/>
            <a:ext cx="890588" cy="204669"/>
          </a:xfrm>
          <a:prstGeom prst="round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Regression</a:t>
            </a:r>
            <a:endParaRPr lang="ko-KR" altLang="en-US" sz="800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6210228" y="1648287"/>
            <a:ext cx="890588" cy="204669"/>
          </a:xfrm>
          <a:prstGeom prst="round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Classification</a:t>
            </a:r>
            <a:endParaRPr lang="ko-KR" altLang="en-US" sz="800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186489" y="4327840"/>
            <a:ext cx="625986" cy="467196"/>
          </a:xfrm>
          <a:prstGeom prst="rect">
            <a:avLst/>
          </a:prstGeom>
          <a:solidFill>
            <a:srgbClr val="0A297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50" dirty="0" smtClean="0">
                <a:solidFill>
                  <a:srgbClr val="FFFF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Target</a:t>
            </a:r>
          </a:p>
          <a:p>
            <a:pPr algn="ctr"/>
            <a:r>
              <a:rPr lang="en-US" altLang="ko-KR" sz="1050" dirty="0" smtClean="0">
                <a:solidFill>
                  <a:srgbClr val="FFFF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Group</a:t>
            </a:r>
            <a:endParaRPr lang="en-US" altLang="ko-KR" sz="1050" dirty="0" smtClean="0">
              <a:solidFill>
                <a:srgbClr val="FFFF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63" name="꺾인 연결선 162"/>
          <p:cNvCxnSpPr>
            <a:stCxn id="125" idx="2"/>
            <a:endCxn id="152" idx="0"/>
          </p:cNvCxnSpPr>
          <p:nvPr/>
        </p:nvCxnSpPr>
        <p:spPr>
          <a:xfrm rot="5400000">
            <a:off x="6293149" y="1499407"/>
            <a:ext cx="2034766" cy="3622100"/>
          </a:xfrm>
          <a:prstGeom prst="bentConnector3">
            <a:avLst>
              <a:gd name="adj1" fmla="val 50000"/>
            </a:avLst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5071121" y="4217786"/>
            <a:ext cx="4446529" cy="629978"/>
          </a:xfrm>
          <a:prstGeom prst="rect">
            <a:avLst/>
          </a:prstGeom>
          <a:noFill/>
          <a:ln w="12700">
            <a:solidFill>
              <a:srgbClr val="0033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7174227" y="2965902"/>
            <a:ext cx="894222" cy="110753"/>
          </a:xfrm>
          <a:prstGeom prst="round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Automatic Run</a:t>
            </a:r>
            <a:endParaRPr lang="ko-KR" altLang="en-US" sz="1000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8353052" y="4073318"/>
            <a:ext cx="1162323" cy="297105"/>
          </a:xfrm>
          <a:prstGeom prst="round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Automatic Run</a:t>
            </a:r>
            <a:endParaRPr lang="ko-KR" altLang="en-US" sz="1000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6553829" y="4327841"/>
            <a:ext cx="797835" cy="48678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3" name="오각형 172"/>
          <p:cNvSpPr/>
          <p:nvPr/>
        </p:nvSpPr>
        <p:spPr>
          <a:xfrm>
            <a:off x="5892178" y="4314499"/>
            <a:ext cx="565980" cy="497687"/>
          </a:xfrm>
          <a:prstGeom prst="homePlate">
            <a:avLst>
              <a:gd name="adj" fmla="val 48138"/>
            </a:avLst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02060"/>
                </a:solidFill>
              </a:rPr>
              <a:t>API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174" name="오각형 173"/>
          <p:cNvSpPr/>
          <p:nvPr/>
        </p:nvSpPr>
        <p:spPr>
          <a:xfrm>
            <a:off x="7570876" y="4327840"/>
            <a:ext cx="651100" cy="497687"/>
          </a:xfrm>
          <a:prstGeom prst="homePlate">
            <a:avLst>
              <a:gd name="adj" fmla="val 48138"/>
            </a:avLst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002060"/>
                </a:solidFill>
              </a:rPr>
              <a:t>Web</a:t>
            </a:r>
          </a:p>
          <a:p>
            <a:pPr algn="ctr"/>
            <a:r>
              <a:rPr lang="en-US" altLang="ko-KR" sz="1000" dirty="0" smtClean="0">
                <a:solidFill>
                  <a:srgbClr val="002060"/>
                </a:solidFill>
              </a:rPr>
              <a:t>App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568" y="4387627"/>
            <a:ext cx="461163" cy="451064"/>
          </a:xfrm>
          <a:prstGeom prst="rect">
            <a:avLst/>
          </a:prstGeom>
        </p:spPr>
      </p:pic>
      <p:sp>
        <p:nvSpPr>
          <p:cNvPr id="177" name="TextBox 176"/>
          <p:cNvSpPr txBox="1"/>
          <p:nvPr/>
        </p:nvSpPr>
        <p:spPr>
          <a:xfrm>
            <a:off x="6519311" y="4355734"/>
            <a:ext cx="888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Target</a:t>
            </a:r>
          </a:p>
          <a:p>
            <a:pPr algn="ctr"/>
            <a:r>
              <a:rPr lang="en-US" altLang="ko-KR" sz="11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Group </a:t>
            </a:r>
            <a:r>
              <a:rPr lang="ko-KR" altLang="en-US" sz="11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해석</a:t>
            </a:r>
            <a:endParaRPr lang="en-US" altLang="ko-KR" sz="14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50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8328" y="707992"/>
            <a:ext cx="4566662" cy="288040"/>
            <a:chOff x="371272" y="789418"/>
            <a:chExt cx="3230288" cy="288040"/>
          </a:xfrm>
        </p:grpSpPr>
        <p:sp>
          <p:nvSpPr>
            <p:cNvPr id="3" name="자유형 2"/>
            <p:cNvSpPr/>
            <p:nvPr/>
          </p:nvSpPr>
          <p:spPr bwMode="auto">
            <a:xfrm flipV="1">
              <a:off x="371272" y="789418"/>
              <a:ext cx="281185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자유형 3"/>
            <p:cNvSpPr/>
            <p:nvPr/>
          </p:nvSpPr>
          <p:spPr bwMode="auto">
            <a:xfrm>
              <a:off x="631815" y="789418"/>
              <a:ext cx="2969745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9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 개요</a:t>
              </a: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381000" y="789418"/>
              <a:ext cx="20843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1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071122" y="713061"/>
            <a:ext cx="4561828" cy="288040"/>
            <a:chOff x="371272" y="789418"/>
            <a:chExt cx="3230288" cy="288040"/>
          </a:xfrm>
        </p:grpSpPr>
        <p:sp>
          <p:nvSpPr>
            <p:cNvPr id="7" name="자유형 6"/>
            <p:cNvSpPr/>
            <p:nvPr/>
          </p:nvSpPr>
          <p:spPr bwMode="auto">
            <a:xfrm flipV="1">
              <a:off x="371272" y="789418"/>
              <a:ext cx="281185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 7"/>
            <p:cNvSpPr/>
            <p:nvPr/>
          </p:nvSpPr>
          <p:spPr bwMode="auto">
            <a:xfrm>
              <a:off x="631815" y="789418"/>
              <a:ext cx="2969745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9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 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내용</a:t>
              </a:r>
              <a:endPara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381000" y="789418"/>
              <a:ext cx="20843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2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73619"/>
              </p:ext>
            </p:extLst>
          </p:nvPr>
        </p:nvGraphicFramePr>
        <p:xfrm>
          <a:off x="306681" y="1091394"/>
          <a:ext cx="4566662" cy="3796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78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기술개발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배경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입찰 프로젝트 진행 시 전기 엔지니어 </a:t>
                      </a:r>
                      <a:r>
                        <a:rPr kumimoji="1" lang="en-US" altLang="ko-KR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M/H </a:t>
                      </a:r>
                      <a:r>
                        <a:rPr kumimoji="1" lang="ko-KR" altLang="en-US" sz="1000" b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과다 사용</a:t>
                      </a:r>
                      <a:endParaRPr kumimoji="1" lang="en-US" altLang="ko-KR" sz="10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산출 정확도 향상 필요재현성이 떨어짐</a:t>
                      </a:r>
                      <a:endParaRPr kumimoji="1" lang="en-US" altLang="ko-KR" sz="1000" b="0" kern="120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10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기술개발</a:t>
                      </a:r>
                      <a:endParaRPr kumimoji="1" lang="en-US" altLang="ko-KR" sz="1200" b="1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목표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전기 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BOQ 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자동 물량 산출 프로그램 개발</a:t>
                      </a:r>
                      <a:endParaRPr kumimoji="1" lang="en-US" altLang="ko-KR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0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기대 효과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입찰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설계 시 누락되는 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Item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을 미연에 방지</a:t>
                      </a:r>
                      <a:endParaRPr kumimoji="1" lang="en-US" altLang="ko-KR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전기 조명 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BOQ 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산출을 위한 전기 엔지니어 </a:t>
                      </a:r>
                      <a:r>
                        <a:rPr kumimoji="1" lang="en-US" altLang="ko-KR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M/H </a:t>
                      </a:r>
                      <a:r>
                        <a:rPr kumimoji="1" lang="ko-KR" altLang="en-US" sz="1000" b="0" kern="120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감소 기대</a:t>
                      </a:r>
                      <a:endParaRPr kumimoji="1" lang="en-US" altLang="ko-KR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085090"/>
                  </a:ext>
                </a:extLst>
              </a:tr>
              <a:tr h="126998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특이 사항</a:t>
                      </a:r>
                      <a:endParaRPr kumimoji="1"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5787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000" b="0" kern="120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플랜트전기설계팀에서 수행한 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“AI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를 활용한 건축전기물량 </a:t>
                      </a:r>
                      <a:r>
                        <a:rPr kumimoji="1" lang="ko-KR" altLang="en-US" sz="1000" b="0" kern="1200" baseline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자동산출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(R24504)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은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본 과제인 스마트플랜트기술팀의 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“AI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기반 설계 수행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(R24095)”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와 협업 과제로 수행되었으며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과제의 결과가 같으므로 본 보고서로 플랜트전기설계팀 보고서를 갈음하고자 함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.</a:t>
                      </a:r>
                      <a:endParaRPr kumimoji="1" lang="ko-KR" altLang="en-US" sz="1000" b="0" kern="120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ko-KR" altLang="en-US" sz="1000" b="0" kern="120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7313" marR="0" lvl="0" indent="-87313" algn="l" defTabSz="95787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첨부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2. [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기술개발과제</a:t>
                      </a:r>
                      <a:r>
                        <a:rPr kumimoji="1" lang="en-US" altLang="ko-KR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] AI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를 활용한 건축전기물량 </a:t>
                      </a:r>
                      <a:r>
                        <a:rPr kumimoji="1" lang="ko-KR" altLang="en-US" sz="1000" b="0" kern="1200" baseline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자동산출</a:t>
                      </a:r>
                      <a:r>
                        <a:rPr kumimoji="1" lang="ko-KR" altLang="en-US" sz="10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현대하모니 L" panose="02020603020101020101" pitchFamily="18" charset="-127"/>
                          <a:cs typeface="+mn-cs"/>
                        </a:rPr>
                        <a:t> 결과보고서</a:t>
                      </a:r>
                    </a:p>
                    <a:p>
                      <a:pPr marL="0" marR="0" lvl="0" indent="0" algn="l" defTabSz="95787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ko-KR" altLang="en-US" sz="1000" b="0" kern="120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864511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308328" y="5061002"/>
            <a:ext cx="9324622" cy="288040"/>
            <a:chOff x="308328" y="4722112"/>
            <a:chExt cx="9324622" cy="288040"/>
          </a:xfrm>
        </p:grpSpPr>
        <p:sp>
          <p:nvSpPr>
            <p:cNvPr id="13" name="자유형 12"/>
            <p:cNvSpPr/>
            <p:nvPr/>
          </p:nvSpPr>
          <p:spPr bwMode="auto">
            <a:xfrm flipV="1">
              <a:off x="308328" y="4722112"/>
              <a:ext cx="397512" cy="288000"/>
            </a:xfrm>
            <a:custGeom>
              <a:avLst/>
              <a:gdLst>
                <a:gd name="connsiteX0" fmla="*/ 0 w 360000"/>
                <a:gd name="connsiteY0" fmla="*/ 288000 h 288000"/>
                <a:gd name="connsiteX1" fmla="*/ 288000 w 360000"/>
                <a:gd name="connsiteY1" fmla="*/ 288000 h 288000"/>
                <a:gd name="connsiteX2" fmla="*/ 360000 w 360000"/>
                <a:gd name="connsiteY2" fmla="*/ 288000 h 288000"/>
                <a:gd name="connsiteX3" fmla="*/ 288000 w 360000"/>
                <a:gd name="connsiteY3" fmla="*/ 0 h 288000"/>
                <a:gd name="connsiteX4" fmla="*/ 0 w 360000"/>
                <a:gd name="connsiteY4" fmla="*/ 0 h 288000"/>
                <a:gd name="connsiteX0" fmla="*/ 0 w 388575"/>
                <a:gd name="connsiteY0" fmla="*/ 288000 h 288000"/>
                <a:gd name="connsiteX1" fmla="*/ 288000 w 388575"/>
                <a:gd name="connsiteY1" fmla="*/ 288000 h 288000"/>
                <a:gd name="connsiteX2" fmla="*/ 388575 w 388575"/>
                <a:gd name="connsiteY2" fmla="*/ 285619 h 288000"/>
                <a:gd name="connsiteX3" fmla="*/ 288000 w 388575"/>
                <a:gd name="connsiteY3" fmla="*/ 0 h 288000"/>
                <a:gd name="connsiteX4" fmla="*/ 0 w 388575"/>
                <a:gd name="connsiteY4" fmla="*/ 0 h 288000"/>
                <a:gd name="connsiteX5" fmla="*/ 0 w 388575"/>
                <a:gd name="connsiteY5" fmla="*/ 288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575" h="288000">
                  <a:moveTo>
                    <a:pt x="0" y="288000"/>
                  </a:moveTo>
                  <a:lnTo>
                    <a:pt x="288000" y="288000"/>
                  </a:lnTo>
                  <a:lnTo>
                    <a:pt x="388575" y="285619"/>
                  </a:lnTo>
                  <a:lnTo>
                    <a:pt x="288000" y="0"/>
                  </a:lnTo>
                  <a:lnTo>
                    <a:pt x="0" y="0"/>
                  </a:lnTo>
                  <a:lnTo>
                    <a:pt x="0" y="28800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txBody>
            <a:bodyPr vert="wordArtVertRtl" lIns="0" tIns="0" rIns="0" bIns="0" rtlCol="0" anchor="ctr"/>
            <a:lstStyle/>
            <a:p>
              <a:pPr algn="ctr" eaLnBrk="0" latinLnBrk="0" hangingPunct="0"/>
              <a:endPara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 bwMode="auto">
            <a:xfrm>
              <a:off x="676658" y="4722112"/>
              <a:ext cx="4198332" cy="288040"/>
            </a:xfrm>
            <a:custGeom>
              <a:avLst/>
              <a:gdLst>
                <a:gd name="connsiteX0" fmla="*/ 72000 w 2879700"/>
                <a:gd name="connsiteY0" fmla="*/ 0 h 288040"/>
                <a:gd name="connsiteX1" fmla="*/ 72000 w 2879700"/>
                <a:gd name="connsiteY1" fmla="*/ 40 h 288040"/>
                <a:gd name="connsiteX2" fmla="*/ 2879700 w 2879700"/>
                <a:gd name="connsiteY2" fmla="*/ 40 h 288040"/>
                <a:gd name="connsiteX3" fmla="*/ 2879700 w 2879700"/>
                <a:gd name="connsiteY3" fmla="*/ 288040 h 288040"/>
                <a:gd name="connsiteX4" fmla="*/ 71950 w 2879700"/>
                <a:gd name="connsiteY4" fmla="*/ 288040 h 288040"/>
                <a:gd name="connsiteX5" fmla="*/ 71950 w 2879700"/>
                <a:gd name="connsiteY5" fmla="*/ 288000 h 288040"/>
                <a:gd name="connsiteX6" fmla="*/ 0 w 2879700"/>
                <a:gd name="connsiteY6" fmla="*/ 288000 h 288040"/>
                <a:gd name="connsiteX7" fmla="*/ 71950 w 2879700"/>
                <a:gd name="connsiteY7" fmla="*/ 200 h 288040"/>
                <a:gd name="connsiteX8" fmla="*/ 71950 w 2879700"/>
                <a:gd name="connsiteY8" fmla="*/ 40 h 288040"/>
                <a:gd name="connsiteX9" fmla="*/ 71990 w 2879700"/>
                <a:gd name="connsiteY9" fmla="*/ 40 h 28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9700" h="288040">
                  <a:moveTo>
                    <a:pt x="72000" y="0"/>
                  </a:moveTo>
                  <a:lnTo>
                    <a:pt x="72000" y="40"/>
                  </a:lnTo>
                  <a:lnTo>
                    <a:pt x="2879700" y="40"/>
                  </a:lnTo>
                  <a:lnTo>
                    <a:pt x="2879700" y="288040"/>
                  </a:lnTo>
                  <a:lnTo>
                    <a:pt x="71950" y="288040"/>
                  </a:lnTo>
                  <a:lnTo>
                    <a:pt x="71950" y="288000"/>
                  </a:lnTo>
                  <a:lnTo>
                    <a:pt x="0" y="288000"/>
                  </a:lnTo>
                  <a:lnTo>
                    <a:pt x="71950" y="200"/>
                  </a:lnTo>
                  <a:lnTo>
                    <a:pt x="71950" y="40"/>
                  </a:lnTo>
                  <a:lnTo>
                    <a:pt x="71990" y="4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기술개발 </a:t>
              </a:r>
              <a:r>
                <a:rPr lang="ko-KR" altLang="en-US" sz="14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추진 일정</a:t>
              </a:r>
              <a:endPara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22080" y="4722112"/>
              <a:ext cx="294665" cy="2880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rtlCol="0" anchor="ctr"/>
            <a:lstStyle/>
            <a:p>
              <a:pPr algn="ctr" eaLnBrk="0" latinLnBrk="0" hangingPunct="0"/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3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4874990" y="4722112"/>
              <a:ext cx="4757960" cy="284084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24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lIns="144000" tIns="0" rIns="0" bIns="0" rtlCol="0" anchor="ctr"/>
            <a:lstStyle/>
            <a:p>
              <a:pPr eaLnBrk="0" latinLnBrk="0" hangingPunct="0">
                <a:lnSpc>
                  <a:spcPct val="100000"/>
                </a:lnSpc>
                <a:buClrTx/>
                <a:buFontTx/>
                <a:buNone/>
              </a:pPr>
              <a:endPara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020054"/>
              </p:ext>
            </p:extLst>
          </p:nvPr>
        </p:nvGraphicFramePr>
        <p:xfrm>
          <a:off x="308326" y="5396684"/>
          <a:ext cx="9312536" cy="10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134">
                  <a:extLst>
                    <a:ext uri="{9D8B030D-6E8A-4147-A177-3AD203B41FA5}">
                      <a16:colId xmlns:a16="http://schemas.microsoft.com/office/drawing/2014/main" val="4203900544"/>
                    </a:ext>
                  </a:extLst>
                </a:gridCol>
                <a:gridCol w="2328134">
                  <a:extLst>
                    <a:ext uri="{9D8B030D-6E8A-4147-A177-3AD203B41FA5}">
                      <a16:colId xmlns:a16="http://schemas.microsoft.com/office/drawing/2014/main" val="52811103"/>
                    </a:ext>
                  </a:extLst>
                </a:gridCol>
              </a:tblGrid>
              <a:tr h="216000"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2022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년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2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3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4</a:t>
                      </a:r>
                      <a:r>
                        <a:rPr kumimoji="1" lang="ko-KR" altLang="en-US" sz="1000" b="0" kern="120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분기</a:t>
                      </a:r>
                      <a:endParaRPr kumimoji="1" lang="ko-KR" altLang="en-US" sz="1000" b="0" kern="120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·2021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년 완료된 </a:t>
                      </a:r>
                      <a:r>
                        <a:rPr kumimoji="1" lang="ko-KR" altLang="en-US" sz="900" b="1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머신러닝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모델 보완</a:t>
                      </a: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수정 </a:t>
                      </a:r>
                      <a:r>
                        <a:rPr kumimoji="1" lang="ko-KR" altLang="en-US" sz="900" b="1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머신러닝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모델 검토용 자료 취합 및 검토</a:t>
                      </a: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·BOQ 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자동화 과제 </a:t>
                      </a:r>
                      <a:r>
                        <a:rPr kumimoji="1" lang="ko-KR" altLang="en-US" sz="900" b="1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수행여부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결정</a:t>
                      </a: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조명 </a:t>
                      </a:r>
                      <a:r>
                        <a:rPr kumimoji="1" lang="ko-KR" altLang="en-US" sz="900" b="1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액세서리류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1" i="0" u="none" strike="noStrike" kern="1200" cap="none" spc="0" normalizeH="0" baseline="0" noProof="0" dirty="0" err="1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공사자재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산출 </a:t>
                      </a: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Factor 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결정</a:t>
                      </a: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자동화</a:t>
                      </a: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산출 모듈 개발</a:t>
                      </a:r>
                      <a:endParaRPr kumimoji="1" lang="en-US" altLang="ko-KR" sz="900" b="1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·Pilot </a:t>
                      </a:r>
                      <a:r>
                        <a:rPr kumimoji="1" lang="ko-KR" altLang="en-US" sz="900" b="1" i="0" u="none" strike="noStrike" kern="1200" cap="none" spc="0" normalizeH="0" baseline="0" noProof="0" dirty="0" smtClea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테스트 및 피드백 접수</a:t>
                      </a:r>
                      <a:endParaRPr kumimoji="1" lang="en-US" altLang="ko-KR" sz="700" b="0" i="0" u="none" strike="noStrike" kern="1200" cap="none" spc="0" normalizeH="0" baseline="0" noProof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내용 개체 틀 5"/>
          <p:cNvSpPr txBox="1">
            <a:spLocks/>
          </p:cNvSpPr>
          <p:nvPr/>
        </p:nvSpPr>
        <p:spPr>
          <a:xfrm>
            <a:off x="194625" y="177161"/>
            <a:ext cx="6772232" cy="374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228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dirty="0" smtClean="0">
                <a:latin typeface="현대하모니 L" pitchFamily="18" charset="-127"/>
                <a:ea typeface="현대하모니 L" pitchFamily="18" charset="-127"/>
              </a:rPr>
              <a:t>AI</a:t>
            </a:r>
            <a:r>
              <a:rPr kumimoji="0" lang="ko-KR" altLang="en-US" sz="1600" b="1" dirty="0" smtClean="0">
                <a:latin typeface="현대하모니 L" pitchFamily="18" charset="-127"/>
                <a:ea typeface="현대하모니 L" pitchFamily="18" charset="-127"/>
              </a:rPr>
              <a:t>기반 설계 </a:t>
            </a:r>
            <a:r>
              <a:rPr kumimoji="0" lang="ko-KR" altLang="en-US" sz="1600" b="1" dirty="0" smtClean="0">
                <a:latin typeface="현대하모니 L" pitchFamily="18" charset="-127"/>
                <a:ea typeface="현대하모니 L" pitchFamily="18" charset="-127"/>
              </a:rPr>
              <a:t>수행</a:t>
            </a:r>
            <a:r>
              <a:rPr kumimoji="0" lang="en-US" altLang="ko-KR" sz="1600" b="1" dirty="0" smtClean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0" lang="ko-KR" altLang="en-US" sz="1600" b="1" dirty="0" smtClean="0">
                <a:latin typeface="현대하모니 L" pitchFamily="18" charset="-127"/>
                <a:ea typeface="현대하모니 L" pitchFamily="18" charset="-127"/>
              </a:rPr>
              <a:t>전기 </a:t>
            </a:r>
            <a:r>
              <a:rPr kumimoji="0" lang="en-US" altLang="ko-KR" sz="1600" b="1" dirty="0" smtClean="0">
                <a:latin typeface="현대하모니 L" pitchFamily="18" charset="-127"/>
                <a:ea typeface="현대하모니 L" pitchFamily="18" charset="-127"/>
              </a:rPr>
              <a:t>BOQ </a:t>
            </a:r>
            <a:r>
              <a:rPr kumimoji="0" lang="ko-KR" altLang="en-US" sz="1600" b="1" dirty="0" smtClean="0">
                <a:latin typeface="현대하모니 L" pitchFamily="18" charset="-127"/>
                <a:ea typeface="현대하모니 L" pitchFamily="18" charset="-127"/>
              </a:rPr>
              <a:t>자동 </a:t>
            </a:r>
            <a:r>
              <a:rPr kumimoji="0" lang="ko-KR" altLang="en-US" sz="1600" b="1" dirty="0" smtClean="0">
                <a:latin typeface="현대하모니 L" pitchFamily="18" charset="-127"/>
                <a:ea typeface="현대하모니 L" pitchFamily="18" charset="-127"/>
              </a:rPr>
              <a:t>완성</a:t>
            </a:r>
            <a:r>
              <a:rPr kumimoji="0" lang="en-US" altLang="ko-KR" sz="1600" b="1" dirty="0" smtClean="0">
                <a:latin typeface="현대하모니 L" pitchFamily="18" charset="-127"/>
                <a:ea typeface="현대하모니 L" pitchFamily="18" charset="-127"/>
              </a:rPr>
              <a:t>)</a:t>
            </a:r>
            <a:endParaRPr kumimoji="0" lang="ko-KR" altLang="en-US" sz="1600" b="1" spc="-100" dirty="0">
              <a:latin typeface="현대하모니 L" pitchFamily="18" charset="-127"/>
              <a:ea typeface="현대하모니 L" pitchFamily="18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4981651" y="1091394"/>
          <a:ext cx="4536000" cy="379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6488">
                <a:tc>
                  <a:txBody>
                    <a:bodyPr/>
                    <a:lstStyle/>
                    <a:p>
                      <a:pPr marL="0" marR="0" lvl="0" indent="0" algn="l" defTabSz="957879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4981650" y="1174181"/>
            <a:ext cx="4651299" cy="1656105"/>
          </a:xfrm>
          <a:prstGeom prst="rect">
            <a:avLst/>
          </a:prstGeom>
          <a:solidFill>
            <a:schemeClr val="accent1">
              <a:lumMod val="20000"/>
              <a:lumOff val="80000"/>
              <a:alpha val="22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5064643" y="1225498"/>
            <a:ext cx="4453007" cy="6555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87313" indent="-87313" defTabSz="957879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2021</a:t>
            </a:r>
            <a:r>
              <a:rPr lang="ko-KR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년 수행한 조명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Fixture </a:t>
            </a:r>
            <a:r>
              <a:rPr lang="ko-KR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수량 산출 </a:t>
            </a:r>
            <a:r>
              <a:rPr lang="ko-KR" altLang="ko-KR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머신러닝</a:t>
            </a:r>
            <a:r>
              <a:rPr lang="ko-KR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 모델의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Factor </a:t>
            </a:r>
            <a:r>
              <a:rPr lang="ko-KR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변경 </a:t>
            </a:r>
            <a:r>
              <a:rPr lang="ko-KR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요청</a:t>
            </a:r>
            <a:endParaRPr lang="ko-KR" altLang="ko-KR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 Narrow" panose="020B0606020202030204" pitchFamily="34" charset="0"/>
              <a:ea typeface="현대하모니 L" panose="02020603020101020101" pitchFamily="18" charset="-127"/>
            </a:endParaRPr>
          </a:p>
          <a:p>
            <a:pPr algn="ctr" latinLnBrk="0"/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&lt;</a:t>
            </a:r>
            <a:r>
              <a:rPr lang="ko-KR" altLang="ko-KR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변경전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&gt; </a:t>
            </a:r>
            <a:r>
              <a: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       Watt</a:t>
            </a:r>
            <a:r>
              <a:rPr lang="ko-KR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수 분석 및 </a:t>
            </a:r>
            <a:r>
              <a:rPr lang="ko-KR" altLang="ko-KR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건물별</a:t>
            </a:r>
            <a:r>
              <a:rPr lang="ko-KR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 소요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Watt</a:t>
            </a:r>
            <a:r>
              <a:rPr lang="ko-KR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수 자동 산출</a:t>
            </a:r>
          </a:p>
          <a:p>
            <a:pPr algn="ctr" latinLnBrk="0"/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&lt;</a:t>
            </a:r>
            <a:r>
              <a:rPr lang="ko-KR" altLang="ko-KR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변경후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&gt; Lumen</a:t>
            </a:r>
            <a:r>
              <a:rPr lang="ko-KR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값 분석 및 </a:t>
            </a:r>
            <a:r>
              <a:rPr lang="ko-KR" altLang="ko-KR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건물별</a:t>
            </a:r>
            <a:r>
              <a:rPr lang="ko-KR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 소요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Lumen</a:t>
            </a:r>
            <a:r>
              <a:rPr lang="ko-KR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값 자동 </a:t>
            </a:r>
            <a:r>
              <a:rPr lang="ko-KR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 Narrow" panose="020B0606020202030204" pitchFamily="34" charset="0"/>
                <a:ea typeface="현대하모니 L" panose="02020603020101020101" pitchFamily="18" charset="-127"/>
              </a:rPr>
              <a:t>산출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Arial Narrow" panose="020B0606020202030204" pitchFamily="34" charset="0"/>
              <a:ea typeface="현대하모니 L" panose="02020603020101020101" pitchFamily="18" charset="-127"/>
            </a:endParaRPr>
          </a:p>
        </p:txBody>
      </p:sp>
      <p:pic>
        <p:nvPicPr>
          <p:cNvPr id="66" name="그림 6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643" y="2077124"/>
            <a:ext cx="4453007" cy="59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그림 68"/>
          <p:cNvPicPr/>
          <p:nvPr/>
        </p:nvPicPr>
        <p:blipFill rotWithShape="1">
          <a:blip r:embed="rId3"/>
          <a:srcRect t="717" r="512"/>
          <a:stretch/>
        </p:blipFill>
        <p:spPr>
          <a:xfrm>
            <a:off x="6109870" y="2869604"/>
            <a:ext cx="2394857" cy="19517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0" name="모서리가 둥근 직사각형 69"/>
          <p:cNvSpPr/>
          <p:nvPr/>
        </p:nvSpPr>
        <p:spPr>
          <a:xfrm>
            <a:off x="4981650" y="2877928"/>
            <a:ext cx="1480533" cy="539608"/>
          </a:xfrm>
          <a:prstGeom prst="round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 </a:t>
            </a:r>
            <a:r>
              <a:rPr lang="en-US" altLang="ko-KR" sz="1000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BOQ </a:t>
            </a:r>
            <a:r>
              <a:rPr lang="ko-KR" altLang="en-US" sz="1000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자동 물량 산출</a:t>
            </a:r>
            <a:endParaRPr lang="en-US" altLang="ko-KR" sz="1000" dirty="0" smtClean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프로그램</a:t>
            </a:r>
            <a:endParaRPr lang="en-US" altLang="ko-KR" sz="1000" dirty="0" smtClean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(10.177.139.56:8501)</a:t>
            </a:r>
            <a:endParaRPr lang="ko-KR" altLang="en-US" sz="800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55762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121495</TotalTime>
  <Words>1534</Words>
  <Application>Microsoft Office PowerPoint</Application>
  <PresentationFormat>A4 용지(210x297mm)</PresentationFormat>
  <Paragraphs>320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JBold</vt:lpstr>
      <vt:lpstr>맑은 고딕</vt:lpstr>
      <vt:lpstr>현대하모니 L</vt:lpstr>
      <vt:lpstr>현대하모니 M</vt:lpstr>
      <vt:lpstr>Arial</vt:lpstr>
      <vt:lpstr>Arial Narrow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HMC</dc:creator>
  <cp:lastModifiedBy>하태민(HA TAE MIN)</cp:lastModifiedBy>
  <cp:revision>5721</cp:revision>
  <cp:lastPrinted>2022-12-21T23:48:01Z</cp:lastPrinted>
  <dcterms:created xsi:type="dcterms:W3CDTF">2009-08-25T08:12:15Z</dcterms:created>
  <dcterms:modified xsi:type="dcterms:W3CDTF">2022-12-26T05:25:30Z</dcterms:modified>
</cp:coreProperties>
</file>