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451" r:id="rId2"/>
    <p:sldId id="452" r:id="rId3"/>
    <p:sldId id="453" r:id="rId4"/>
    <p:sldId id="471" r:id="rId5"/>
    <p:sldId id="476" r:id="rId6"/>
    <p:sldId id="478" r:id="rId7"/>
    <p:sldId id="480" r:id="rId8"/>
    <p:sldId id="481" r:id="rId9"/>
    <p:sldId id="462" r:id="rId10"/>
    <p:sldId id="463" r:id="rId11"/>
    <p:sldId id="467" r:id="rId12"/>
    <p:sldId id="468" r:id="rId13"/>
    <p:sldId id="484" r:id="rId14"/>
    <p:sldId id="485" r:id="rId15"/>
    <p:sldId id="483" r:id="rId16"/>
  </p:sldIdLst>
  <p:sldSz cx="9906000" cy="6858000" type="A4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1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3F"/>
    <a:srgbClr val="00297B"/>
    <a:srgbClr val="C80000"/>
    <a:srgbClr val="FFFFFF"/>
    <a:srgbClr val="BFC4AE"/>
    <a:srgbClr val="0000C8"/>
    <a:srgbClr val="BE0000"/>
    <a:srgbClr val="0F398F"/>
    <a:srgbClr val="53BD3D"/>
    <a:srgbClr val="143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90148" autoAdjust="0"/>
  </p:normalViewPr>
  <p:slideViewPr>
    <p:cSldViewPr>
      <p:cViewPr varScale="1">
        <p:scale>
          <a:sx n="79" d="100"/>
          <a:sy n="79" d="100"/>
        </p:scale>
        <p:origin x="1138" y="67"/>
      </p:cViewPr>
      <p:guideLst>
        <p:guide orient="horz" pos="3566"/>
        <p:guide pos="1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48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3316"/>
          </a:xfrm>
          <a:prstGeom prst="rect">
            <a:avLst/>
          </a:prstGeom>
        </p:spPr>
        <p:txBody>
          <a:bodyPr vert="horz" lIns="90752" tIns="45377" rIns="90752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1"/>
            <a:ext cx="2919565" cy="493316"/>
          </a:xfrm>
          <a:prstGeom prst="rect">
            <a:avLst/>
          </a:prstGeom>
        </p:spPr>
        <p:txBody>
          <a:bodyPr vert="horz" lIns="90752" tIns="45377" rIns="90752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23DE08-7E37-485C-89BE-1B7F8AFAE922}" type="datetimeFigureOut">
              <a:rPr lang="ko-KR" altLang="en-US"/>
              <a:pPr>
                <a:defRPr/>
              </a:pPr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412"/>
            <a:ext cx="2919565" cy="493316"/>
          </a:xfrm>
          <a:prstGeom prst="rect">
            <a:avLst/>
          </a:prstGeom>
        </p:spPr>
        <p:txBody>
          <a:bodyPr vert="horz" lIns="90752" tIns="45377" rIns="90752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1412"/>
            <a:ext cx="2919565" cy="493316"/>
          </a:xfrm>
          <a:prstGeom prst="rect">
            <a:avLst/>
          </a:prstGeom>
        </p:spPr>
        <p:txBody>
          <a:bodyPr vert="horz" wrap="square" lIns="90752" tIns="45377" rIns="90752" bIns="45377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123EB5-C486-4CD9-9019-D05348B377A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3316"/>
          </a:xfrm>
          <a:prstGeom prst="rect">
            <a:avLst/>
          </a:prstGeom>
        </p:spPr>
        <p:txBody>
          <a:bodyPr vert="horz" lIns="90752" tIns="45377" rIns="90752" bIns="45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626" y="1"/>
            <a:ext cx="2919565" cy="493316"/>
          </a:xfrm>
          <a:prstGeom prst="rect">
            <a:avLst/>
          </a:prstGeom>
        </p:spPr>
        <p:txBody>
          <a:bodyPr vert="horz" lIns="90752" tIns="45377" rIns="90752" bIns="45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14B624-1C35-4955-925B-456F5B162AF8}" type="datetimeFigureOut">
              <a:rPr lang="ko-KR" altLang="en-US"/>
              <a:pPr>
                <a:defRPr/>
              </a:pPr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2" tIns="45377" rIns="90752" bIns="4537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262" y="4685706"/>
            <a:ext cx="5389240" cy="4441427"/>
          </a:xfrm>
          <a:prstGeom prst="rect">
            <a:avLst/>
          </a:prstGeom>
        </p:spPr>
        <p:txBody>
          <a:bodyPr vert="horz" lIns="90752" tIns="45377" rIns="90752" bIns="4537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412"/>
            <a:ext cx="2919565" cy="493316"/>
          </a:xfrm>
          <a:prstGeom prst="rect">
            <a:avLst/>
          </a:prstGeom>
        </p:spPr>
        <p:txBody>
          <a:bodyPr vert="horz" lIns="90752" tIns="45377" rIns="90752" bIns="45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626" y="9371412"/>
            <a:ext cx="2919565" cy="493316"/>
          </a:xfrm>
          <a:prstGeom prst="rect">
            <a:avLst/>
          </a:prstGeom>
        </p:spPr>
        <p:txBody>
          <a:bodyPr vert="horz" wrap="square" lIns="90752" tIns="45377" rIns="90752" bIns="45377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BC27EE-6F5B-4774-9FC5-59A225AF45C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6723" indent="-28335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3419" indent="-226684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6786" indent="-226684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40154" indent="-226684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3522" indent="-22668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46889" indent="-22668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0257" indent="-22668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53625" indent="-22668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62D8CB6-400C-4621-83FA-DD911EF97465}" type="slidenum"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1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2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9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3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94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9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94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9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5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8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07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1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5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0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C27EE-6F5B-4774-9FC5-59A225AF45C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1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motif-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0"/>
            <a:ext cx="126682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007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본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가로모티프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 txBox="1">
            <a:spLocks/>
          </p:cNvSpPr>
          <p:nvPr userDrawn="1"/>
        </p:nvSpPr>
        <p:spPr bwMode="auto">
          <a:xfrm>
            <a:off x="8997950" y="6453188"/>
            <a:ext cx="90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EA861324-8E1F-4C3B-B880-99A4F72EB965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/>
              <a:t>‹#›</a:t>
            </a:fld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72480" y="764704"/>
            <a:ext cx="9361040" cy="5688484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>
              <a:lnSpc>
                <a:spcPts val="2160"/>
              </a:lnSpc>
              <a:buFont typeface="+mj-lt"/>
              <a:buAutoNum type="arabicParenR"/>
              <a:defRPr sz="1400" spc="-30" baseline="0"/>
            </a:lvl2pPr>
            <a:lvl3pPr marL="684000" indent="-144000">
              <a:lnSpc>
                <a:spcPts val="2100"/>
              </a:lnSpc>
              <a:buFont typeface="맑은 고딕" panose="020B0503020000020004" pitchFamily="50" charset="-127"/>
              <a:buChar char="–"/>
              <a:defRPr sz="1300" spc="-30" baseline="0"/>
            </a:lvl3pPr>
            <a:lvl4pPr marL="1080000">
              <a:defRPr sz="1400"/>
            </a:lvl4pPr>
            <a:lvl5pPr marL="1260000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28464" y="75502"/>
            <a:ext cx="9505056" cy="486474"/>
          </a:xfrm>
          <a:prstGeom prst="rect">
            <a:avLst/>
          </a:prstGeom>
        </p:spPr>
        <p:txBody>
          <a:bodyPr/>
          <a:lstStyle>
            <a:lvl1pPr marL="252000" indent="-252000" algn="l" rtl="0" eaLnBrk="1" fontAlgn="base" latinLnBrk="1" hangingPunct="1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kumimoji="0" lang="ko-KR" altLang="en-US" sz="2400" b="1" kern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368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가로모티프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 txBox="1">
            <a:spLocks/>
          </p:cNvSpPr>
          <p:nvPr userDrawn="1"/>
        </p:nvSpPr>
        <p:spPr bwMode="auto">
          <a:xfrm>
            <a:off x="8997950" y="6453188"/>
            <a:ext cx="90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4F20C622-3705-45F1-8225-E4AB75199F94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/>
              <a:t>‹#›</a:t>
            </a:fld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4728" y="764704"/>
            <a:ext cx="6192688" cy="5871046"/>
          </a:xfrm>
          <a:prstGeom prst="rect">
            <a:avLst/>
          </a:prstGeom>
        </p:spPr>
        <p:txBody>
          <a:bodyPr/>
          <a:lstStyle>
            <a:lvl1pPr marL="180000" indent="-432000">
              <a:lnSpc>
                <a:spcPct val="200000"/>
              </a:lnSpc>
              <a:buFont typeface="+mj-lt"/>
              <a:buAutoNum type="romanUcPeriod"/>
              <a:defRPr sz="1800" b="1"/>
            </a:lvl1pPr>
            <a:lvl2pPr marL="432000" indent="216000">
              <a:lnSpc>
                <a:spcPts val="1850"/>
              </a:lnSpc>
              <a:buFont typeface="+mj-lt"/>
              <a:buAutoNum type="arabicPeriod"/>
              <a:defRPr sz="1300"/>
            </a:lvl2pPr>
            <a:lvl3pPr marL="684000" indent="216000">
              <a:lnSpc>
                <a:spcPts val="1850"/>
              </a:lnSpc>
              <a:buFont typeface="+mj-lt"/>
              <a:buAutoNum type="arabicParenR"/>
              <a:defRPr sz="1300"/>
            </a:lvl3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12700"/>
            <a:ext cx="9505056" cy="549275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0" lang="ko-KR" altLang="en-US" sz="2400" b="1" kern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9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6749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4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ec\Downloads\H-Motors-02 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4457700"/>
            <a:ext cx="1655762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Hec\Downloads\3. 베트남 안동교 건설공사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"/>
          <a:stretch>
            <a:fillRect/>
          </a:stretch>
        </p:blipFill>
        <p:spPr bwMode="auto">
          <a:xfrm>
            <a:off x="5824538" y="4457700"/>
            <a:ext cx="1655762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C:\Users\Hec\Downloads\힐스테이트 광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r="18233"/>
          <a:stretch>
            <a:fillRect/>
          </a:stretch>
        </p:blipFill>
        <p:spPr bwMode="auto">
          <a:xfrm>
            <a:off x="727075" y="4457700"/>
            <a:ext cx="16557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059488"/>
            <a:ext cx="16192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" b="-2"/>
          <a:stretch>
            <a:fillRect/>
          </a:stretch>
        </p:blipFill>
        <p:spPr bwMode="auto">
          <a:xfrm>
            <a:off x="2425700" y="4459288"/>
            <a:ext cx="16557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r="11156"/>
          <a:stretch>
            <a:fillRect/>
          </a:stretch>
        </p:blipFill>
        <p:spPr bwMode="auto">
          <a:xfrm>
            <a:off x="4124325" y="4457700"/>
            <a:ext cx="1657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4363" y="1717675"/>
            <a:ext cx="8507412" cy="646331"/>
          </a:xfrm>
          <a:prstGeom prst="rect">
            <a:avLst/>
          </a:prstGeom>
          <a:noFill/>
        </p:spPr>
        <p:txBody>
          <a:bodyPr lIns="46800" r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spc="-100" dirty="0" err="1" smtClean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열교환기</a:t>
            </a:r>
            <a:r>
              <a:rPr kumimoji="0" lang="ko-KR" altLang="en-US" sz="3600" b="1" spc="-100" dirty="0" smtClean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3600" b="1" spc="-100" dirty="0" smtClean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데이터분석 및 </a:t>
            </a:r>
            <a:r>
              <a:rPr kumimoji="0" lang="ko-KR" altLang="en-US" sz="3600" b="1" spc="-100" dirty="0" smtClean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최적화 </a:t>
            </a:r>
            <a:r>
              <a:rPr kumimoji="0" lang="ko-KR" altLang="en-US" sz="3600" b="1" spc="-100" dirty="0" smtClean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설계</a:t>
            </a:r>
            <a:endParaRPr kumimoji="0" lang="en-US" altLang="ko-KR" sz="2400" b="1" spc="-100" dirty="0">
              <a:solidFill>
                <a:srgbClr val="14398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1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273050" y="1504783"/>
            <a:ext cx="2779389" cy="412049"/>
            <a:chOff x="63911" y="1376774"/>
            <a:chExt cx="3671555" cy="301621"/>
          </a:xfrm>
          <a:noFill/>
        </p:grpSpPr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Initial Target in Game</a:t>
              </a:r>
              <a:r>
                <a:rPr lang="ko-KR" altLang="en-US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6346"/>
          <a:stretch/>
        </p:blipFill>
        <p:spPr>
          <a:xfrm>
            <a:off x="4160912" y="4365104"/>
            <a:ext cx="5544616" cy="2016224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4304928" y="1504592"/>
            <a:ext cx="5169024" cy="412049"/>
            <a:chOff x="63911" y="1376774"/>
            <a:chExt cx="3671555" cy="301621"/>
          </a:xfrm>
          <a:noFill/>
        </p:grpSpPr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Initial Target in Design Heat Exchanger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404607" y="2060848"/>
            <a:ext cx="2646769" cy="4536504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내용 개체 틀 3"/>
          <p:cNvSpPr txBox="1">
            <a:spLocks/>
          </p:cNvSpPr>
          <p:nvPr/>
        </p:nvSpPr>
        <p:spPr>
          <a:xfrm>
            <a:off x="128588" y="656692"/>
            <a:ext cx="9777412" cy="756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데이터분석과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Predict Initial Target </a:t>
            </a:r>
          </a:p>
          <a:p>
            <a:pPr marL="0" indent="0">
              <a:buNone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숫자 맞추기 게임을 할 때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첫번째로 입력했던 값을 기억하시나요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9919" y="4581128"/>
            <a:ext cx="2316144" cy="1594615"/>
            <a:chOff x="317082" y="2198734"/>
            <a:chExt cx="2679904" cy="196078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01"/>
            <a:stretch/>
          </p:blipFill>
          <p:spPr>
            <a:xfrm>
              <a:off x="317082" y="2198734"/>
              <a:ext cx="2679904" cy="1960785"/>
            </a:xfrm>
            <a:prstGeom prst="rect">
              <a:avLst/>
            </a:prstGeom>
          </p:spPr>
        </p:pic>
        <p:sp>
          <p:nvSpPr>
            <p:cNvPr id="40" name="모서리가 둥근 직사각형 39"/>
            <p:cNvSpPr/>
            <p:nvPr/>
          </p:nvSpPr>
          <p:spPr>
            <a:xfrm>
              <a:off x="1035471" y="2492896"/>
              <a:ext cx="1243125" cy="530718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25</a:t>
              </a:r>
            </a:p>
          </p:txBody>
        </p:sp>
      </p:grpSp>
      <p:sp>
        <p:nvSpPr>
          <p:cNvPr id="6" name="순서도: 연결자 5"/>
          <p:cNvSpPr/>
          <p:nvPr/>
        </p:nvSpPr>
        <p:spPr>
          <a:xfrm>
            <a:off x="708903" y="2643741"/>
            <a:ext cx="144016" cy="144016"/>
          </a:xfrm>
          <a:prstGeom prst="flowChartConnector">
            <a:avLst/>
          </a:prstGeom>
          <a:solidFill>
            <a:srgbClr val="2B4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24928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935" y="3237952"/>
            <a:ext cx="20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It may come from practical exercise or general knowledge</a:t>
            </a:r>
          </a:p>
        </p:txBody>
      </p:sp>
      <p:sp>
        <p:nvSpPr>
          <p:cNvPr id="22" name="순서도: 연결자 21"/>
          <p:cNvSpPr/>
          <p:nvPr/>
        </p:nvSpPr>
        <p:spPr>
          <a:xfrm>
            <a:off x="686359" y="3373113"/>
            <a:ext cx="144016" cy="144016"/>
          </a:xfrm>
          <a:prstGeom prst="flowChartConnector">
            <a:avLst/>
          </a:prstGeom>
          <a:solidFill>
            <a:srgbClr val="2B4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08903" y="2643741"/>
            <a:ext cx="144016" cy="144016"/>
          </a:xfrm>
          <a:prstGeom prst="flowChartConnector">
            <a:avLst/>
          </a:prstGeom>
          <a:solidFill>
            <a:srgbClr val="2B4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75463" y="2454139"/>
            <a:ext cx="20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How do you know 25 is the best start point?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49695" y="2060848"/>
            <a:ext cx="5211817" cy="4536504"/>
          </a:xfrm>
          <a:prstGeom prst="roundRect">
            <a:avLst/>
          </a:prstGeom>
          <a:noFill/>
          <a:ln w="63500">
            <a:solidFill>
              <a:srgbClr val="2B4B3F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739" y="3219224"/>
            <a:ext cx="384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It definitely comes from Data Analysis.</a:t>
            </a:r>
          </a:p>
        </p:txBody>
      </p:sp>
      <p:sp>
        <p:nvSpPr>
          <p:cNvPr id="28" name="순서도: 연결자 27"/>
          <p:cNvSpPr/>
          <p:nvPr/>
        </p:nvSpPr>
        <p:spPr>
          <a:xfrm>
            <a:off x="4763896" y="3301105"/>
            <a:ext cx="144016" cy="14401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4786440" y="2571733"/>
            <a:ext cx="144016" cy="14401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953000" y="2382131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How can you start internal diameter 500 and tube length 6100?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04739" y="3798856"/>
            <a:ext cx="384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Visualization shows which one will be the best start point.</a:t>
            </a:r>
          </a:p>
        </p:txBody>
      </p:sp>
      <p:sp>
        <p:nvSpPr>
          <p:cNvPr id="32" name="순서도: 연결자 31"/>
          <p:cNvSpPr/>
          <p:nvPr/>
        </p:nvSpPr>
        <p:spPr>
          <a:xfrm>
            <a:off x="4763896" y="3977939"/>
            <a:ext cx="144016" cy="144016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91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324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Size(Internal Diameter &amp; Tube Length)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찾기 위한 다른 형태의 시각화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72480" y="1504783"/>
            <a:ext cx="4968552" cy="412049"/>
            <a:chOff x="63911" y="1376774"/>
            <a:chExt cx="3671555" cy="301621"/>
          </a:xfrm>
          <a:noFill/>
        </p:grpSpPr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The process to get the final size on scatter plot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r="9448"/>
          <a:stretch/>
        </p:blipFill>
        <p:spPr>
          <a:xfrm>
            <a:off x="0" y="2132856"/>
            <a:ext cx="9860096" cy="3868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543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272480" y="1580086"/>
            <a:ext cx="4968552" cy="412049"/>
            <a:chOff x="63911" y="1376774"/>
            <a:chExt cx="3671555" cy="301621"/>
          </a:xfrm>
          <a:noFill/>
        </p:grpSpPr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What If The Target Size is Too Big or Too Small?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 r="7893"/>
          <a:stretch/>
        </p:blipFill>
        <p:spPr>
          <a:xfrm>
            <a:off x="0" y="2204864"/>
            <a:ext cx="9860096" cy="3822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128588" y="656692"/>
            <a:ext cx="9777412" cy="324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예시의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Process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빈도수가 높은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설계되어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몇번의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Trial &amp; Error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설계가 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Final Target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아래와 같이 너무 멀리 있다면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어떨까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20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128588" y="656692"/>
            <a:ext cx="9777412" cy="324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더 높은 수준의 데이터분석 기법을 이용해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Target Group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생성함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Machine Learning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이용하여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Target Group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예측함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최종 </a:t>
            </a: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Size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가는 길이 짧아지고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시간이 줄어들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정확도를 향상시킬 수 있음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6" r="9136"/>
          <a:stretch/>
        </p:blipFill>
        <p:spPr>
          <a:xfrm>
            <a:off x="56456" y="1700808"/>
            <a:ext cx="9721080" cy="46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4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77620" y="1680603"/>
            <a:ext cx="9422815" cy="4860082"/>
            <a:chOff x="277620" y="1680603"/>
            <a:chExt cx="9422815" cy="4860082"/>
          </a:xfrm>
        </p:grpSpPr>
        <p:sp>
          <p:nvSpPr>
            <p:cNvPr id="6" name="직사각형 5"/>
            <p:cNvSpPr/>
            <p:nvPr/>
          </p:nvSpPr>
          <p:spPr>
            <a:xfrm>
              <a:off x="277620" y="2245510"/>
              <a:ext cx="5733036" cy="358444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1485" y="2806428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Temperatures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01485" y="3083651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Diff. Pressure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01485" y="3360874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Vapor Weight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01485" y="3638097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Flow Rate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01485" y="4192543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Viscosity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01485" y="4746989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Specific Heat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1485" y="3915320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Density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74240" y="3468639"/>
              <a:ext cx="1247775" cy="1096444"/>
            </a:xfrm>
            <a:prstGeom prst="rect">
              <a:avLst/>
            </a:prstGeom>
            <a:solidFill>
              <a:srgbClr val="0A297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Target</a:t>
              </a:r>
            </a:p>
            <a:p>
              <a:pPr algn="ctr"/>
              <a:r>
                <a:rPr lang="en-US" altLang="ko-KR" sz="1200" dirty="0" smtClean="0">
                  <a:solidFill>
                    <a:srgbClr val="FFFF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Group</a:t>
              </a:r>
            </a:p>
            <a:p>
              <a:pPr algn="ctr"/>
              <a:endParaRPr lang="en-US" altLang="ko-KR" sz="1200" dirty="0" smtClean="0">
                <a:solidFill>
                  <a:srgbClr val="FFFF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766813" y="5023574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Hot Fouling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cxnSp>
          <p:nvCxnSpPr>
            <p:cNvPr id="16" name="직선 화살표 연결선 19"/>
            <p:cNvCxnSpPr>
              <a:stCxn id="15" idx="3"/>
              <a:endCxn id="14" idx="1"/>
            </p:cNvCxnSpPr>
            <p:nvPr/>
          </p:nvCxnSpPr>
          <p:spPr>
            <a:xfrm flipV="1">
              <a:off x="2657401" y="4016861"/>
              <a:ext cx="1916839" cy="1109048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9"/>
            <p:cNvCxnSpPr>
              <a:stCxn id="12" idx="3"/>
              <a:endCxn id="14" idx="1"/>
            </p:cNvCxnSpPr>
            <p:nvPr/>
          </p:nvCxnSpPr>
          <p:spPr>
            <a:xfrm flipV="1">
              <a:off x="1292073" y="4016861"/>
              <a:ext cx="3282167" cy="832463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9"/>
            <p:cNvCxnSpPr>
              <a:stCxn id="11" idx="3"/>
              <a:endCxn id="14" idx="1"/>
            </p:cNvCxnSpPr>
            <p:nvPr/>
          </p:nvCxnSpPr>
          <p:spPr>
            <a:xfrm flipV="1">
              <a:off x="1292073" y="4016861"/>
              <a:ext cx="3282167" cy="278017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9"/>
            <p:cNvCxnSpPr>
              <a:stCxn id="13" idx="3"/>
              <a:endCxn id="14" idx="1"/>
            </p:cNvCxnSpPr>
            <p:nvPr/>
          </p:nvCxnSpPr>
          <p:spPr>
            <a:xfrm flipV="1">
              <a:off x="1292073" y="4016861"/>
              <a:ext cx="3282167" cy="794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3"/>
              <a:endCxn id="14" idx="1"/>
            </p:cNvCxnSpPr>
            <p:nvPr/>
          </p:nvCxnSpPr>
          <p:spPr>
            <a:xfrm>
              <a:off x="1292073" y="3740432"/>
              <a:ext cx="3282167" cy="276429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19"/>
            <p:cNvCxnSpPr>
              <a:stCxn id="9" idx="3"/>
              <a:endCxn id="14" idx="1"/>
            </p:cNvCxnSpPr>
            <p:nvPr/>
          </p:nvCxnSpPr>
          <p:spPr>
            <a:xfrm>
              <a:off x="1292073" y="3463209"/>
              <a:ext cx="3282167" cy="553652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19"/>
            <p:cNvCxnSpPr>
              <a:stCxn id="8" idx="3"/>
              <a:endCxn id="14" idx="1"/>
            </p:cNvCxnSpPr>
            <p:nvPr/>
          </p:nvCxnSpPr>
          <p:spPr>
            <a:xfrm>
              <a:off x="1292073" y="3185986"/>
              <a:ext cx="3282167" cy="830875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19"/>
            <p:cNvCxnSpPr>
              <a:stCxn id="7" idx="3"/>
              <a:endCxn id="14" idx="1"/>
            </p:cNvCxnSpPr>
            <p:nvPr/>
          </p:nvCxnSpPr>
          <p:spPr>
            <a:xfrm>
              <a:off x="1292073" y="2908763"/>
              <a:ext cx="3282167" cy="1108098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401485" y="4469766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Thermal Cond.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cxnSp>
          <p:nvCxnSpPr>
            <p:cNvPr id="25" name="직선 화살표 연결선 19"/>
            <p:cNvCxnSpPr>
              <a:stCxn id="24" idx="3"/>
              <a:endCxn id="14" idx="1"/>
            </p:cNvCxnSpPr>
            <p:nvPr/>
          </p:nvCxnSpPr>
          <p:spPr>
            <a:xfrm flipV="1">
              <a:off x="1292073" y="4016861"/>
              <a:ext cx="3282167" cy="555240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621891" y="2854909"/>
              <a:ext cx="1235044" cy="64163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Single/Multi </a:t>
              </a:r>
            </a:p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Series</a:t>
              </a:r>
            </a:p>
            <a:p>
              <a:pPr algn="ctr"/>
              <a:endPara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621890" y="3565543"/>
              <a:ext cx="1235044" cy="118144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Hot/Cold</a:t>
              </a:r>
            </a:p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Heat </a:t>
              </a:r>
            </a:p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Film Coefficient</a:t>
              </a:r>
            </a:p>
            <a:p>
              <a:pPr algn="ctr"/>
              <a:endPara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766813" y="5300160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Cold Fouling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cxnSp>
          <p:nvCxnSpPr>
            <p:cNvPr id="29" name="직선 화살표 연결선 19"/>
            <p:cNvCxnSpPr>
              <a:stCxn id="28" idx="3"/>
              <a:endCxn id="14" idx="1"/>
            </p:cNvCxnSpPr>
            <p:nvPr/>
          </p:nvCxnSpPr>
          <p:spPr>
            <a:xfrm flipV="1">
              <a:off x="2657401" y="4016861"/>
              <a:ext cx="1916839" cy="1385634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3186751" y="3935835"/>
              <a:ext cx="1129664" cy="108773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Overall</a:t>
              </a:r>
            </a:p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Heat Exchange</a:t>
              </a:r>
            </a:p>
            <a:p>
              <a:pPr algn="ctr"/>
              <a:r>
                <a:rPr lang="en-US" altLang="ko-KR" sz="12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Coefficient</a:t>
              </a:r>
            </a:p>
            <a:p>
              <a:pPr algn="ctr"/>
              <a:endPara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70293" y="3206460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Heat Duty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270293" y="3499088"/>
              <a:ext cx="890588" cy="2046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LMTD</a:t>
              </a:r>
              <a:endPara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cxnSp>
          <p:nvCxnSpPr>
            <p:cNvPr id="33" name="직선 화살표 연결선 19"/>
            <p:cNvCxnSpPr>
              <a:stCxn id="32" idx="3"/>
              <a:endCxn id="14" idx="1"/>
            </p:cNvCxnSpPr>
            <p:nvPr/>
          </p:nvCxnSpPr>
          <p:spPr>
            <a:xfrm>
              <a:off x="4160881" y="3601423"/>
              <a:ext cx="413359" cy="415438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19"/>
            <p:cNvCxnSpPr>
              <a:stCxn id="31" idx="3"/>
              <a:endCxn id="14" idx="1"/>
            </p:cNvCxnSpPr>
            <p:nvPr/>
          </p:nvCxnSpPr>
          <p:spPr>
            <a:xfrm>
              <a:off x="4160881" y="3308795"/>
              <a:ext cx="413359" cy="708066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34"/>
            <p:cNvSpPr/>
            <p:nvPr/>
          </p:nvSpPr>
          <p:spPr>
            <a:xfrm>
              <a:off x="6723397" y="3474045"/>
              <a:ext cx="902523" cy="1098055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929007" y="4339721"/>
              <a:ext cx="890588" cy="204669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Clustering</a:t>
              </a:r>
              <a:endParaRPr lang="ko-KR" altLang="en-US" sz="100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30309" y="3675849"/>
              <a:ext cx="8886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Target</a:t>
              </a:r>
            </a:p>
            <a:p>
              <a:pPr algn="ctr"/>
              <a:r>
                <a:rPr lang="en-US" altLang="ko-KR" sz="14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Group </a:t>
              </a:r>
              <a:r>
                <a:rPr lang="ko-KR" altLang="en-US" sz="14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해석</a:t>
              </a:r>
              <a:endParaRPr lang="en-US" altLang="ko-KR" sz="14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endParaRPr lang="en-US" altLang="ko-KR" sz="1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38" name="오각형 37"/>
            <p:cNvSpPr/>
            <p:nvPr/>
          </p:nvSpPr>
          <p:spPr>
            <a:xfrm>
              <a:off x="6061466" y="3462811"/>
              <a:ext cx="640245" cy="1109289"/>
            </a:xfrm>
            <a:prstGeom prst="homePlate">
              <a:avLst>
                <a:gd name="adj" fmla="val 48138"/>
              </a:avLst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</a:rPr>
                <a:t>API</a:t>
              </a:r>
              <a:endParaRPr lang="ko-KR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434194" y="4825098"/>
              <a:ext cx="890588" cy="204669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Regression</a:t>
              </a:r>
              <a:endParaRPr lang="ko-KR" altLang="en-US" sz="100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66346" y="4529034"/>
              <a:ext cx="890588" cy="204669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Regression</a:t>
              </a:r>
              <a:endParaRPr lang="ko-KR" altLang="en-US" sz="100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975880" y="3291048"/>
              <a:ext cx="890588" cy="204669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Classification</a:t>
              </a:r>
              <a:endParaRPr lang="ko-KR" altLang="en-US" sz="100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82840" y="6309853"/>
              <a:ext cx="13869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&lt;</a:t>
              </a:r>
              <a:r>
                <a:rPr lang="ko-KR" altLang="en-US" sz="900" dirty="0" err="1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열교환기</a:t>
              </a:r>
              <a:r>
                <a:rPr lang="ko-KR" altLang="en-US" sz="9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</a:t>
              </a:r>
              <a:r>
                <a:rPr lang="en-US" altLang="ko-KR" sz="9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Size </a:t>
              </a:r>
              <a:r>
                <a:rPr lang="ko-KR" altLang="en-US" sz="9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군집분석</a:t>
              </a:r>
              <a:r>
                <a:rPr lang="en-US" altLang="ko-KR" sz="90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&gt;</a:t>
              </a:r>
              <a:endParaRPr lang="ko-KR" altLang="en-US" sz="9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43" name="오각형 42"/>
            <p:cNvSpPr/>
            <p:nvPr/>
          </p:nvSpPr>
          <p:spPr>
            <a:xfrm>
              <a:off x="7701070" y="3495717"/>
              <a:ext cx="926775" cy="1109289"/>
            </a:xfrm>
            <a:prstGeom prst="homePlate">
              <a:avLst>
                <a:gd name="adj" fmla="val 48138"/>
              </a:avLst>
            </a:prstGeom>
            <a:solidFill>
              <a:srgbClr val="C6D9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</a:rPr>
                <a:t>Web</a:t>
              </a:r>
            </a:p>
            <a:p>
              <a:pPr algn="ctr"/>
              <a:r>
                <a:rPr lang="en-US" altLang="ko-KR" sz="1100" dirty="0" smtClean="0">
                  <a:solidFill>
                    <a:srgbClr val="002060"/>
                  </a:solidFill>
                </a:rPr>
                <a:t>App</a:t>
              </a:r>
              <a:endParaRPr lang="ko-KR" altLang="en-US" sz="11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5468" y="3011097"/>
              <a:ext cx="4021692" cy="2012477"/>
            </a:xfrm>
            <a:prstGeom prst="rect">
              <a:avLst/>
            </a:prstGeom>
            <a:noFill/>
            <a:ln>
              <a:solidFill>
                <a:srgbClr val="00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01485" y="1680603"/>
              <a:ext cx="5594160" cy="301621"/>
              <a:chOff x="63911" y="1376774"/>
              <a:chExt cx="3671555" cy="301621"/>
            </a:xfrm>
            <a:noFill/>
          </p:grpSpPr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63911" y="1376774"/>
                <a:ext cx="3671555" cy="30162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36000" bIns="0" anchor="ctr" anchorCtr="0">
                <a:noAutofit/>
              </a:bodyPr>
              <a:lstStyle>
                <a:defPPr>
                  <a:defRPr lang="ko-KR"/>
                </a:defPPr>
                <a:lvl1pPr algn="ctr" defTabSz="936625">
                  <a:lnSpc>
                    <a:spcPct val="140000"/>
                  </a:lnSpc>
                  <a:defRPr kumimoji="1" sz="1400" kern="0">
                    <a:solidFill>
                      <a:srgbClr val="000000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defRPr>
                </a:lvl1pPr>
                <a:lvl2pPr marL="742950" indent="-28575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600" b="1" kern="12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/>
                    </a:solidFill>
                  </a:rPr>
                  <a:t>데이터분석을 이용한 </a:t>
                </a:r>
                <a:r>
                  <a:rPr lang="en-US" altLang="ko-KR" sz="1600" b="1" kern="12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/>
                    </a:solidFill>
                  </a:rPr>
                  <a:t>Target Group</a:t>
                </a:r>
                <a:r>
                  <a:rPr lang="ko-KR" altLang="en-US" sz="1600" b="1" kern="12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/>
                    </a:solidFill>
                  </a:rPr>
                  <a:t> 예측</a:t>
                </a:r>
                <a:endParaRPr lang="ko-KR" altLang="en-US" sz="1600" b="1" kern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auto">
              <a:xfrm>
                <a:off x="65312" y="1673002"/>
                <a:ext cx="3668750" cy="24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lIns="90000" tIns="46800" rIns="90000" bIns="46800" anchor="ctr">
                <a:noAutofit/>
              </a:bodyPr>
              <a:lstStyle/>
              <a:p>
                <a:pPr defTabSz="914228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 dirty="0">
                  <a:solidFill>
                    <a:prstClr val="black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96" t="21652" r="6414" b="15807"/>
            <a:stretch/>
          </p:blipFill>
          <p:spPr>
            <a:xfrm>
              <a:off x="6010656" y="5206726"/>
              <a:ext cx="2155702" cy="10749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847" y="3555907"/>
              <a:ext cx="1072588" cy="1049099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6476314" y="1680603"/>
              <a:ext cx="3150894" cy="301621"/>
              <a:chOff x="63911" y="1376774"/>
              <a:chExt cx="3671555" cy="301621"/>
            </a:xfrm>
            <a:noFill/>
          </p:grpSpPr>
          <p:sp>
            <p:nvSpPr>
              <p:cNvPr id="52" name="Text Box 46"/>
              <p:cNvSpPr txBox="1">
                <a:spLocks noChangeArrowheads="1"/>
              </p:cNvSpPr>
              <p:nvPr/>
            </p:nvSpPr>
            <p:spPr bwMode="auto">
              <a:xfrm>
                <a:off x="63911" y="1376774"/>
                <a:ext cx="3671555" cy="30162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36000" bIns="0" anchor="ctr" anchorCtr="0">
                <a:noAutofit/>
              </a:bodyPr>
              <a:lstStyle>
                <a:defPPr>
                  <a:defRPr lang="ko-KR"/>
                </a:defPPr>
                <a:lvl1pPr algn="ctr" defTabSz="936625">
                  <a:lnSpc>
                    <a:spcPct val="140000"/>
                  </a:lnSpc>
                  <a:defRPr kumimoji="1" sz="1400" kern="0">
                    <a:solidFill>
                      <a:srgbClr val="000000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defRPr>
                </a:lvl1pPr>
                <a:lvl2pPr marL="742950" indent="-28575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defTabSz="936625"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algn="ctr" defTabSz="9366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600" b="1" kern="12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/>
                    </a:solidFill>
                  </a:rPr>
                  <a:t>HTRI API </a:t>
                </a:r>
                <a:r>
                  <a:rPr lang="ko-KR" altLang="en-US" sz="1600" b="1" kern="120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1"/>
                    </a:solidFill>
                  </a:rPr>
                  <a:t>를 이용한 자동화 설계</a:t>
                </a:r>
                <a:endParaRPr lang="ko-KR" altLang="en-US" sz="1600" b="1" kern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47"/>
              <p:cNvSpPr>
                <a:spLocks noChangeShapeType="1"/>
              </p:cNvSpPr>
              <p:nvPr/>
            </p:nvSpPr>
            <p:spPr bwMode="auto">
              <a:xfrm>
                <a:off x="65312" y="1673002"/>
                <a:ext cx="3668750" cy="24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lIns="90000" tIns="46800" rIns="90000" bIns="46800" anchor="ctr">
                <a:noAutofit/>
              </a:bodyPr>
              <a:lstStyle/>
              <a:p>
                <a:pPr defTabSz="914228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b="1" kern="0" dirty="0">
                  <a:solidFill>
                    <a:prstClr val="black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7228114" y="2801006"/>
              <a:ext cx="1162323" cy="35380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Automatic Run</a:t>
              </a:r>
              <a:endParaRPr lang="ko-KR" altLang="en-US" sz="110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83157" y="6237312"/>
            <a:ext cx="495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Thermal Cond. : Thermal Conductivity(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열전도율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28600" indent="-228600">
              <a:buAutoNum type="arabicParenR"/>
            </a:pP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Diff. Pressure : Differential Pressure(</a:t>
            </a:r>
            <a:r>
              <a:rPr lang="ko-KR" altLang="en-US" sz="1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압려강하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28600" indent="-228600">
              <a:buAutoNum type="arabicParenR"/>
            </a:pP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LMTD : Logarithmic mean temperature difference(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로그 평균 </a:t>
            </a:r>
            <a:r>
              <a:rPr lang="ko-KR" altLang="en-US" sz="1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온도차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58" name="내용 개체 틀 3"/>
          <p:cNvSpPr txBox="1">
            <a:spLocks/>
          </p:cNvSpPr>
          <p:nvPr/>
        </p:nvSpPr>
        <p:spPr>
          <a:xfrm>
            <a:off x="128588" y="656692"/>
            <a:ext cx="9777412" cy="324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정확도가 향상된 </a:t>
            </a: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최적화 설계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436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756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데이터분석 </a:t>
            </a:r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자동화 설계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Solution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도입 전 후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Work Flow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비교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사다리꼴 18"/>
          <p:cNvSpPr/>
          <p:nvPr/>
        </p:nvSpPr>
        <p:spPr>
          <a:xfrm rot="5400000">
            <a:off x="4508164" y="2507068"/>
            <a:ext cx="4045576" cy="3866921"/>
          </a:xfrm>
          <a:prstGeom prst="trapezoid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다리꼴 19"/>
          <p:cNvSpPr/>
          <p:nvPr/>
        </p:nvSpPr>
        <p:spPr>
          <a:xfrm rot="16200000">
            <a:off x="1797526" y="2025844"/>
            <a:ext cx="4045576" cy="3866921"/>
          </a:xfrm>
          <a:prstGeom prst="trapezoid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73050" y="1651004"/>
            <a:ext cx="1930323" cy="301621"/>
            <a:chOff x="63911" y="1376774"/>
            <a:chExt cx="3671555" cy="301621"/>
          </a:xfrm>
          <a:noFill/>
        </p:grpSpPr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PROCESS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순서도: 문서 24"/>
          <p:cNvSpPr/>
          <p:nvPr/>
        </p:nvSpPr>
        <p:spPr>
          <a:xfrm>
            <a:off x="170765" y="2212007"/>
            <a:ext cx="2032608" cy="828136"/>
          </a:xfrm>
          <a:prstGeom prst="flowChart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ITB</a:t>
            </a:r>
            <a:r>
              <a:rPr lang="en-US" altLang="ko-KR" sz="1800" baseline="30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SHEET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0765" y="3398617"/>
            <a:ext cx="2032608" cy="1671501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765" y="3860524"/>
            <a:ext cx="203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Heat Exchanger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en-US" altLang="ko-KR" sz="18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6015" y="5468270"/>
            <a:ext cx="2027358" cy="67738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765" y="5514572"/>
            <a:ext cx="203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</a:t>
            </a: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SHEET</a:t>
            </a:r>
          </a:p>
        </p:txBody>
      </p:sp>
      <p:sp>
        <p:nvSpPr>
          <p:cNvPr id="30" name="아래쪽 화살표 29"/>
          <p:cNvSpPr/>
          <p:nvPr/>
        </p:nvSpPr>
        <p:spPr>
          <a:xfrm>
            <a:off x="542655" y="3094585"/>
            <a:ext cx="1391112" cy="17579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91513" y="5165678"/>
            <a:ext cx="1391112" cy="17579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58087" y="2141724"/>
            <a:ext cx="2032608" cy="51785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Heat Duty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Temperature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358087" y="2753706"/>
            <a:ext cx="2032608" cy="51785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57150">
            <a:solidFill>
              <a:srgbClr val="FFC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C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Internal Diameter</a:t>
            </a:r>
          </a:p>
          <a:p>
            <a:pPr algn="ctr"/>
            <a:r>
              <a:rPr lang="en-US" altLang="ko-KR" sz="1600" dirty="0" smtClean="0">
                <a:solidFill>
                  <a:srgbClr val="FFC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Tube Length</a:t>
            </a:r>
            <a:endParaRPr lang="ko-KR" altLang="en-US" sz="1600" dirty="0" smtClean="0">
              <a:solidFill>
                <a:srgbClr val="FFC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74539" y="2060156"/>
            <a:ext cx="2203375" cy="13110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81037" y="3662244"/>
            <a:ext cx="2032608" cy="70933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HTRI</a:t>
            </a:r>
            <a:endParaRPr lang="ko-KR" altLang="en-US" sz="1600" baseline="300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81037" y="4662659"/>
            <a:ext cx="2032608" cy="70933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REPORT</a:t>
            </a:r>
            <a:endParaRPr lang="ko-KR" altLang="en-US" sz="16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2" name="꺾인 연결선 41"/>
          <p:cNvCxnSpPr>
            <a:stCxn id="40" idx="1"/>
            <a:endCxn id="34" idx="1"/>
          </p:cNvCxnSpPr>
          <p:nvPr/>
        </p:nvCxnSpPr>
        <p:spPr>
          <a:xfrm rot="10800000">
            <a:off x="4358087" y="3012634"/>
            <a:ext cx="22950" cy="2004692"/>
          </a:xfrm>
          <a:prstGeom prst="bentConnector3">
            <a:avLst>
              <a:gd name="adj1" fmla="val 4600357"/>
            </a:avLst>
          </a:prstGeom>
          <a:ln w="38100">
            <a:solidFill>
              <a:srgbClr val="5FA76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2"/>
          </p:cNvCxnSpPr>
          <p:nvPr/>
        </p:nvCxnSpPr>
        <p:spPr>
          <a:xfrm flipH="1">
            <a:off x="5374391" y="3371163"/>
            <a:ext cx="1836" cy="291081"/>
          </a:xfrm>
          <a:prstGeom prst="straightConnector1">
            <a:avLst/>
          </a:prstGeom>
          <a:ln w="38100">
            <a:solidFill>
              <a:srgbClr val="5FA76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420853" y="4395923"/>
            <a:ext cx="1836" cy="291081"/>
          </a:xfrm>
          <a:prstGeom prst="straightConnector1">
            <a:avLst/>
          </a:prstGeom>
          <a:ln w="38100">
            <a:solidFill>
              <a:srgbClr val="5FA76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648274" y="3662244"/>
            <a:ext cx="1333295" cy="7093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Senior(</a:t>
            </a:r>
            <a:r>
              <a:rPr lang="ko-KR" altLang="en-US" sz="1400" dirty="0" err="1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엔지니어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97238" y="2400651"/>
            <a:ext cx="1184331" cy="51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Engineering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Practice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97237" y="5162471"/>
            <a:ext cx="1184331" cy="513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Engineering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Knowledge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689305" y="2060156"/>
            <a:ext cx="2042831" cy="69355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C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Predict Initial Target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By 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Analysis</a:t>
            </a:r>
            <a:endParaRPr lang="ko-KR" altLang="en-US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3" name="꺾인 연결선 52"/>
          <p:cNvCxnSpPr>
            <a:stCxn id="40" idx="3"/>
            <a:endCxn id="35" idx="3"/>
          </p:cNvCxnSpPr>
          <p:nvPr/>
        </p:nvCxnSpPr>
        <p:spPr>
          <a:xfrm flipV="1">
            <a:off x="6413645" y="2715660"/>
            <a:ext cx="64269" cy="2301666"/>
          </a:xfrm>
          <a:prstGeom prst="bentConnector3">
            <a:avLst>
              <a:gd name="adj1" fmla="val 1663391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9799" y="3662244"/>
            <a:ext cx="1333295" cy="70933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FFC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Automatic Run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By API</a:t>
            </a:r>
            <a:endParaRPr lang="ko-KR" altLang="en-US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48274" y="1651004"/>
            <a:ext cx="1626265" cy="301621"/>
            <a:chOff x="63911" y="1376774"/>
            <a:chExt cx="3671555" cy="301621"/>
          </a:xfrm>
          <a:noFill/>
        </p:grpSpPr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BEFORE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4" name="꺾인 연결선 63"/>
          <p:cNvCxnSpPr>
            <a:stCxn id="40" idx="2"/>
            <a:endCxn id="65" idx="1"/>
          </p:cNvCxnSpPr>
          <p:nvPr/>
        </p:nvCxnSpPr>
        <p:spPr>
          <a:xfrm rot="16200000" flipH="1">
            <a:off x="6791325" y="3978009"/>
            <a:ext cx="622454" cy="3410422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807763" y="5622376"/>
            <a:ext cx="924373" cy="744141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Web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Application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8568359" y="3398617"/>
            <a:ext cx="1210" cy="2966699"/>
          </a:xfrm>
          <a:prstGeom prst="line">
            <a:avLst/>
          </a:prstGeom>
          <a:ln w="476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1" idx="1"/>
          </p:cNvCxnSpPr>
          <p:nvPr/>
        </p:nvCxnSpPr>
        <p:spPr>
          <a:xfrm flipV="1">
            <a:off x="6445781" y="2406931"/>
            <a:ext cx="1243524" cy="5910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6838148" y="1654697"/>
            <a:ext cx="1626265" cy="301621"/>
            <a:chOff x="63911" y="1376774"/>
            <a:chExt cx="3671555" cy="301621"/>
          </a:xfrm>
          <a:noFill/>
        </p:grpSpPr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AFTER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739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 bwMode="auto">
          <a:xfrm>
            <a:off x="12858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dirty="0" smtClean="0"/>
              <a:t>목차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76736" y="2636912"/>
            <a:ext cx="6192838" cy="172819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기술 개발 배경 및 목표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기술 개발 </a:t>
            </a:r>
            <a:r>
              <a:rPr lang="ko-KR" altLang="en-US" dirty="0" smtClean="0"/>
              <a:t>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6970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I. </a:t>
            </a:r>
            <a:r>
              <a:rPr lang="ko-KR" altLang="en-US" dirty="0" smtClean="0"/>
              <a:t>기술 개발 배경 및 목표</a:t>
            </a:r>
            <a:endParaRPr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344488" y="836712"/>
            <a:ext cx="2448272" cy="1512168"/>
            <a:chOff x="450000" y="1268760"/>
            <a:chExt cx="2448272" cy="1512168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50000" y="1306800"/>
              <a:ext cx="2448272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88504" y="1268760"/>
              <a:ext cx="0" cy="1512168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864768" y="2564904"/>
              <a:ext cx="0" cy="216024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864768" y="1268760"/>
              <a:ext cx="0" cy="216024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450000" y="2743200"/>
              <a:ext cx="2448272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344488" y="2911649"/>
            <a:ext cx="2448272" cy="1512168"/>
            <a:chOff x="450000" y="1268760"/>
            <a:chExt cx="2448272" cy="1512168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450000" y="1306800"/>
              <a:ext cx="2448272" cy="0"/>
            </a:xfrm>
            <a:prstGeom prst="line">
              <a:avLst/>
            </a:prstGeom>
            <a:ln w="76200">
              <a:solidFill>
                <a:srgbClr val="BFC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488504" y="1268760"/>
              <a:ext cx="0" cy="1512168"/>
            </a:xfrm>
            <a:prstGeom prst="line">
              <a:avLst/>
            </a:prstGeom>
            <a:ln w="76200">
              <a:solidFill>
                <a:srgbClr val="BFC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2864768" y="2564904"/>
              <a:ext cx="0" cy="216024"/>
            </a:xfrm>
            <a:prstGeom prst="line">
              <a:avLst/>
            </a:prstGeom>
            <a:ln w="76200">
              <a:solidFill>
                <a:srgbClr val="BFC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864768" y="1268760"/>
              <a:ext cx="0" cy="216024"/>
            </a:xfrm>
            <a:prstGeom prst="line">
              <a:avLst/>
            </a:prstGeom>
            <a:ln w="76200">
              <a:solidFill>
                <a:srgbClr val="BFC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450000" y="2743200"/>
              <a:ext cx="2448272" cy="0"/>
            </a:xfrm>
            <a:prstGeom prst="line">
              <a:avLst/>
            </a:prstGeom>
            <a:ln w="76200">
              <a:solidFill>
                <a:srgbClr val="BFC4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344488" y="4986586"/>
            <a:ext cx="2448272" cy="1512168"/>
            <a:chOff x="450000" y="1268760"/>
            <a:chExt cx="2448272" cy="1512168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50000" y="1306800"/>
              <a:ext cx="2448272" cy="0"/>
            </a:xfrm>
            <a:prstGeom prst="line">
              <a:avLst/>
            </a:prstGeom>
            <a:ln w="76200">
              <a:solidFill>
                <a:srgbClr val="2B4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88504" y="1268760"/>
              <a:ext cx="0" cy="1512168"/>
            </a:xfrm>
            <a:prstGeom prst="line">
              <a:avLst/>
            </a:prstGeom>
            <a:ln w="76200">
              <a:solidFill>
                <a:srgbClr val="2B4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2864768" y="2564904"/>
              <a:ext cx="0" cy="216024"/>
            </a:xfrm>
            <a:prstGeom prst="line">
              <a:avLst/>
            </a:prstGeom>
            <a:ln w="76200">
              <a:solidFill>
                <a:srgbClr val="2B4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2864768" y="1268760"/>
              <a:ext cx="0" cy="216024"/>
            </a:xfrm>
            <a:prstGeom prst="line">
              <a:avLst/>
            </a:prstGeom>
            <a:ln w="76200">
              <a:solidFill>
                <a:srgbClr val="2B4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50000" y="2743200"/>
              <a:ext cx="2448272" cy="0"/>
            </a:xfrm>
            <a:prstGeom prst="line">
              <a:avLst/>
            </a:prstGeom>
            <a:ln w="76200">
              <a:solidFill>
                <a:srgbClr val="2B4B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내용 개체 틀 3"/>
          <p:cNvSpPr txBox="1">
            <a:spLocks/>
          </p:cNvSpPr>
          <p:nvPr/>
        </p:nvSpPr>
        <p:spPr>
          <a:xfrm>
            <a:off x="928936" y="1056307"/>
            <a:ext cx="2223864" cy="4192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b="1" dirty="0" smtClean="0">
                <a:solidFill>
                  <a:schemeClr val="tx2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Done Before </a:t>
            </a:r>
          </a:p>
        </p:txBody>
      </p:sp>
      <p:sp>
        <p:nvSpPr>
          <p:cNvPr id="111" name="내용 개체 틀 3"/>
          <p:cNvSpPr txBox="1">
            <a:spLocks/>
          </p:cNvSpPr>
          <p:nvPr/>
        </p:nvSpPr>
        <p:spPr>
          <a:xfrm>
            <a:off x="391704" y="937686"/>
            <a:ext cx="864096" cy="7349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endParaRPr kumimoji="0"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2" name="내용 개체 틀 3"/>
          <p:cNvSpPr txBox="1">
            <a:spLocks/>
          </p:cNvSpPr>
          <p:nvPr/>
        </p:nvSpPr>
        <p:spPr>
          <a:xfrm>
            <a:off x="937510" y="1403394"/>
            <a:ext cx="7543882" cy="7349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입찰 프로젝트 물량 산출 시</a:t>
            </a:r>
            <a:r>
              <a:rPr kumimoji="0"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주로 </a:t>
            </a:r>
            <a:r>
              <a:rPr kumimoji="0"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Heat Duty </a:t>
            </a: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기준으로 </a:t>
            </a:r>
            <a:r>
              <a:rPr kumimoji="0"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Reference Data </a:t>
            </a: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참고하여 </a:t>
            </a:r>
            <a:r>
              <a:rPr kumimoji="0"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</a:t>
            </a: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</a:t>
            </a:r>
            <a:r>
              <a:rPr kumimoji="0"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Weight</a:t>
            </a: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산출함</a:t>
            </a:r>
            <a:endParaRPr kumimoji="0" lang="en-US" altLang="ko-KR" sz="16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3" name="내용 개체 틀 3"/>
          <p:cNvSpPr txBox="1">
            <a:spLocks/>
          </p:cNvSpPr>
          <p:nvPr/>
        </p:nvSpPr>
        <p:spPr>
          <a:xfrm>
            <a:off x="920362" y="3144667"/>
            <a:ext cx="1647800" cy="4192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b="1" dirty="0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Issue</a:t>
            </a:r>
          </a:p>
        </p:txBody>
      </p:sp>
      <p:sp>
        <p:nvSpPr>
          <p:cNvPr id="114" name="내용 개체 틀 3"/>
          <p:cNvSpPr txBox="1">
            <a:spLocks/>
          </p:cNvSpPr>
          <p:nvPr/>
        </p:nvSpPr>
        <p:spPr>
          <a:xfrm>
            <a:off x="383130" y="3026046"/>
            <a:ext cx="864096" cy="7349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6000" dirty="0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endParaRPr kumimoji="0" lang="en-US" altLang="ko-KR" sz="1100" dirty="0" smtClean="0">
              <a:solidFill>
                <a:srgbClr val="BFC4A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5" name="내용 개체 틀 3"/>
          <p:cNvSpPr txBox="1">
            <a:spLocks/>
          </p:cNvSpPr>
          <p:nvPr/>
        </p:nvSpPr>
        <p:spPr>
          <a:xfrm>
            <a:off x="928936" y="3491754"/>
            <a:ext cx="7255849" cy="7349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엔지니어마다 </a:t>
            </a:r>
            <a:r>
              <a:rPr kumimoji="0" lang="ko-KR" altLang="en-US" sz="1600" dirty="0" err="1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kumimoji="0" lang="ko-KR" altLang="en-US" sz="1600" dirty="0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물량 산출 기준이 달라 물량 산출의 통일성 부족</a:t>
            </a:r>
            <a:endParaRPr kumimoji="0" lang="en-US" altLang="ko-KR" sz="1600" dirty="0" smtClean="0">
              <a:solidFill>
                <a:srgbClr val="BFC4A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kumimoji="0" lang="ko-KR" altLang="en-US" sz="1600" dirty="0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물량 산출 </a:t>
            </a:r>
            <a:r>
              <a:rPr kumimoji="0" lang="ko-KR" altLang="en-US" sz="1600" dirty="0" err="1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히스토리</a:t>
            </a:r>
            <a:r>
              <a:rPr kumimoji="0" lang="ko-KR" altLang="en-US" sz="1600" dirty="0" smtClean="0">
                <a:solidFill>
                  <a:srgbClr val="BFC4A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파악 어려움</a:t>
            </a:r>
            <a:endParaRPr kumimoji="0" lang="en-US" altLang="ko-KR" sz="1600" dirty="0">
              <a:solidFill>
                <a:srgbClr val="BFC4A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endParaRPr kumimoji="0" lang="en-US" altLang="ko-KR" sz="1600" dirty="0" smtClean="0">
              <a:solidFill>
                <a:srgbClr val="BFC4A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6" name="내용 개체 틀 3"/>
          <p:cNvSpPr txBox="1">
            <a:spLocks/>
          </p:cNvSpPr>
          <p:nvPr/>
        </p:nvSpPr>
        <p:spPr>
          <a:xfrm>
            <a:off x="934505" y="5233027"/>
            <a:ext cx="1647800" cy="4192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b="1" dirty="0" smtClean="0">
                <a:solidFill>
                  <a:srgbClr val="2B4B3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Purpose</a:t>
            </a:r>
          </a:p>
        </p:txBody>
      </p:sp>
      <p:sp>
        <p:nvSpPr>
          <p:cNvPr id="117" name="내용 개체 틀 3"/>
          <p:cNvSpPr txBox="1">
            <a:spLocks/>
          </p:cNvSpPr>
          <p:nvPr/>
        </p:nvSpPr>
        <p:spPr>
          <a:xfrm>
            <a:off x="397273" y="5114406"/>
            <a:ext cx="864096" cy="7349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6000" dirty="0" smtClean="0">
                <a:solidFill>
                  <a:srgbClr val="2B4B3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endParaRPr kumimoji="0" lang="en-US" altLang="ko-KR" sz="1100" dirty="0" smtClean="0">
              <a:solidFill>
                <a:srgbClr val="2B4B3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8" name="내용 개체 틀 3"/>
          <p:cNvSpPr txBox="1">
            <a:spLocks/>
          </p:cNvSpPr>
          <p:nvPr/>
        </p:nvSpPr>
        <p:spPr>
          <a:xfrm>
            <a:off x="943079" y="5580114"/>
            <a:ext cx="7255849" cy="7349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주니어 </a:t>
            </a:r>
            <a:r>
              <a:rPr kumimoji="0"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엔지니어가 </a:t>
            </a:r>
            <a:r>
              <a:rPr kumimoji="0"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재현성</a:t>
            </a:r>
            <a:r>
              <a:rPr kumimoji="0"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높은 </a:t>
            </a:r>
            <a:r>
              <a:rPr kumimoji="0" lang="ko-KR" altLang="en-US" sz="16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kumimoji="0"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물량 산출을 하도록 하고</a:t>
            </a:r>
            <a:r>
              <a:rPr kumimoji="0"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kumimoji="0"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시니어 엔지니어 수준의 </a:t>
            </a:r>
            <a:r>
              <a:rPr kumimoji="0"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r>
              <a:rPr kumimoji="0"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kumimoji="0"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ko-KR" altLang="en-US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도와주는 것을 목표로 함</a:t>
            </a:r>
            <a:r>
              <a:rPr kumimoji="0" lang="en-US" altLang="ko-KR" sz="16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6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endParaRPr kumimoji="0" lang="en-US" altLang="ko-KR" sz="1600" dirty="0" smtClean="0">
              <a:solidFill>
                <a:srgbClr val="2B4B3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20435" b="10583"/>
          <a:stretch/>
        </p:blipFill>
        <p:spPr>
          <a:xfrm>
            <a:off x="7381602" y="2754338"/>
            <a:ext cx="225134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6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324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최적화 설계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Mini &amp; Air Mode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t="39056" r="84359" b="42852"/>
          <a:stretch/>
        </p:blipFill>
        <p:spPr>
          <a:xfrm>
            <a:off x="-15551" y="1439018"/>
            <a:ext cx="1239014" cy="1363769"/>
          </a:xfrm>
          <a:prstGeom prst="rect">
            <a:avLst/>
          </a:prstGeom>
        </p:spPr>
      </p:pic>
      <p:sp>
        <p:nvSpPr>
          <p:cNvPr id="19" name="내용 개체 틀 3"/>
          <p:cNvSpPr txBox="1">
            <a:spLocks/>
          </p:cNvSpPr>
          <p:nvPr/>
        </p:nvSpPr>
        <p:spPr>
          <a:xfrm>
            <a:off x="971600" y="1772816"/>
            <a:ext cx="4680520" cy="6483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ITB</a:t>
            </a: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접수되었는데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일주일 내로 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Pre-BOQ </a:t>
            </a: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작성이 필요합니다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4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73555" r="84359" b="7961"/>
          <a:stretch/>
        </p:blipFill>
        <p:spPr>
          <a:xfrm>
            <a:off x="-15552" y="4711492"/>
            <a:ext cx="1271985" cy="138180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" t="55463" r="84359" b="25153"/>
          <a:stretch/>
        </p:blipFill>
        <p:spPr>
          <a:xfrm>
            <a:off x="-15551" y="3019057"/>
            <a:ext cx="1239014" cy="1472548"/>
          </a:xfrm>
          <a:prstGeom prst="rect">
            <a:avLst/>
          </a:prstGeom>
        </p:spPr>
      </p:pic>
      <p:sp>
        <p:nvSpPr>
          <p:cNvPr id="23" name="내용 개체 틀 3"/>
          <p:cNvSpPr txBox="1">
            <a:spLocks/>
          </p:cNvSpPr>
          <p:nvPr/>
        </p:nvSpPr>
        <p:spPr>
          <a:xfrm>
            <a:off x="920553" y="3573016"/>
            <a:ext cx="3795464" cy="6483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ko-KR" altLang="en-US" sz="14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Specification</a:t>
            </a: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endParaRPr kumimoji="0" lang="en-US" altLang="ko-KR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변경되었는데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이틀 내로 </a:t>
            </a:r>
            <a:endParaRPr kumimoji="0" lang="en-US" altLang="ko-KR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변경 물량 산출이 필요합니다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내용 개체 틀 3"/>
          <p:cNvSpPr txBox="1">
            <a:spLocks/>
          </p:cNvSpPr>
          <p:nvPr/>
        </p:nvSpPr>
        <p:spPr>
          <a:xfrm>
            <a:off x="920552" y="5084938"/>
            <a:ext cx="4608512" cy="6483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VE </a:t>
            </a: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위해 </a:t>
            </a:r>
            <a:r>
              <a:rPr kumimoji="0" lang="ko-KR" altLang="en-US" sz="14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Type </a:t>
            </a: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변경하려고 합니다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비교 견적을 위해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kumimoji="0"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오늘 내로 물량 산출 부탁 드립니다</a:t>
            </a:r>
            <a:r>
              <a:rPr kumimoji="0"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endParaRPr kumimoji="0" lang="en-US" altLang="ko-KR" sz="14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0126" t="16503" r="12533" b="27918"/>
          <a:stretch/>
        </p:blipFill>
        <p:spPr>
          <a:xfrm>
            <a:off x="3728864" y="2708920"/>
            <a:ext cx="6039733" cy="27001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39737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324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STHE Mini &amp; Air Mode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장점과 단점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136576" y="2060848"/>
            <a:ext cx="3312368" cy="3816424"/>
          </a:xfrm>
          <a:prstGeom prst="roundRect">
            <a:avLst/>
          </a:prstGeom>
          <a:noFill/>
          <a:ln w="730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180692" y="1448780"/>
            <a:ext cx="1224136" cy="12241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346902" y="1642095"/>
            <a:ext cx="891716" cy="83647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2B4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>
            <a:off x="2612740" y="1851214"/>
            <a:ext cx="360040" cy="418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3"/>
          <p:cNvSpPr txBox="1">
            <a:spLocks/>
          </p:cNvSpPr>
          <p:nvPr/>
        </p:nvSpPr>
        <p:spPr>
          <a:xfrm>
            <a:off x="1136576" y="2855391"/>
            <a:ext cx="3312368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Advantages</a:t>
            </a:r>
            <a:endParaRPr lang="en-US" altLang="ko-KR" sz="2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갈매기형 수장 9"/>
          <p:cNvSpPr/>
          <p:nvPr/>
        </p:nvSpPr>
        <p:spPr>
          <a:xfrm rot="5400000">
            <a:off x="1459344" y="3667733"/>
            <a:ext cx="216024" cy="288032"/>
          </a:xfrm>
          <a:prstGeom prst="chevron">
            <a:avLst>
              <a:gd name="adj" fmla="val 807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내용 개체 틀 3"/>
          <p:cNvSpPr txBox="1">
            <a:spLocks/>
          </p:cNvSpPr>
          <p:nvPr/>
        </p:nvSpPr>
        <p:spPr>
          <a:xfrm>
            <a:off x="1820018" y="3649934"/>
            <a:ext cx="2520280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Quick Response</a:t>
            </a:r>
            <a:endParaRPr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 rot="5400000">
            <a:off x="1459344" y="4271926"/>
            <a:ext cx="216024" cy="288032"/>
          </a:xfrm>
          <a:prstGeom prst="chevron">
            <a:avLst>
              <a:gd name="adj" fmla="val 807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내용 개체 틀 3"/>
          <p:cNvSpPr txBox="1">
            <a:spLocks/>
          </p:cNvSpPr>
          <p:nvPr/>
        </p:nvSpPr>
        <p:spPr>
          <a:xfrm>
            <a:off x="1820018" y="4254127"/>
            <a:ext cx="2520280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Minimize Input Data</a:t>
            </a:r>
            <a:endParaRPr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 rot="5400000">
            <a:off x="1459344" y="4905475"/>
            <a:ext cx="216024" cy="288032"/>
          </a:xfrm>
          <a:prstGeom prst="chevron">
            <a:avLst>
              <a:gd name="adj" fmla="val 807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3"/>
          <p:cNvSpPr txBox="1">
            <a:spLocks/>
          </p:cNvSpPr>
          <p:nvPr/>
        </p:nvSpPr>
        <p:spPr>
          <a:xfrm>
            <a:off x="1820018" y="4887676"/>
            <a:ext cx="2520280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Easy Access</a:t>
            </a:r>
            <a:endParaRPr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45088" y="2060848"/>
            <a:ext cx="3312368" cy="3816424"/>
          </a:xfrm>
          <a:prstGeom prst="roundRect">
            <a:avLst/>
          </a:prstGeom>
          <a:noFill/>
          <a:ln w="730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789204" y="1448780"/>
            <a:ext cx="1224136" cy="12241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955414" y="1642095"/>
            <a:ext cx="891716" cy="83647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/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 rot="10800000">
            <a:off x="7221252" y="1877150"/>
            <a:ext cx="360040" cy="418238"/>
          </a:xfrm>
          <a:prstGeom prst="upArrow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내용 개체 틀 3"/>
          <p:cNvSpPr txBox="1">
            <a:spLocks/>
          </p:cNvSpPr>
          <p:nvPr/>
        </p:nvSpPr>
        <p:spPr>
          <a:xfrm>
            <a:off x="5745088" y="2855391"/>
            <a:ext cx="3312368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accent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Disadvantages</a:t>
            </a:r>
            <a:endParaRPr lang="en-US" altLang="ko-KR" sz="2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accent3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내용 개체 틀 3"/>
          <p:cNvSpPr txBox="1">
            <a:spLocks/>
          </p:cNvSpPr>
          <p:nvPr/>
        </p:nvSpPr>
        <p:spPr>
          <a:xfrm>
            <a:off x="6428530" y="3649934"/>
            <a:ext cx="2520280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Low Accuracy</a:t>
            </a:r>
            <a:endParaRPr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내용 개체 틀 3"/>
          <p:cNvSpPr txBox="1">
            <a:spLocks/>
          </p:cNvSpPr>
          <p:nvPr/>
        </p:nvSpPr>
        <p:spPr>
          <a:xfrm>
            <a:off x="6428530" y="4094361"/>
            <a:ext cx="2772942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Engineering </a:t>
            </a:r>
          </a:p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Knowledge Required</a:t>
            </a:r>
            <a:endParaRPr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내용 개체 틀 3"/>
          <p:cNvSpPr txBox="1">
            <a:spLocks/>
          </p:cNvSpPr>
          <p:nvPr/>
        </p:nvSpPr>
        <p:spPr>
          <a:xfrm>
            <a:off x="6428530" y="4887676"/>
            <a:ext cx="2520280" cy="4295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Data Required</a:t>
            </a:r>
            <a:endParaRPr lang="en-US" altLang="ko-KR" sz="1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102598" y="3712319"/>
            <a:ext cx="217286" cy="207442"/>
            <a:chOff x="8948810" y="1448300"/>
            <a:chExt cx="252662" cy="237596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8948810" y="1448780"/>
              <a:ext cx="252662" cy="23663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8948810" y="1448300"/>
              <a:ext cx="252662" cy="23759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102598" y="4307930"/>
            <a:ext cx="217286" cy="207442"/>
            <a:chOff x="8948810" y="1448300"/>
            <a:chExt cx="252662" cy="237596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8948810" y="1448780"/>
              <a:ext cx="252662" cy="23663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8948810" y="1448300"/>
              <a:ext cx="252662" cy="23759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102598" y="4988880"/>
            <a:ext cx="217286" cy="207442"/>
            <a:chOff x="8948810" y="1448300"/>
            <a:chExt cx="252662" cy="23759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8948810" y="1448780"/>
              <a:ext cx="252662" cy="23663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8948810" y="1448300"/>
              <a:ext cx="252662" cy="23759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7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타원 82"/>
          <p:cNvSpPr/>
          <p:nvPr/>
        </p:nvSpPr>
        <p:spPr>
          <a:xfrm>
            <a:off x="5437344" y="4324442"/>
            <a:ext cx="1944216" cy="1872208"/>
          </a:xfrm>
          <a:prstGeom prst="ellipse">
            <a:avLst/>
          </a:prstGeom>
          <a:noFill/>
          <a:ln w="101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2396716" y="4283780"/>
            <a:ext cx="1944216" cy="1872208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5437344" y="1885486"/>
            <a:ext cx="1944216" cy="1872208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396716" y="1844824"/>
            <a:ext cx="1944216" cy="1872208"/>
          </a:xfrm>
          <a:prstGeom prst="ellipse">
            <a:avLst/>
          </a:prstGeom>
          <a:noFill/>
          <a:ln w="101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756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STHE Mini &amp; Air Mode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치명적인 단점은 예측 결과의 정확성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이를 극복하기 위한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STHE Pro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개발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102874" y="2492896"/>
            <a:ext cx="3434302" cy="3280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68824" y="2780928"/>
            <a:ext cx="3024336" cy="27363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최신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AI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기술들을 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이용함에도 불구하고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예측 결과의 정확성이 떨어지는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이유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  <a:endParaRPr lang="ko-KR" altLang="en-US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3" t="24005" r="45833" b="63495"/>
          <a:stretch/>
        </p:blipFill>
        <p:spPr>
          <a:xfrm>
            <a:off x="2908951" y="2367229"/>
            <a:ext cx="735463" cy="827397"/>
          </a:xfrm>
          <a:prstGeom prst="rect">
            <a:avLst/>
          </a:prstGeom>
        </p:spPr>
      </p:pic>
      <p:sp>
        <p:nvSpPr>
          <p:cNvPr id="81" name="내용 개체 틀 3"/>
          <p:cNvSpPr txBox="1">
            <a:spLocks/>
          </p:cNvSpPr>
          <p:nvPr/>
        </p:nvSpPr>
        <p:spPr>
          <a:xfrm>
            <a:off x="7581992" y="1784698"/>
            <a:ext cx="2447448" cy="1284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AI 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기술의 한계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수십년간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쌓아 온 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엔지니어링 지식과 노하우를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 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AI 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기술이 뛰어 넘을 만큼 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만만하지 않음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5" name="내용 개체 틀 3"/>
          <p:cNvSpPr txBox="1">
            <a:spLocks/>
          </p:cNvSpPr>
          <p:nvPr/>
        </p:nvSpPr>
        <p:spPr>
          <a:xfrm>
            <a:off x="128587" y="1784698"/>
            <a:ext cx="2400611" cy="1284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설계의 어려움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설계 시 고려해야할 변수가 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너무 많음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0" t="37259" r="29210" b="52508"/>
          <a:stretch/>
        </p:blipFill>
        <p:spPr>
          <a:xfrm>
            <a:off x="6022115" y="2367229"/>
            <a:ext cx="864096" cy="701731"/>
          </a:xfrm>
          <a:prstGeom prst="rect">
            <a:avLst/>
          </a:prstGeom>
        </p:spPr>
      </p:pic>
      <p:sp>
        <p:nvSpPr>
          <p:cNvPr id="87" name="내용 개체 틀 3"/>
          <p:cNvSpPr txBox="1">
            <a:spLocks/>
          </p:cNvSpPr>
          <p:nvPr/>
        </p:nvSpPr>
        <p:spPr>
          <a:xfrm>
            <a:off x="115016" y="4283780"/>
            <a:ext cx="2467299" cy="1284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설계의 어려움 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실제 시니어 엔지니어도 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수십번의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Trial &amp; Error Process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거쳐 완성 되는 높은 수준의 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성과품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0" t="62198" r="62310" b="27722"/>
          <a:stretch/>
        </p:blipFill>
        <p:spPr>
          <a:xfrm>
            <a:off x="2931351" y="4996682"/>
            <a:ext cx="698314" cy="698314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4" t="73685" r="46136" b="14975"/>
          <a:stretch/>
        </p:blipFill>
        <p:spPr>
          <a:xfrm>
            <a:off x="6133125" y="4881609"/>
            <a:ext cx="753086" cy="847222"/>
          </a:xfrm>
          <a:prstGeom prst="rect">
            <a:avLst/>
          </a:prstGeom>
        </p:spPr>
      </p:pic>
      <p:sp>
        <p:nvSpPr>
          <p:cNvPr id="90" name="내용 개체 틀 3"/>
          <p:cNvSpPr txBox="1">
            <a:spLocks/>
          </p:cNvSpPr>
          <p:nvPr/>
        </p:nvSpPr>
        <p:spPr>
          <a:xfrm>
            <a:off x="7581992" y="4410734"/>
            <a:ext cx="2447447" cy="1284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부족한 데이터 양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퀄리티 높은 데이터를 모으긴 했으나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근본적으로 데이터 양이 많지 </a:t>
            </a: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않다보니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데이터 분석에 한계가 있음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175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순서도: 지연 30"/>
          <p:cNvSpPr/>
          <p:nvPr/>
        </p:nvSpPr>
        <p:spPr>
          <a:xfrm rot="10800000">
            <a:off x="2721559" y="2353072"/>
            <a:ext cx="2239242" cy="3159968"/>
          </a:xfrm>
          <a:prstGeom prst="flowChartDelay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지연 12"/>
          <p:cNvSpPr/>
          <p:nvPr/>
        </p:nvSpPr>
        <p:spPr>
          <a:xfrm>
            <a:off x="4809791" y="2353072"/>
            <a:ext cx="2239242" cy="3159968"/>
          </a:xfrm>
          <a:prstGeom prst="flowChartDela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72471" y="2353072"/>
            <a:ext cx="3232198" cy="3159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92427" y="2708920"/>
            <a:ext cx="2592288" cy="244827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 가능한 문제</a:t>
            </a:r>
            <a:endParaRPr lang="ko-KR" altLang="en-US" sz="16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756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AI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 수준을 높이기도 어렵고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더 많은 데이터 확보도 어렵고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설계 시 고려해야할 변수도 줄일 수 없다면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개선 가능한 문제를 집중해서 해결 </a:t>
            </a:r>
            <a:endParaRPr lang="en-US" altLang="ko-KR" sz="16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68654" r="70379" b="17546"/>
          <a:stretch/>
        </p:blipFill>
        <p:spPr>
          <a:xfrm>
            <a:off x="4551933" y="3198502"/>
            <a:ext cx="673275" cy="748083"/>
          </a:xfrm>
          <a:prstGeom prst="ellipse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02833" y="5301208"/>
            <a:ext cx="1738346" cy="2118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4488" y="4615036"/>
            <a:ext cx="1832706" cy="1584176"/>
          </a:xfrm>
          <a:prstGeom prst="rect">
            <a:avLst/>
          </a:prstGeom>
          <a:noFill/>
          <a:ln w="1905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728236" y="1648485"/>
            <a:ext cx="1832706" cy="1584176"/>
          </a:xfrm>
          <a:prstGeom prst="rect">
            <a:avLst/>
          </a:prstGeom>
          <a:noFill/>
          <a:ln w="190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22104" y="2353072"/>
            <a:ext cx="1738346" cy="211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내용 개체 틀 3"/>
          <p:cNvSpPr txBox="1">
            <a:spLocks/>
          </p:cNvSpPr>
          <p:nvPr/>
        </p:nvSpPr>
        <p:spPr>
          <a:xfrm>
            <a:off x="185473" y="2356265"/>
            <a:ext cx="2447447" cy="1284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API</a:t>
            </a:r>
            <a:r>
              <a:rPr lang="en-US" altLang="ko-KR" sz="1600" b="1" baseline="300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1600" b="1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이용한</a:t>
            </a:r>
            <a:r>
              <a:rPr lang="en-US" altLang="ko-KR" sz="16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Automate Trial</a:t>
            </a:r>
          </a:p>
          <a:p>
            <a:pPr marL="0" indent="0">
              <a:buNone/>
            </a:pPr>
            <a:r>
              <a:rPr lang="ko-KR" altLang="en-US" sz="1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해석 프로그램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(HTRI</a:t>
            </a:r>
            <a:r>
              <a:rPr lang="en-US" altLang="ko-KR" sz="1200" b="1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2)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구동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내용 개체 틀 3"/>
          <p:cNvSpPr txBox="1">
            <a:spLocks/>
          </p:cNvSpPr>
          <p:nvPr/>
        </p:nvSpPr>
        <p:spPr>
          <a:xfrm>
            <a:off x="438847" y="5085183"/>
            <a:ext cx="1663985" cy="7200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Many Times of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Trial &amp; Error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내용 개체 틀 3"/>
          <p:cNvSpPr txBox="1">
            <a:spLocks/>
          </p:cNvSpPr>
          <p:nvPr/>
        </p:nvSpPr>
        <p:spPr>
          <a:xfrm>
            <a:off x="7828703" y="2040375"/>
            <a:ext cx="1663985" cy="72008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Engineering Practice &amp; Knowledge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5" name="내용 개체 틀 3"/>
          <p:cNvSpPr txBox="1">
            <a:spLocks/>
          </p:cNvSpPr>
          <p:nvPr/>
        </p:nvSpPr>
        <p:spPr>
          <a:xfrm>
            <a:off x="7617296" y="4281648"/>
            <a:ext cx="2447447" cy="12842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데이터분석과 </a:t>
            </a: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머신러닝을</a:t>
            </a:r>
            <a:endParaRPr lang="en-US" altLang="ko-KR" sz="16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이용한 예측 모델 </a:t>
            </a: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퀄리티 높은 데이터들을 분석하고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시니어 엔지니어 수준의 초기값을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예측</a:t>
            </a:r>
            <a:endParaRPr lang="en-US" altLang="ko-KR" sz="12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5473" y="6446916"/>
            <a:ext cx="792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R"/>
            </a:pP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API 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API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컴퓨터나 컴퓨터 프로그램 사이의 연결이다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일종의 소프트웨어 인터페이스이며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다른 종류의 소프트웨어에 서비스를 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제공</a:t>
            </a:r>
            <a:endParaRPr lang="en-US" altLang="ko-KR" sz="1000" b="1" dirty="0" smtClea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buFontTx/>
              <a:buAutoNum type="arabicParenR"/>
            </a:pP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HTRI 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</a:t>
            </a:r>
            <a:r>
              <a:rPr lang="ko-KR" altLang="en-US" sz="1000" b="1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설계를 위해 만들어진 상용 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프로그램</a:t>
            </a:r>
            <a:endParaRPr lang="en-US" altLang="ko-KR" sz="10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474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sp>
        <p:nvSpPr>
          <p:cNvPr id="56" name="내용 개체 틀 3"/>
          <p:cNvSpPr txBox="1">
            <a:spLocks/>
          </p:cNvSpPr>
          <p:nvPr/>
        </p:nvSpPr>
        <p:spPr>
          <a:xfrm>
            <a:off x="128588" y="656692"/>
            <a:ext cx="9777412" cy="756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설계 업무 프로세스의 이해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(General)</a:t>
            </a:r>
          </a:p>
          <a:p>
            <a:pPr marL="0" indent="0">
              <a:buNone/>
            </a:pP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어떤값을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예측할 것인지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어떤 프로세스를 자동화할 수 있을 것인지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?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9" name="사다리꼴 18"/>
          <p:cNvSpPr/>
          <p:nvPr/>
        </p:nvSpPr>
        <p:spPr>
          <a:xfrm rot="5400000">
            <a:off x="4508164" y="2507068"/>
            <a:ext cx="4045576" cy="3866921"/>
          </a:xfrm>
          <a:prstGeom prst="trapezoid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다리꼴 19"/>
          <p:cNvSpPr/>
          <p:nvPr/>
        </p:nvSpPr>
        <p:spPr>
          <a:xfrm rot="16200000">
            <a:off x="1797526" y="2025844"/>
            <a:ext cx="4045576" cy="3866921"/>
          </a:xfrm>
          <a:prstGeom prst="trapezoid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73050" y="1651004"/>
            <a:ext cx="1930323" cy="301621"/>
            <a:chOff x="63911" y="1376774"/>
            <a:chExt cx="3671555" cy="301621"/>
          </a:xfrm>
          <a:noFill/>
        </p:grpSpPr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PROCESS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순서도: 문서 24"/>
          <p:cNvSpPr/>
          <p:nvPr/>
        </p:nvSpPr>
        <p:spPr>
          <a:xfrm>
            <a:off x="170765" y="2212007"/>
            <a:ext cx="2032608" cy="828136"/>
          </a:xfrm>
          <a:prstGeom prst="flowChartDocumen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ITB</a:t>
            </a:r>
            <a:r>
              <a:rPr lang="en-US" altLang="ko-KR" sz="1800" baseline="30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SHEET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0765" y="3398617"/>
            <a:ext cx="2032608" cy="1671501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765" y="3860524"/>
            <a:ext cx="203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Heat Exchanger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Design</a:t>
            </a:r>
            <a:endParaRPr lang="en-US" altLang="ko-KR" sz="18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6015" y="5468270"/>
            <a:ext cx="2027358" cy="67738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765" y="5514572"/>
            <a:ext cx="203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</a:t>
            </a:r>
            <a:endParaRPr lang="en-US" altLang="ko-KR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en-US" altLang="ko-KR" sz="18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DATA SHEET</a:t>
            </a:r>
          </a:p>
        </p:txBody>
      </p:sp>
      <p:sp>
        <p:nvSpPr>
          <p:cNvPr id="30" name="아래쪽 화살표 29"/>
          <p:cNvSpPr/>
          <p:nvPr/>
        </p:nvSpPr>
        <p:spPr>
          <a:xfrm>
            <a:off x="542655" y="3094585"/>
            <a:ext cx="1391112" cy="17579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91513" y="5165678"/>
            <a:ext cx="1391112" cy="175793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58087" y="2141724"/>
            <a:ext cx="2032608" cy="51785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Heat Duty</a:t>
            </a: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Temperature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358087" y="2753706"/>
            <a:ext cx="2032608" cy="517855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57150">
            <a:solidFill>
              <a:srgbClr val="92D05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C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Internal Diameter</a:t>
            </a:r>
          </a:p>
          <a:p>
            <a:pPr algn="ctr"/>
            <a:r>
              <a:rPr lang="en-US" altLang="ko-KR" sz="1600" dirty="0" smtClean="0">
                <a:solidFill>
                  <a:srgbClr val="FFC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Tube Length</a:t>
            </a:r>
            <a:endParaRPr lang="ko-KR" altLang="en-US" sz="1600" dirty="0" smtClean="0">
              <a:solidFill>
                <a:srgbClr val="FFC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74539" y="2060156"/>
            <a:ext cx="2203375" cy="13110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81037" y="3662244"/>
            <a:ext cx="2032608" cy="70933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HTRI</a:t>
            </a:r>
            <a:endParaRPr lang="ko-KR" altLang="en-US" sz="1600" baseline="300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81037" y="4662659"/>
            <a:ext cx="2032608" cy="70933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REPORT</a:t>
            </a:r>
            <a:endParaRPr lang="ko-KR" altLang="en-US" sz="16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4" name="직선 화살표 연결선 43"/>
          <p:cNvCxnSpPr>
            <a:stCxn id="35" idx="2"/>
          </p:cNvCxnSpPr>
          <p:nvPr/>
        </p:nvCxnSpPr>
        <p:spPr>
          <a:xfrm flipH="1">
            <a:off x="5374391" y="3371163"/>
            <a:ext cx="1836" cy="291081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420853" y="4395923"/>
            <a:ext cx="1836" cy="291081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689305" y="2060156"/>
            <a:ext cx="2042831" cy="95247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92D05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Predict Initial Target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By Engineering </a:t>
            </a:r>
          </a:p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Practice, Knowledge</a:t>
            </a:r>
          </a:p>
        </p:txBody>
      </p:sp>
      <p:cxnSp>
        <p:nvCxnSpPr>
          <p:cNvPr id="53" name="꺾인 연결선 52"/>
          <p:cNvCxnSpPr>
            <a:stCxn id="40" idx="3"/>
            <a:endCxn id="35" idx="3"/>
          </p:cNvCxnSpPr>
          <p:nvPr/>
        </p:nvCxnSpPr>
        <p:spPr>
          <a:xfrm flipV="1">
            <a:off x="6413645" y="2715660"/>
            <a:ext cx="64269" cy="2301666"/>
          </a:xfrm>
          <a:prstGeom prst="bentConnector3">
            <a:avLst>
              <a:gd name="adj1" fmla="val 1663391"/>
            </a:avLst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694368" y="3636335"/>
            <a:ext cx="1570999" cy="73524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rgbClr val="92D05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Senior Engineer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Time, Action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48274" y="1651004"/>
            <a:ext cx="3829639" cy="301621"/>
            <a:chOff x="63911" y="1376774"/>
            <a:chExt cx="3671555" cy="301621"/>
          </a:xfrm>
          <a:noFill/>
        </p:grpSpPr>
        <p:sp>
          <p:nvSpPr>
            <p:cNvPr id="57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GENERAL DESIGN PROCESS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83157" y="6567155"/>
            <a:ext cx="4950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ITB : Invitation To Bidder(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설계 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Specification 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포함한 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Client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Document)</a:t>
            </a:r>
          </a:p>
        </p:txBody>
      </p:sp>
      <p:cxnSp>
        <p:nvCxnSpPr>
          <p:cNvPr id="68" name="꺾인 연결선 67"/>
          <p:cNvCxnSpPr>
            <a:endCxn id="51" idx="1"/>
          </p:cNvCxnSpPr>
          <p:nvPr/>
        </p:nvCxnSpPr>
        <p:spPr>
          <a:xfrm flipV="1">
            <a:off x="6445781" y="2536395"/>
            <a:ext cx="1243524" cy="461562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0" r="8000" b="58400"/>
          <a:stretch/>
        </p:blipFill>
        <p:spPr>
          <a:xfrm>
            <a:off x="2442777" y="3295781"/>
            <a:ext cx="1698786" cy="14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2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3"/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 smtClean="0"/>
              <a:t>II. </a:t>
            </a:r>
            <a:r>
              <a:rPr lang="ko-KR" altLang="en-US" dirty="0" smtClean="0"/>
              <a:t>기술 개발 현황 </a:t>
            </a:r>
            <a:endParaRPr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273050" y="1310587"/>
            <a:ext cx="2779389" cy="412049"/>
            <a:chOff x="63911" y="1376774"/>
            <a:chExt cx="3671555" cy="301621"/>
          </a:xfrm>
          <a:noFill/>
        </p:grpSpPr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63911" y="1376774"/>
              <a:ext cx="3671555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Up &amp; Down </a:t>
              </a:r>
              <a:r>
                <a:rPr lang="ko-KR" altLang="en-US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숫자 맞추기</a:t>
              </a: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(1~50)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512840" y="1310588"/>
            <a:ext cx="6120109" cy="406382"/>
            <a:chOff x="63910" y="1376774"/>
            <a:chExt cx="3671556" cy="301621"/>
          </a:xfrm>
          <a:noFill/>
        </p:grpSpPr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63910" y="1376774"/>
              <a:ext cx="3671556" cy="3016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36000" bIns="0" anchor="ctr" anchorCtr="0">
              <a:noAutofit/>
            </a:bodyPr>
            <a:lstStyle>
              <a:defPPr>
                <a:defRPr lang="ko-KR"/>
              </a:defPPr>
              <a:lvl1pPr algn="ctr" defTabSz="936625">
                <a:lnSpc>
                  <a:spcPct val="140000"/>
                </a:lnSpc>
                <a:defRPr kumimoji="1" sz="1400" kern="0">
                  <a:solidFill>
                    <a:srgbClr val="000000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defRPr>
              </a:lvl1pPr>
              <a:lvl2pPr marL="742950" indent="-28575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defTabSz="936625"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algn="ctr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kern="12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Simple Process for Finding H/Ex Size</a:t>
              </a:r>
              <a:endParaRPr lang="ko-KR" altLang="en-US" b="1" kern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65312" y="1673002"/>
              <a:ext cx="3668750" cy="24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>
              <a:noAutofit/>
            </a:bodyPr>
            <a:lstStyle/>
            <a:p>
              <a:pPr defTabSz="91422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253491" y="2137541"/>
            <a:ext cx="1243125" cy="5307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25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1199" y="2979428"/>
            <a:ext cx="1245417" cy="5307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10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8426" y="3817737"/>
            <a:ext cx="1238190" cy="5307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56134" y="4670309"/>
            <a:ext cx="1240482" cy="5307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8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77621" y="5626013"/>
            <a:ext cx="1218995" cy="5307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9</a:t>
            </a:r>
            <a:endParaRPr lang="en-US" altLang="ko-KR" sz="1600" baseline="30000" dirty="0" smtClean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116335" y="2564583"/>
            <a:ext cx="748433" cy="414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Down</a:t>
            </a:r>
            <a:endParaRPr lang="en-US" altLang="ko-KR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3050" y="5413307"/>
            <a:ext cx="961190" cy="325042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Target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1712640" y="2562764"/>
            <a:ext cx="360040" cy="414845"/>
          </a:xfrm>
          <a:prstGeom prst="downArrow">
            <a:avLst/>
          </a:prstGeom>
          <a:gradFill>
            <a:gsLst>
              <a:gs pos="0">
                <a:srgbClr val="00297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144689" y="3398006"/>
            <a:ext cx="720080" cy="414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Down</a:t>
            </a:r>
            <a:endParaRPr lang="en-US" altLang="ko-KR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3" name="아래쪽 화살표 72"/>
          <p:cNvSpPr/>
          <p:nvPr/>
        </p:nvSpPr>
        <p:spPr>
          <a:xfrm>
            <a:off x="1712640" y="3407628"/>
            <a:ext cx="360040" cy="414845"/>
          </a:xfrm>
          <a:prstGeom prst="downArrow">
            <a:avLst/>
          </a:prstGeom>
          <a:gradFill>
            <a:gsLst>
              <a:gs pos="0">
                <a:srgbClr val="00297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138843" y="4231605"/>
            <a:ext cx="725925" cy="414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Up</a:t>
            </a:r>
            <a:endParaRPr lang="en-US" altLang="ko-KR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6" name="아래쪽 화살표 75"/>
          <p:cNvSpPr/>
          <p:nvPr/>
        </p:nvSpPr>
        <p:spPr>
          <a:xfrm rot="10800000">
            <a:off x="1712640" y="4241051"/>
            <a:ext cx="360040" cy="414845"/>
          </a:xfrm>
          <a:prstGeom prst="downArrow">
            <a:avLst/>
          </a:prstGeom>
          <a:gradFill>
            <a:gsLst>
              <a:gs pos="0">
                <a:srgbClr val="C00000"/>
              </a:gs>
              <a:gs pos="93889">
                <a:srgbClr val="FF0000">
                  <a:alpha val="37000"/>
                  <a:lumMod val="93000"/>
                  <a:lumOff val="7000"/>
                </a:srgbClr>
              </a:gs>
              <a:gs pos="62000">
                <a:srgbClr val="FF0000">
                  <a:alpha val="7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138843" y="5074474"/>
            <a:ext cx="725925" cy="4148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Up</a:t>
            </a:r>
            <a:endParaRPr lang="en-US" altLang="ko-KR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아래쪽 화살표 77"/>
          <p:cNvSpPr/>
          <p:nvPr/>
        </p:nvSpPr>
        <p:spPr>
          <a:xfrm rot="10800000">
            <a:off x="1712640" y="5083920"/>
            <a:ext cx="360040" cy="414845"/>
          </a:xfrm>
          <a:prstGeom prst="downArrow">
            <a:avLst/>
          </a:prstGeom>
          <a:gradFill>
            <a:gsLst>
              <a:gs pos="0">
                <a:srgbClr val="C00000"/>
              </a:gs>
              <a:gs pos="93889">
                <a:srgbClr val="FF0000">
                  <a:alpha val="37000"/>
                  <a:lumMod val="93000"/>
                  <a:lumOff val="7000"/>
                </a:srgbClr>
              </a:gs>
              <a:gs pos="62000">
                <a:srgbClr val="FF0000">
                  <a:alpha val="7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8426" y="1934916"/>
            <a:ext cx="961190" cy="325042"/>
          </a:xfrm>
          <a:prstGeom prst="roundRect">
            <a:avLst/>
          </a:prstGeom>
          <a:solidFill>
            <a:schemeClr val="tx2"/>
          </a:solidFill>
          <a:ln w="3810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Initial</a:t>
            </a:r>
            <a:endParaRPr lang="ko-KR" altLang="en-US" sz="1400" dirty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40" y="1911895"/>
            <a:ext cx="2934386" cy="205840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3" name="직사각형 82"/>
          <p:cNvSpPr/>
          <p:nvPr/>
        </p:nvSpPr>
        <p:spPr>
          <a:xfrm>
            <a:off x="4151423" y="2465402"/>
            <a:ext cx="1845964" cy="1125247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ID : 500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Tube Length : 6100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Over Design : </a:t>
            </a:r>
            <a:r>
              <a:rPr lang="en-US" altLang="ko-KR" sz="1400" b="1" dirty="0" smtClean="0">
                <a:solidFill>
                  <a:srgbClr val="C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Fail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(Down)</a:t>
            </a:r>
            <a:endParaRPr lang="en-US" altLang="ko-KR" sz="1400" b="1" dirty="0">
              <a:solidFill>
                <a:srgbClr val="00206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489810" y="1801743"/>
            <a:ext cx="1007202" cy="42931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en-US" altLang="ko-KR" sz="1400" baseline="30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</a:t>
            </a:r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Trial</a:t>
            </a:r>
            <a:endParaRPr lang="ko-KR" altLang="en-US" sz="14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08" y="1892945"/>
            <a:ext cx="2961400" cy="207735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6" name="직사각형 85"/>
          <p:cNvSpPr/>
          <p:nvPr/>
        </p:nvSpPr>
        <p:spPr>
          <a:xfrm>
            <a:off x="7446732" y="2428503"/>
            <a:ext cx="1845964" cy="1125247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ID : 750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Tube Length : 4900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Over Design : </a:t>
            </a:r>
            <a:r>
              <a:rPr lang="en-US" altLang="ko-KR" sz="1400" b="1" dirty="0" smtClean="0">
                <a:solidFill>
                  <a:srgbClr val="C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47%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(Down)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814226" y="1801743"/>
            <a:ext cx="1007202" cy="42931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en-US" altLang="ko-KR" sz="1400" baseline="30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nd</a:t>
            </a:r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Trial</a:t>
            </a:r>
            <a:endParaRPr lang="ko-KR" altLang="en-US" sz="14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97" y="4375979"/>
            <a:ext cx="2961400" cy="207735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9" name="직사각형 88"/>
          <p:cNvSpPr/>
          <p:nvPr/>
        </p:nvSpPr>
        <p:spPr>
          <a:xfrm>
            <a:off x="7473816" y="4841186"/>
            <a:ext cx="1845964" cy="1125247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ID : 630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Tube Length : 4900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Over Design : </a:t>
            </a:r>
            <a:r>
              <a:rPr lang="en-US" altLang="ko-KR" sz="1400" b="1" dirty="0" smtClean="0">
                <a:solidFill>
                  <a:srgbClr val="C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15%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(Down)</a:t>
            </a:r>
            <a:endParaRPr lang="en-US" altLang="ko-KR" sz="1400" b="1" dirty="0">
              <a:solidFill>
                <a:srgbClr val="00206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789095" y="4148592"/>
            <a:ext cx="1007202" cy="42931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en-US" altLang="ko-KR" sz="1400" baseline="30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rd</a:t>
            </a:r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Trial</a:t>
            </a:r>
            <a:endParaRPr lang="ko-KR" altLang="en-US" sz="14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4" y="4378954"/>
            <a:ext cx="2905486" cy="205566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4" name="직사각형 93"/>
          <p:cNvSpPr/>
          <p:nvPr/>
        </p:nvSpPr>
        <p:spPr>
          <a:xfrm>
            <a:off x="4023034" y="4844160"/>
            <a:ext cx="1845964" cy="1125247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ID : 600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Tube Length : 4900</a:t>
            </a:r>
          </a:p>
          <a:p>
            <a:pPr algn="ctr"/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Over Design : 1.89%</a:t>
            </a:r>
          </a:p>
          <a:p>
            <a:pPr algn="ctr"/>
            <a:r>
              <a:rPr lang="en-US" altLang="ko-KR" sz="1400" b="1" dirty="0">
                <a:solidFill>
                  <a:srgbClr val="00206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(SUCCESS)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5400148" y="4151564"/>
            <a:ext cx="1007202" cy="42931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en-US" altLang="ko-KR" sz="1400" baseline="300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th</a:t>
            </a:r>
            <a:r>
              <a:rPr lang="en-US" altLang="ko-KR" sz="1400" dirty="0" smtClean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Trial</a:t>
            </a:r>
            <a:endParaRPr lang="ko-KR" altLang="en-US" sz="1400" dirty="0" smtClean="0"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0" name="이등변 삼각형 99"/>
          <p:cNvSpPr/>
          <p:nvPr/>
        </p:nvSpPr>
        <p:spPr>
          <a:xfrm rot="5400000">
            <a:off x="5596000" y="2778925"/>
            <a:ext cx="2079940" cy="237790"/>
          </a:xfrm>
          <a:prstGeom prst="triangle">
            <a:avLst>
              <a:gd name="adj" fmla="val 5157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10800000">
            <a:off x="6800288" y="4047697"/>
            <a:ext cx="2951711" cy="143059"/>
          </a:xfrm>
          <a:prstGeom prst="triangle">
            <a:avLst>
              <a:gd name="adj" fmla="val 5157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/>
          <p:cNvSpPr/>
          <p:nvPr/>
        </p:nvSpPr>
        <p:spPr>
          <a:xfrm rot="16200000">
            <a:off x="5581153" y="5269530"/>
            <a:ext cx="2079940" cy="237790"/>
          </a:xfrm>
          <a:prstGeom prst="triangle">
            <a:avLst>
              <a:gd name="adj" fmla="val 5157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11554" y="6566888"/>
            <a:ext cx="5975346" cy="24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*)</a:t>
            </a:r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열교환기의</a:t>
            </a:r>
            <a:r>
              <a:rPr lang="ko-KR" altLang="en-US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모든 단위는 </a:t>
            </a:r>
            <a:r>
              <a:rPr lang="en-US" altLang="ko-KR" sz="1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mm</a:t>
            </a:r>
            <a:endParaRPr lang="ko-KR" altLang="en-US" sz="10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내용 개체 틀 3"/>
          <p:cNvSpPr txBox="1">
            <a:spLocks/>
          </p:cNvSpPr>
          <p:nvPr/>
        </p:nvSpPr>
        <p:spPr>
          <a:xfrm>
            <a:off x="128588" y="656692"/>
            <a:ext cx="9777412" cy="7560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설계 업무 프로세스의 이해</a:t>
            </a:r>
            <a:r>
              <a:rPr lang="en-US" altLang="ko-KR" sz="16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(Simple) </a:t>
            </a:r>
          </a:p>
          <a:p>
            <a:pPr marL="0" indent="0">
              <a:buNone/>
            </a:pP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열교환기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설계에 대한 이해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06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21020</TotalTime>
  <Words>934</Words>
  <Application>Microsoft Office PowerPoint</Application>
  <PresentationFormat>A4 용지(210x297mm)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현대하모니 L</vt:lpstr>
      <vt:lpstr>현대하모니 M</vt:lpstr>
      <vt:lpstr>Arial</vt:lpstr>
      <vt:lpstr>디자인 사용자 지정</vt:lpstr>
      <vt:lpstr>PowerPoint 프레젠테이션</vt:lpstr>
      <vt:lpstr>목차 </vt:lpstr>
      <vt:lpstr>I. 기술 개발 배경 및 목표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  <vt:lpstr>II. 기술 개발 현황 </vt:lpstr>
    </vt:vector>
  </TitlesOfParts>
  <Company>HDEC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김혜윤(KIM HAE YUN)</dc:creator>
  <cp:lastModifiedBy>하태민(HA TAE MIN)</cp:lastModifiedBy>
  <cp:revision>719</cp:revision>
  <cp:lastPrinted>2022-10-14T00:15:44Z</cp:lastPrinted>
  <dcterms:created xsi:type="dcterms:W3CDTF">2011-02-08T05:54:54Z</dcterms:created>
  <dcterms:modified xsi:type="dcterms:W3CDTF">2022-12-21T06:35:21Z</dcterms:modified>
</cp:coreProperties>
</file>