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8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5" y="6453336"/>
            <a:ext cx="1157263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8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37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28" eaLnBrk="0" latinLnBrk="0" hangingPunct="0"/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28" eaLnBrk="0" latinLnBrk="0" hangingPunct="0"/>
              <a:t>‹#›</a:t>
            </a:fld>
            <a:r>
              <a:rPr lang="en-US" altLang="ko-KR" sz="1000" b="0" i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07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3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6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4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F850-1738-4734-8789-ADD4838DAD78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5826-E34E-4CEC-85CD-FD01C1655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83" y="697008"/>
            <a:ext cx="3653697" cy="30386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3" y="266575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28" y="233484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Structural Foundations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0579" y="1616596"/>
            <a:ext cx="1512168" cy="1030863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지내력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독립기초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Form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Protection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Lean Concrete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철근 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0.10 t/m3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87488" y="836711"/>
            <a:ext cx="5688633" cy="504057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72000" fontAlgn="ctr"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: </a:t>
            </a:r>
            <a:r>
              <a:rPr lang="en-US" altLang="ko-KR" sz="1400" dirty="0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Footing-Rectangular(Non-Pile)</a:t>
            </a:r>
          </a:p>
          <a:p>
            <a:pPr marL="72000" fontAlgn="ctr"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Type : </a:t>
            </a:r>
            <a:r>
              <a:rPr lang="en-US" altLang="ko-KR" sz="1400" dirty="0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FT211_2400x2400x500</a:t>
            </a:r>
            <a:endParaRPr lang="ko-KR" altLang="en-US" sz="1400" dirty="0">
              <a:solidFill>
                <a:srgbClr val="FFFF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415481" y="3438497"/>
          <a:ext cx="9361041" cy="29076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1535">
                  <a:extLst>
                    <a:ext uri="{9D8B030D-6E8A-4147-A177-3AD203B41FA5}">
                      <a16:colId xmlns:a16="http://schemas.microsoft.com/office/drawing/2014/main" val="1683288651"/>
                    </a:ext>
                  </a:extLst>
                </a:gridCol>
                <a:gridCol w="563070">
                  <a:extLst>
                    <a:ext uri="{9D8B030D-6E8A-4147-A177-3AD203B41FA5}">
                      <a16:colId xmlns:a16="http://schemas.microsoft.com/office/drawing/2014/main" val="2488187142"/>
                    </a:ext>
                  </a:extLst>
                </a:gridCol>
                <a:gridCol w="351919">
                  <a:extLst>
                    <a:ext uri="{9D8B030D-6E8A-4147-A177-3AD203B41FA5}">
                      <a16:colId xmlns:a16="http://schemas.microsoft.com/office/drawing/2014/main" val="914264266"/>
                    </a:ext>
                  </a:extLst>
                </a:gridCol>
                <a:gridCol w="563070">
                  <a:extLst>
                    <a:ext uri="{9D8B030D-6E8A-4147-A177-3AD203B41FA5}">
                      <a16:colId xmlns:a16="http://schemas.microsoft.com/office/drawing/2014/main" val="4239342647"/>
                    </a:ext>
                  </a:extLst>
                </a:gridCol>
                <a:gridCol w="1048718">
                  <a:extLst>
                    <a:ext uri="{9D8B030D-6E8A-4147-A177-3AD203B41FA5}">
                      <a16:colId xmlns:a16="http://schemas.microsoft.com/office/drawing/2014/main" val="30959261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133278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77958231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141345441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3864501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260976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4981199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558932624"/>
                    </a:ext>
                  </a:extLst>
                </a:gridCol>
                <a:gridCol w="1008114">
                  <a:extLst>
                    <a:ext uri="{9D8B030D-6E8A-4147-A177-3AD203B41FA5}">
                      <a16:colId xmlns:a16="http://schemas.microsoft.com/office/drawing/2014/main" val="2572232220"/>
                    </a:ext>
                  </a:extLst>
                </a:gridCol>
              </a:tblGrid>
              <a:tr h="231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Unit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L04 ~ L11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BOQ Spec.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9828"/>
                  </a:ext>
                </a:extLst>
              </a:tr>
              <a:tr h="208161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A01ZZ001-00004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Earth </a:t>
                      </a: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Excavation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Soil, Mech.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 &lt; 2.0M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Cat.3</a:t>
                      </a:r>
                      <a:endParaRPr lang="ko-KR" alt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086251"/>
                  </a:ext>
                </a:extLst>
              </a:tr>
              <a:tr h="208161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A03AC034-00007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Sub-structure </a:t>
                      </a: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Lean Concrete (including Form work)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Cement Type-1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F'c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(Cylinder Strength) ≤ 10MPa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Mpa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Cat.3</a:t>
                      </a:r>
                      <a:endParaRPr lang="ko-KR" alt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43562"/>
                  </a:ext>
                </a:extLst>
              </a:tr>
              <a:tr h="354548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A03AC032-00007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Sub-structure </a:t>
                      </a: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Structural Concrete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Cement </a:t>
                      </a:r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Type-5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25MPa &lt; </a:t>
                      </a:r>
                      <a:r>
                        <a:rPr lang="en-US" sz="800" u="none" strike="noStrike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F'c</a:t>
                      </a:r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(Cylinder Strength) ≤ 30MPa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25 MPa</a:t>
                      </a:r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Cat.1</a:t>
                      </a:r>
                      <a:endParaRPr lang="ko-KR" alt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61684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A03AC035-00001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Sub-structure </a:t>
                      </a: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Form Work </a:t>
                      </a:r>
                      <a:endParaRPr lang="en-US" sz="9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9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(3 </a:t>
                      </a:r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time in use)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Flat Form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Dressed Lumber, Plywood or Steel Form(Wood Planks are not Allowed) incl. Chamfer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Cat.3</a:t>
                      </a:r>
                      <a:endParaRPr lang="ko-KR" altLang="en-US" sz="800" b="0" i="0" u="none" strike="noStrike" kern="1200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20628"/>
                  </a:ext>
                </a:extLst>
              </a:tr>
              <a:tr h="35633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A03AD037-00002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Super-structure </a:t>
                      </a: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Rebar Work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Deformed Bar (Non-Coat.)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400MPa&lt;Fy≤470MPa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Cat.2</a:t>
                      </a:r>
                      <a:endParaRPr lang="ko-KR" altLang="en-US" sz="8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24795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A03AE059-00001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</a:p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Protective Coating (U/G)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Sheet Membrane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Adhesive Rubber Sheet or Bitumen Polyethylene Laminated Waterproofing Membrane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THK=(  )mm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Cat.3</a:t>
                      </a:r>
                      <a:endParaRPr lang="ko-KR" altLang="en-US" sz="8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59891"/>
                  </a:ext>
                </a:extLst>
              </a:tr>
              <a:tr h="345576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A03AE060-00001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</a:t>
                      </a:r>
                    </a:p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Protective Coating (U/G)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Membrane Protection </a:t>
                      </a:r>
                    </a:p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Board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Bitumen Impregnated Fiberboard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Cat.3</a:t>
                      </a:r>
                      <a:endParaRPr lang="ko-KR" altLang="en-US" sz="8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29039"/>
                  </a:ext>
                </a:extLst>
              </a:tr>
              <a:tr h="355811"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Construction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Joint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Concrete Work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포함되도록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spec.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  <a:endParaRPr lang="en-US" altLang="ko-KR" sz="800" b="0" i="0" u="none" strike="noStrike" dirty="0" smtClean="0">
                        <a:solidFill>
                          <a:srgbClr val="FF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X</a:t>
                      </a:r>
                      <a:endParaRPr lang="ko-KR" altLang="en-US" sz="800" b="0" i="0" u="none" strike="noStrike" kern="1200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3795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7752184" y="2647458"/>
            <a:ext cx="1944216" cy="56551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409252" y="1770844"/>
            <a:ext cx="2592288" cy="943494"/>
          </a:xfrm>
          <a:prstGeom prst="wedgeRoundRectCallout">
            <a:avLst>
              <a:gd name="adj1" fmla="val 86591"/>
              <a:gd name="adj2" fmla="val 92671"/>
              <a:gd name="adj3" fmla="val 16667"/>
            </a:avLst>
          </a:prstGeom>
          <a:solidFill>
            <a:srgbClr val="FF00FF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Lean Concrete</a:t>
            </a:r>
          </a:p>
          <a:p>
            <a:pPr latinLnBrk="0">
              <a:spcBef>
                <a:spcPts val="300"/>
              </a:spcBef>
            </a:pP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&lt;Case1&gt; : </a:t>
            </a:r>
            <a:r>
              <a:rPr lang="ko-KR" altLang="en-US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별도 </a:t>
            </a: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</a:t>
            </a:r>
            <a:r>
              <a:rPr lang="ko-KR" altLang="en-US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적용</a:t>
            </a:r>
            <a:endParaRPr lang="en-US" altLang="ko-KR" sz="1100" b="1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Foundation(X) =&gt; Floor(O)</a:t>
            </a:r>
          </a:p>
          <a:p>
            <a:pPr latinLnBrk="0">
              <a:spcBef>
                <a:spcPts val="300"/>
              </a:spcBef>
            </a:pP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&lt;Case2&gt; : </a:t>
            </a:r>
            <a:r>
              <a:rPr lang="ko-KR" altLang="en-US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</a:t>
            </a:r>
            <a:r>
              <a:rPr lang="en-US" altLang="ko-KR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</a:t>
            </a:r>
            <a:r>
              <a:rPr lang="ko-KR" altLang="en-US" sz="11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포함하여 산출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8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62" y="692697"/>
            <a:ext cx="3026612" cy="33534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1373220"/>
            <a:ext cx="3036731" cy="21997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3" y="266575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29" y="233484"/>
            <a:ext cx="74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Walls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88" y="836711"/>
            <a:ext cx="4968553" cy="504057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: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Basic Wall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(System Family)</a:t>
            </a:r>
          </a:p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Type :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WA310_Ext. Cavity Wall Block_100-50-200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832304" y="1468918"/>
            <a:ext cx="864096" cy="196008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7929" y="1412777"/>
            <a:ext cx="1527707" cy="1030863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Above Ground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Block Cavity Wall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Int. : Paint</a:t>
            </a:r>
          </a:p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Ext : Paint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15480" y="3717033"/>
          <a:ext cx="9361042" cy="245412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1535">
                  <a:extLst>
                    <a:ext uri="{9D8B030D-6E8A-4147-A177-3AD203B41FA5}">
                      <a16:colId xmlns:a16="http://schemas.microsoft.com/office/drawing/2014/main" val="1683288651"/>
                    </a:ext>
                  </a:extLst>
                </a:gridCol>
                <a:gridCol w="563070">
                  <a:extLst>
                    <a:ext uri="{9D8B030D-6E8A-4147-A177-3AD203B41FA5}">
                      <a16:colId xmlns:a16="http://schemas.microsoft.com/office/drawing/2014/main" val="2488187142"/>
                    </a:ext>
                  </a:extLst>
                </a:gridCol>
                <a:gridCol w="351919">
                  <a:extLst>
                    <a:ext uri="{9D8B030D-6E8A-4147-A177-3AD203B41FA5}">
                      <a16:colId xmlns:a16="http://schemas.microsoft.com/office/drawing/2014/main" val="914264266"/>
                    </a:ext>
                  </a:extLst>
                </a:gridCol>
                <a:gridCol w="563070">
                  <a:extLst>
                    <a:ext uri="{9D8B030D-6E8A-4147-A177-3AD203B41FA5}">
                      <a16:colId xmlns:a16="http://schemas.microsoft.com/office/drawing/2014/main" val="4239342647"/>
                    </a:ext>
                  </a:extLst>
                </a:gridCol>
                <a:gridCol w="914989">
                  <a:extLst>
                    <a:ext uri="{9D8B030D-6E8A-4147-A177-3AD203B41FA5}">
                      <a16:colId xmlns:a16="http://schemas.microsoft.com/office/drawing/2014/main" val="3095926176"/>
                    </a:ext>
                  </a:extLst>
                </a:gridCol>
                <a:gridCol w="1266907">
                  <a:extLst>
                    <a:ext uri="{9D8B030D-6E8A-4147-A177-3AD203B41FA5}">
                      <a16:colId xmlns:a16="http://schemas.microsoft.com/office/drawing/2014/main" val="271332781"/>
                    </a:ext>
                  </a:extLst>
                </a:gridCol>
                <a:gridCol w="1963166">
                  <a:extLst>
                    <a:ext uri="{9D8B030D-6E8A-4147-A177-3AD203B41FA5}">
                      <a16:colId xmlns:a16="http://schemas.microsoft.com/office/drawing/2014/main" val="677958231"/>
                    </a:ext>
                  </a:extLst>
                </a:gridCol>
                <a:gridCol w="781800">
                  <a:extLst>
                    <a:ext uri="{9D8B030D-6E8A-4147-A177-3AD203B41FA5}">
                      <a16:colId xmlns:a16="http://schemas.microsoft.com/office/drawing/2014/main" val="1413454416"/>
                    </a:ext>
                  </a:extLst>
                </a:gridCol>
                <a:gridCol w="658360">
                  <a:extLst>
                    <a:ext uri="{9D8B030D-6E8A-4147-A177-3AD203B41FA5}">
                      <a16:colId xmlns:a16="http://schemas.microsoft.com/office/drawing/2014/main" val="13864501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7260976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4981199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55893262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572232220"/>
                    </a:ext>
                  </a:extLst>
                </a:gridCol>
              </a:tblGrid>
              <a:tr h="231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Unit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L04 ~ L11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BOQ Spec.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9828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A04AK069-00003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Masonry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Reinforced Concrete Block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w/ All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Reinf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.(Lath, Steel Tie, Anchor Bar, Mortar, ETC.), Filler, Sealant, Lintel/Sill for Opening, ETC.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THK≥200mm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THK=(100-50-190)mm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8166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A04AK076-00001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Masonry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Insulation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Mineral Wool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Minimum Density of 50 kg/m3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50mm≤THK&lt;75mm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THK=(50)mm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66787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A04AL077-00001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Painting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External Wall Painting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Acrylic Emulsion Paint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59891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A04AL078-00002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Painting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Internal Wall Painting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Water Emulsion Paint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08125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A04AL081-00001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Painting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Skirt Painting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Acrylic Emulsion Paint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100mm≤H&lt;150mm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</a:t>
                      </a:r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=(100)mm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별도모델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51601"/>
                  </a:ext>
                </a:extLst>
              </a:tr>
              <a:tr h="1236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A04AS164-00001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Plastering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Plastering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 External Masonry Wall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THK=(20)mm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86504"/>
                  </a:ext>
                </a:extLst>
              </a:tr>
              <a:tr h="1236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A04AS164-00002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Finishing </a:t>
                      </a:r>
                      <a:endParaRPr lang="en-US" sz="800" u="none" strike="noStrike" dirty="0" smtClean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Plastering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Plastering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 Internal Masonry Wall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THK=(20)mm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Cat1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(Family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반영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i="0" u="none" strike="noStrike" dirty="0" smtClean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7579"/>
                  </a:ext>
                </a:extLst>
              </a:tr>
              <a:tr h="157137"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Damp-Proof Course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해당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workmaster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없음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</a:t>
                      </a:r>
                    </a:p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Block</a:t>
                      </a:r>
                      <a:r>
                        <a:rPr 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Work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포함되도록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pec.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 필요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42603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539716" y="1574661"/>
            <a:ext cx="252029" cy="196008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6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94" y="764705"/>
            <a:ext cx="3257803" cy="30565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089793" y="266575"/>
            <a:ext cx="125675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defTabSz="900113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엔지니어링센터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29" y="233484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113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Structural Framing</a:t>
            </a:r>
            <a:endParaRPr lang="ko-KR" altLang="en-US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7488" y="836711"/>
            <a:ext cx="5688633" cy="504057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: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Steel-H-Beam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(System Family)</a:t>
            </a:r>
          </a:p>
          <a:p>
            <a:pPr marL="90487" defTabSz="914284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Type : </a:t>
            </a:r>
            <a:r>
              <a:rPr lang="en-US" altLang="ko-KR" sz="1400" dirty="0">
                <a:solidFill>
                  <a:srgbClr val="FFF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BM121_H-294x200x8x12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FF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15480" y="3861048"/>
          <a:ext cx="9361042" cy="24482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9571">
                  <a:extLst>
                    <a:ext uri="{9D8B030D-6E8A-4147-A177-3AD203B41FA5}">
                      <a16:colId xmlns:a16="http://schemas.microsoft.com/office/drawing/2014/main" val="1683288651"/>
                    </a:ext>
                  </a:extLst>
                </a:gridCol>
                <a:gridCol w="519143">
                  <a:extLst>
                    <a:ext uri="{9D8B030D-6E8A-4147-A177-3AD203B41FA5}">
                      <a16:colId xmlns:a16="http://schemas.microsoft.com/office/drawing/2014/main" val="2488187142"/>
                    </a:ext>
                  </a:extLst>
                </a:gridCol>
                <a:gridCol w="324464">
                  <a:extLst>
                    <a:ext uri="{9D8B030D-6E8A-4147-A177-3AD203B41FA5}">
                      <a16:colId xmlns:a16="http://schemas.microsoft.com/office/drawing/2014/main" val="914264266"/>
                    </a:ext>
                  </a:extLst>
                </a:gridCol>
                <a:gridCol w="625014">
                  <a:extLst>
                    <a:ext uri="{9D8B030D-6E8A-4147-A177-3AD203B41FA5}">
                      <a16:colId xmlns:a16="http://schemas.microsoft.com/office/drawing/2014/main" val="42393426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9592617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133278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7795823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41345441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645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81852993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726097669"/>
                    </a:ext>
                  </a:extLst>
                </a:gridCol>
                <a:gridCol w="809963">
                  <a:extLst>
                    <a:ext uri="{9D8B030D-6E8A-4147-A177-3AD203B41FA5}">
                      <a16:colId xmlns:a16="http://schemas.microsoft.com/office/drawing/2014/main" val="4149811998"/>
                    </a:ext>
                  </a:extLst>
                </a:gridCol>
                <a:gridCol w="199171">
                  <a:extLst>
                    <a:ext uri="{9D8B030D-6E8A-4147-A177-3AD203B41FA5}">
                      <a16:colId xmlns:a16="http://schemas.microsoft.com/office/drawing/2014/main" val="3558932624"/>
                    </a:ext>
                  </a:extLst>
                </a:gridCol>
                <a:gridCol w="863076">
                  <a:extLst>
                    <a:ext uri="{9D8B030D-6E8A-4147-A177-3AD203B41FA5}">
                      <a16:colId xmlns:a16="http://schemas.microsoft.com/office/drawing/2014/main" val="2572232220"/>
                    </a:ext>
                  </a:extLst>
                </a:gridCol>
              </a:tblGrid>
              <a:tr h="25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Unit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L04 ~ L11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BOQ Spec.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9828"/>
                  </a:ext>
                </a:extLst>
              </a:tr>
              <a:tr h="532457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S01AA002-00001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Steel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Main Steel Structure Fabrication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Medium Steel - Standard (90KG/M&gt;Weight≥30KG/M)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Cat.2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44453"/>
                  </a:ext>
                </a:extLst>
              </a:tr>
              <a:tr h="47109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S01AA010-00001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Steel Work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Main Steel Structure Fabrication Work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Steel Painting/Coating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for Fireproofed Steel Surface, Surface Preparation &amp; Primer Coat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Material</a:t>
                      </a: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Cat.2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66787"/>
                  </a:ext>
                </a:extLst>
              </a:tr>
              <a:tr h="549605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S03AA028-00001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Steel Work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Main Steel Structure Erection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Medium Steel (90KG/M&gt;Weight≥30KG/M)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Cat.2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59891"/>
                  </a:ext>
                </a:extLst>
              </a:tr>
              <a:tr h="471090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F01AC000-00002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Fire Proofing Work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Intumescent Coating 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 hr. rating (UL 1709)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Material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Cat.2</a:t>
                      </a:r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08125"/>
                  </a:ext>
                </a:extLst>
              </a:tr>
              <a:tr h="171337"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477" marR="3477" marT="3477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5160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7536160" y="980729"/>
            <a:ext cx="2664296" cy="3125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68217" y="3014062"/>
            <a:ext cx="2763586" cy="477361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08000" indent="-108000" latinLnBrk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철골 </a:t>
            </a:r>
            <a:r>
              <a:rPr lang="ko-KR" altLang="en-US" sz="11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규격별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Excel Data  ⇒ Dynamo Tool</a:t>
            </a:r>
          </a:p>
          <a:p>
            <a:pPr latinLnBrk="0">
              <a:spcBef>
                <a:spcPts val="300"/>
              </a:spcBef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⇒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철골 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6420" y="3006640"/>
            <a:ext cx="2245644" cy="484783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철골 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Family :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단위면적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단위중량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단위 표면적 포함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947" t="21145" r="50000" b="57214"/>
          <a:stretch/>
        </p:blipFill>
        <p:spPr>
          <a:xfrm>
            <a:off x="1487488" y="1452511"/>
            <a:ext cx="5887213" cy="14718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87487" y="2409146"/>
            <a:ext cx="5887213" cy="23529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5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와이드스크린</PresentationFormat>
  <Paragraphs>260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</cp:revision>
  <dcterms:created xsi:type="dcterms:W3CDTF">2022-05-02T02:23:02Z</dcterms:created>
  <dcterms:modified xsi:type="dcterms:W3CDTF">2022-05-02T02:23:02Z</dcterms:modified>
</cp:coreProperties>
</file>