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90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EB9592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4.png"/><Relationship Id="rId7" Type="http://schemas.openxmlformats.org/officeDocument/2006/relationships/image" Target="../media/image49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image" Target="../media/image51.emf"/><Relationship Id="rId5" Type="http://schemas.openxmlformats.org/officeDocument/2006/relationships/image" Target="../media/image47.emf"/><Relationship Id="rId10" Type="http://schemas.openxmlformats.org/officeDocument/2006/relationships/image" Target="../media/image50.emf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C43B4-FB26-6F58-3E7A-6560D2549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24" b="48833"/>
          <a:stretch/>
        </p:blipFill>
        <p:spPr>
          <a:xfrm>
            <a:off x="112690" y="4304128"/>
            <a:ext cx="2809035" cy="730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185" y="874268"/>
            <a:ext cx="8738509" cy="51299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21953-7B16-7BE1-1DF2-17E9E2C2F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1110004"/>
            <a:ext cx="1067882" cy="276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AA32A5-D76E-C1D6-9F4A-30E16C8CA141}"/>
              </a:ext>
            </a:extLst>
          </p:cNvPr>
          <p:cNvSpPr txBox="1"/>
          <p:nvPr/>
        </p:nvSpPr>
        <p:spPr>
          <a:xfrm>
            <a:off x="61671" y="1110004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00FF"/>
                </a:solidFill>
              </a:rPr>
              <a:t>Str_Fdn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785656"/>
            <a:ext cx="1067882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92951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3129699" y="5449870"/>
            <a:ext cx="8407877" cy="19796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F3B30A-FBE0-9532-2F0F-BFAD4E11A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60" b="30018"/>
          <a:stretch/>
        </p:blipFill>
        <p:spPr>
          <a:xfrm>
            <a:off x="112690" y="2069825"/>
            <a:ext cx="2809035" cy="827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47AC7E-936D-014F-E06D-0317A68E4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27" y="3344817"/>
            <a:ext cx="1836941" cy="3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1"/>
          <a:stretch/>
        </p:blipFill>
        <p:spPr>
          <a:xfrm>
            <a:off x="79494" y="874268"/>
            <a:ext cx="2033241" cy="51299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" y="785656"/>
            <a:ext cx="1807609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85656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79494" y="5460641"/>
            <a:ext cx="2033242" cy="20700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2E8091-E515-D8AE-B61F-5DCBD048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1371614"/>
            <a:ext cx="1067882" cy="276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32791-9B78-54AA-A609-83F77AFA11C1}"/>
              </a:ext>
            </a:extLst>
          </p:cNvPr>
          <p:cNvSpPr txBox="1"/>
          <p:nvPr/>
        </p:nvSpPr>
        <p:spPr>
          <a:xfrm>
            <a:off x="6899406" y="137161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RC-EF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165A4-C72B-A977-B328-E192AD844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006" y="1695601"/>
            <a:ext cx="5649934" cy="1228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656F89-1AD7-316A-1484-9AB68AD0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3083207"/>
            <a:ext cx="1067882" cy="276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9FB123-E9E5-6F94-6DA9-442473359F25}"/>
              </a:ext>
            </a:extLst>
          </p:cNvPr>
          <p:cNvSpPr txBox="1"/>
          <p:nvPr/>
        </p:nvSpPr>
        <p:spPr>
          <a:xfrm>
            <a:off x="6919278" y="3097796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6A43D-E23D-A915-A5AB-A71A3D5B6638}"/>
              </a:ext>
            </a:extLst>
          </p:cNvPr>
          <p:cNvSpPr txBox="1"/>
          <p:nvPr/>
        </p:nvSpPr>
        <p:spPr>
          <a:xfrm>
            <a:off x="5993373" y="138620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EF3A-DB4E-C348-1AF4-EB0CC925E994}"/>
              </a:ext>
            </a:extLst>
          </p:cNvPr>
          <p:cNvSpPr txBox="1"/>
          <p:nvPr/>
        </p:nvSpPr>
        <p:spPr>
          <a:xfrm>
            <a:off x="5993373" y="308320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SWM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D81C9-1CEB-457C-751C-F51412F25CCD}"/>
              </a:ext>
            </a:extLst>
          </p:cNvPr>
          <p:cNvSpPr txBox="1"/>
          <p:nvPr/>
        </p:nvSpPr>
        <p:spPr>
          <a:xfrm>
            <a:off x="5993373" y="4201242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Custom</a:t>
            </a:r>
            <a:endParaRPr lang="ko-KR" altLang="en-US" sz="11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AEE39AB-687D-CA61-904B-122C3594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4179789"/>
            <a:ext cx="1067882" cy="2761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0B4BB0-02CB-87BA-5C59-F6588E0A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53" y="3083207"/>
            <a:ext cx="1067882" cy="2761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497450-5ED5-7CB3-7363-24880DFB8E1F}"/>
              </a:ext>
            </a:extLst>
          </p:cNvPr>
          <p:cNvSpPr txBox="1"/>
          <p:nvPr/>
        </p:nvSpPr>
        <p:spPr>
          <a:xfrm>
            <a:off x="8712808" y="3097796"/>
            <a:ext cx="74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4B6A9B-162A-F249-6D11-1666A8D24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373" y="3486049"/>
            <a:ext cx="5641567" cy="3484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7E33764-FDDD-B920-5FD3-3887E9326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4769698"/>
            <a:ext cx="5751648" cy="32425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AC792F0-341F-24EA-129A-684D4C113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088171"/>
            <a:ext cx="5751648" cy="3242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9369A3-B8B1-6C42-E066-7C5DB8123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401881"/>
            <a:ext cx="5751648" cy="324254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9DD625-2F52-4AE6-740D-CD4F952028C5}"/>
              </a:ext>
            </a:extLst>
          </p:cNvPr>
          <p:cNvGrpSpPr/>
          <p:nvPr/>
        </p:nvGrpSpPr>
        <p:grpSpPr>
          <a:xfrm>
            <a:off x="2707056" y="785656"/>
            <a:ext cx="2860055" cy="4433320"/>
            <a:chOff x="61671" y="1110004"/>
            <a:chExt cx="2860055" cy="44333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C43B4-FB26-6F58-3E7A-6560D2549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924" b="48833"/>
            <a:stretch/>
          </p:blipFill>
          <p:spPr>
            <a:xfrm>
              <a:off x="112690" y="4304128"/>
              <a:ext cx="2809035" cy="7307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9F21953-7B16-7BE1-1DF2-17E9E2C2F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72" y="1110004"/>
              <a:ext cx="1067882" cy="2761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AA32A5-D76E-C1D6-9F4A-30E16C8CA141}"/>
                </a:ext>
              </a:extLst>
            </p:cNvPr>
            <p:cNvSpPr txBox="1"/>
            <p:nvPr/>
          </p:nvSpPr>
          <p:spPr>
            <a:xfrm>
              <a:off x="61671" y="1110004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0000FF"/>
                  </a:solidFill>
                </a:rPr>
                <a:t>Str_Fdn</a:t>
              </a:r>
              <a:endParaRPr lang="ko-KR" altLang="en-US" sz="1100" dirty="0">
                <a:solidFill>
                  <a:srgbClr val="0000FF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F3B30A-FBE0-9532-2F0F-BFAD4E11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3860" b="30018"/>
            <a:stretch/>
          </p:blipFill>
          <p:spPr>
            <a:xfrm>
              <a:off x="112690" y="2069825"/>
              <a:ext cx="2809035" cy="8270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D47AC7E-936D-014F-E06D-0317A68E4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827" y="3344817"/>
              <a:ext cx="1836941" cy="32390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1FCF597-39B3-B210-35DE-AAF0AFFD8496}"/>
                </a:ext>
              </a:extLst>
            </p:cNvPr>
            <p:cNvSpPr/>
            <p:nvPr/>
          </p:nvSpPr>
          <p:spPr>
            <a:xfrm>
              <a:off x="61672" y="1738183"/>
              <a:ext cx="2860054" cy="1345024"/>
            </a:xfrm>
            <a:prstGeom prst="rect">
              <a:avLst/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4FDDA5-04E3-68AB-35BA-EB2D37A98CDD}"/>
                </a:ext>
              </a:extLst>
            </p:cNvPr>
            <p:cNvSpPr txBox="1"/>
            <p:nvPr/>
          </p:nvSpPr>
          <p:spPr>
            <a:xfrm>
              <a:off x="61671" y="144443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할당 목록</a:t>
              </a:r>
              <a:endParaRPr lang="ko-KR" altLang="en-US" sz="1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541D4B-7946-CEFC-0EFE-00A1F930BB43}"/>
                </a:ext>
              </a:extLst>
            </p:cNvPr>
            <p:cNvSpPr txBox="1"/>
            <p:nvPr/>
          </p:nvSpPr>
          <p:spPr>
            <a:xfrm>
              <a:off x="61671" y="4042532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대기 목록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98AEF0-1D92-0B9E-0288-1206818BCC1C}"/>
                </a:ext>
              </a:extLst>
            </p:cNvPr>
            <p:cNvSpPr txBox="1"/>
            <p:nvPr/>
          </p:nvSpPr>
          <p:spPr>
            <a:xfrm>
              <a:off x="336859" y="5281714"/>
              <a:ext cx="22092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C00000"/>
                  </a:solidFill>
                </a:rPr>
                <a:t>Summary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 파일 </a:t>
              </a:r>
              <a:r>
                <a:rPr lang="en-US" altLang="ko-KR" sz="1100" i="1" dirty="0">
                  <a:solidFill>
                    <a:srgbClr val="C00000"/>
                  </a:solidFill>
                </a:rPr>
                <a:t>+ 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수동입력 가능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658D7C-47B6-3126-1CA1-B2B484C06D5A}"/>
              </a:ext>
            </a:extLst>
          </p:cNvPr>
          <p:cNvSpPr txBox="1"/>
          <p:nvPr/>
        </p:nvSpPr>
        <p:spPr>
          <a:xfrm>
            <a:off x="6027185" y="479346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1735-EFBA-9C20-ECB3-78ACF46EAE65}"/>
              </a:ext>
            </a:extLst>
          </p:cNvPr>
          <p:cNvSpPr txBox="1"/>
          <p:nvPr/>
        </p:nvSpPr>
        <p:spPr>
          <a:xfrm>
            <a:off x="6056103" y="5429064"/>
            <a:ext cx="242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DF719-8962-543A-EBC9-4705ED1F8E45}"/>
              </a:ext>
            </a:extLst>
          </p:cNvPr>
          <p:cNvSpPr txBox="1"/>
          <p:nvPr/>
        </p:nvSpPr>
        <p:spPr>
          <a:xfrm>
            <a:off x="11277365" y="479346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=A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282ED3-0B72-5D14-7F7B-58A1C89077E2}"/>
              </a:ext>
            </a:extLst>
          </p:cNvPr>
          <p:cNvSpPr txBox="1"/>
          <p:nvPr/>
        </p:nvSpPr>
        <p:spPr>
          <a:xfrm>
            <a:off x="6000237" y="455274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/>
              <a:t>적용구분</a:t>
            </a:r>
            <a:endParaRPr lang="ko-KR" alt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217BF4-0B49-63F6-BE27-178F9FE599BF}"/>
              </a:ext>
            </a:extLst>
          </p:cNvPr>
          <p:cNvSpPr txBox="1"/>
          <p:nvPr/>
        </p:nvSpPr>
        <p:spPr>
          <a:xfrm>
            <a:off x="6702959" y="4552744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Spec</a:t>
            </a:r>
            <a:endParaRPr lang="ko-KR" altLang="en-US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5B615-A638-8013-2EFB-07814D4FFB8E}"/>
              </a:ext>
            </a:extLst>
          </p:cNvPr>
          <p:cNvSpPr txBox="1"/>
          <p:nvPr/>
        </p:nvSpPr>
        <p:spPr>
          <a:xfrm>
            <a:off x="8676371" y="4552744"/>
            <a:ext cx="6383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Work Master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93269-0552-04E5-5D1F-AEAF2A58E015}"/>
              </a:ext>
            </a:extLst>
          </p:cNvPr>
          <p:cNvSpPr txBox="1"/>
          <p:nvPr/>
        </p:nvSpPr>
        <p:spPr>
          <a:xfrm>
            <a:off x="11277365" y="455274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 dirty="0"/>
              <a:t>수식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3F9D533-DD47-C017-E422-6DF29EF403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575" y="5436698"/>
            <a:ext cx="3819524" cy="23591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62AF7A5-F9E6-5DB7-26C5-9AD5A919A5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3617" y="5429063"/>
            <a:ext cx="727098" cy="23857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4D029CC-EEC1-8989-2092-CD85AE52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12" y="4179789"/>
            <a:ext cx="1067882" cy="2761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7619556-6739-DF72-CF49-4E2B3D2663D2}"/>
              </a:ext>
            </a:extLst>
          </p:cNvPr>
          <p:cNvSpPr txBox="1"/>
          <p:nvPr/>
        </p:nvSpPr>
        <p:spPr>
          <a:xfrm>
            <a:off x="6959726" y="419067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GWM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95812-40F4-1980-6D43-506C180C16BA}"/>
              </a:ext>
            </a:extLst>
          </p:cNvPr>
          <p:cNvSpPr txBox="1"/>
          <p:nvPr/>
        </p:nvSpPr>
        <p:spPr>
          <a:xfrm>
            <a:off x="8260643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1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1771DF6-2BB3-9407-94A8-316695AE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267" y="4179789"/>
            <a:ext cx="1067882" cy="276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8D72985-96CF-6CE6-C924-77BCD82C8CB5}"/>
              </a:ext>
            </a:extLst>
          </p:cNvPr>
          <p:cNvSpPr txBox="1"/>
          <p:nvPr/>
        </p:nvSpPr>
        <p:spPr>
          <a:xfrm>
            <a:off x="9451398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47E48EA-0759-344D-B0AA-DAAA57DEA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4790842"/>
            <a:ext cx="131594" cy="27619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BCE84DA-7817-6275-B0E6-23E0B7988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414475"/>
            <a:ext cx="131594" cy="2761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616DEE6-57C8-8A2B-283A-0257E64BB9F6}"/>
              </a:ext>
            </a:extLst>
          </p:cNvPr>
          <p:cNvSpPr txBox="1"/>
          <p:nvPr/>
        </p:nvSpPr>
        <p:spPr>
          <a:xfrm>
            <a:off x="6027185" y="5127222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+’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A27A90B-4259-7036-D6BC-7F25C788D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124599"/>
            <a:ext cx="131594" cy="2761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87A1786-24B8-A151-2011-3A0B2F86ADB9}"/>
              </a:ext>
            </a:extLst>
          </p:cNvPr>
          <p:cNvSpPr txBox="1"/>
          <p:nvPr/>
        </p:nvSpPr>
        <p:spPr>
          <a:xfrm>
            <a:off x="7462381" y="479346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 Work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3E8C5-F39A-1F29-39D1-FA9FEA44511E}"/>
              </a:ext>
            </a:extLst>
          </p:cNvPr>
          <p:cNvSpPr txBox="1"/>
          <p:nvPr/>
        </p:nvSpPr>
        <p:spPr>
          <a:xfrm>
            <a:off x="8407336" y="479346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1C1DF5-79C8-29A6-00EE-5ECB0EB1D890}"/>
              </a:ext>
            </a:extLst>
          </p:cNvPr>
          <p:cNvSpPr txBox="1"/>
          <p:nvPr/>
        </p:nvSpPr>
        <p:spPr>
          <a:xfrm>
            <a:off x="9209970" y="4793465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Excavation</a:t>
            </a:r>
            <a:endParaRPr lang="ko-KR" altLang="en-US" dirty="0"/>
          </a:p>
        </p:txBody>
      </p:sp>
      <p:sp>
        <p:nvSpPr>
          <p:cNvPr id="67" name="십자형 66">
            <a:extLst>
              <a:ext uri="{FF2B5EF4-FFF2-40B4-BE49-F238E27FC236}">
                <a16:creationId xmlns:a16="http://schemas.microsoft.com/office/drawing/2014/main" id="{7DCA5932-536A-2285-DE47-B02F9008BDFD}"/>
              </a:ext>
            </a:extLst>
          </p:cNvPr>
          <p:cNvSpPr/>
          <p:nvPr/>
        </p:nvSpPr>
        <p:spPr>
          <a:xfrm>
            <a:off x="8115248" y="3068617"/>
            <a:ext cx="290790" cy="290790"/>
          </a:xfrm>
          <a:prstGeom prst="plus">
            <a:avLst>
              <a:gd name="adj" fmla="val 467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4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C42FB-5B3B-9155-9419-F60E998C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87" y="892576"/>
            <a:ext cx="1935917" cy="26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1244610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1" y="3592978"/>
            <a:ext cx="2638886" cy="2535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0" y="359297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4245584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3477563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578"/>
          <a:stretch/>
        </p:blipFill>
        <p:spPr>
          <a:xfrm>
            <a:off x="4136002" y="1632377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4BA391C-376B-3D02-2F90-A57679688364}"/>
              </a:ext>
            </a:extLst>
          </p:cNvPr>
          <p:cNvGrpSpPr/>
          <p:nvPr/>
        </p:nvGrpSpPr>
        <p:grpSpPr>
          <a:xfrm>
            <a:off x="2664892" y="5042604"/>
            <a:ext cx="658439" cy="1026730"/>
            <a:chOff x="3461076" y="1647813"/>
            <a:chExt cx="658439" cy="102673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7596C62-0A90-CDC2-B740-A7A468EE3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764D4940-E76D-72FC-DE8B-84B7685F0A79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7ADA2F4A-2CD0-CF1B-A7DB-1DD20ACB5136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0931D86-3A39-0E7D-D85A-822C70D05846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FE09717-1567-3644-537E-A9EB2FA20CB7}"/>
              </a:ext>
            </a:extLst>
          </p:cNvPr>
          <p:cNvSpPr txBox="1"/>
          <p:nvPr/>
        </p:nvSpPr>
        <p:spPr>
          <a:xfrm>
            <a:off x="2818436" y="4948292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-</a:t>
            </a:r>
            <a:endParaRPr lang="ko-KR" alt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458DD-DE79-E4A9-13B4-6A81924633BC}"/>
              </a:ext>
            </a:extLst>
          </p:cNvPr>
          <p:cNvSpPr txBox="1"/>
          <p:nvPr/>
        </p:nvSpPr>
        <p:spPr>
          <a:xfrm>
            <a:off x="2789361" y="51079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+mj-lt"/>
              </a:rPr>
              <a:t>+</a:t>
            </a:r>
            <a:endParaRPr lang="ko-KR" altLang="en-US" sz="14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3411591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4297438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5056289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5108143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92172" y="3924790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746267" y="1458873"/>
            <a:ext cx="1081722" cy="727108"/>
          </a:xfrm>
          <a:prstGeom prst="rect">
            <a:avLst/>
          </a:prstGeom>
        </p:spPr>
      </p:pic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EC62E29-55F8-7CFE-9DF2-DF7AE2BE278B}"/>
              </a:ext>
            </a:extLst>
          </p:cNvPr>
          <p:cNvCxnSpPr>
            <a:cxnSpLocks/>
          </p:cNvCxnSpPr>
          <p:nvPr/>
        </p:nvCxnSpPr>
        <p:spPr>
          <a:xfrm rot="5400000">
            <a:off x="10451487" y="1035650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C9C84F-4BC0-BB8C-A89B-9B8AC7B118A0}"/>
              </a:ext>
            </a:extLst>
          </p:cNvPr>
          <p:cNvSpPr txBox="1"/>
          <p:nvPr/>
        </p:nvSpPr>
        <p:spPr>
          <a:xfrm>
            <a:off x="9292200" y="688780"/>
            <a:ext cx="2525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WM info :</a:t>
            </a:r>
          </a:p>
          <a:p>
            <a:r>
              <a:rPr lang="en-US" altLang="ko-KR" sz="1200" dirty="0"/>
              <a:t>From project-GWM, project-SWM</a:t>
            </a:r>
            <a:endParaRPr lang="ko-KR" altLang="en-US" sz="1200" dirty="0"/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46104EF-A951-0917-01E1-32A1502FE6D0}"/>
              </a:ext>
            </a:extLst>
          </p:cNvPr>
          <p:cNvCxnSpPr>
            <a:cxnSpLocks/>
          </p:cNvCxnSpPr>
          <p:nvPr/>
        </p:nvCxnSpPr>
        <p:spPr>
          <a:xfrm rot="5400000">
            <a:off x="5210183" y="1035652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5473E62-24FA-FF87-E2ED-487AC0DA7A40}"/>
              </a:ext>
            </a:extLst>
          </p:cNvPr>
          <p:cNvSpPr txBox="1"/>
          <p:nvPr/>
        </p:nvSpPr>
        <p:spPr>
          <a:xfrm>
            <a:off x="5108143" y="688780"/>
            <a:ext cx="152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Formula : </a:t>
            </a:r>
          </a:p>
          <a:p>
            <a:r>
              <a:rPr lang="en-US" altLang="ko-KR" sz="1200" dirty="0"/>
              <a:t>From std-</a:t>
            </a:r>
            <a:r>
              <a:rPr lang="en-US" altLang="ko-KR" sz="1200" dirty="0" err="1"/>
              <a:t>famillylist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1506220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3B4399DD-5EA5-388E-5379-A2CBD46C83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7575" y="2397674"/>
            <a:ext cx="599586" cy="383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871530-8B81-D128-7682-EB074D229C24}"/>
              </a:ext>
            </a:extLst>
          </p:cNvPr>
          <p:cNvSpPr txBox="1"/>
          <p:nvPr/>
        </p:nvSpPr>
        <p:spPr>
          <a:xfrm>
            <a:off x="4437368" y="3033925"/>
            <a:ext cx="538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Std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</a:rPr>
              <a:t> 만 선택했을 시에는 전체 자동 체크 </a:t>
            </a:r>
            <a:r>
              <a:rPr lang="en-US" altLang="ko-KR" sz="1200" dirty="0">
                <a:solidFill>
                  <a:srgbClr val="FF0000"/>
                </a:solidFill>
              </a:rPr>
              <a:t>or</a:t>
            </a:r>
            <a:r>
              <a:rPr lang="ko-KR" altLang="en-US" sz="1200" dirty="0">
                <a:solidFill>
                  <a:srgbClr val="FF0000"/>
                </a:solidFill>
              </a:rPr>
              <a:t> 비활성화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Revit Type</a:t>
            </a:r>
            <a:r>
              <a:rPr lang="ko-KR" altLang="en-US" sz="1200" dirty="0">
                <a:solidFill>
                  <a:srgbClr val="FF0000"/>
                </a:solidFill>
              </a:rPr>
              <a:t>까지 선택했을 때에는 </a:t>
            </a:r>
            <a:r>
              <a:rPr lang="en-US" altLang="ko-KR" sz="1200" dirty="0">
                <a:solidFill>
                  <a:srgbClr val="FF0000"/>
                </a:solidFill>
              </a:rPr>
              <a:t>Revit Type </a:t>
            </a:r>
            <a:r>
              <a:rPr lang="ko-KR" altLang="en-US" sz="1200" dirty="0">
                <a:solidFill>
                  <a:srgbClr val="FF0000"/>
                </a:solidFill>
              </a:rPr>
              <a:t>별 사용여부 체크박스 보여주기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pjt</a:t>
            </a:r>
            <a:r>
              <a:rPr lang="en-US" altLang="ko-KR" sz="1200" dirty="0"/>
              <a:t>-apply-status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41646" y="3913431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2604592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3532219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2764198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578"/>
          <a:stretch/>
        </p:blipFill>
        <p:spPr>
          <a:xfrm>
            <a:off x="4136002" y="2992359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2698226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3584073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4342924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4394778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2746267" y="2818855"/>
            <a:ext cx="1081722" cy="727108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2866202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6484611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6515916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5714728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5714728" y="1185553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1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1644061" cy="533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1602415" cy="20005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4770718" y="848803"/>
            <a:ext cx="1370357" cy="5342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5113078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4378599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4378599" y="118061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8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C6735A-C29C-89C7-0A51-A7CCF26E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85D39C-E94C-C5A0-541D-75140EC727E3}"/>
              </a:ext>
            </a:extLst>
          </p:cNvPr>
          <p:cNvSpPr/>
          <p:nvPr/>
        </p:nvSpPr>
        <p:spPr>
          <a:xfrm>
            <a:off x="304800" y="2634848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Bnote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CFEB57-4A27-8DEF-ACA9-5B860F15CED2}"/>
              </a:ext>
            </a:extLst>
          </p:cNvPr>
          <p:cNvSpPr/>
          <p:nvPr/>
        </p:nvSpPr>
        <p:spPr>
          <a:xfrm>
            <a:off x="304800" y="3104162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팀표준으로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85D418-7922-5786-6E6F-8C9AB27985C4}"/>
              </a:ext>
            </a:extLst>
          </p:cNvPr>
          <p:cNvCxnSpPr/>
          <p:nvPr/>
        </p:nvCxnSpPr>
        <p:spPr>
          <a:xfrm>
            <a:off x="1936376" y="259976"/>
            <a:ext cx="0" cy="650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2BDD39-F0D5-E43A-FFB1-A7B2295B227D}"/>
              </a:ext>
            </a:extLst>
          </p:cNvPr>
          <p:cNvSpPr txBox="1"/>
          <p:nvPr/>
        </p:nvSpPr>
        <p:spPr>
          <a:xfrm>
            <a:off x="2151529" y="438599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Recent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Bnotes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4A3FB2-D740-CF54-A9E3-417C7EC8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67" y="1063748"/>
            <a:ext cx="962159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3F2C3D-6A86-644A-F9F1-D24162F0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2" y="1063748"/>
            <a:ext cx="990738" cy="1000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677EF9-5772-8B10-DD10-CBDED315A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76" y="1044695"/>
            <a:ext cx="1019317" cy="1038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40219A-7F01-2E67-1954-3D2C6789209A}"/>
              </a:ext>
            </a:extLst>
          </p:cNvPr>
          <p:cNvSpPr txBox="1"/>
          <p:nvPr/>
        </p:nvSpPr>
        <p:spPr>
          <a:xfrm>
            <a:off x="304800" y="5971401"/>
            <a:ext cx="117692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rgbClr val="0070C0"/>
                </a:solidFill>
              </a:rPr>
              <a:t>What’s new</a:t>
            </a:r>
          </a:p>
          <a:p>
            <a:pPr>
              <a:lnSpc>
                <a:spcPct val="20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Bnote</a:t>
            </a:r>
            <a:r>
              <a:rPr lang="en-US" altLang="ko-KR" sz="900" dirty="0">
                <a:solidFill>
                  <a:srgbClr val="0070C0"/>
                </a:solidFill>
              </a:rPr>
              <a:t> FAQ (teams)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2CB733F-45B8-2026-C4D4-DB3A97C7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68" y="296711"/>
            <a:ext cx="1744354" cy="17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24E3F6-866E-8D4D-8BC6-6F1258DF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53613-61B3-6190-9158-5290CBA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E4B47E-DB6A-D7FB-6CAF-D8EB416E46D1}"/>
              </a:ext>
            </a:extLst>
          </p:cNvPr>
          <p:cNvSpPr/>
          <p:nvPr/>
        </p:nvSpPr>
        <p:spPr>
          <a:xfrm>
            <a:off x="696141" y="846094"/>
            <a:ext cx="1019447" cy="137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</a:t>
            </a:r>
            <a:r>
              <a:rPr lang="ko-KR" altLang="en-US" sz="900" dirty="0"/>
              <a:t> </a:t>
            </a:r>
            <a:r>
              <a:rPr lang="en-US" altLang="ko-KR" sz="900" dirty="0"/>
              <a:t>Building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61457-3DE7-A062-C067-CF6BB7C7C6A4}"/>
              </a:ext>
            </a:extLst>
          </p:cNvPr>
          <p:cNvSpPr/>
          <p:nvPr/>
        </p:nvSpPr>
        <p:spPr>
          <a:xfrm>
            <a:off x="2710931" y="1480456"/>
            <a:ext cx="2488457" cy="2518984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altLang="ko-KR" sz="9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H_FL_AR_S17_RC Slab_RS1 T150</a:t>
            </a:r>
            <a:r>
              <a:rPr lang="pt-BR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altLang="ko-KR" sz="900" dirty="0">
                <a:solidFill>
                  <a:schemeClr val="tx1"/>
                </a:solidFill>
              </a:rPr>
              <a:t>H_FL_AR_S17_RC Slab_2S1 T150 30 MPa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7578E-4130-76B5-0720-7A5165DA6B61}"/>
              </a:ext>
            </a:extLst>
          </p:cNvPr>
          <p:cNvSpPr/>
          <p:nvPr/>
        </p:nvSpPr>
        <p:spPr>
          <a:xfrm>
            <a:off x="2710932" y="4606732"/>
            <a:ext cx="2488456" cy="1491576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7F6FDAC-A26F-0DE2-6AB2-59809CDD6269}"/>
              </a:ext>
            </a:extLst>
          </p:cNvPr>
          <p:cNvSpPr/>
          <p:nvPr/>
        </p:nvSpPr>
        <p:spPr>
          <a:xfrm>
            <a:off x="4084321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0A26720-E1B2-45B4-BEAB-1952FC9A7E1E}"/>
              </a:ext>
            </a:extLst>
          </p:cNvPr>
          <p:cNvSpPr/>
          <p:nvPr/>
        </p:nvSpPr>
        <p:spPr>
          <a:xfrm rot="10800000">
            <a:off x="3326675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4A1E-BE43-A07A-5EE2-76D6F6B486E6}"/>
              </a:ext>
            </a:extLst>
          </p:cNvPr>
          <p:cNvSpPr txBox="1"/>
          <p:nvPr/>
        </p:nvSpPr>
        <p:spPr>
          <a:xfrm>
            <a:off x="2710932" y="4324103"/>
            <a:ext cx="506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Entry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53BAF-01BB-0607-160C-7FA3F10DC205}"/>
              </a:ext>
            </a:extLst>
          </p:cNvPr>
          <p:cNvSpPr txBox="1"/>
          <p:nvPr/>
        </p:nvSpPr>
        <p:spPr>
          <a:xfrm>
            <a:off x="2710932" y="1169349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Assigned for : 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5558F-13B4-EB8D-9EC7-E14642FEFC0D}"/>
              </a:ext>
            </a:extLst>
          </p:cNvPr>
          <p:cNvSpPr txBox="1"/>
          <p:nvPr/>
        </p:nvSpPr>
        <p:spPr>
          <a:xfrm>
            <a:off x="3700261" y="1169349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H_FL_AR S17_RC Slab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EC939-484E-31FD-520F-8F5708EE9A3F}"/>
              </a:ext>
            </a:extLst>
          </p:cNvPr>
          <p:cNvSpPr txBox="1"/>
          <p:nvPr/>
        </p:nvSpPr>
        <p:spPr>
          <a:xfrm>
            <a:off x="1827918" y="78812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STB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5BBA7-9D1A-A471-CBD4-8DBE5823B238}"/>
              </a:ext>
            </a:extLst>
          </p:cNvPr>
          <p:cNvSpPr/>
          <p:nvPr/>
        </p:nvSpPr>
        <p:spPr>
          <a:xfrm>
            <a:off x="2710932" y="17330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33FD8F-4430-C917-7E6D-1BB0E32078BF}"/>
              </a:ext>
            </a:extLst>
          </p:cNvPr>
          <p:cNvSpPr/>
          <p:nvPr/>
        </p:nvSpPr>
        <p:spPr>
          <a:xfrm>
            <a:off x="45917" y="31808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5E9E0A8-B906-37D8-AA51-AF340DA0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16643"/>
              </p:ext>
            </p:extLst>
          </p:nvPr>
        </p:nvGraphicFramePr>
        <p:xfrm>
          <a:off x="5343802" y="1480456"/>
          <a:ext cx="154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B292B2-EF5A-9D3B-5212-0982F4E8B81F}"/>
              </a:ext>
            </a:extLst>
          </p:cNvPr>
          <p:cNvSpPr/>
          <p:nvPr/>
        </p:nvSpPr>
        <p:spPr>
          <a:xfrm>
            <a:off x="5343802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C64C2-5397-799D-81EB-BAAD62956ECE}"/>
              </a:ext>
            </a:extLst>
          </p:cNvPr>
          <p:cNvSpPr txBox="1"/>
          <p:nvPr/>
        </p:nvSpPr>
        <p:spPr>
          <a:xfrm>
            <a:off x="8400325" y="982760"/>
            <a:ext cx="3477490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체크된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GWM/SWM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에 해당하는 모든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WM 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이 나열됨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9F4E8E5-2EFD-7C3F-B115-FA985358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74757"/>
              </p:ext>
            </p:extLst>
          </p:nvPr>
        </p:nvGraphicFramePr>
        <p:xfrm>
          <a:off x="7181850" y="1480456"/>
          <a:ext cx="4695968" cy="2983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1891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68649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818090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80698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39418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4161844675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A03AF036-00001 Concrete Work Superstructure Work Form Work (1 time in use) Flat Form     Dressed Lumber, Plywood or Steel Form(Wood Planks are not Allowed) incl. Chamfer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A03AF037-00003 Concrete Work Superstructure Work Rebar Work Deformed Bar (Non-Coat.)  300MPa&lt;Fy≤400MPa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400MPa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=V*RE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50365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410679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88068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743063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50C5D-9057-ADD0-6F77-DED6A6C6DE88}"/>
              </a:ext>
            </a:extLst>
          </p:cNvPr>
          <p:cNvSpPr/>
          <p:nvPr/>
        </p:nvSpPr>
        <p:spPr>
          <a:xfrm>
            <a:off x="7181850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E71498-31B6-650E-516A-C9F72A7C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91552"/>
              </p:ext>
            </p:extLst>
          </p:nvPr>
        </p:nvGraphicFramePr>
        <p:xfrm>
          <a:off x="6992614" y="4617497"/>
          <a:ext cx="4885202" cy="14915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397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257336260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913018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90153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47483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50017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UG-PT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400MPa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A03527-DF8F-C982-B792-118686CC8219}"/>
              </a:ext>
            </a:extLst>
          </p:cNvPr>
          <p:cNvCxnSpPr/>
          <p:nvPr/>
        </p:nvCxnSpPr>
        <p:spPr>
          <a:xfrm>
            <a:off x="5343802" y="4533303"/>
            <a:ext cx="6755433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F546E40-1009-0E07-F5A4-BD60301B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96747"/>
              </p:ext>
            </p:extLst>
          </p:nvPr>
        </p:nvGraphicFramePr>
        <p:xfrm>
          <a:off x="5343802" y="4615190"/>
          <a:ext cx="154017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UG-PT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</a:tbl>
          </a:graphicData>
        </a:graphic>
      </p:graphicFrame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7219921-6278-1485-51DF-5F1BC7BA553A}"/>
              </a:ext>
            </a:extLst>
          </p:cNvPr>
          <p:cNvSpPr/>
          <p:nvPr/>
        </p:nvSpPr>
        <p:spPr>
          <a:xfrm>
            <a:off x="3962400" y="644573"/>
            <a:ext cx="2754179" cy="803227"/>
          </a:xfrm>
          <a:custGeom>
            <a:avLst/>
            <a:gdLst>
              <a:gd name="connsiteX0" fmla="*/ 0 w 2754179"/>
              <a:gd name="connsiteY0" fmla="*/ 542877 h 803227"/>
              <a:gd name="connsiteX1" fmla="*/ 355600 w 2754179"/>
              <a:gd name="connsiteY1" fmla="*/ 22177 h 803227"/>
              <a:gd name="connsiteX2" fmla="*/ 1746250 w 2754179"/>
              <a:gd name="connsiteY2" fmla="*/ 130127 h 803227"/>
              <a:gd name="connsiteX3" fmla="*/ 2705100 w 2754179"/>
              <a:gd name="connsiteY3" fmla="*/ 441277 h 803227"/>
              <a:gd name="connsiteX4" fmla="*/ 2616200 w 2754179"/>
              <a:gd name="connsiteY4" fmla="*/ 676227 h 803227"/>
              <a:gd name="connsiteX5" fmla="*/ 2628900 w 2754179"/>
              <a:gd name="connsiteY5" fmla="*/ 803227 h 80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179" h="803227">
                <a:moveTo>
                  <a:pt x="0" y="542877"/>
                </a:moveTo>
                <a:cubicBezTo>
                  <a:pt x="32279" y="316923"/>
                  <a:pt x="64558" y="90969"/>
                  <a:pt x="355600" y="22177"/>
                </a:cubicBezTo>
                <a:cubicBezTo>
                  <a:pt x="646642" y="-46615"/>
                  <a:pt x="1354667" y="60277"/>
                  <a:pt x="1746250" y="130127"/>
                </a:cubicBezTo>
                <a:cubicBezTo>
                  <a:pt x="2137833" y="199977"/>
                  <a:pt x="2560108" y="350260"/>
                  <a:pt x="2705100" y="441277"/>
                </a:cubicBezTo>
                <a:cubicBezTo>
                  <a:pt x="2850092" y="532294"/>
                  <a:pt x="2628900" y="615902"/>
                  <a:pt x="2616200" y="676227"/>
                </a:cubicBezTo>
                <a:cubicBezTo>
                  <a:pt x="2603500" y="736552"/>
                  <a:pt x="2616200" y="769889"/>
                  <a:pt x="2628900" y="803227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4170E-1BB1-33C6-7BDB-2BE404778B49}"/>
              </a:ext>
            </a:extLst>
          </p:cNvPr>
          <p:cNvSpPr txBox="1"/>
          <p:nvPr/>
        </p:nvSpPr>
        <p:spPr>
          <a:xfrm>
            <a:off x="5524500" y="517615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[“project-</a:t>
            </a:r>
            <a:r>
              <a:rPr lang="en-US" altLang="ko-KR" sz="1050" dirty="0" err="1">
                <a:solidFill>
                  <a:srgbClr val="FF00FF"/>
                </a:solidFill>
              </a:rPr>
              <a:t>familylist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F8C62-D173-42A6-5D0C-652A22756D4A}"/>
              </a:ext>
            </a:extLst>
          </p:cNvPr>
          <p:cNvSpPr txBox="1"/>
          <p:nvPr/>
        </p:nvSpPr>
        <p:spPr>
          <a:xfrm>
            <a:off x="6139426" y="5208297"/>
            <a:ext cx="4389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</a:t>
            </a:r>
            <a:r>
              <a:rPr lang="en-US" altLang="ko-KR" sz="1050" dirty="0" err="1">
                <a:solidFill>
                  <a:srgbClr val="FF00FF"/>
                </a:solidFill>
              </a:rPr>
              <a:t>building_apply</a:t>
            </a:r>
            <a:r>
              <a:rPr lang="en-US" altLang="ko-KR" sz="1050" dirty="0">
                <a:solidFill>
                  <a:srgbClr val="FF00FF"/>
                </a:solidFill>
              </a:rPr>
              <a:t>”][</a:t>
            </a:r>
            <a:r>
              <a:rPr lang="en-US" altLang="ko-KR" sz="1050" dirty="0" err="1">
                <a:solidFill>
                  <a:srgbClr val="FF00FF"/>
                </a:solidFill>
              </a:rPr>
              <a:t>building_name</a:t>
            </a:r>
            <a:r>
              <a:rPr lang="en-US" altLang="ko-KR" sz="1050" dirty="0">
                <a:solidFill>
                  <a:srgbClr val="FF00FF"/>
                </a:solidFill>
              </a:rPr>
              <a:t>][“</a:t>
            </a:r>
            <a:r>
              <a:rPr lang="en-US" altLang="ko-KR" sz="1050" dirty="0" err="1">
                <a:solidFill>
                  <a:srgbClr val="FF00FF"/>
                </a:solidFill>
              </a:rPr>
              <a:t>assign_family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9B0E68E-F5A3-8357-31DC-C2677E1241B2}"/>
              </a:ext>
            </a:extLst>
          </p:cNvPr>
          <p:cNvSpPr/>
          <p:nvPr/>
        </p:nvSpPr>
        <p:spPr>
          <a:xfrm>
            <a:off x="5277575" y="1409391"/>
            <a:ext cx="298910" cy="1948544"/>
          </a:xfrm>
          <a:prstGeom prst="roundRect">
            <a:avLst/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C4369CB-C3F6-E07C-EA61-06AE2B1A025F}"/>
              </a:ext>
            </a:extLst>
          </p:cNvPr>
          <p:cNvSpPr/>
          <p:nvPr/>
        </p:nvSpPr>
        <p:spPr>
          <a:xfrm>
            <a:off x="5672918" y="1409391"/>
            <a:ext cx="1305800" cy="1948544"/>
          </a:xfrm>
          <a:prstGeom prst="roundRect">
            <a:avLst>
              <a:gd name="adj" fmla="val 5838"/>
            </a:avLst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95F597-8A1C-74E2-F1C6-678FF725DA7E}"/>
              </a:ext>
            </a:extLst>
          </p:cNvPr>
          <p:cNvSpPr/>
          <p:nvPr/>
        </p:nvSpPr>
        <p:spPr>
          <a:xfrm>
            <a:off x="1989939" y="942680"/>
            <a:ext cx="1978612" cy="2321976"/>
          </a:xfrm>
          <a:custGeom>
            <a:avLst/>
            <a:gdLst>
              <a:gd name="connsiteX0" fmla="*/ 159372 w 1978612"/>
              <a:gd name="connsiteY0" fmla="*/ 0 h 2321976"/>
              <a:gd name="connsiteX1" fmla="*/ 36824 w 1978612"/>
              <a:gd name="connsiteY1" fmla="*/ 1593130 h 2321976"/>
              <a:gd name="connsiteX2" fmla="*/ 734407 w 1978612"/>
              <a:gd name="connsiteY2" fmla="*/ 2318994 h 2321976"/>
              <a:gd name="connsiteX3" fmla="*/ 1893904 w 1978612"/>
              <a:gd name="connsiteY3" fmla="*/ 1819374 h 2321976"/>
              <a:gd name="connsiteX4" fmla="*/ 1799636 w 1978612"/>
              <a:gd name="connsiteY4" fmla="*/ 1065229 h 23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612" h="2321976">
                <a:moveTo>
                  <a:pt x="159372" y="0"/>
                </a:moveTo>
                <a:cubicBezTo>
                  <a:pt x="50178" y="603315"/>
                  <a:pt x="-59015" y="1206631"/>
                  <a:pt x="36824" y="1593130"/>
                </a:cubicBezTo>
                <a:cubicBezTo>
                  <a:pt x="132663" y="1979629"/>
                  <a:pt x="424894" y="2281287"/>
                  <a:pt x="734407" y="2318994"/>
                </a:cubicBezTo>
                <a:cubicBezTo>
                  <a:pt x="1043920" y="2356701"/>
                  <a:pt x="1716366" y="2028335"/>
                  <a:pt x="1893904" y="1819374"/>
                </a:cubicBezTo>
                <a:cubicBezTo>
                  <a:pt x="2071442" y="1610413"/>
                  <a:pt x="1935539" y="1337821"/>
                  <a:pt x="1799636" y="1065229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68E9A71-A704-9CA1-EAB1-5067D8EBFDA3}"/>
              </a:ext>
            </a:extLst>
          </p:cNvPr>
          <p:cNvSpPr/>
          <p:nvPr/>
        </p:nvSpPr>
        <p:spPr>
          <a:xfrm>
            <a:off x="2360769" y="749159"/>
            <a:ext cx="1628404" cy="2092515"/>
          </a:xfrm>
          <a:custGeom>
            <a:avLst/>
            <a:gdLst>
              <a:gd name="connsiteX0" fmla="*/ 1598490 w 1659545"/>
              <a:gd name="connsiteY0" fmla="*/ 448045 h 2092515"/>
              <a:gd name="connsiteX1" fmla="*/ 1579636 w 1659545"/>
              <a:gd name="connsiteY1" fmla="*/ 212375 h 2092515"/>
              <a:gd name="connsiteX2" fmla="*/ 816065 w 1659545"/>
              <a:gd name="connsiteY2" fmla="*/ 4985 h 2092515"/>
              <a:gd name="connsiteX3" fmla="*/ 109055 w 1659545"/>
              <a:gd name="connsiteY3" fmla="*/ 429192 h 2092515"/>
              <a:gd name="connsiteX4" fmla="*/ 61921 w 1659545"/>
              <a:gd name="connsiteY4" fmla="*/ 1447286 h 2092515"/>
              <a:gd name="connsiteX5" fmla="*/ 693517 w 1659545"/>
              <a:gd name="connsiteY5" fmla="*/ 2078882 h 2092515"/>
              <a:gd name="connsiteX6" fmla="*/ 1570209 w 1659545"/>
              <a:gd name="connsiteY6" fmla="*/ 1871493 h 209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545" h="2092515">
                <a:moveTo>
                  <a:pt x="1598490" y="448045"/>
                </a:moveTo>
                <a:cubicBezTo>
                  <a:pt x="1654265" y="367131"/>
                  <a:pt x="1710040" y="286218"/>
                  <a:pt x="1579636" y="212375"/>
                </a:cubicBezTo>
                <a:cubicBezTo>
                  <a:pt x="1449232" y="138532"/>
                  <a:pt x="1061162" y="-31151"/>
                  <a:pt x="816065" y="4985"/>
                </a:cubicBezTo>
                <a:cubicBezTo>
                  <a:pt x="570968" y="41121"/>
                  <a:pt x="234746" y="188809"/>
                  <a:pt x="109055" y="429192"/>
                </a:cubicBezTo>
                <a:cubicBezTo>
                  <a:pt x="-16636" y="669575"/>
                  <a:pt x="-35489" y="1172338"/>
                  <a:pt x="61921" y="1447286"/>
                </a:cubicBezTo>
                <a:cubicBezTo>
                  <a:pt x="159331" y="1722234"/>
                  <a:pt x="442136" y="2008181"/>
                  <a:pt x="693517" y="2078882"/>
                </a:cubicBezTo>
                <a:cubicBezTo>
                  <a:pt x="944898" y="2149583"/>
                  <a:pt x="1419380" y="1924911"/>
                  <a:pt x="1570209" y="1871493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B39FF-8C57-4D40-EC36-2CD22045F277}"/>
              </a:ext>
            </a:extLst>
          </p:cNvPr>
          <p:cNvSpPr txBox="1"/>
          <p:nvPr/>
        </p:nvSpPr>
        <p:spPr>
          <a:xfrm>
            <a:off x="4779390" y="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팀타입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모델타입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809F0-7901-B800-5AA5-E217DD327464}"/>
              </a:ext>
            </a:extLst>
          </p:cNvPr>
          <p:cNvSpPr txBox="1"/>
          <p:nvPr/>
        </p:nvSpPr>
        <p:spPr>
          <a:xfrm>
            <a:off x="2600600" y="3155802"/>
            <a:ext cx="2901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trike="sngStrike" dirty="0">
                <a:solidFill>
                  <a:srgbClr val="FF00FF"/>
                </a:solidFill>
              </a:rPr>
              <a:t>STB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건물의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“A”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팀타입에 할당된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1,2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모델타입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011F15-F433-A68C-6A1A-4D22DFE5C9C6}"/>
              </a:ext>
            </a:extLst>
          </p:cNvPr>
          <p:cNvSpPr txBox="1"/>
          <p:nvPr/>
        </p:nvSpPr>
        <p:spPr>
          <a:xfrm>
            <a:off x="7186801" y="3257131"/>
            <a:ext cx="4041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FF"/>
                </a:solidFill>
              </a:rPr>
              <a:t>그 모델 타입에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사용여부 표시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를</a:t>
            </a:r>
            <a:r>
              <a:rPr lang="ko-KR" altLang="en-US" sz="1050" dirty="0">
                <a:solidFill>
                  <a:srgbClr val="FF00FF"/>
                </a:solidFill>
              </a:rPr>
              <a:t> 가지고 오른쪽 등장 </a:t>
            </a:r>
            <a:r>
              <a:rPr lang="en-US" altLang="ko-KR" sz="1050" dirty="0">
                <a:solidFill>
                  <a:srgbClr val="FF00FF"/>
                </a:solidFill>
              </a:rPr>
              <a:t>WM</a:t>
            </a:r>
            <a:r>
              <a:rPr lang="ko-KR" altLang="en-US" sz="1050" dirty="0">
                <a:solidFill>
                  <a:srgbClr val="FF00FF"/>
                </a:solidFill>
              </a:rPr>
              <a:t>을 결정하게 할지</a:t>
            </a:r>
            <a:r>
              <a:rPr lang="en-US" altLang="ko-KR" sz="1050" dirty="0">
                <a:solidFill>
                  <a:srgbClr val="FF00FF"/>
                </a:solidFill>
              </a:rPr>
              <a:t>? 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아니면 일단 패밀리리스트 기준으로 있는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다 </a:t>
            </a:r>
            <a:r>
              <a:rPr lang="ko-KR" altLang="en-US" sz="1050" dirty="0" err="1">
                <a:solidFill>
                  <a:srgbClr val="FF00FF"/>
                </a:solidFill>
              </a:rPr>
              <a:t>꺼내놓고</a:t>
            </a:r>
            <a:r>
              <a:rPr lang="en-US" altLang="ko-KR" sz="1050" dirty="0">
                <a:solidFill>
                  <a:srgbClr val="FF00FF"/>
                </a:solidFill>
              </a:rPr>
              <a:t>,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우측 테이블에서의 체크박스로만 컨트롤 할지</a:t>
            </a:r>
            <a:r>
              <a:rPr lang="en-US" altLang="ko-KR" sz="1050" dirty="0">
                <a:solidFill>
                  <a:srgbClr val="FF00FF"/>
                </a:solidFill>
              </a:rPr>
              <a:t>?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206C5-B51C-8F13-B9CD-D067864FA186}"/>
              </a:ext>
            </a:extLst>
          </p:cNvPr>
          <p:cNvSpPr txBox="1"/>
          <p:nvPr/>
        </p:nvSpPr>
        <p:spPr>
          <a:xfrm>
            <a:off x="7965379" y="-342012"/>
            <a:ext cx="4137671" cy="1708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FF"/>
                </a:solidFill>
              </a:rPr>
              <a:t>STB </a:t>
            </a:r>
            <a:r>
              <a:rPr lang="ko-KR" altLang="en-US" sz="1050" dirty="0">
                <a:solidFill>
                  <a:srgbClr val="FF00FF"/>
                </a:solidFill>
              </a:rPr>
              <a:t>건물의 </a:t>
            </a:r>
            <a:r>
              <a:rPr lang="en-US" altLang="ko-KR" sz="1050" dirty="0">
                <a:solidFill>
                  <a:srgbClr val="FF00FF"/>
                </a:solidFill>
              </a:rPr>
              <a:t>1,2 </a:t>
            </a:r>
            <a:r>
              <a:rPr lang="ko-KR" altLang="en-US" sz="1050" dirty="0">
                <a:solidFill>
                  <a:srgbClr val="FF00FF"/>
                </a:solidFill>
              </a:rPr>
              <a:t>모델타입은 태그로 </a:t>
            </a:r>
            <a:r>
              <a:rPr lang="en-US" altLang="ko-KR" sz="1050" dirty="0">
                <a:solidFill>
                  <a:srgbClr val="FF00FF"/>
                </a:solidFill>
              </a:rPr>
              <a:t>“A” </a:t>
            </a:r>
            <a:r>
              <a:rPr lang="ko-KR" altLang="en-US" sz="1050" dirty="0">
                <a:solidFill>
                  <a:srgbClr val="FF00FF"/>
                </a:solidFill>
              </a:rPr>
              <a:t>팀타입이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박혀있음</a:t>
            </a:r>
            <a:endParaRPr lang="en-US" altLang="ko-KR" sz="1050" dirty="0">
              <a:solidFill>
                <a:srgbClr val="FF00FF"/>
              </a:solidFill>
            </a:endParaRPr>
          </a:p>
          <a:p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정보로 </a:t>
            </a:r>
            <a:r>
              <a:rPr lang="en-US" altLang="ko-KR" sz="1050" dirty="0">
                <a:solidFill>
                  <a:srgbClr val="FF00FF"/>
                </a:solidFill>
              </a:rPr>
              <a:t>GWM/SWM </a:t>
            </a:r>
            <a:r>
              <a:rPr lang="ko-KR" altLang="en-US" sz="1050" dirty="0">
                <a:solidFill>
                  <a:srgbClr val="FF00FF"/>
                </a:solidFill>
              </a:rPr>
              <a:t>가져오고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FF00FF"/>
                </a:solidFill>
              </a:rPr>
              <a:t>모델타입이 패밀리리스트상 </a:t>
            </a: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중 어떤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을 쓰는 지는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en-US" altLang="ko-KR" sz="1050" dirty="0">
                <a:solidFill>
                  <a:srgbClr val="FF00FF"/>
                </a:solidFill>
              </a:rPr>
              <a:t>Db</a:t>
            </a:r>
            <a:r>
              <a:rPr lang="ko-KR" altLang="en-US" sz="1050" dirty="0">
                <a:solidFill>
                  <a:srgbClr val="FF00FF"/>
                </a:solidFill>
              </a:rPr>
              <a:t>의 빌딩 내 모델타입 </a:t>
            </a:r>
            <a:r>
              <a:rPr lang="ko-KR" altLang="en-US" sz="1050" dirty="0" err="1">
                <a:solidFill>
                  <a:srgbClr val="FF00FF"/>
                </a:solidFill>
              </a:rPr>
              <a:t>딕셔너리</a:t>
            </a:r>
            <a:r>
              <a:rPr lang="ko-KR" altLang="en-US" sz="1050" dirty="0">
                <a:solidFill>
                  <a:srgbClr val="FF00FF"/>
                </a:solidFill>
              </a:rPr>
              <a:t> 중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항목에 저장해두고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>
                <a:solidFill>
                  <a:srgbClr val="FF00FF"/>
                </a:solidFill>
              </a:rPr>
              <a:t>체크박스로 반영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C2C0D-2D31-63E0-7F4F-2A65683630DD}"/>
              </a:ext>
            </a:extLst>
          </p:cNvPr>
          <p:cNvSpPr txBox="1"/>
          <p:nvPr/>
        </p:nvSpPr>
        <p:spPr>
          <a:xfrm>
            <a:off x="661353" y="3406433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6B6FF0A-2F8A-4623-05E5-24CF5CAB295B}"/>
              </a:ext>
            </a:extLst>
          </p:cNvPr>
          <p:cNvSpPr/>
          <p:nvPr/>
        </p:nvSpPr>
        <p:spPr>
          <a:xfrm>
            <a:off x="1404594" y="3365369"/>
            <a:ext cx="6014241" cy="939318"/>
          </a:xfrm>
          <a:custGeom>
            <a:avLst/>
            <a:gdLst>
              <a:gd name="connsiteX0" fmla="*/ 0 w 6014241"/>
              <a:gd name="connsiteY0" fmla="*/ 329938 h 2123292"/>
              <a:gd name="connsiteX1" fmla="*/ 2846895 w 6014241"/>
              <a:gd name="connsiteY1" fmla="*/ 2121031 h 2123292"/>
              <a:gd name="connsiteX2" fmla="*/ 5825765 w 6014241"/>
              <a:gd name="connsiteY2" fmla="*/ 688157 h 2123292"/>
              <a:gd name="connsiteX3" fmla="*/ 5458119 w 6014241"/>
              <a:gd name="connsiteY3" fmla="*/ 0 h 212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4241" h="2123292">
                <a:moveTo>
                  <a:pt x="0" y="329938"/>
                </a:moveTo>
                <a:cubicBezTo>
                  <a:pt x="937967" y="1195633"/>
                  <a:pt x="1875934" y="2061328"/>
                  <a:pt x="2846895" y="2121031"/>
                </a:cubicBezTo>
                <a:cubicBezTo>
                  <a:pt x="3817856" y="2180734"/>
                  <a:pt x="5390561" y="1041662"/>
                  <a:pt x="5825765" y="688157"/>
                </a:cubicBezTo>
                <a:cubicBezTo>
                  <a:pt x="6260969" y="334652"/>
                  <a:pt x="5859544" y="167326"/>
                  <a:pt x="545811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37FACA-E4AC-CE50-8E55-DE972DE65678}"/>
              </a:ext>
            </a:extLst>
          </p:cNvPr>
          <p:cNvSpPr txBox="1"/>
          <p:nvPr/>
        </p:nvSpPr>
        <p:spPr>
          <a:xfrm>
            <a:off x="6201704" y="3059471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여기가 뜨고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EE2C0-BBA5-2844-8DC1-112D4EDDF5C4}"/>
              </a:ext>
            </a:extLst>
          </p:cNvPr>
          <p:cNvSpPr txBox="1"/>
          <p:nvPr/>
        </p:nvSpPr>
        <p:spPr>
          <a:xfrm>
            <a:off x="2938192" y="1974256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D2F125-0E87-9AAB-118E-ABC93F3640FA}"/>
              </a:ext>
            </a:extLst>
          </p:cNvPr>
          <p:cNvSpPr txBox="1"/>
          <p:nvPr/>
        </p:nvSpPr>
        <p:spPr>
          <a:xfrm>
            <a:off x="4125737" y="249544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accent6">
                    <a:lumMod val="75000"/>
                  </a:schemeClr>
                </a:solidFill>
              </a:rPr>
              <a:t>여기 체크박스가 뜨게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3A1BE53-BFFE-E436-CA53-8238CA7EF67D}"/>
              </a:ext>
            </a:extLst>
          </p:cNvPr>
          <p:cNvSpPr/>
          <p:nvPr/>
        </p:nvSpPr>
        <p:spPr>
          <a:xfrm>
            <a:off x="3638746" y="2073897"/>
            <a:ext cx="1743959" cy="454115"/>
          </a:xfrm>
          <a:custGeom>
            <a:avLst/>
            <a:gdLst>
              <a:gd name="connsiteX0" fmla="*/ 0 w 1743959"/>
              <a:gd name="connsiteY0" fmla="*/ 122548 h 454115"/>
              <a:gd name="connsiteX1" fmla="*/ 1018095 w 1743959"/>
              <a:gd name="connsiteY1" fmla="*/ 452487 h 454115"/>
              <a:gd name="connsiteX2" fmla="*/ 1743959 w 1743959"/>
              <a:gd name="connsiteY2" fmla="*/ 0 h 4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959" h="454115">
                <a:moveTo>
                  <a:pt x="0" y="122548"/>
                </a:moveTo>
                <a:cubicBezTo>
                  <a:pt x="363717" y="297730"/>
                  <a:pt x="727435" y="472912"/>
                  <a:pt x="1018095" y="452487"/>
                </a:cubicBezTo>
                <a:cubicBezTo>
                  <a:pt x="1308755" y="432062"/>
                  <a:pt x="1526357" y="216031"/>
                  <a:pt x="1743959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6BEB99-0D1D-54EE-19FB-1273815E28F3}"/>
              </a:ext>
            </a:extLst>
          </p:cNvPr>
          <p:cNvSpPr txBox="1"/>
          <p:nvPr/>
        </p:nvSpPr>
        <p:spPr>
          <a:xfrm>
            <a:off x="3182491" y="4954381"/>
            <a:ext cx="29642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드롭다운으로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임의의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GWM/SWM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선택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드롭다운 항목은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추가가능하고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추가할때마다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소속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들은 우측박스에 누적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9A6D257B-4BBC-1D54-122F-69529D672181}"/>
              </a:ext>
            </a:extLst>
          </p:cNvPr>
          <p:cNvSpPr/>
          <p:nvPr/>
        </p:nvSpPr>
        <p:spPr>
          <a:xfrm rot="10800000">
            <a:off x="6589335" y="4732256"/>
            <a:ext cx="127243" cy="8891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511943-4FBA-5809-6579-18783EAD5027}"/>
              </a:ext>
            </a:extLst>
          </p:cNvPr>
          <p:cNvSpPr txBox="1"/>
          <p:nvPr/>
        </p:nvSpPr>
        <p:spPr>
          <a:xfrm>
            <a:off x="7107721" y="5849336"/>
            <a:ext cx="2531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등장한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것들중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최종 선택은 체크박스로</a:t>
            </a:r>
          </a:p>
        </p:txBody>
      </p:sp>
    </p:spTree>
    <p:extLst>
      <p:ext uri="{BB962C8B-B14F-4D97-AF65-F5344CB8AC3E}">
        <p14:creationId xmlns:p14="http://schemas.microsoft.com/office/powerpoint/2010/main" val="36001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ED4372-F02A-6CB4-5AB4-92B1EF8E7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250"/>
            <a:ext cx="12191999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EF341-CA02-0FEA-102E-50CF3425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213195"/>
            <a:ext cx="547742" cy="3349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66543C-13E5-E27F-F293-FB2C8818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885766"/>
            <a:ext cx="547742" cy="1405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E08AD-523D-C6F6-939C-1083DE2D1229}"/>
              </a:ext>
            </a:extLst>
          </p:cNvPr>
          <p:cNvSpPr txBox="1"/>
          <p:nvPr/>
        </p:nvSpPr>
        <p:spPr>
          <a:xfrm>
            <a:off x="4943475" y="708370"/>
            <a:ext cx="3619500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8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For </a:t>
            </a:r>
            <a:r>
              <a:rPr lang="pt-BR" altLang="ko-KR" sz="800" b="0" i="0" u="none" strike="noStrike" dirty="0">
                <a:solidFill>
                  <a:srgbClr val="0000FF"/>
                </a:solidFill>
                <a:effectLst/>
                <a:ea typeface="맑은 고딕" panose="020B0503020000020004" pitchFamily="50" charset="-127"/>
              </a:rPr>
              <a:t>H_SF_AR B01_EQ Fdn_EF3 2500x5800x300</a:t>
            </a:r>
            <a:endParaRPr lang="pt-BR" altLang="ko-KR" sz="800" dirty="0">
              <a:solidFill>
                <a:srgbClr val="0000FF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07499B-CEEB-7E35-BD16-CFDD8822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20080"/>
              </p:ext>
            </p:extLst>
          </p:nvPr>
        </p:nvGraphicFramePr>
        <p:xfrm>
          <a:off x="5055200" y="1284313"/>
          <a:ext cx="1145576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6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931210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B5ED2B-BDD1-EB1F-CA08-476E9EC9E024}"/>
              </a:ext>
            </a:extLst>
          </p:cNvPr>
          <p:cNvSpPr txBox="1"/>
          <p:nvPr/>
        </p:nvSpPr>
        <p:spPr>
          <a:xfrm>
            <a:off x="5174304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복사하기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FBB42-FA3A-CE11-06F2-4CB105A9CB74}"/>
              </a:ext>
            </a:extLst>
          </p:cNvPr>
          <p:cNvSpPr txBox="1"/>
          <p:nvPr/>
        </p:nvSpPr>
        <p:spPr>
          <a:xfrm>
            <a:off x="5680590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삭제하기</a:t>
            </a:r>
          </a:p>
        </p:txBody>
      </p:sp>
    </p:spTree>
    <p:extLst>
      <p:ext uri="{BB962C8B-B14F-4D97-AF65-F5344CB8AC3E}">
        <p14:creationId xmlns:p14="http://schemas.microsoft.com/office/powerpoint/2010/main" val="58085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AEDE4-0CB6-A312-54DC-1AB09E28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541"/>
            <a:ext cx="12192000" cy="5936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B8ED4-2C84-166A-3678-7705F1C2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94" y="1577377"/>
            <a:ext cx="547742" cy="33640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AC6DE0-AE38-ABE1-A903-5B561CC93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86" y="2920990"/>
            <a:ext cx="2346432" cy="2248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D914B-21C7-9806-CE7B-3F31A59C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75" y="3168465"/>
            <a:ext cx="778669" cy="167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312AAD-630D-126C-5FED-8B6F4D2F4D5D}"/>
              </a:ext>
            </a:extLst>
          </p:cNvPr>
          <p:cNvSpPr txBox="1"/>
          <p:nvPr/>
        </p:nvSpPr>
        <p:spPr>
          <a:xfrm>
            <a:off x="2047875" y="3151850"/>
            <a:ext cx="56457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Add to stage</a:t>
            </a:r>
            <a:endParaRPr lang="ko-KR" altLang="en-US" sz="5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45FBC20-FD6E-0DDC-C96B-0DE2EFCF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90348"/>
              </p:ext>
            </p:extLst>
          </p:nvPr>
        </p:nvGraphicFramePr>
        <p:xfrm>
          <a:off x="5039186" y="5282114"/>
          <a:ext cx="172183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2913029800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Hardner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Floor::copy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AD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760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Skirt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Wall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Ceiling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</a:tbl>
          </a:graphicData>
        </a:graphic>
      </p:graphicFrame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284E8417-0F46-13E0-55DB-B214628989BD}"/>
              </a:ext>
            </a:extLst>
          </p:cNvPr>
          <p:cNvSpPr/>
          <p:nvPr/>
        </p:nvSpPr>
        <p:spPr>
          <a:xfrm rot="10800000">
            <a:off x="6672139" y="53149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32CF157-FA7F-8194-3FEA-D8B076ECDD48}"/>
              </a:ext>
            </a:extLst>
          </p:cNvPr>
          <p:cNvSpPr/>
          <p:nvPr/>
        </p:nvSpPr>
        <p:spPr>
          <a:xfrm rot="10800000">
            <a:off x="6672139" y="556264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800BA2E-A3C5-963B-DCE8-7541707290F3}"/>
              </a:ext>
            </a:extLst>
          </p:cNvPr>
          <p:cNvSpPr/>
          <p:nvPr/>
        </p:nvSpPr>
        <p:spPr>
          <a:xfrm rot="10800000">
            <a:off x="6672139" y="5835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C8A1A7B-8236-8502-2E7D-2DE62D35E60B}"/>
              </a:ext>
            </a:extLst>
          </p:cNvPr>
          <p:cNvSpPr/>
          <p:nvPr/>
        </p:nvSpPr>
        <p:spPr>
          <a:xfrm rot="10800000">
            <a:off x="6672139" y="6089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F0B58E4-CC20-8155-596D-FA7D971FD90E}"/>
              </a:ext>
            </a:extLst>
          </p:cNvPr>
          <p:cNvSpPr/>
          <p:nvPr/>
        </p:nvSpPr>
        <p:spPr>
          <a:xfrm rot="10800000">
            <a:off x="6672139" y="6337226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53A5143-D031-1104-25C6-262B16D4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44693"/>
              </p:ext>
            </p:extLst>
          </p:nvPr>
        </p:nvGraphicFramePr>
        <p:xfrm>
          <a:off x="5039186" y="1595878"/>
          <a:ext cx="1004766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RC-AG::30Mpa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77F5A6C-C23E-9F8A-4469-F2920501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3659"/>
              </p:ext>
            </p:extLst>
          </p:nvPr>
        </p:nvGraphicFramePr>
        <p:xfrm>
          <a:off x="6148050" y="1595878"/>
          <a:ext cx="529758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885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1114159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05656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34808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Concrete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A03AF032-00018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Form1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A03AF036-00001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Rebar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616C214-BF68-53B8-BA67-AA08A054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4525"/>
              </p:ext>
            </p:extLst>
          </p:nvPr>
        </p:nvGraphicFramePr>
        <p:xfrm>
          <a:off x="6940309" y="5262122"/>
          <a:ext cx="4505325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52440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A04AS173-00003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A04AM080-00005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650CC74-B379-3DD3-5E94-4C5E97B29069}"/>
              </a:ext>
            </a:extLst>
          </p:cNvPr>
          <p:cNvSpPr txBox="1"/>
          <p:nvPr/>
        </p:nvSpPr>
        <p:spPr>
          <a:xfrm>
            <a:off x="5379505" y="5111346"/>
            <a:ext cx="32412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copy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1083792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142F1F-079D-4D5C-A18E-C43EA7D9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445843-E9B6-AC7C-D482-717FEF6D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78" y="3141033"/>
            <a:ext cx="666843" cy="285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1A4273-220F-8282-7B49-5A6863BB852C}"/>
              </a:ext>
            </a:extLst>
          </p:cNvPr>
          <p:cNvSpPr txBox="1"/>
          <p:nvPr/>
        </p:nvSpPr>
        <p:spPr>
          <a:xfrm>
            <a:off x="4921115" y="814869"/>
            <a:ext cx="737702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GWM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E01B-4AF3-D304-C7EC-FA80A54D52B8}"/>
              </a:ext>
            </a:extLst>
          </p:cNvPr>
          <p:cNvSpPr txBox="1"/>
          <p:nvPr/>
        </p:nvSpPr>
        <p:spPr>
          <a:xfrm>
            <a:off x="5762578" y="814869"/>
            <a:ext cx="72327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SWM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5374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DD584A-160E-0A59-0E40-30973E5A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10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C55FAD-FFBF-1899-1552-3BED3A8C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194078317</TotalTime>
  <Words>1830</Words>
  <Application>Microsoft Office PowerPoint</Application>
  <PresentationFormat>와이드스크린</PresentationFormat>
  <Paragraphs>634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Arial Unicode MS</vt:lpstr>
      <vt:lpstr>맑은 고딕</vt:lpstr>
      <vt:lpstr>Arial</vt:lpstr>
      <vt:lpstr>Arial Narrow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매니저</cp:lastModifiedBy>
  <cp:revision>305</cp:revision>
  <dcterms:created xsi:type="dcterms:W3CDTF">2024-09-10T03:41:37Z</dcterms:created>
  <dcterms:modified xsi:type="dcterms:W3CDTF">2025-01-16T04:56:50Z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2025-01-03T04:35:45Z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