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2" r:id="rId4"/>
    <p:sldId id="268" r:id="rId5"/>
    <p:sldId id="270" r:id="rId6"/>
    <p:sldId id="262" r:id="rId7"/>
    <p:sldId id="265" r:id="rId8"/>
    <p:sldId id="257" r:id="rId9"/>
    <p:sldId id="258" r:id="rId10"/>
    <p:sldId id="266" r:id="rId11"/>
    <p:sldId id="259" r:id="rId12"/>
    <p:sldId id="260" r:id="rId13"/>
    <p:sldId id="267" r:id="rId14"/>
    <p:sldId id="26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5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1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1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5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5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3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9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D3513-3EC7-420F-BBC2-676E31E5A7A1}" type="datetimeFigureOut">
              <a:rPr lang="ko-KR" altLang="en-US" smtClean="0"/>
              <a:t>2021-09-14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1DB3E-DF54-4488-A4DD-418F64A55B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9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microsoft.com/office/2007/relationships/hdphoto" Target="../media/hdphoto2.wdp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5.wdp"/><Relationship Id="rId1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image" Target="../media/image16.png"/><Relationship Id="rId2" Type="http://schemas.openxmlformats.org/officeDocument/2006/relationships/image" Target="../media/image5.jpe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4.wdp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1D6AF-CBD0-43CF-A721-74C1E0B0656C}"/>
              </a:ext>
            </a:extLst>
          </p:cNvPr>
          <p:cNvSpPr txBox="1"/>
          <p:nvPr/>
        </p:nvSpPr>
        <p:spPr>
          <a:xfrm>
            <a:off x="3224076" y="2064674"/>
            <a:ext cx="5743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Plant Design Process by BIM</a:t>
            </a:r>
            <a:endParaRPr lang="ko-KR" altLang="en-US" sz="3200" dirty="0">
              <a:latin typeface="Artifakt Element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5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745496" y="1346200"/>
            <a:ext cx="660400" cy="4847293"/>
          </a:xfrm>
          <a:prstGeom prst="rect">
            <a:avLst/>
          </a:prstGeom>
          <a:solidFill>
            <a:srgbClr val="92D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66512" y="1815960"/>
            <a:ext cx="2543461" cy="1461602"/>
            <a:chOff x="354616" y="290998"/>
            <a:chExt cx="2543461" cy="14616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027262" y="544998"/>
              <a:ext cx="87081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1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4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7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66512" y="3277562"/>
            <a:ext cx="2543461" cy="1461602"/>
            <a:chOff x="354616" y="290998"/>
            <a:chExt cx="2543461" cy="14616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027262" y="544998"/>
              <a:ext cx="87081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2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4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8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66512" y="4739164"/>
            <a:ext cx="2543461" cy="1461602"/>
            <a:chOff x="354616" y="290998"/>
            <a:chExt cx="2543461" cy="14616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028865" y="544998"/>
              <a:ext cx="869212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3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5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6</a:t>
              </a:r>
            </a:p>
            <a:p>
              <a:pPr algn="r"/>
              <a:r>
                <a:rPr lang="en-US" altLang="ko-KR" dirty="0">
                  <a:solidFill>
                    <a:srgbClr val="FF000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9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9490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3618" y="72736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&lt;in ENTIRE PROJECT&gt;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490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490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2604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7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2604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8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4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9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93618" y="1815960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3618" y="3277562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3618" y="4739164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496" y="1226097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BINDED WBS INFO</a:t>
            </a:r>
            <a:endParaRPr lang="ko-KR" altLang="en-US" sz="1200" dirty="0">
              <a:solidFill>
                <a:srgbClr val="00B0F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8091" y="122609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TOTAL WBS  =  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  <p:cxnSp>
        <p:nvCxnSpPr>
          <p:cNvPr id="12" name="직선 화살표 연결선 11"/>
          <p:cNvCxnSpPr>
            <a:stCxn id="14" idx="1"/>
          </p:cNvCxnSpPr>
          <p:nvPr/>
        </p:nvCxnSpPr>
        <p:spPr>
          <a:xfrm flipH="1">
            <a:off x="3405896" y="2254626"/>
            <a:ext cx="1543122" cy="323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1"/>
          </p:cNvCxnSpPr>
          <p:nvPr/>
        </p:nvCxnSpPr>
        <p:spPr>
          <a:xfrm flipH="1">
            <a:off x="3405896" y="2254626"/>
            <a:ext cx="1543122" cy="17744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405896" y="3747322"/>
            <a:ext cx="1543122" cy="17744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3405896" y="5208924"/>
            <a:ext cx="1543122" cy="5740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3353858" y="5208924"/>
            <a:ext cx="3906560" cy="789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3405896" y="3736087"/>
            <a:ext cx="3854522" cy="5470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3405896" y="2250863"/>
            <a:ext cx="3854522" cy="5470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923756" y="122609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UNBINDED WBS INFO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1354" y="122609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+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47" name="자유형 46"/>
          <p:cNvSpPr/>
          <p:nvPr/>
        </p:nvSpPr>
        <p:spPr>
          <a:xfrm>
            <a:off x="3861984" y="907872"/>
            <a:ext cx="1674019" cy="394130"/>
          </a:xfrm>
          <a:custGeom>
            <a:avLst/>
            <a:gdLst>
              <a:gd name="connsiteX0" fmla="*/ 1905000 w 1905000"/>
              <a:gd name="connsiteY0" fmla="*/ 381122 h 381122"/>
              <a:gd name="connsiteX1" fmla="*/ 1016000 w 1905000"/>
              <a:gd name="connsiteY1" fmla="*/ 122 h 381122"/>
              <a:gd name="connsiteX2" fmla="*/ 0 w 1905000"/>
              <a:gd name="connsiteY2" fmla="*/ 330322 h 381122"/>
              <a:gd name="connsiteX0" fmla="*/ 1731169 w 1731169"/>
              <a:gd name="connsiteY0" fmla="*/ 381023 h 381023"/>
              <a:gd name="connsiteX1" fmla="*/ 842169 w 1731169"/>
              <a:gd name="connsiteY1" fmla="*/ 23 h 381023"/>
              <a:gd name="connsiteX2" fmla="*/ 0 w 1731169"/>
              <a:gd name="connsiteY2" fmla="*/ 358798 h 381023"/>
              <a:gd name="connsiteX0" fmla="*/ 1731169 w 1731169"/>
              <a:gd name="connsiteY0" fmla="*/ 585803 h 585803"/>
              <a:gd name="connsiteX1" fmla="*/ 792162 w 1731169"/>
              <a:gd name="connsiteY1" fmla="*/ 15 h 585803"/>
              <a:gd name="connsiteX2" fmla="*/ 0 w 1731169"/>
              <a:gd name="connsiteY2" fmla="*/ 563578 h 585803"/>
              <a:gd name="connsiteX0" fmla="*/ 1674019 w 1674019"/>
              <a:gd name="connsiteY0" fmla="*/ 585999 h 585999"/>
              <a:gd name="connsiteX1" fmla="*/ 735012 w 1674019"/>
              <a:gd name="connsiteY1" fmla="*/ 211 h 585999"/>
              <a:gd name="connsiteX2" fmla="*/ 0 w 1674019"/>
              <a:gd name="connsiteY2" fmla="*/ 506624 h 585999"/>
              <a:gd name="connsiteX0" fmla="*/ 1674019 w 1674019"/>
              <a:gd name="connsiteY0" fmla="*/ 586711 h 586711"/>
              <a:gd name="connsiteX1" fmla="*/ 735012 w 1674019"/>
              <a:gd name="connsiteY1" fmla="*/ 923 h 586711"/>
              <a:gd name="connsiteX2" fmla="*/ 0 w 1674019"/>
              <a:gd name="connsiteY2" fmla="*/ 507336 h 586711"/>
              <a:gd name="connsiteX0" fmla="*/ 1674019 w 1674019"/>
              <a:gd name="connsiteY0" fmla="*/ 394130 h 394130"/>
              <a:gd name="connsiteX1" fmla="*/ 735012 w 1674019"/>
              <a:gd name="connsiteY1" fmla="*/ 15606 h 394130"/>
              <a:gd name="connsiteX2" fmla="*/ 0 w 1674019"/>
              <a:gd name="connsiteY2" fmla="*/ 314755 h 3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019" h="394130">
                <a:moveTo>
                  <a:pt x="1674019" y="394130"/>
                </a:moveTo>
                <a:cubicBezTo>
                  <a:pt x="1388269" y="207863"/>
                  <a:pt x="1014015" y="28835"/>
                  <a:pt x="735012" y="15606"/>
                </a:cubicBezTo>
                <a:cubicBezTo>
                  <a:pt x="456009" y="2377"/>
                  <a:pt x="6350" y="-77887"/>
                  <a:pt x="0" y="314755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02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0569" y="2481873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BINDED WBS INFO</a:t>
            </a:r>
            <a:endParaRPr lang="ko-KR" altLang="en-US" sz="1200" dirty="0">
              <a:solidFill>
                <a:srgbClr val="00B0F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3164" y="2481873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TOTAL WBS  =  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8829" y="2481873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UNBINDED WBS INFO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6427" y="248187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trike="sngStrike" dirty="0">
                <a:solidFill>
                  <a:schemeClr val="bg1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+</a:t>
            </a:r>
            <a:endParaRPr lang="ko-KR" altLang="en-US" sz="1200" strike="sngStrike" dirty="0">
              <a:solidFill>
                <a:schemeClr val="bg1">
                  <a:lumMod val="75000"/>
                </a:schemeClr>
              </a:solidFill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164" y="1640428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We have to do this.</a:t>
            </a:r>
            <a:endParaRPr lang="ko-KR" altLang="en-US" sz="2800" dirty="0">
              <a:latin typeface="Artifakt Element Medium" panose="020B0603050000020004" pitchFamily="34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107057" y="2163648"/>
            <a:ext cx="1674019" cy="394130"/>
          </a:xfrm>
          <a:custGeom>
            <a:avLst/>
            <a:gdLst>
              <a:gd name="connsiteX0" fmla="*/ 1905000 w 1905000"/>
              <a:gd name="connsiteY0" fmla="*/ 381122 h 381122"/>
              <a:gd name="connsiteX1" fmla="*/ 1016000 w 1905000"/>
              <a:gd name="connsiteY1" fmla="*/ 122 h 381122"/>
              <a:gd name="connsiteX2" fmla="*/ 0 w 1905000"/>
              <a:gd name="connsiteY2" fmla="*/ 330322 h 381122"/>
              <a:gd name="connsiteX0" fmla="*/ 1731169 w 1731169"/>
              <a:gd name="connsiteY0" fmla="*/ 381023 h 381023"/>
              <a:gd name="connsiteX1" fmla="*/ 842169 w 1731169"/>
              <a:gd name="connsiteY1" fmla="*/ 23 h 381023"/>
              <a:gd name="connsiteX2" fmla="*/ 0 w 1731169"/>
              <a:gd name="connsiteY2" fmla="*/ 358798 h 381023"/>
              <a:gd name="connsiteX0" fmla="*/ 1731169 w 1731169"/>
              <a:gd name="connsiteY0" fmla="*/ 585803 h 585803"/>
              <a:gd name="connsiteX1" fmla="*/ 792162 w 1731169"/>
              <a:gd name="connsiteY1" fmla="*/ 15 h 585803"/>
              <a:gd name="connsiteX2" fmla="*/ 0 w 1731169"/>
              <a:gd name="connsiteY2" fmla="*/ 563578 h 585803"/>
              <a:gd name="connsiteX0" fmla="*/ 1674019 w 1674019"/>
              <a:gd name="connsiteY0" fmla="*/ 585999 h 585999"/>
              <a:gd name="connsiteX1" fmla="*/ 735012 w 1674019"/>
              <a:gd name="connsiteY1" fmla="*/ 211 h 585999"/>
              <a:gd name="connsiteX2" fmla="*/ 0 w 1674019"/>
              <a:gd name="connsiteY2" fmla="*/ 506624 h 585999"/>
              <a:gd name="connsiteX0" fmla="*/ 1674019 w 1674019"/>
              <a:gd name="connsiteY0" fmla="*/ 586711 h 586711"/>
              <a:gd name="connsiteX1" fmla="*/ 735012 w 1674019"/>
              <a:gd name="connsiteY1" fmla="*/ 923 h 586711"/>
              <a:gd name="connsiteX2" fmla="*/ 0 w 1674019"/>
              <a:gd name="connsiteY2" fmla="*/ 507336 h 586711"/>
              <a:gd name="connsiteX0" fmla="*/ 1674019 w 1674019"/>
              <a:gd name="connsiteY0" fmla="*/ 394130 h 394130"/>
              <a:gd name="connsiteX1" fmla="*/ 735012 w 1674019"/>
              <a:gd name="connsiteY1" fmla="*/ 15606 h 394130"/>
              <a:gd name="connsiteX2" fmla="*/ 0 w 1674019"/>
              <a:gd name="connsiteY2" fmla="*/ 314755 h 3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4019" h="394130">
                <a:moveTo>
                  <a:pt x="1674019" y="394130"/>
                </a:moveTo>
                <a:cubicBezTo>
                  <a:pt x="1388269" y="207863"/>
                  <a:pt x="1014015" y="28835"/>
                  <a:pt x="735012" y="15606"/>
                </a:cubicBezTo>
                <a:cubicBezTo>
                  <a:pt x="456009" y="2377"/>
                  <a:pt x="6350" y="-77887"/>
                  <a:pt x="0" y="314755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22956-8DBD-45A4-8AE3-54E0FC407EDE}"/>
              </a:ext>
            </a:extLst>
          </p:cNvPr>
          <p:cNvSpPr txBox="1"/>
          <p:nvPr/>
        </p:nvSpPr>
        <p:spPr>
          <a:xfrm>
            <a:off x="1413164" y="3251909"/>
            <a:ext cx="2333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But, How ?</a:t>
            </a:r>
            <a:endParaRPr lang="ko-KR" altLang="en-US" sz="2800" dirty="0">
              <a:latin typeface="Artifakt Element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7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bright="-30000" contrast="44000"/>
                    </a14:imgEffect>
                  </a14:imgLayer>
                </a14:imgProps>
              </a:ext>
            </a:extLst>
          </a:blip>
          <a:srcRect l="19421" r="46"/>
          <a:stretch/>
        </p:blipFill>
        <p:spPr>
          <a:xfrm>
            <a:off x="2235769" y="0"/>
            <a:ext cx="9956231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3164" y="3775129"/>
            <a:ext cx="398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By    </a:t>
            </a:r>
            <a:r>
              <a:rPr lang="en-US" altLang="ko-KR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Dynamo in Revit</a:t>
            </a:r>
            <a:endParaRPr lang="ko-KR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Artifakt Element Medium" panose="020B06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34253-9F2F-4BC4-B2BE-E3377FC772CC}"/>
              </a:ext>
            </a:extLst>
          </p:cNvPr>
          <p:cNvSpPr txBox="1"/>
          <p:nvPr/>
        </p:nvSpPr>
        <p:spPr>
          <a:xfrm>
            <a:off x="1413164" y="3251909"/>
            <a:ext cx="2333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But, </a:t>
            </a:r>
            <a:r>
              <a:rPr lang="en-US" altLang="ko-KR" sz="2800" dirty="0">
                <a:solidFill>
                  <a:schemeClr val="bg1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How ?</a:t>
            </a:r>
            <a:endParaRPr lang="ko-KR" altLang="en-US" sz="2800" dirty="0">
              <a:solidFill>
                <a:schemeClr val="bg1"/>
              </a:solidFill>
              <a:latin typeface="Artifakt Element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4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ynamo (@DynamoBIM) | Twitter">
            <a:extLst>
              <a:ext uri="{FF2B5EF4-FFF2-40B4-BE49-F238E27FC236}">
                <a16:creationId xmlns:a16="http://schemas.microsoft.com/office/drawing/2014/main" id="{EE459FF0-08F5-41AB-B423-BBB70BBE4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8" t="8458" r="14866" b="8458"/>
          <a:stretch/>
        </p:blipFill>
        <p:spPr bwMode="auto">
          <a:xfrm>
            <a:off x="9504963" y="281160"/>
            <a:ext cx="971466" cy="117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me">
            <a:extLst>
              <a:ext uri="{FF2B5EF4-FFF2-40B4-BE49-F238E27FC236}">
                <a16:creationId xmlns:a16="http://schemas.microsoft.com/office/drawing/2014/main" id="{02256552-8197-4BE3-B1BF-4F5A4AF8E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8"/>
          <a:stretch/>
        </p:blipFill>
        <p:spPr bwMode="auto">
          <a:xfrm>
            <a:off x="1865916" y="333473"/>
            <a:ext cx="864294" cy="106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77525CE-D78C-4D4B-B498-4EAD60832783}"/>
              </a:ext>
            </a:extLst>
          </p:cNvPr>
          <p:cNvGrpSpPr/>
          <p:nvPr/>
        </p:nvGrpSpPr>
        <p:grpSpPr>
          <a:xfrm>
            <a:off x="5911275" y="286572"/>
            <a:ext cx="378691" cy="6173353"/>
            <a:chOff x="5911275" y="286572"/>
            <a:chExt cx="378691" cy="617335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F369D4D-0731-4798-903E-8DAB8612DB47}"/>
                </a:ext>
              </a:extLst>
            </p:cNvPr>
            <p:cNvSpPr/>
            <p:nvPr/>
          </p:nvSpPr>
          <p:spPr>
            <a:xfrm>
              <a:off x="5911275" y="286572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5D5A906-1FC5-4D4E-B03D-0CBDE80E1CFB}"/>
                </a:ext>
              </a:extLst>
            </p:cNvPr>
            <p:cNvSpPr/>
            <p:nvPr/>
          </p:nvSpPr>
          <p:spPr>
            <a:xfrm>
              <a:off x="5911275" y="868463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0ABC92-40FB-4516-B390-ACEF1E5AB600}"/>
                </a:ext>
              </a:extLst>
            </p:cNvPr>
            <p:cNvSpPr/>
            <p:nvPr/>
          </p:nvSpPr>
          <p:spPr>
            <a:xfrm>
              <a:off x="5911275" y="1450354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F7D9F83-E495-487B-961E-F39C591E856D}"/>
                </a:ext>
              </a:extLst>
            </p:cNvPr>
            <p:cNvSpPr/>
            <p:nvPr/>
          </p:nvSpPr>
          <p:spPr>
            <a:xfrm>
              <a:off x="5911275" y="2029214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BF224A-DA50-4C5E-AEEF-5D845FE38556}"/>
                </a:ext>
              </a:extLst>
            </p:cNvPr>
            <p:cNvSpPr/>
            <p:nvPr/>
          </p:nvSpPr>
          <p:spPr>
            <a:xfrm>
              <a:off x="5911275" y="2608074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631AE6F-193F-4D02-AE4B-366687E5C55C}"/>
                </a:ext>
              </a:extLst>
            </p:cNvPr>
            <p:cNvSpPr/>
            <p:nvPr/>
          </p:nvSpPr>
          <p:spPr>
            <a:xfrm>
              <a:off x="5911275" y="3186934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295251-FE5C-468C-AA1C-9DA476454D47}"/>
                </a:ext>
              </a:extLst>
            </p:cNvPr>
            <p:cNvSpPr/>
            <p:nvPr/>
          </p:nvSpPr>
          <p:spPr>
            <a:xfrm>
              <a:off x="5911275" y="3765794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DD34F6D-42C5-4EE9-B2B2-E4D2B3A5143F}"/>
                </a:ext>
              </a:extLst>
            </p:cNvPr>
            <p:cNvSpPr/>
            <p:nvPr/>
          </p:nvSpPr>
          <p:spPr>
            <a:xfrm>
              <a:off x="5911275" y="4344654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8FD030F-177C-4856-A4B8-3B78A2939177}"/>
                </a:ext>
              </a:extLst>
            </p:cNvPr>
            <p:cNvSpPr/>
            <p:nvPr/>
          </p:nvSpPr>
          <p:spPr>
            <a:xfrm>
              <a:off x="5911275" y="4923514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9AE52FF-CEDD-4169-B4DA-A2D9E306C6F4}"/>
                </a:ext>
              </a:extLst>
            </p:cNvPr>
            <p:cNvSpPr/>
            <p:nvPr/>
          </p:nvSpPr>
          <p:spPr>
            <a:xfrm>
              <a:off x="5911275" y="5502374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6B78F84-C03C-4768-9FEE-FC835BB70AFF}"/>
                </a:ext>
              </a:extLst>
            </p:cNvPr>
            <p:cNvSpPr/>
            <p:nvPr/>
          </p:nvSpPr>
          <p:spPr>
            <a:xfrm>
              <a:off x="5911275" y="6081234"/>
              <a:ext cx="378691" cy="37869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09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DB51DD-BCD8-45D9-9FD6-7B73B66DD992}"/>
              </a:ext>
            </a:extLst>
          </p:cNvPr>
          <p:cNvSpPr txBox="1"/>
          <p:nvPr/>
        </p:nvSpPr>
        <p:spPr>
          <a:xfrm>
            <a:off x="1173018" y="1246909"/>
            <a:ext cx="3825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프로그래밍에 대한 기본 지식</a:t>
            </a:r>
            <a:endParaRPr lang="en-US" altLang="ko-KR" dirty="0"/>
          </a:p>
          <a:p>
            <a:r>
              <a:rPr lang="ko-KR" altLang="en-US" dirty="0"/>
              <a:t>당연히 있으면 좋다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없어도 바로 덤벼볼 수 있다</a:t>
            </a:r>
          </a:p>
        </p:txBody>
      </p:sp>
    </p:spTree>
    <p:extLst>
      <p:ext uri="{BB962C8B-B14F-4D97-AF65-F5344CB8AC3E}">
        <p14:creationId xmlns:p14="http://schemas.microsoft.com/office/powerpoint/2010/main" val="399033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5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230" y="2000518"/>
            <a:ext cx="191588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600" b="0" i="0" dirty="0">
                <a:solidFill>
                  <a:schemeClr val="bg1">
                    <a:lumMod val="65000"/>
                  </a:schemeClr>
                </a:solidFill>
                <a:effectLst/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7D76A-234D-4589-B499-1F1C95A7EB33}"/>
              </a:ext>
            </a:extLst>
          </p:cNvPr>
          <p:cNvSpPr txBox="1"/>
          <p:nvPr/>
        </p:nvSpPr>
        <p:spPr>
          <a:xfrm>
            <a:off x="2351393" y="3527714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>
                    <a:lumMod val="65000"/>
                  </a:schemeClr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uilding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Artifakt Element Medium" panose="020B06030500000200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3E051-D2FB-4422-A0C9-AA5DAA9A314A}"/>
              </a:ext>
            </a:extLst>
          </p:cNvPr>
          <p:cNvSpPr txBox="1"/>
          <p:nvPr/>
        </p:nvSpPr>
        <p:spPr>
          <a:xfrm>
            <a:off x="4999830" y="3527714"/>
            <a:ext cx="2364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00B0F0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nformation</a:t>
            </a:r>
            <a:endParaRPr lang="ko-KR" altLang="en-US" sz="3200" dirty="0">
              <a:solidFill>
                <a:srgbClr val="00B0F0"/>
              </a:solidFill>
              <a:latin typeface="Artifakt Element Medium" panose="020B06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4BCFE-34A3-4A57-AD27-EFDCBF385AE2}"/>
              </a:ext>
            </a:extLst>
          </p:cNvPr>
          <p:cNvSpPr txBox="1"/>
          <p:nvPr/>
        </p:nvSpPr>
        <p:spPr>
          <a:xfrm>
            <a:off x="9381444" y="3527714"/>
            <a:ext cx="1645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rgbClr val="00B0F0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odeling</a:t>
            </a:r>
            <a:endParaRPr lang="ko-KR" altLang="en-US" sz="3200" dirty="0">
              <a:solidFill>
                <a:srgbClr val="00B0F0"/>
              </a:solidFill>
              <a:latin typeface="Artifakt Element Medium" panose="020B06030500000200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0B8F0E-66E2-432F-B501-255511141E33}"/>
              </a:ext>
            </a:extLst>
          </p:cNvPr>
          <p:cNvSpPr/>
          <p:nvPr/>
        </p:nvSpPr>
        <p:spPr>
          <a:xfrm>
            <a:off x="3743861" y="2000518"/>
            <a:ext cx="191588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600" b="0" i="0" dirty="0">
                <a:solidFill>
                  <a:srgbClr val="00B0F0"/>
                </a:solidFill>
                <a:effectLst/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I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430DA2-40F5-4C8C-B559-0C5698FC8594}"/>
              </a:ext>
            </a:extLst>
          </p:cNvPr>
          <p:cNvSpPr/>
          <p:nvPr/>
        </p:nvSpPr>
        <p:spPr>
          <a:xfrm>
            <a:off x="7712468" y="2000518"/>
            <a:ext cx="191588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600" b="0" i="0" dirty="0">
                <a:solidFill>
                  <a:srgbClr val="00B0F0"/>
                </a:solidFill>
                <a:effectLst/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24345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08C59D-5193-4AAB-823F-032340FB2E2E}"/>
              </a:ext>
            </a:extLst>
          </p:cNvPr>
          <p:cNvGrpSpPr/>
          <p:nvPr/>
        </p:nvGrpSpPr>
        <p:grpSpPr>
          <a:xfrm>
            <a:off x="1857829" y="214050"/>
            <a:ext cx="3238346" cy="830997"/>
            <a:chOff x="3743861" y="2000518"/>
            <a:chExt cx="5328926" cy="2878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3E051-D2FB-4422-A0C9-AA5DAA9A314A}"/>
                </a:ext>
              </a:extLst>
            </p:cNvPr>
            <p:cNvSpPr txBox="1"/>
            <p:nvPr/>
          </p:nvSpPr>
          <p:spPr>
            <a:xfrm>
              <a:off x="4792994" y="3326630"/>
              <a:ext cx="1870766" cy="1066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B0F0"/>
                  </a:solidFill>
                  <a:latin typeface="Artifakt Element Medium" panose="020B0603050000020004" pitchFamily="34" charset="0"/>
                  <a:ea typeface="Artifakt Element Medium" panose="020B0603050000020004" pitchFamily="34" charset="0"/>
                </a:rPr>
                <a:t>nformation</a:t>
              </a:r>
              <a:endParaRPr lang="ko-KR" altLang="en-US" sz="1400" dirty="0">
                <a:solidFill>
                  <a:srgbClr val="00B0F0"/>
                </a:solidFill>
                <a:latin typeface="Artifakt Element Medium" panose="020B06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F4BCFE-34A3-4A57-AD27-EFDCBF385AE2}"/>
                </a:ext>
              </a:extLst>
            </p:cNvPr>
            <p:cNvSpPr txBox="1"/>
            <p:nvPr/>
          </p:nvSpPr>
          <p:spPr>
            <a:xfrm>
              <a:off x="7719039" y="3326630"/>
              <a:ext cx="1353748" cy="1066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>
                  <a:solidFill>
                    <a:srgbClr val="00B0F0"/>
                  </a:solidFill>
                  <a:latin typeface="Artifakt Element Medium" panose="020B0603050000020004" pitchFamily="34" charset="0"/>
                  <a:ea typeface="Artifakt Element Medium" panose="020B0603050000020004" pitchFamily="34" charset="0"/>
                </a:rPr>
                <a:t>odeling</a:t>
              </a:r>
              <a:endParaRPr lang="ko-KR" altLang="en-US" sz="1400" dirty="0">
                <a:solidFill>
                  <a:srgbClr val="00B0F0"/>
                </a:solidFill>
                <a:latin typeface="Artifakt Element Medium" panose="020B06030500000200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0B8F0E-66E2-432F-B501-255511141E33}"/>
                </a:ext>
              </a:extLst>
            </p:cNvPr>
            <p:cNvSpPr/>
            <p:nvPr/>
          </p:nvSpPr>
          <p:spPr>
            <a:xfrm>
              <a:off x="3743861" y="2000518"/>
              <a:ext cx="1915883" cy="2878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b="0" i="0" dirty="0">
                  <a:solidFill>
                    <a:srgbClr val="00B0F0"/>
                  </a:solidFill>
                  <a:effectLst/>
                  <a:latin typeface="Artifakt Element Medium" panose="020B0603050000020004" pitchFamily="34" charset="0"/>
                  <a:ea typeface="Artifakt Element Medium" panose="020B0603050000020004" pitchFamily="34" charset="0"/>
                </a:rPr>
                <a:t>I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A430DA2-40F5-4C8C-B559-0C5698FC8594}"/>
                </a:ext>
              </a:extLst>
            </p:cNvPr>
            <p:cNvSpPr/>
            <p:nvPr/>
          </p:nvSpPr>
          <p:spPr>
            <a:xfrm>
              <a:off x="6435896" y="2000518"/>
              <a:ext cx="1915883" cy="2878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b="0" i="0" dirty="0">
                  <a:solidFill>
                    <a:srgbClr val="00B0F0"/>
                  </a:solidFill>
                  <a:effectLst/>
                  <a:latin typeface="Artifakt Element Medium" panose="020B0603050000020004" pitchFamily="34" charset="0"/>
                  <a:ea typeface="Artifakt Element Medium" panose="020B0603050000020004" pitchFamily="34" charset="0"/>
                </a:rPr>
                <a:t>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791958-AF33-4E60-877B-C03736DF57E9}"/>
              </a:ext>
            </a:extLst>
          </p:cNvPr>
          <p:cNvSpPr txBox="1"/>
          <p:nvPr/>
        </p:nvSpPr>
        <p:spPr>
          <a:xfrm>
            <a:off x="353561" y="428171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The meaning of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DDCF3-3614-4236-A703-3B15FCC3F153}"/>
              </a:ext>
            </a:extLst>
          </p:cNvPr>
          <p:cNvSpPr txBox="1"/>
          <p:nvPr/>
        </p:nvSpPr>
        <p:spPr>
          <a:xfrm>
            <a:off x="494447" y="1475989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3-DIMENSIONAL MODELING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pic>
        <p:nvPicPr>
          <p:cNvPr id="12" name="Picture 4" descr="Cube icon graphic design symbol modern isolated Vector Image">
            <a:extLst>
              <a:ext uri="{FF2B5EF4-FFF2-40B4-BE49-F238E27FC236}">
                <a16:creationId xmlns:a16="http://schemas.microsoft.com/office/drawing/2014/main" id="{29C24601-F4AC-4620-A85F-DFE17DBEF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4661" r="7834" b="12924"/>
          <a:stretch/>
        </p:blipFill>
        <p:spPr bwMode="auto">
          <a:xfrm>
            <a:off x="494447" y="1952509"/>
            <a:ext cx="3137782" cy="333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3B5E4D-E850-47AC-BAB6-6AB1C7B1C77C}"/>
              </a:ext>
            </a:extLst>
          </p:cNvPr>
          <p:cNvGrpSpPr/>
          <p:nvPr/>
        </p:nvGrpSpPr>
        <p:grpSpPr>
          <a:xfrm>
            <a:off x="3766497" y="2603268"/>
            <a:ext cx="1300356" cy="2031325"/>
            <a:chOff x="4165668" y="2150265"/>
            <a:chExt cx="1300356" cy="20313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8158A9-67E6-466B-A853-38216229C48E}"/>
                </a:ext>
              </a:extLst>
            </p:cNvPr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3251223-311D-4309-8882-B9CDC5A6BC9C}"/>
                </a:ext>
              </a:extLst>
            </p:cNvPr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453F982-1CDF-4383-A61A-5B5B91FEEB2C}"/>
                </a:ext>
              </a:extLst>
            </p:cNvPr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EA938AE-853E-46A3-81CA-65D8B6160985}"/>
                </a:ext>
              </a:extLst>
            </p:cNvPr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1F6BFE8D-2F5E-4A95-8BA0-057341483EB3}"/>
                </a:ext>
              </a:extLst>
            </p:cNvPr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4D107952-030C-4691-82FF-39944587FCC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4445" r="8800" b="12592"/>
          <a:stretch/>
        </p:blipFill>
        <p:spPr>
          <a:xfrm>
            <a:off x="5818285" y="1952509"/>
            <a:ext cx="3076906" cy="33539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1D7D495-213F-470C-BB5D-AC0159DB4996}"/>
              </a:ext>
            </a:extLst>
          </p:cNvPr>
          <p:cNvSpPr txBox="1"/>
          <p:nvPr/>
        </p:nvSpPr>
        <p:spPr>
          <a:xfrm>
            <a:off x="5798487" y="1475989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INFORMATION MODELING</a:t>
            </a:r>
            <a:endParaRPr lang="ko-KR" altLang="en-US" dirty="0">
              <a:solidFill>
                <a:srgbClr val="00B0F0"/>
              </a:solidFill>
              <a:latin typeface="Artifakt Element Medium" panose="020B06030500000200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E942BD-1FC5-444E-A60D-DAE654F0A66B}"/>
              </a:ext>
            </a:extLst>
          </p:cNvPr>
          <p:cNvGrpSpPr/>
          <p:nvPr/>
        </p:nvGrpSpPr>
        <p:grpSpPr>
          <a:xfrm>
            <a:off x="9070537" y="2617976"/>
            <a:ext cx="1300356" cy="2031325"/>
            <a:chOff x="4165668" y="2150265"/>
            <a:chExt cx="1300356" cy="203132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C7DF83-6333-40F1-B360-9BC159CC8F99}"/>
                </a:ext>
              </a:extLst>
            </p:cNvPr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E7EFB16-4D72-499D-A701-B70AE76BD183}"/>
                </a:ext>
              </a:extLst>
            </p:cNvPr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725FD04-B785-41E5-B42D-7E38AB6D8321}"/>
                </a:ext>
              </a:extLst>
            </p:cNvPr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B07045D-AD55-414F-981D-68FB8E7C5675}"/>
                </a:ext>
              </a:extLst>
            </p:cNvPr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B67D0E0-0AED-4524-B051-DDC3DCC75DEC}"/>
                </a:ext>
              </a:extLst>
            </p:cNvPr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5ED8B0-8010-4B01-92F2-4B8255638ABA}"/>
              </a:ext>
            </a:extLst>
          </p:cNvPr>
          <p:cNvSpPr/>
          <p:nvPr/>
        </p:nvSpPr>
        <p:spPr>
          <a:xfrm>
            <a:off x="11064023" y="2322353"/>
            <a:ext cx="633530" cy="259366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dirty="0">
                <a:solidFill>
                  <a:schemeClr val="tx1"/>
                </a:solidFill>
              </a:rPr>
              <a:t>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164BD3-C3C1-44D4-A1DF-48A461DC1887}"/>
              </a:ext>
            </a:extLst>
          </p:cNvPr>
          <p:cNvSpPr txBox="1"/>
          <p:nvPr/>
        </p:nvSpPr>
        <p:spPr>
          <a:xfrm>
            <a:off x="10544173" y="32875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:a16="http://schemas.microsoft.com/office/drawing/2014/main" id="{37932BD7-BF56-414E-9520-8AB40D86B17C}"/>
              </a:ext>
            </a:extLst>
          </p:cNvPr>
          <p:cNvSpPr/>
          <p:nvPr/>
        </p:nvSpPr>
        <p:spPr>
          <a:xfrm>
            <a:off x="5675085" y="1952509"/>
            <a:ext cx="6291943" cy="3332844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446177-D6B9-45A9-9A94-5DB43C13C006}"/>
              </a:ext>
            </a:extLst>
          </p:cNvPr>
          <p:cNvCxnSpPr/>
          <p:nvPr/>
        </p:nvCxnSpPr>
        <p:spPr>
          <a:xfrm>
            <a:off x="5268686" y="1204686"/>
            <a:ext cx="0" cy="4905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80533F-06F1-44BC-A0EB-26E7B9528E31}"/>
              </a:ext>
            </a:extLst>
          </p:cNvPr>
          <p:cNvSpPr/>
          <p:nvPr/>
        </p:nvSpPr>
        <p:spPr>
          <a:xfrm>
            <a:off x="1187221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9BB890AD-F328-4854-B6DF-DDF2F3E06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1253331" y="1074190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7F108C20-D768-46FC-A566-096E7AB19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13" y="1038473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0B8EEAD-6CFA-4F73-8E18-64C6EA829353}"/>
              </a:ext>
            </a:extLst>
          </p:cNvPr>
          <p:cNvGrpSpPr/>
          <p:nvPr/>
        </p:nvGrpSpPr>
        <p:grpSpPr>
          <a:xfrm>
            <a:off x="492882" y="766538"/>
            <a:ext cx="604399" cy="848248"/>
            <a:chOff x="1549400" y="-279400"/>
            <a:chExt cx="4406900" cy="6184900"/>
          </a:xfrm>
        </p:grpSpPr>
        <p:pic>
          <p:nvPicPr>
            <p:cNvPr id="2062" name="Picture 14" descr="Document Icon Vector Isolated On White Background, Document Sign Stock  Vector - Illustration of accept, documentation: 133800080">
              <a:extLst>
                <a:ext uri="{FF2B5EF4-FFF2-40B4-BE49-F238E27FC236}">
                  <a16:creationId xmlns:a16="http://schemas.microsoft.com/office/drawing/2014/main" id="{1992933B-FD54-4164-B171-C3A80911B0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4445" r="18148" b="13333"/>
            <a:stretch/>
          </p:blipFill>
          <p:spPr bwMode="auto">
            <a:xfrm>
              <a:off x="1549400" y="952500"/>
              <a:ext cx="4406900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roduction, Industrial, Industry, Factory Icon - Factory Icon Png,  Transparent Png , Transparent Png Image - PNGitem">
              <a:extLst>
                <a:ext uri="{FF2B5EF4-FFF2-40B4-BE49-F238E27FC236}">
                  <a16:creationId xmlns:a16="http://schemas.microsoft.com/office/drawing/2014/main" id="{13A24D95-572B-4136-8A3F-D2C85C217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027"/>
                      </a14:imgEffect>
                      <a14:imgEffect>
                        <a14:saturation sat="0"/>
                      </a14:imgEffect>
                      <a14:imgEffect>
                        <a14:brightnessContrast bright="17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5" t="5962" r="29070" b="9938"/>
            <a:stretch/>
          </p:blipFill>
          <p:spPr bwMode="auto">
            <a:xfrm>
              <a:off x="2774950" y="-279400"/>
              <a:ext cx="1168400" cy="123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BF587A-D772-4562-A2C2-1EC8C78054AA}"/>
              </a:ext>
            </a:extLst>
          </p:cNvPr>
          <p:cNvSpPr txBox="1"/>
          <p:nvPr/>
        </p:nvSpPr>
        <p:spPr>
          <a:xfrm>
            <a:off x="288743" y="1734389"/>
            <a:ext cx="887427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Receive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Requirements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64" name="Picture 16" descr="Zoning - UCLA Lewis Center for Regional Policy Studies">
            <a:extLst>
              <a:ext uri="{FF2B5EF4-FFF2-40B4-BE49-F238E27FC236}">
                <a16:creationId xmlns:a16="http://schemas.microsoft.com/office/drawing/2014/main" id="{45B42E87-F430-4B67-9363-D8B1FF6E1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t="11177" r="21976" b="12963"/>
          <a:stretch/>
        </p:blipFill>
        <p:spPr bwMode="auto">
          <a:xfrm>
            <a:off x="2309617" y="873314"/>
            <a:ext cx="831786" cy="7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1383AB-072C-4F79-AD84-73AC64D469DD}"/>
              </a:ext>
            </a:extLst>
          </p:cNvPr>
          <p:cNvSpPr txBox="1"/>
          <p:nvPr/>
        </p:nvSpPr>
        <p:spPr>
          <a:xfrm>
            <a:off x="2259952" y="1723198"/>
            <a:ext cx="887427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Create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Layout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0" name="Picture 22" descr="Investigation Icon #332500 - Free Icons Library">
            <a:extLst>
              <a:ext uri="{FF2B5EF4-FFF2-40B4-BE49-F238E27FC236}">
                <a16:creationId xmlns:a16="http://schemas.microsoft.com/office/drawing/2014/main" id="{8C1CBB08-4F1F-42E9-8FEA-EA6FEA80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49" y="940766"/>
            <a:ext cx="668743" cy="6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74B141-F5CC-4000-B8A5-BE892FF8BAEB}"/>
              </a:ext>
            </a:extLst>
          </p:cNvPr>
          <p:cNvSpPr txBox="1"/>
          <p:nvPr/>
        </p:nvSpPr>
        <p:spPr>
          <a:xfrm>
            <a:off x="4276910" y="1789854"/>
            <a:ext cx="887425" cy="47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Do Review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&amp; Revise Layout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2" name="Picture 24" descr="Navisworks 2014 The Complete Guide - CADD Community">
            <a:extLst>
              <a:ext uri="{FF2B5EF4-FFF2-40B4-BE49-F238E27FC236}">
                <a16:creationId xmlns:a16="http://schemas.microsoft.com/office/drawing/2014/main" id="{AD9E8C71-8188-43C8-9D79-E75D0208A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04" t="21020" r="25260" b="22396"/>
          <a:stretch/>
        </p:blipFill>
        <p:spPr bwMode="auto">
          <a:xfrm>
            <a:off x="3550162" y="1058993"/>
            <a:ext cx="222738" cy="2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roduct Design Icons - Download Free Vector Icons | Noun Project">
            <a:extLst>
              <a:ext uri="{FF2B5EF4-FFF2-40B4-BE49-F238E27FC236}">
                <a16:creationId xmlns:a16="http://schemas.microsoft.com/office/drawing/2014/main" id="{22BF497C-E144-4884-983C-27E383FE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104" y="885139"/>
            <a:ext cx="838060" cy="8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4E0C7E3B-AFDB-4529-B67A-A4A713AA8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3290779" y="1071279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69FE1A58-A64D-474D-B22B-5182C6B8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64" y="1028365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2E5CA08-0430-406E-8E62-A0618ACDB665}"/>
              </a:ext>
            </a:extLst>
          </p:cNvPr>
          <p:cNvSpPr txBox="1"/>
          <p:nvPr/>
        </p:nvSpPr>
        <p:spPr>
          <a:xfrm>
            <a:off x="8198157" y="1734389"/>
            <a:ext cx="887425" cy="47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Create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Official Drawing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6" name="Picture 28" descr="House Plan Black Line Icon A Set Of Construction Or Working Drawings Define  All The Specifications Of A House Pictogram For Web Page Mobile App Promo  Ui Ux Gui Design Element Editable">
            <a:extLst>
              <a:ext uri="{FF2B5EF4-FFF2-40B4-BE49-F238E27FC236}">
                <a16:creationId xmlns:a16="http://schemas.microsoft.com/office/drawing/2014/main" id="{AEA0C98F-36FD-4E50-A955-D8F344F96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 t="15205" r="9075" b="16062"/>
          <a:stretch/>
        </p:blipFill>
        <p:spPr bwMode="auto">
          <a:xfrm>
            <a:off x="8191603" y="916339"/>
            <a:ext cx="900532" cy="75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9D737C3-6E6C-494C-B26A-4FFDC77467DE}"/>
              </a:ext>
            </a:extLst>
          </p:cNvPr>
          <p:cNvSpPr/>
          <p:nvPr/>
        </p:nvSpPr>
        <p:spPr>
          <a:xfrm>
            <a:off x="3213588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F546A968-215C-4E0E-B479-5DE1EF258E7D}"/>
              </a:ext>
            </a:extLst>
          </p:cNvPr>
          <p:cNvSpPr/>
          <p:nvPr/>
        </p:nvSpPr>
        <p:spPr>
          <a:xfrm>
            <a:off x="5086012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08129EF9-22F0-4585-9C69-DD153E7A6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5141835" y="1074190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BC5781C9-9271-4706-91C1-EA3941643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68" y="1038473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4BC34B2-8DC7-4879-A534-ED8BABDC8797}"/>
              </a:ext>
            </a:extLst>
          </p:cNvPr>
          <p:cNvSpPr/>
          <p:nvPr/>
        </p:nvSpPr>
        <p:spPr>
          <a:xfrm>
            <a:off x="7093199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B2DE7C3C-E418-49B8-BC87-6246EA7DF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7159309" y="1074190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83,850 계산일러스트, 벡터, 상업적 이미지사이트 - 123RF">
            <a:extLst>
              <a:ext uri="{FF2B5EF4-FFF2-40B4-BE49-F238E27FC236}">
                <a16:creationId xmlns:a16="http://schemas.microsoft.com/office/drawing/2014/main" id="{6A4B3549-F6B8-4861-AC19-7727C6F10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17069" r="20927" b="13519"/>
          <a:stretch/>
        </p:blipFill>
        <p:spPr bwMode="auto">
          <a:xfrm>
            <a:off x="10299275" y="873314"/>
            <a:ext cx="834189" cy="7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98C5B807-17E0-4943-8BB1-FDAEF9753ED6}"/>
              </a:ext>
            </a:extLst>
          </p:cNvPr>
          <p:cNvSpPr/>
          <p:nvPr/>
        </p:nvSpPr>
        <p:spPr>
          <a:xfrm>
            <a:off x="9224467" y="873314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27171447-0E8F-4772-B71E-52047CB6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9290577" y="1072288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E616BFD7-986A-42AB-A451-FADC7766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59" y="1036571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505FF7C-7C5A-42BA-B1FB-1894CD45232F}"/>
              </a:ext>
            </a:extLst>
          </p:cNvPr>
          <p:cNvSpPr txBox="1"/>
          <p:nvPr/>
        </p:nvSpPr>
        <p:spPr>
          <a:xfrm>
            <a:off x="10331503" y="1734389"/>
            <a:ext cx="887425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Calculate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Quantities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48227-2B0D-4172-AEA3-8685B9DA65F9}"/>
              </a:ext>
            </a:extLst>
          </p:cNvPr>
          <p:cNvSpPr txBox="1"/>
          <p:nvPr/>
        </p:nvSpPr>
        <p:spPr>
          <a:xfrm>
            <a:off x="6179609" y="1734389"/>
            <a:ext cx="913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Detail Engineering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E038745A-9F64-48C5-A515-6BAF15E6E0C1}"/>
              </a:ext>
            </a:extLst>
          </p:cNvPr>
          <p:cNvSpPr/>
          <p:nvPr/>
        </p:nvSpPr>
        <p:spPr>
          <a:xfrm rot="5400000">
            <a:off x="8491007" y="146486"/>
            <a:ext cx="301344" cy="47536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B975D14-748E-49B8-A853-25B9B9C8D2F5}"/>
              </a:ext>
            </a:extLst>
          </p:cNvPr>
          <p:cNvSpPr/>
          <p:nvPr/>
        </p:nvSpPr>
        <p:spPr>
          <a:xfrm>
            <a:off x="4697730" y="2550001"/>
            <a:ext cx="3954780" cy="1622571"/>
          </a:xfrm>
          <a:custGeom>
            <a:avLst/>
            <a:gdLst>
              <a:gd name="connsiteX0" fmla="*/ 3954780 w 3954780"/>
              <a:gd name="connsiteY0" fmla="*/ 365760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61130 w 3961130"/>
              <a:gd name="connsiteY0" fmla="*/ 673918 h 948690"/>
              <a:gd name="connsiteX1" fmla="*/ 3954780 w 3961130"/>
              <a:gd name="connsiteY1" fmla="*/ 948690 h 948690"/>
              <a:gd name="connsiteX2" fmla="*/ 0 w 3961130"/>
              <a:gd name="connsiteY2" fmla="*/ 948690 h 948690"/>
              <a:gd name="connsiteX3" fmla="*/ 0 w 3961130"/>
              <a:gd name="connsiteY3" fmla="*/ 0 h 948690"/>
              <a:gd name="connsiteX0" fmla="*/ 3948430 w 3954780"/>
              <a:gd name="connsiteY0" fmla="*/ 673918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53193 w 3954780"/>
              <a:gd name="connsiteY0" fmla="*/ 673918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780" h="948690">
                <a:moveTo>
                  <a:pt x="3953193" y="673918"/>
                </a:moveTo>
                <a:lnTo>
                  <a:pt x="3954780" y="948690"/>
                </a:lnTo>
                <a:lnTo>
                  <a:pt x="0" y="94869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Picture 22" descr="Investigation Icon #332500 - Free Icons Library">
            <a:extLst>
              <a:ext uri="{FF2B5EF4-FFF2-40B4-BE49-F238E27FC236}">
                <a16:creationId xmlns:a16="http://schemas.microsoft.com/office/drawing/2014/main" id="{7384EBCB-231D-4196-837D-51636DCC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07" y="2703973"/>
            <a:ext cx="668743" cy="6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E199B58-3029-46E8-B8DC-AC1BA498341C}"/>
              </a:ext>
            </a:extLst>
          </p:cNvPr>
          <p:cNvSpPr txBox="1"/>
          <p:nvPr/>
        </p:nvSpPr>
        <p:spPr>
          <a:xfrm>
            <a:off x="7543241" y="3406713"/>
            <a:ext cx="231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Do Review for Internal coherence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C1DC30-EE17-44C6-9CAE-F9D333C5F250}"/>
              </a:ext>
            </a:extLst>
          </p:cNvPr>
          <p:cNvSpPr txBox="1"/>
          <p:nvPr/>
        </p:nvSpPr>
        <p:spPr>
          <a:xfrm>
            <a:off x="5518836" y="4186169"/>
            <a:ext cx="2312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Feed Back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65ACA8-37F9-4D2B-B60A-9EEDEF3115C0}"/>
              </a:ext>
            </a:extLst>
          </p:cNvPr>
          <p:cNvSpPr txBox="1"/>
          <p:nvPr/>
        </p:nvSpPr>
        <p:spPr>
          <a:xfrm>
            <a:off x="3217817" y="467380"/>
            <a:ext cx="887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/w other dept.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3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C442E8-1050-4464-9631-A486317E304D}"/>
              </a:ext>
            </a:extLst>
          </p:cNvPr>
          <p:cNvSpPr/>
          <p:nvPr/>
        </p:nvSpPr>
        <p:spPr>
          <a:xfrm>
            <a:off x="6000750" y="628650"/>
            <a:ext cx="1253566" cy="45034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B8EEAD-6CFA-4F73-8E18-64C6EA829353}"/>
              </a:ext>
            </a:extLst>
          </p:cNvPr>
          <p:cNvGrpSpPr/>
          <p:nvPr/>
        </p:nvGrpSpPr>
        <p:grpSpPr>
          <a:xfrm>
            <a:off x="492882" y="766538"/>
            <a:ext cx="604399" cy="848248"/>
            <a:chOff x="1549400" y="-279400"/>
            <a:chExt cx="4406900" cy="6184900"/>
          </a:xfrm>
        </p:grpSpPr>
        <p:pic>
          <p:nvPicPr>
            <p:cNvPr id="2062" name="Picture 14" descr="Document Icon Vector Isolated On White Background, Document Sign Stock  Vector - Illustration of accept, documentation: 133800080">
              <a:extLst>
                <a:ext uri="{FF2B5EF4-FFF2-40B4-BE49-F238E27FC236}">
                  <a16:creationId xmlns:a16="http://schemas.microsoft.com/office/drawing/2014/main" id="{1992933B-FD54-4164-B171-C3A80911B0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3" t="14445" r="18148" b="13333"/>
            <a:stretch/>
          </p:blipFill>
          <p:spPr bwMode="auto">
            <a:xfrm>
              <a:off x="1549400" y="952500"/>
              <a:ext cx="4406900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Production, Industrial, Industry, Factory Icon - Factory Icon Png,  Transparent Png , Transparent Png Image - PNGitem">
              <a:extLst>
                <a:ext uri="{FF2B5EF4-FFF2-40B4-BE49-F238E27FC236}">
                  <a16:creationId xmlns:a16="http://schemas.microsoft.com/office/drawing/2014/main" id="{13A24D95-572B-4136-8A3F-D2C85C217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8027"/>
                      </a14:imgEffect>
                      <a14:imgEffect>
                        <a14:saturation sat="0"/>
                      </a14:imgEffect>
                      <a14:imgEffect>
                        <a14:brightnessContrast bright="17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5" t="5962" r="29070" b="9938"/>
            <a:stretch/>
          </p:blipFill>
          <p:spPr bwMode="auto">
            <a:xfrm>
              <a:off x="2774950" y="-279400"/>
              <a:ext cx="1168400" cy="123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BF587A-D772-4562-A2C2-1EC8C78054AA}"/>
              </a:ext>
            </a:extLst>
          </p:cNvPr>
          <p:cNvSpPr txBox="1"/>
          <p:nvPr/>
        </p:nvSpPr>
        <p:spPr>
          <a:xfrm>
            <a:off x="288743" y="1734389"/>
            <a:ext cx="887427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Receive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Requirements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64" name="Picture 16" descr="Zoning - UCLA Lewis Center for Regional Policy Studies">
            <a:extLst>
              <a:ext uri="{FF2B5EF4-FFF2-40B4-BE49-F238E27FC236}">
                <a16:creationId xmlns:a16="http://schemas.microsoft.com/office/drawing/2014/main" id="{45B42E87-F430-4B67-9363-D8B1FF6E1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t="11177" r="21976" b="12963"/>
          <a:stretch/>
        </p:blipFill>
        <p:spPr bwMode="auto">
          <a:xfrm>
            <a:off x="2309617" y="873314"/>
            <a:ext cx="831786" cy="7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1383AB-072C-4F79-AD84-73AC64D469DD}"/>
              </a:ext>
            </a:extLst>
          </p:cNvPr>
          <p:cNvSpPr txBox="1"/>
          <p:nvPr/>
        </p:nvSpPr>
        <p:spPr>
          <a:xfrm>
            <a:off x="2259952" y="1723198"/>
            <a:ext cx="887427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Create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Layout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0" name="Picture 22" descr="Investigation Icon #332500 - Free Icons Library">
            <a:extLst>
              <a:ext uri="{FF2B5EF4-FFF2-40B4-BE49-F238E27FC236}">
                <a16:creationId xmlns:a16="http://schemas.microsoft.com/office/drawing/2014/main" id="{8C1CBB08-4F1F-42E9-8FEA-EA6FEA80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49" y="940766"/>
            <a:ext cx="668743" cy="66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174B141-F5CC-4000-B8A5-BE892FF8BAEB}"/>
              </a:ext>
            </a:extLst>
          </p:cNvPr>
          <p:cNvSpPr txBox="1"/>
          <p:nvPr/>
        </p:nvSpPr>
        <p:spPr>
          <a:xfrm>
            <a:off x="4276910" y="1789854"/>
            <a:ext cx="887425" cy="47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Do Review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&amp; Revise Layout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2" name="Picture 24" descr="Navisworks 2014 The Complete Guide - CADD Community">
            <a:extLst>
              <a:ext uri="{FF2B5EF4-FFF2-40B4-BE49-F238E27FC236}">
                <a16:creationId xmlns:a16="http://schemas.microsoft.com/office/drawing/2014/main" id="{AD9E8C71-8188-43C8-9D79-E75D0208A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bright="1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04" t="21020" r="25260" b="22396"/>
          <a:stretch/>
        </p:blipFill>
        <p:spPr bwMode="auto">
          <a:xfrm>
            <a:off x="3550162" y="1058993"/>
            <a:ext cx="222738" cy="25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Product Design Icons - Download Free Vector Icons | Noun Project">
            <a:extLst>
              <a:ext uri="{FF2B5EF4-FFF2-40B4-BE49-F238E27FC236}">
                <a16:creationId xmlns:a16="http://schemas.microsoft.com/office/drawing/2014/main" id="{22BF497C-E144-4884-983C-27E383FE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229" y="885139"/>
            <a:ext cx="838060" cy="83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E09C8A4-C64C-4FC1-8C82-7D90417EF4E6}"/>
              </a:ext>
            </a:extLst>
          </p:cNvPr>
          <p:cNvSpPr txBox="1"/>
          <p:nvPr/>
        </p:nvSpPr>
        <p:spPr>
          <a:xfrm>
            <a:off x="6182734" y="1734389"/>
            <a:ext cx="913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Detail Engineering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44" name="Picture 8" descr="AutoCAD 2021: Descarga gratuita de la versión completa - TRESDE">
            <a:extLst>
              <a:ext uri="{FF2B5EF4-FFF2-40B4-BE49-F238E27FC236}">
                <a16:creationId xmlns:a16="http://schemas.microsoft.com/office/drawing/2014/main" id="{4E0C7E3B-AFDB-4529-B67A-A4A713AA8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542" t="7778" r="26875" b="7408"/>
          <a:stretch/>
        </p:blipFill>
        <p:spPr bwMode="auto">
          <a:xfrm>
            <a:off x="3290779" y="1071279"/>
            <a:ext cx="222738" cy="23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Free Excel Flat Icon - Available in SVG, PNG, EPS, AI &amp;amp; Icon fonts">
            <a:extLst>
              <a:ext uri="{FF2B5EF4-FFF2-40B4-BE49-F238E27FC236}">
                <a16:creationId xmlns:a16="http://schemas.microsoft.com/office/drawing/2014/main" id="{69FE1A58-A64D-474D-B22B-5182C6B8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64" y="1028365"/>
            <a:ext cx="313149" cy="31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2E5CA08-0430-406E-8E62-A0618ACDB665}"/>
              </a:ext>
            </a:extLst>
          </p:cNvPr>
          <p:cNvSpPr txBox="1"/>
          <p:nvPr/>
        </p:nvSpPr>
        <p:spPr>
          <a:xfrm>
            <a:off x="6202346" y="3138258"/>
            <a:ext cx="887425" cy="479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Create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Official Drawing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2076" name="Picture 28" descr="House Plan Black Line Icon A Set Of Construction Or Working Drawings Define  All The Specifications Of A House Pictogram For Web Page Mobile App Promo  Ui Ux Gui Design Element Editable">
            <a:extLst>
              <a:ext uri="{FF2B5EF4-FFF2-40B4-BE49-F238E27FC236}">
                <a16:creationId xmlns:a16="http://schemas.microsoft.com/office/drawing/2014/main" id="{AEA0C98F-36FD-4E50-A955-D8F344F96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9" t="15205" r="9075" b="16062"/>
          <a:stretch/>
        </p:blipFill>
        <p:spPr bwMode="auto">
          <a:xfrm>
            <a:off x="6195792" y="2320208"/>
            <a:ext cx="900532" cy="75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9D737C3-6E6C-494C-B26A-4FFDC77467DE}"/>
              </a:ext>
            </a:extLst>
          </p:cNvPr>
          <p:cNvSpPr/>
          <p:nvPr/>
        </p:nvSpPr>
        <p:spPr>
          <a:xfrm>
            <a:off x="3213588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80" name="Picture 32" descr="83,850 계산일러스트, 벡터, 상업적 이미지사이트 - 123RF">
            <a:extLst>
              <a:ext uri="{FF2B5EF4-FFF2-40B4-BE49-F238E27FC236}">
                <a16:creationId xmlns:a16="http://schemas.microsoft.com/office/drawing/2014/main" id="{6A4B3549-F6B8-4861-AC19-7727C6F10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94" t="17069" r="20927" b="13519"/>
          <a:stretch/>
        </p:blipFill>
        <p:spPr bwMode="auto">
          <a:xfrm>
            <a:off x="6178286" y="3782752"/>
            <a:ext cx="834189" cy="7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505FF7C-7C5A-42BA-B1FB-1894CD45232F}"/>
              </a:ext>
            </a:extLst>
          </p:cNvPr>
          <p:cNvSpPr txBox="1"/>
          <p:nvPr/>
        </p:nvSpPr>
        <p:spPr>
          <a:xfrm>
            <a:off x="6210514" y="4643827"/>
            <a:ext cx="887425" cy="346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Calculate</a:t>
            </a:r>
          </a:p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Quantities</a:t>
            </a:r>
            <a:endParaRPr lang="ko-KR" altLang="en-US" sz="1000" dirty="0">
              <a:latin typeface="Artifakt Element" panose="020B0503050000020004" pitchFamily="34" charset="0"/>
            </a:endParaRPr>
          </a:p>
        </p:txBody>
      </p:sp>
      <p:pic>
        <p:nvPicPr>
          <p:cNvPr id="31" name="Picture 2" descr="Home">
            <a:extLst>
              <a:ext uri="{FF2B5EF4-FFF2-40B4-BE49-F238E27FC236}">
                <a16:creationId xmlns:a16="http://schemas.microsoft.com/office/drawing/2014/main" id="{303DF3DE-F523-4071-8FE1-A76E7AD40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8"/>
          <a:stretch/>
        </p:blipFill>
        <p:spPr bwMode="auto">
          <a:xfrm>
            <a:off x="1266120" y="1071279"/>
            <a:ext cx="209950" cy="25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ynamo (@DynamoBIM) | Twitter">
            <a:extLst>
              <a:ext uri="{FF2B5EF4-FFF2-40B4-BE49-F238E27FC236}">
                <a16:creationId xmlns:a16="http://schemas.microsoft.com/office/drawing/2014/main" id="{2FFCAF98-5A38-4014-83EB-66E5F867D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8" t="8458" r="14866" b="8458"/>
          <a:stretch/>
        </p:blipFill>
        <p:spPr bwMode="auto">
          <a:xfrm>
            <a:off x="1520129" y="1061712"/>
            <a:ext cx="222738" cy="2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ome">
            <a:extLst>
              <a:ext uri="{FF2B5EF4-FFF2-40B4-BE49-F238E27FC236}">
                <a16:creationId xmlns:a16="http://schemas.microsoft.com/office/drawing/2014/main" id="{0AF0FEA7-4FBC-48E3-9FB0-89EDFF318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78"/>
          <a:stretch/>
        </p:blipFill>
        <p:spPr bwMode="auto">
          <a:xfrm>
            <a:off x="5143434" y="1071279"/>
            <a:ext cx="209950" cy="25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Dynamo (@DynamoBIM) | Twitter">
            <a:extLst>
              <a:ext uri="{FF2B5EF4-FFF2-40B4-BE49-F238E27FC236}">
                <a16:creationId xmlns:a16="http://schemas.microsoft.com/office/drawing/2014/main" id="{B829890A-4077-4F3D-978F-F03387DBC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8" t="8458" r="14866" b="8458"/>
          <a:stretch/>
        </p:blipFill>
        <p:spPr bwMode="auto">
          <a:xfrm>
            <a:off x="5397443" y="1061712"/>
            <a:ext cx="222738" cy="26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7B99812-46C6-4241-BA29-19AF4B8AA0E3}"/>
              </a:ext>
            </a:extLst>
          </p:cNvPr>
          <p:cNvSpPr/>
          <p:nvPr/>
        </p:nvSpPr>
        <p:spPr>
          <a:xfrm>
            <a:off x="4697730" y="2550002"/>
            <a:ext cx="1253566" cy="525248"/>
          </a:xfrm>
          <a:custGeom>
            <a:avLst/>
            <a:gdLst>
              <a:gd name="connsiteX0" fmla="*/ 3954780 w 3954780"/>
              <a:gd name="connsiteY0" fmla="*/ 365760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61130 w 3961130"/>
              <a:gd name="connsiteY0" fmla="*/ 673918 h 948690"/>
              <a:gd name="connsiteX1" fmla="*/ 3954780 w 3961130"/>
              <a:gd name="connsiteY1" fmla="*/ 948690 h 948690"/>
              <a:gd name="connsiteX2" fmla="*/ 0 w 3961130"/>
              <a:gd name="connsiteY2" fmla="*/ 948690 h 948690"/>
              <a:gd name="connsiteX3" fmla="*/ 0 w 3961130"/>
              <a:gd name="connsiteY3" fmla="*/ 0 h 948690"/>
              <a:gd name="connsiteX0" fmla="*/ 3948430 w 3954780"/>
              <a:gd name="connsiteY0" fmla="*/ 673918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53193 w 3954780"/>
              <a:gd name="connsiteY0" fmla="*/ 673918 h 948690"/>
              <a:gd name="connsiteX1" fmla="*/ 3954780 w 3954780"/>
              <a:gd name="connsiteY1" fmla="*/ 948690 h 948690"/>
              <a:gd name="connsiteX2" fmla="*/ 0 w 3954780"/>
              <a:gd name="connsiteY2" fmla="*/ 948690 h 948690"/>
              <a:gd name="connsiteX3" fmla="*/ 0 w 3954780"/>
              <a:gd name="connsiteY3" fmla="*/ 0 h 948690"/>
              <a:gd name="connsiteX0" fmla="*/ 3954780 w 3954780"/>
              <a:gd name="connsiteY0" fmla="*/ 948690 h 948690"/>
              <a:gd name="connsiteX1" fmla="*/ 0 w 3954780"/>
              <a:gd name="connsiteY1" fmla="*/ 948690 h 948690"/>
              <a:gd name="connsiteX2" fmla="*/ 0 w 3954780"/>
              <a:gd name="connsiteY2" fmla="*/ 0 h 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4780" h="948690">
                <a:moveTo>
                  <a:pt x="3954780" y="948690"/>
                </a:moveTo>
                <a:lnTo>
                  <a:pt x="0" y="94869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F80533F-06F1-44BC-A0EB-26E7B9528E31}"/>
              </a:ext>
            </a:extLst>
          </p:cNvPr>
          <p:cNvSpPr/>
          <p:nvPr/>
        </p:nvSpPr>
        <p:spPr>
          <a:xfrm>
            <a:off x="1187221" y="875215"/>
            <a:ext cx="1072730" cy="700829"/>
          </a:xfrm>
          <a:prstGeom prst="rightArrow">
            <a:avLst>
              <a:gd name="adj1" fmla="val 78257"/>
              <a:gd name="adj2" fmla="val 28022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F546A968-215C-4E0E-B479-5DE1EF258E7D}"/>
              </a:ext>
            </a:extLst>
          </p:cNvPr>
          <p:cNvSpPr/>
          <p:nvPr/>
        </p:nvSpPr>
        <p:spPr>
          <a:xfrm>
            <a:off x="5086012" y="875215"/>
            <a:ext cx="668743" cy="700829"/>
          </a:xfrm>
          <a:prstGeom prst="rightArrow">
            <a:avLst>
              <a:gd name="adj1" fmla="val 78257"/>
              <a:gd name="adj2" fmla="val 28022"/>
            </a:avLst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ED1E98-D1E2-4535-AC71-8CDF9EB988CD}"/>
              </a:ext>
            </a:extLst>
          </p:cNvPr>
          <p:cNvSpPr txBox="1"/>
          <p:nvPr/>
        </p:nvSpPr>
        <p:spPr>
          <a:xfrm>
            <a:off x="4532742" y="3075248"/>
            <a:ext cx="1431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Feed Back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AF161-F163-487C-B546-0A9C40655FBF}"/>
              </a:ext>
            </a:extLst>
          </p:cNvPr>
          <p:cNvSpPr txBox="1"/>
          <p:nvPr/>
        </p:nvSpPr>
        <p:spPr>
          <a:xfrm>
            <a:off x="3217817" y="467380"/>
            <a:ext cx="887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/w other dept.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6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1D6AF-CBD0-43CF-A721-74C1E0B0656C}"/>
              </a:ext>
            </a:extLst>
          </p:cNvPr>
          <p:cNvSpPr txBox="1"/>
          <p:nvPr/>
        </p:nvSpPr>
        <p:spPr>
          <a:xfrm>
            <a:off x="2968390" y="2064674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For Auto Quantities Calculation</a:t>
            </a:r>
            <a:endParaRPr lang="ko-KR" altLang="en-US" sz="3200" dirty="0">
              <a:latin typeface="Artifakt Element Medium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5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618" y="727364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3-DIMENSIONAL MODELING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pic>
        <p:nvPicPr>
          <p:cNvPr id="1028" name="Picture 4" descr="Cube icon graphic design symbol modern isolated Vector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t="4661" r="7834" b="12924"/>
          <a:stretch/>
        </p:blipFill>
        <p:spPr bwMode="auto">
          <a:xfrm>
            <a:off x="893618" y="1499506"/>
            <a:ext cx="3137782" cy="333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/>
          <p:cNvGrpSpPr/>
          <p:nvPr/>
        </p:nvGrpSpPr>
        <p:grpSpPr>
          <a:xfrm>
            <a:off x="4165668" y="2150265"/>
            <a:ext cx="1300356" cy="2031325"/>
            <a:chOff x="4165668" y="2150265"/>
            <a:chExt cx="1300356" cy="2031325"/>
          </a:xfrm>
        </p:grpSpPr>
        <p:sp>
          <p:nvSpPr>
            <p:cNvPr id="17" name="TextBox 16"/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132BC35F-3CE9-4E55-8ACF-B174E3A1F0E7}"/>
              </a:ext>
            </a:extLst>
          </p:cNvPr>
          <p:cNvSpPr/>
          <p:nvPr/>
        </p:nvSpPr>
        <p:spPr>
          <a:xfrm>
            <a:off x="5837051" y="2251033"/>
            <a:ext cx="136635" cy="1366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26A726-F4BB-432B-BCD1-8AE1E0BC2FE7}"/>
              </a:ext>
            </a:extLst>
          </p:cNvPr>
          <p:cNvCxnSpPr/>
          <p:nvPr/>
        </p:nvCxnSpPr>
        <p:spPr>
          <a:xfrm>
            <a:off x="5726430" y="2823210"/>
            <a:ext cx="3695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22B6E0-FA00-481F-9F73-DDC2043D49C9}"/>
              </a:ext>
            </a:extLst>
          </p:cNvPr>
          <p:cNvSpPr/>
          <p:nvPr/>
        </p:nvSpPr>
        <p:spPr>
          <a:xfrm>
            <a:off x="5775893" y="3290570"/>
            <a:ext cx="258949" cy="2768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Frame Object in Axonometric Perspective - Isometric Grid Templat 벡터 이미지 |  로열티 무료">
            <a:extLst>
              <a:ext uri="{FF2B5EF4-FFF2-40B4-BE49-F238E27FC236}">
                <a16:creationId xmlns:a16="http://schemas.microsoft.com/office/drawing/2014/main" id="{90B1FB6A-66C3-4D42-8E50-5F34BBC2C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292" y="3712222"/>
            <a:ext cx="615780" cy="61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82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7211265" y="1828800"/>
            <a:ext cx="3075735" cy="42418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4445" r="8800" b="12592"/>
          <a:stretch/>
        </p:blipFill>
        <p:spPr>
          <a:xfrm>
            <a:off x="913416" y="1484798"/>
            <a:ext cx="3076906" cy="3353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3618" y="727364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 Medium" panose="020B0603050000020004" pitchFamily="34" charset="0"/>
                <a:ea typeface="Artifakt Element Medium" panose="020B0603050000020004" pitchFamily="34" charset="0"/>
              </a:rPr>
              <a:t>INFORMATION MODELING</a:t>
            </a:r>
            <a:endParaRPr lang="ko-KR" altLang="en-US" dirty="0">
              <a:latin typeface="Artifakt Element Medium" panose="020B06030500000200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22715" y="296949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11265" y="2150265"/>
            <a:ext cx="29321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WBS, CBS</a:t>
            </a:r>
          </a:p>
          <a:p>
            <a:pPr algn="r"/>
            <a:endParaRPr lang="en-US" altLang="ko-KR" dirty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CONSTRAINT CONDITION</a:t>
            </a:r>
          </a:p>
          <a:p>
            <a:pPr algn="r"/>
            <a:endParaRPr lang="en-US" altLang="ko-KR" dirty="0">
              <a:solidFill>
                <a:schemeClr val="accent6">
                  <a:lumMod val="50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BASE LEVEL</a:t>
            </a:r>
          </a:p>
          <a:p>
            <a:pPr algn="r"/>
            <a:endParaRPr lang="en-US" altLang="ko-KR" dirty="0">
              <a:solidFill>
                <a:schemeClr val="accent6">
                  <a:lumMod val="50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BASE OFFSET</a:t>
            </a:r>
          </a:p>
          <a:p>
            <a:pPr algn="r"/>
            <a:endParaRPr lang="en-US" altLang="ko-KR" dirty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SIZE</a:t>
            </a:r>
          </a:p>
          <a:p>
            <a:pPr algn="r"/>
            <a:endParaRPr lang="en-US" altLang="ko-KR" dirty="0">
              <a:solidFill>
                <a:schemeClr val="accent2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DIMENSION</a:t>
            </a:r>
          </a:p>
          <a:p>
            <a:pPr algn="r"/>
            <a:endParaRPr lang="en-US" altLang="ko-KR" dirty="0">
              <a:solidFill>
                <a:schemeClr val="accent2">
                  <a:lumMod val="75000"/>
                </a:schemeClr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COVER DEPTH</a:t>
            </a:r>
          </a:p>
          <a:p>
            <a:pPr algn="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…</a:t>
            </a:r>
          </a:p>
          <a:p>
            <a:pPr algn="r"/>
            <a:endParaRPr lang="en-US" altLang="ko-KR" dirty="0">
              <a:solidFill>
                <a:srgbClr val="00B0F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46100" y="1231900"/>
            <a:ext cx="10109200" cy="5283200"/>
          </a:xfrm>
          <a:prstGeom prst="round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4165668" y="2150265"/>
            <a:ext cx="1300356" cy="2031325"/>
            <a:chOff x="4165668" y="2150265"/>
            <a:chExt cx="1300356" cy="2031325"/>
          </a:xfrm>
        </p:grpSpPr>
        <p:sp>
          <p:nvSpPr>
            <p:cNvPr id="15" name="TextBox 14"/>
            <p:cNvSpPr txBox="1"/>
            <p:nvPr/>
          </p:nvSpPr>
          <p:spPr>
            <a:xfrm>
              <a:off x="4165668" y="2150265"/>
              <a:ext cx="130035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VERTEX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EDGE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FACE</a:t>
              </a:r>
            </a:p>
            <a:p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Artifakt Element" panose="020B0503050000020004" pitchFamily="34" charset="0"/>
                <a:ea typeface="Artifakt Element" panose="020B0503050000020004" pitchFamily="34" charset="0"/>
              </a:endParaRP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LOCATION</a:t>
              </a: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4216468" y="2476500"/>
              <a:ext cx="901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16468" y="30226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216468" y="3568700"/>
              <a:ext cx="6349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216468" y="4118090"/>
              <a:ext cx="12342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153983" y="1612615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dirty="0">
                <a:solidFill>
                  <a:schemeClr val="tx1"/>
                </a:solidFill>
              </a:rPr>
              <a:t>α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BINDED INFORMATION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6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923756" y="1346200"/>
            <a:ext cx="3209017" cy="4123765"/>
          </a:xfrm>
          <a:prstGeom prst="rect">
            <a:avLst/>
          </a:prstGeom>
          <a:solidFill>
            <a:srgbClr val="FF6699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966512" y="1815960"/>
            <a:ext cx="2543461" cy="1461602"/>
            <a:chOff x="354616" y="290998"/>
            <a:chExt cx="2543461" cy="14616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2025722" y="54499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1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966512" y="3277562"/>
            <a:ext cx="2543461" cy="1461602"/>
            <a:chOff x="354616" y="290998"/>
            <a:chExt cx="2543461" cy="14616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025722" y="54499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2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966512" y="4739164"/>
            <a:ext cx="2543461" cy="1461602"/>
            <a:chOff x="354616" y="290998"/>
            <a:chExt cx="2543461" cy="146160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9" t="4445" r="8800" b="12592"/>
            <a:stretch/>
          </p:blipFill>
          <p:spPr>
            <a:xfrm>
              <a:off x="354616" y="290998"/>
              <a:ext cx="1340889" cy="146160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2025722" y="544998"/>
              <a:ext cx="8723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00B0F0"/>
                  </a:solidFill>
                  <a:latin typeface="Artifakt Element" panose="020B0503050000020004" pitchFamily="34" charset="0"/>
                  <a:ea typeface="Artifakt Element" panose="020B0503050000020004" pitchFamily="34" charset="0"/>
                </a:rPr>
                <a:t>WBS 3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9490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3618" y="727364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&lt;in ENTIRE PROJECT&gt;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490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5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49490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6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260418" y="2069960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7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260418" y="353245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8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260418" y="4993164"/>
            <a:ext cx="872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WBS 9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93618" y="1815960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93618" y="3277562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93618" y="4739164"/>
            <a:ext cx="2616355" cy="1461602"/>
          </a:xfrm>
          <a:prstGeom prst="roundRect">
            <a:avLst/>
          </a:prstGeom>
          <a:noFill/>
          <a:ln w="31750">
            <a:solidFill>
              <a:schemeClr val="tx1">
                <a:alpha val="56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tifakt Element" panose="020B05030500000200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45496" y="1346200"/>
            <a:ext cx="660400" cy="4854566"/>
          </a:xfrm>
          <a:prstGeom prst="rect">
            <a:avLst/>
          </a:prstGeom>
          <a:solidFill>
            <a:srgbClr val="92D05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923756" y="1226097"/>
            <a:ext cx="1760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UNBINDED WBS INFO</a:t>
            </a:r>
            <a:endParaRPr lang="ko-KR" altLang="en-US" sz="1200" dirty="0">
              <a:solidFill>
                <a:srgbClr val="FF000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5496" y="1226097"/>
            <a:ext cx="15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BINDED WBS INFO</a:t>
            </a:r>
            <a:endParaRPr lang="ko-KR" altLang="en-US" sz="1200" dirty="0">
              <a:solidFill>
                <a:srgbClr val="00B0F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68091" y="122609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TOTAL WBS  =  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1354" y="122609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+</a:t>
            </a:r>
            <a:endParaRPr lang="ko-KR" altLang="en-US" sz="12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1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239</Words>
  <Application>Microsoft Office PowerPoint</Application>
  <PresentationFormat>와이드스크린</PresentationFormat>
  <Paragraphs>137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Artifakt Element</vt:lpstr>
      <vt:lpstr>Artifakt Element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샤크라노바아이</cp:lastModifiedBy>
  <cp:revision>41</cp:revision>
  <dcterms:created xsi:type="dcterms:W3CDTF">2021-08-30T03:16:53Z</dcterms:created>
  <dcterms:modified xsi:type="dcterms:W3CDTF">2021-09-14T15:08:06Z</dcterms:modified>
</cp:coreProperties>
</file>