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72" r:id="rId1"/>
  </p:sldMasterIdLst>
  <p:notesMasterIdLst>
    <p:notesMasterId r:id="rId3"/>
  </p:notesMasterIdLst>
  <p:handoutMasterIdLst>
    <p:handoutMasterId r:id="rId4"/>
  </p:handoutMasterIdLst>
  <p:sldIdLst>
    <p:sldId id="2717" r:id="rId2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첨부2" id="{943150AB-7034-4B90-853F-07C7AC29E2E8}">
          <p14:sldIdLst>
            <p14:sldId id="2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pos="1782" userDrawn="1">
          <p15:clr>
            <a:srgbClr val="A4A3A4"/>
          </p15:clr>
        </p15:guide>
        <p15:guide id="12" pos="807" userDrawn="1">
          <p15:clr>
            <a:srgbClr val="A4A3A4"/>
          </p15:clr>
        </p15:guide>
        <p15:guide id="13" pos="2304" userDrawn="1">
          <p15:clr>
            <a:srgbClr val="A4A3A4"/>
          </p15:clr>
        </p15:guide>
        <p15:guide id="14" pos="6000" userDrawn="1">
          <p15:clr>
            <a:srgbClr val="A4A3A4"/>
          </p15:clr>
        </p15:guide>
        <p15:guide id="15" pos="194" userDrawn="1">
          <p15:clr>
            <a:srgbClr val="A4A3A4"/>
          </p15:clr>
        </p15:guide>
        <p15:guide id="16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000099"/>
    <a:srgbClr val="FFDB69"/>
    <a:srgbClr val="FFE699"/>
    <a:srgbClr val="FFFF99"/>
    <a:srgbClr val="009944"/>
    <a:srgbClr val="FFFFFF"/>
    <a:srgbClr val="00206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9" autoAdjust="0"/>
    <p:restoredTop sz="94708" autoAdjust="0"/>
  </p:normalViewPr>
  <p:slideViewPr>
    <p:cSldViewPr snapToGrid="0">
      <p:cViewPr varScale="1">
        <p:scale>
          <a:sx n="115" d="100"/>
          <a:sy n="115" d="100"/>
        </p:scale>
        <p:origin x="1644" y="108"/>
      </p:cViewPr>
      <p:guideLst>
        <p:guide orient="horz" pos="232"/>
        <p:guide orient="horz" pos="4088"/>
        <p:guide orient="horz" pos="414"/>
        <p:guide orient="horz" pos="1820"/>
        <p:guide orient="horz" pos="686"/>
        <p:guide orient="horz" pos="4042"/>
        <p:guide orient="horz" pos="1888"/>
        <p:guide pos="6068"/>
        <p:guide pos="1782"/>
        <p:guide pos="807"/>
        <p:guide pos="2304"/>
        <p:guide pos="6000"/>
        <p:guide pos="194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708" y="-102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2919565" cy="493789"/>
          </a:xfrm>
          <a:prstGeom prst="rect">
            <a:avLst/>
          </a:prstGeom>
        </p:spPr>
        <p:txBody>
          <a:bodyPr vert="horz" lIns="90693" tIns="45348" rIns="90693" bIns="4534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30" y="1"/>
            <a:ext cx="2919565" cy="493789"/>
          </a:xfrm>
          <a:prstGeom prst="rect">
            <a:avLst/>
          </a:prstGeom>
        </p:spPr>
        <p:txBody>
          <a:bodyPr vert="horz" lIns="90693" tIns="45348" rIns="90693" bIns="45348" rtlCol="0"/>
          <a:lstStyle>
            <a:lvl1pPr algn="r">
              <a:defRPr sz="1200"/>
            </a:lvl1pPr>
          </a:lstStyle>
          <a:p>
            <a:fld id="{F1DA65ED-7BDD-4039-B09B-7A97858D6216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8" y="9370952"/>
            <a:ext cx="2919565" cy="493789"/>
          </a:xfrm>
          <a:prstGeom prst="rect">
            <a:avLst/>
          </a:prstGeom>
        </p:spPr>
        <p:txBody>
          <a:bodyPr vert="horz" lIns="90693" tIns="45348" rIns="90693" bIns="4534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30" y="9370952"/>
            <a:ext cx="2919565" cy="493789"/>
          </a:xfrm>
          <a:prstGeom prst="rect">
            <a:avLst/>
          </a:prstGeom>
        </p:spPr>
        <p:txBody>
          <a:bodyPr vert="horz" lIns="90693" tIns="45348" rIns="90693" bIns="45348" rtlCol="0" anchor="b"/>
          <a:lstStyle>
            <a:lvl1pPr algn="r">
              <a:defRPr sz="1200"/>
            </a:lvl1pPr>
          </a:lstStyle>
          <a:p>
            <a:fld id="{9B814C13-98AB-41F6-AC90-D929DE199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4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1"/>
            <a:ext cx="291930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6" tIns="45116" rIns="90236" bIns="4511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85" y="11"/>
            <a:ext cx="2919304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6" tIns="45116" rIns="90236" bIns="451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03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057" y="4686307"/>
            <a:ext cx="5387661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6" tIns="45116" rIns="90236" bIns="451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1015"/>
            <a:ext cx="291930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6" tIns="45116" rIns="90236" bIns="45116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85" y="9371015"/>
            <a:ext cx="2919304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6" tIns="45116" rIns="90236" bIns="451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4084313-C9A9-4732-966E-90E08E9A21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1285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주 있음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656692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" y="551525"/>
            <a:ext cx="9416432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3"/>
          <p:cNvSpPr>
            <a:spLocks noGrp="1"/>
          </p:cNvSpPr>
          <p:nvPr>
            <p:ph sz="quarter" idx="13"/>
          </p:nvPr>
        </p:nvSpPr>
        <p:spPr>
          <a:xfrm>
            <a:off x="157203" y="119980"/>
            <a:ext cx="4795799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1" name="내용 개체 틀 3"/>
          <p:cNvSpPr>
            <a:spLocks noGrp="1"/>
          </p:cNvSpPr>
          <p:nvPr>
            <p:ph sz="quarter" idx="14"/>
          </p:nvPr>
        </p:nvSpPr>
        <p:spPr>
          <a:xfrm>
            <a:off x="5068792" y="184952"/>
            <a:ext cx="4559398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4"/>
          <p:cNvSpPr>
            <a:spLocks/>
          </p:cNvSpPr>
          <p:nvPr userDrawn="1"/>
        </p:nvSpPr>
        <p:spPr bwMode="auto">
          <a:xfrm>
            <a:off x="9229404" y="6597352"/>
            <a:ext cx="692151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660" y="6489340"/>
            <a:ext cx="9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0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주 있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4793494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/>
          </p:nvPr>
        </p:nvSpPr>
        <p:spPr>
          <a:xfrm>
            <a:off x="5066355" y="184951"/>
            <a:ext cx="455720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9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7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656692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207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4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sz="quarter" idx="15"/>
          </p:nvPr>
        </p:nvSpPr>
        <p:spPr>
          <a:xfrm>
            <a:off x="270660" y="690241"/>
            <a:ext cx="32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txBody>
          <a:bodyPr lIns="0" tIns="36000" rIns="0" bIns="36000" anchor="ctr"/>
          <a:lstStyle>
            <a:lvl1pPr marL="0" indent="0" algn="ctr">
              <a:buFontTx/>
              <a:buNone/>
              <a:defRPr kumimoji="0" lang="ko-KR" altLang="en-US" sz="1600" kern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pPr lvl="0" algn="ctr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4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1047626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028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" y="551526"/>
            <a:ext cx="9416432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3"/>
          <p:cNvSpPr>
            <a:spLocks noGrp="1"/>
          </p:cNvSpPr>
          <p:nvPr>
            <p:ph sz="quarter" idx="13"/>
          </p:nvPr>
        </p:nvSpPr>
        <p:spPr>
          <a:xfrm>
            <a:off x="157202" y="119980"/>
            <a:ext cx="4795800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marL="0" lvl="0" indent="0" algn="l" defTabSz="913960" rtl="0" eaLnBrk="1" fontAlgn="base" latinLnBrk="0" hangingPunct="1">
              <a:lnSpc>
                <a:spcPct val="100000"/>
              </a:lnSpc>
              <a:spcBef>
                <a:spcPct val="20000"/>
              </a:spcBef>
              <a:buFont typeface="맑은 고딕" panose="020B0503020000020004" pitchFamily="50" charset="-127"/>
              <a:buNone/>
            </a:pPr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/>
          </p:nvPr>
        </p:nvSpPr>
        <p:spPr>
          <a:xfrm>
            <a:off x="5068791" y="184949"/>
            <a:ext cx="4559398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r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슬라이드 번호 개체 틀 4"/>
          <p:cNvSpPr>
            <a:spLocks/>
          </p:cNvSpPr>
          <p:nvPr userDrawn="1"/>
        </p:nvSpPr>
        <p:spPr bwMode="auto">
          <a:xfrm>
            <a:off x="9229404" y="6597352"/>
            <a:ext cx="692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70660" y="6489340"/>
            <a:ext cx="9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3"/>
          <p:cNvSpPr>
            <a:spLocks noGrp="1"/>
          </p:cNvSpPr>
          <p:nvPr>
            <p:ph sz="quarter" idx="16"/>
          </p:nvPr>
        </p:nvSpPr>
        <p:spPr>
          <a:xfrm>
            <a:off x="636588" y="690241"/>
            <a:ext cx="900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</p:spPr>
        <p:txBody>
          <a:bodyPr lIns="72000" tIns="0" rIns="72000" bIns="0" anchor="ctr"/>
          <a:lstStyle>
            <a:lvl1pPr marL="0" indent="0">
              <a:buFontTx/>
              <a:buNone/>
              <a:defRPr kumimoji="0"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pPr lvl="0" defTabSz="90011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7187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82355" y="5348760"/>
            <a:ext cx="4031590" cy="1067412"/>
          </a:xfrm>
          <a:prstGeom prst="rect">
            <a:avLst/>
          </a:prstGeom>
        </p:spPr>
        <p:txBody>
          <a:bodyPr lIns="91414" tIns="45707" rIns="91414" bIns="45707" anchor="b" anchorCtr="0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2059" y="802536"/>
            <a:ext cx="7433004" cy="53454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6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67581" y="1461482"/>
            <a:ext cx="8699752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82355" y="4711197"/>
            <a:ext cx="4031590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7" name="그림 6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9" y="636307"/>
            <a:ext cx="8985600" cy="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2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0" r:id="rId6"/>
    <p:sldLayoutId id="2147483999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2080" y="147535"/>
            <a:ext cx="7433004" cy="534546"/>
          </a:xfrm>
        </p:spPr>
        <p:txBody>
          <a:bodyPr anchor="ctr"/>
          <a:lstStyle/>
          <a:p>
            <a:r>
              <a:rPr lang="ko-KR" altLang="en-US" sz="2000" dirty="0" smtClean="0">
                <a:latin typeface="현대하모니 L" panose="02020603020101020101" pitchFamily="18" charset="-127"/>
              </a:rPr>
              <a:t>과제 계획서 요약</a:t>
            </a:r>
            <a:endParaRPr lang="ko-KR" altLang="en-US" sz="2000" dirty="0">
              <a:latin typeface="현대하모니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727" y="860956"/>
            <a:ext cx="4566662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개요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86521" y="866025"/>
            <a:ext cx="4561828" cy="288040"/>
            <a:chOff x="371272" y="789418"/>
            <a:chExt cx="3230288" cy="288040"/>
          </a:xfrm>
        </p:grpSpPr>
        <p:sp>
          <p:nvSpPr>
            <p:cNvPr id="12" name="자유형 11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 12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내용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7481" y="4766469"/>
            <a:ext cx="9324622" cy="288040"/>
            <a:chOff x="308328" y="4722112"/>
            <a:chExt cx="9324622" cy="288040"/>
          </a:xfrm>
        </p:grpSpPr>
        <p:sp>
          <p:nvSpPr>
            <p:cNvPr id="16" name="자유형 15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추진 일정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93139"/>
              </p:ext>
            </p:extLst>
          </p:nvPr>
        </p:nvGraphicFramePr>
        <p:xfrm>
          <a:off x="322080" y="1244355"/>
          <a:ext cx="4566662" cy="326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과제명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건축설계팀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Digital Platform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고도화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필요성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 구축한 플랜트건축설계팀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Digital Platform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의 실무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활용성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확대를 통한 업무 생산성 향상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78770"/>
                  </a:ext>
                </a:extLst>
              </a:tr>
              <a:tr h="107270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 및 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기대효과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Digital Platform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기반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Work Process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Work Activity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단위별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Digital Data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고도화를 통한 설계업무 생산성 향상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설계공종통합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Platform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및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EPC Platform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연계시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통합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Platform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활용성을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높일 수 있도록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 시스템 고도화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협력업체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자체개발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소요 예산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24MM (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내부 인건비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43808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개발 기간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※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다년과제의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경우 하기 일정표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수정 요망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943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38105"/>
              </p:ext>
            </p:extLst>
          </p:nvPr>
        </p:nvGraphicFramePr>
        <p:xfrm>
          <a:off x="5081687" y="1239767"/>
          <a:ext cx="4566662" cy="335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11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 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핵심 내용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Input Data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 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: Input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양식 및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업그레이드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Building List  ⇒ 3D Model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Member List  ⇒ 3D Model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- Family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정보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⇒ 3D Model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Output Data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3D Model ⇒ BM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도면 자동화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Tool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업그레이드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고도화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 개발된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3D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기반 입찰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Tool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업그레이드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1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경제성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(ROI)</a:t>
                      </a: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 개발된 플랜트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건축설계팀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Digital Platform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의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고도화를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5~10%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의 추가적인 설계업무 생산성 향상이 예상됨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66648"/>
              </p:ext>
            </p:extLst>
          </p:nvPr>
        </p:nvGraphicFramePr>
        <p:xfrm>
          <a:off x="337479" y="5140251"/>
          <a:ext cx="9312536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0000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Input Data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 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Output Data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Output Data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처리 고도화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Tool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고도화</a:t>
                      </a:r>
                      <a:endParaRPr kumimoji="1" lang="ko-KR" altLang="en-US" sz="800" b="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3281"/>
              </p:ext>
            </p:extLst>
          </p:nvPr>
        </p:nvGraphicFramePr>
        <p:xfrm>
          <a:off x="4038582" y="151786"/>
          <a:ext cx="5363308" cy="429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142">
                  <a:extLst>
                    <a:ext uri="{9D8B030D-6E8A-4147-A177-3AD203B41FA5}">
                      <a16:colId xmlns:a16="http://schemas.microsoft.com/office/drawing/2014/main" val="3003250712"/>
                    </a:ext>
                  </a:extLst>
                </a:gridCol>
              </a:tblGrid>
              <a:tr h="19682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발의 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 담당자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해당 사업본부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과제구분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7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플랜트건축설계팀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228" rtl="0" eaLnBrk="1" latinLnBrk="1" hangingPunct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박기범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플랜트사업본부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사업본부수요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O  )  / </a:t>
                      </a:r>
                      <a:r>
                        <a:rPr lang="ko-KR" altLang="en-US" sz="900" spc="-100" dirty="0" err="1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사외공모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  /  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센터자체발굴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116086</TotalTime>
  <Words>239</Words>
  <Application>Microsoft Office PowerPoint</Application>
  <PresentationFormat>A4 용지(210x297mm)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JBold</vt:lpstr>
      <vt:lpstr>맑은 고딕</vt:lpstr>
      <vt:lpstr>현대하모니 L</vt:lpstr>
      <vt:lpstr>현대하모니 M</vt:lpstr>
      <vt:lpstr>Arial</vt:lpstr>
      <vt:lpstr>Arial Narrow</vt:lpstr>
      <vt:lpstr>Wingdings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HMC</dc:creator>
  <cp:lastModifiedBy>HEC</cp:lastModifiedBy>
  <cp:revision>5575</cp:revision>
  <cp:lastPrinted>2022-08-29T02:03:14Z</cp:lastPrinted>
  <dcterms:created xsi:type="dcterms:W3CDTF">2009-08-25T08:12:15Z</dcterms:created>
  <dcterms:modified xsi:type="dcterms:W3CDTF">2022-09-30T07:43:47Z</dcterms:modified>
</cp:coreProperties>
</file>