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0" r:id="rId2"/>
  </p:sldMasterIdLst>
  <p:notesMasterIdLst>
    <p:notesMasterId r:id="rId10"/>
  </p:notesMasterIdLst>
  <p:handoutMasterIdLst>
    <p:handoutMasterId r:id="rId11"/>
  </p:handoutMasterIdLst>
  <p:sldIdLst>
    <p:sldId id="972" r:id="rId3"/>
    <p:sldId id="1177" r:id="rId4"/>
    <p:sldId id="1178" r:id="rId5"/>
    <p:sldId id="1179" r:id="rId6"/>
    <p:sldId id="1185" r:id="rId7"/>
    <p:sldId id="1191" r:id="rId8"/>
    <p:sldId id="1025" r:id="rId9"/>
  </p:sldIdLst>
  <p:sldSz cx="9144000" cy="6858000" type="screen4x3"/>
  <p:notesSz cx="6400800" cy="86868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517">
          <p15:clr>
            <a:srgbClr val="A4A3A4"/>
          </p15:clr>
        </p15:guide>
        <p15:guide id="2" orient="horz" pos="2736">
          <p15:clr>
            <a:srgbClr val="A4A3A4"/>
          </p15:clr>
        </p15:guide>
        <p15:guide id="3" pos="2031">
          <p15:clr>
            <a:srgbClr val="A4A3A4"/>
          </p15:clr>
        </p15:guide>
        <p15:guide id="4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00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4F42"/>
    <a:srgbClr val="FF00FF"/>
    <a:srgbClr val="D20A43"/>
    <a:srgbClr val="66FF33"/>
    <a:srgbClr val="FF66CC"/>
    <a:srgbClr val="CC66FF"/>
    <a:srgbClr val="1629DA"/>
    <a:srgbClr val="298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4" autoAdjust="0"/>
    <p:restoredTop sz="94990" autoAdjust="0"/>
  </p:normalViewPr>
  <p:slideViewPr>
    <p:cSldViewPr snapToObjects="1"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5" d="100"/>
          <a:sy n="65" d="100"/>
        </p:scale>
        <p:origin x="-2748" y="-126"/>
      </p:cViewPr>
      <p:guideLst>
        <p:guide orient="horz" pos="2517"/>
        <p:guide orient="horz" pos="2736"/>
        <p:guide pos="2031"/>
        <p:guide pos="201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827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C945D96-A213-4586-8A4C-2904FBD7391D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827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4AE2682-D133-4B3E-A3A5-D5FFF85CBA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827" y="0"/>
            <a:ext cx="2773481" cy="434271"/>
          </a:xfrm>
          <a:prstGeom prst="rect">
            <a:avLst/>
          </a:prstGeom>
        </p:spPr>
        <p:txBody>
          <a:bodyPr vert="horz" lIns="82378" tIns="41189" rIns="82378" bIns="41189" rtlCol="0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577583F-17EF-4CB5-9727-C668D4B831E4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378" tIns="41189" rIns="82378" bIns="41189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379" y="4126264"/>
            <a:ext cx="5120043" cy="3908436"/>
          </a:xfrm>
          <a:prstGeom prst="rect">
            <a:avLst/>
          </a:prstGeom>
        </p:spPr>
        <p:txBody>
          <a:bodyPr vert="horz" lIns="82378" tIns="41189" rIns="82378" bIns="41189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l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827" y="8251142"/>
            <a:ext cx="2773481" cy="434270"/>
          </a:xfrm>
          <a:prstGeom prst="rect">
            <a:avLst/>
          </a:prstGeom>
        </p:spPr>
        <p:txBody>
          <a:bodyPr vert="horz" lIns="82378" tIns="41189" rIns="82378" bIns="41189" rtlCol="0" anchor="b"/>
          <a:lstStyle>
            <a:lvl1pPr algn="r">
              <a:defRPr sz="11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0B477BC-B71D-45A5-BCB6-EE0ABB32D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477BC-B71D-45A5-BCB6-EE0ABB32D63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PPT\欢聚时代PPT new\image\欢聚时代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9388" y="5797550"/>
            <a:ext cx="15970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6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93E2D-4C31-4086-A32A-1E339393F905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222B-0E73-48ED-B421-3C296A3943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AA6A-820F-461F-84E4-A50CA474DD31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EFD1-37A9-43F4-82B1-6FD00E9A1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797E-3B2A-4223-9C43-D3A4E6F9E605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05ACE-E91D-42ED-8CAC-4EC36B2C7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模板-英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916113"/>
            <a:ext cx="9144000" cy="201771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3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5600" y="3284538"/>
            <a:ext cx="3384550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F:\PPT\欢聚时代PPT new\yyinc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5849938"/>
            <a:ext cx="1727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150C6-2960-4469-9171-92C46AE4BF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60D28-3EDA-47A3-A599-7CC5FE0ED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73640-9A19-458D-BAEC-3C26F79F0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0BBD7-815F-42E5-A029-E852027FC497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451C-748A-4B1E-BF22-FEDF7D1EB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4775A-EBF3-40EC-8624-B0D458387EE8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B6384-25D0-448D-A0C9-768E9250AC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FFBC6-81C9-4280-B970-2F953CD82314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DC629-0BCB-458B-9C05-8F29B80DA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8B48A-BE67-4ED8-9003-907DA4161132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B4DAB-4480-4042-9B34-DABF7F8D2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85728"/>
            <a:ext cx="8229600" cy="714380"/>
          </a:xfrm>
        </p:spPr>
        <p:txBody>
          <a:bodyPr/>
          <a:lstStyle>
            <a:lvl1pPr algn="l">
              <a:defRPr b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D9EFC-9F41-419D-B796-869EDA431C1C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3D173-7516-4890-A588-0482A6A05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E9AEA-DD39-4EA3-BADB-CB7E0D96ADF9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44F99-3003-44F1-A99F-A947E03C25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A91BE-CBF4-477F-BC55-E75B8E456617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A25C3-E3D7-45E8-BDDB-B01BDFACEB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C3F7E-DDAF-4AFF-A0FE-FDE8654014E4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4C12D-943D-44DE-9940-E2F70F4C9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43392-F924-400E-A416-7A2F67FAEE43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CBD17-7BDE-46A8-866A-E35456D7C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AF771-D90B-4981-A354-E220F526905A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D2737-CBE2-47F0-B4CA-D34FD828E4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4F9D8-DE9B-4E8B-A07A-090D534E2FE6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35D00-BDE8-4CB4-A252-9AC04FF84E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DD367-178A-4062-9B38-4BD0EE866A09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1027D-427C-48A5-AFB1-D94AC98C5D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E571E-7972-462C-9678-E780FFBA6872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3B60B-0F22-4085-A503-95F99C8A1C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EC5AE-164A-460C-A4FF-470CBB1EA88E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BDF29-162F-4F34-B21E-39E5DDABD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D3579-543D-4B24-913E-F60BD36ACA83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44C92-984F-4397-BAC3-0E04E60E5F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965200"/>
            <a:ext cx="9144000" cy="9366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188" y="290513"/>
            <a:ext cx="13366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52047-449F-4C83-9AAB-F0C9D4F54C2D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ECF0D-0470-48D1-A39C-DB5034080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57188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CF6BC16-9208-4F21-BB0D-4FC60A771B09}" type="datetime1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AB8964-43E7-44AF-A0AF-7CCE87E48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70" r:id="rId8"/>
    <p:sldLayoutId id="2147484383" r:id="rId9"/>
    <p:sldLayoutId id="2147484371" r:id="rId10"/>
    <p:sldLayoutId id="2147484372" r:id="rId11"/>
    <p:sldLayoutId id="214748438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 brigh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2FEA3D-FD88-4EE6-8B34-DDD8471238E9}" type="datetimeFigureOut">
              <a:rPr lang="zh-CN" altLang="en-US"/>
              <a:pPr>
                <a:defRPr/>
              </a:pPr>
              <a:t>2016/9/19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CCBEBE-2204-44B9-8EA3-1BF79DD6D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eorchenwu/meteor/blob/master/SQL.md" TargetMode="External"/><Relationship Id="rId2" Type="http://schemas.openxmlformats.org/officeDocument/2006/relationships/hyperlink" Target="https://github.com/meteorchenwu/meteor/tree/master/doc/p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/>
          <p:cNvSpPr txBox="1">
            <a:spLocks noChangeArrowheads="1"/>
          </p:cNvSpPr>
          <p:nvPr/>
        </p:nvSpPr>
        <p:spPr bwMode="auto">
          <a:xfrm>
            <a:off x="395288" y="2356138"/>
            <a:ext cx="8280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流星实时数据开发平台介绍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395288" y="3059113"/>
            <a:ext cx="598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35496" y="5831640"/>
            <a:ext cx="37444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互娱 </a:t>
            </a:r>
            <a:r>
              <a:rPr lang="en-US" altLang="zh-CN" sz="2400" dirty="0" smtClean="0">
                <a:latin typeface="华文隶书" pitchFamily="2" charset="-122"/>
                <a:ea typeface="华文隶书" pitchFamily="2" charset="-122"/>
              </a:rPr>
              <a:t>- </a:t>
            </a:r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数据中心 </a:t>
            </a:r>
            <a:r>
              <a:rPr lang="en-US" altLang="zh-CN" sz="2400" dirty="0" smtClean="0">
                <a:latin typeface="华文隶书" pitchFamily="2" charset="-122"/>
                <a:ea typeface="华文隶书" pitchFamily="2" charset="-122"/>
              </a:rPr>
              <a:t>- </a:t>
            </a:r>
            <a:r>
              <a:rPr lang="zh-CN" altLang="en-US" sz="2400" dirty="0" smtClean="0">
                <a:latin typeface="华文隶书" pitchFamily="2" charset="-122"/>
                <a:ea typeface="华文隶书" pitchFamily="2" charset="-122"/>
              </a:rPr>
              <a:t>陈武</a:t>
            </a:r>
            <a:endParaRPr lang="en-US" altLang="zh-CN" sz="2400" dirty="0" smtClean="0">
              <a:latin typeface="华文隶书" pitchFamily="2" charset="-122"/>
              <a:ea typeface="华文隶书" pitchFamily="2" charset="-122"/>
            </a:endParaRPr>
          </a:p>
          <a:p>
            <a:pPr algn="ctr"/>
            <a:r>
              <a:rPr lang="en-US" altLang="zh-CN" sz="2400" dirty="0" smtClean="0">
                <a:latin typeface="华文隶书" pitchFamily="2" charset="-122"/>
                <a:ea typeface="华文隶书" pitchFamily="2" charset="-122"/>
              </a:rPr>
              <a:t>2016-09-19</a:t>
            </a:r>
            <a:endParaRPr lang="zh-CN" altLang="en-US" sz="24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大数据统计分析，传统技术解决方案：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离线：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hadoop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 + hive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-&gt;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功能强大，时延高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实时：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storm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-&gt;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实时性高，功能及易用性受限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右弧形箭头 4"/>
          <p:cNvSpPr/>
          <p:nvPr/>
        </p:nvSpPr>
        <p:spPr>
          <a:xfrm>
            <a:off x="6864816" y="3068960"/>
            <a:ext cx="731520" cy="1944216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539552" y="4365104"/>
            <a:ext cx="5472608" cy="108012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流星实时数据开发平台：</a:t>
            </a:r>
            <a:endParaRPr lang="en-US" altLang="zh-CN" sz="24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功能及易用性强大，分钟级时延</a:t>
            </a:r>
            <a:endParaRPr lang="en-US" altLang="zh-CN" sz="2400" dirty="0" smtClean="0">
              <a:latin typeface="隶书" pitchFamily="49" charset="-122"/>
              <a:ea typeface="隶书" pitchFamily="49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165" y="5805264"/>
            <a:ext cx="50577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开源：</a:t>
            </a:r>
            <a:r>
              <a:rPr lang="en-US" altLang="zh-CN" dirty="0" smtClean="0"/>
              <a:t>https://github.com/meteorchenwu/meteor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57200" y="1397000"/>
            <a:ext cx="4618856" cy="8078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 流式计算平台，一般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分钟时延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57200" y="4149080"/>
            <a:ext cx="4618856" cy="8078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 支持</a:t>
            </a:r>
            <a:r>
              <a:rPr lang="en-US" altLang="zh-CN" dirty="0" smtClean="0"/>
              <a:t>0</a:t>
            </a:r>
            <a:r>
              <a:rPr lang="zh-CN" altLang="en-US" dirty="0" smtClean="0"/>
              <a:t>误差去重、大表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和创建中间表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67544" y="2780928"/>
            <a:ext cx="4608512" cy="8078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 基于</a:t>
            </a:r>
            <a:r>
              <a:rPr lang="en-US" altLang="zh-CN" dirty="0" smtClean="0"/>
              <a:t>hive 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，能计算各种复杂业务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UV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PV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，新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UV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，跟踪类指标，在线时长、在线人数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755576" y="5178896"/>
            <a:ext cx="777686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576" y="2594992"/>
            <a:ext cx="7776864" cy="23678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576" y="1456184"/>
            <a:ext cx="7776864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2527176" y="1578496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091008" y="2793840"/>
            <a:ext cx="180020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spark-stream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091008" y="4026768"/>
            <a:ext cx="180020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spark-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2747872" y="2261736"/>
            <a:ext cx="484632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747872" y="3450704"/>
            <a:ext cx="484632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柱形 18"/>
          <p:cNvSpPr/>
          <p:nvPr/>
        </p:nvSpPr>
        <p:spPr>
          <a:xfrm>
            <a:off x="1519064" y="5322912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20" name="圆柱形 19"/>
          <p:cNvSpPr/>
          <p:nvPr/>
        </p:nvSpPr>
        <p:spPr>
          <a:xfrm>
            <a:off x="3563888" y="5322912"/>
            <a:ext cx="914400" cy="64807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644008" y="2765792"/>
            <a:ext cx="3672408" cy="21033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788024" y="2916152"/>
            <a:ext cx="504056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本地缓存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5580112" y="2924944"/>
            <a:ext cx="864096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660232" y="2924944"/>
            <a:ext cx="1495618" cy="18089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cassandra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25" name="燕尾形箭头 24"/>
          <p:cNvSpPr/>
          <p:nvPr/>
        </p:nvSpPr>
        <p:spPr>
          <a:xfrm>
            <a:off x="3923928" y="4096496"/>
            <a:ext cx="680792" cy="484632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弧形箭头 27"/>
          <p:cNvSpPr/>
          <p:nvPr/>
        </p:nvSpPr>
        <p:spPr>
          <a:xfrm>
            <a:off x="2500984" y="4653136"/>
            <a:ext cx="414832" cy="98982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右弧形箭头 29"/>
          <p:cNvSpPr/>
          <p:nvPr/>
        </p:nvSpPr>
        <p:spPr>
          <a:xfrm flipH="1">
            <a:off x="3131840" y="4671428"/>
            <a:ext cx="377256" cy="989820"/>
          </a:xfrm>
          <a:prstGeom prst="curved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数据运行特点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52097" y="1268759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时间片数据</a:t>
            </a:r>
            <a:r>
              <a:rPr lang="en-US" altLang="zh-CN" dirty="0" err="1" smtClean="0"/>
              <a:t>uuid_n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552097" y="2420887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</a:t>
            </a:r>
            <a:r>
              <a:rPr lang="en-US" altLang="zh-CN" dirty="0" smtClean="0"/>
              <a:t>1_uuid_n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308181" y="1844823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5856" y="196909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注册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545747" y="3736777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</a:t>
            </a:r>
            <a:r>
              <a:rPr lang="en-US" altLang="zh-CN" dirty="0" smtClean="0"/>
              <a:t>2_uuid_n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  <a:endCxn id="9" idx="0"/>
          </p:cNvCxnSpPr>
          <p:nvPr/>
        </p:nvCxnSpPr>
        <p:spPr>
          <a:xfrm flipH="1">
            <a:off x="3301831" y="2996951"/>
            <a:ext cx="6350" cy="739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1830" y="3212975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清洗转换</a:t>
            </a:r>
          </a:p>
        </p:txBody>
      </p:sp>
      <p:cxnSp>
        <p:nvCxnSpPr>
          <p:cNvPr id="16" name="肘形连接符 15"/>
          <p:cNvCxnSpPr>
            <a:stCxn id="9" idx="1"/>
            <a:endCxn id="5" idx="1"/>
          </p:cNvCxnSpPr>
          <p:nvPr/>
        </p:nvCxnSpPr>
        <p:spPr>
          <a:xfrm rot="10800000" flipH="1">
            <a:off x="2545747" y="2708919"/>
            <a:ext cx="6350" cy="1315890"/>
          </a:xfrm>
          <a:prstGeom prst="bentConnector3">
            <a:avLst>
              <a:gd name="adj1" fmla="val -360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696" y="321297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删除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546984" y="5949280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计算结果</a:t>
            </a:r>
            <a:endParaRPr lang="zh-CN" altLang="en-US" dirty="0"/>
          </a:p>
        </p:txBody>
      </p:sp>
      <p:cxnSp>
        <p:nvCxnSpPr>
          <p:cNvPr id="22" name="肘形连接符 21"/>
          <p:cNvCxnSpPr>
            <a:stCxn id="9" idx="2"/>
            <a:endCxn id="20" idx="0"/>
          </p:cNvCxnSpPr>
          <p:nvPr/>
        </p:nvCxnSpPr>
        <p:spPr>
          <a:xfrm rot="16200000" flipH="1">
            <a:off x="2484230" y="5130441"/>
            <a:ext cx="1636439" cy="1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肘形连接符 21"/>
          <p:cNvCxnSpPr>
            <a:stCxn id="20" idx="3"/>
            <a:endCxn id="9" idx="3"/>
          </p:cNvCxnSpPr>
          <p:nvPr/>
        </p:nvCxnSpPr>
        <p:spPr>
          <a:xfrm flipH="1" flipV="1">
            <a:off x="4057915" y="4024809"/>
            <a:ext cx="1237" cy="2212503"/>
          </a:xfrm>
          <a:prstGeom prst="bentConnector3">
            <a:avLst>
              <a:gd name="adj1" fmla="val -18480194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44285" y="4941167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删除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5536" y="4491117"/>
            <a:ext cx="345638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自定义函数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利用</a:t>
            </a:r>
            <a:r>
              <a:rPr lang="en-US" altLang="zh-CN" sz="1400" dirty="0" err="1" smtClean="0"/>
              <a:t>redis</a:t>
            </a:r>
            <a:r>
              <a:rPr lang="zh-CN" altLang="en-US" sz="1400" dirty="0" smtClean="0"/>
              <a:t>或</a:t>
            </a:r>
            <a:r>
              <a:rPr lang="en-US" altLang="zh-CN" sz="1400" dirty="0" err="1" smtClean="0"/>
              <a:t>cassandra</a:t>
            </a:r>
            <a:r>
              <a:rPr lang="en-US" altLang="zh-CN" sz="1400" dirty="0" smtClean="0"/>
              <a:t>,</a:t>
            </a:r>
          </a:p>
          <a:p>
            <a:r>
              <a:rPr lang="zh-CN" altLang="en-US" sz="1400" dirty="0" smtClean="0"/>
              <a:t>进行全局累计计算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c_count_distinct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c_sum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c_max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c_min</a:t>
            </a:r>
            <a:endParaRPr lang="en-US" altLang="zh-CN" sz="1400" dirty="0" smtClean="0"/>
          </a:p>
          <a:p>
            <a:r>
              <a:rPr lang="en-US" altLang="zh-CN" sz="1400" dirty="0" err="1" smtClean="0"/>
              <a:t>c_distinct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c_join</a:t>
            </a:r>
            <a:endParaRPr lang="en-US" altLang="zh-CN" sz="1400" dirty="0" smtClean="0"/>
          </a:p>
        </p:txBody>
      </p:sp>
      <p:sp>
        <p:nvSpPr>
          <p:cNvPr id="67" name="线形标注 2(带强调线) 66"/>
          <p:cNvSpPr/>
          <p:nvPr/>
        </p:nvSpPr>
        <p:spPr>
          <a:xfrm>
            <a:off x="5436096" y="3212975"/>
            <a:ext cx="3287216" cy="15644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497"/>
              <a:gd name="adj6" fmla="val -541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利用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jsqlparser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 + 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rdd.mapPartitions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改造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group by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，使零</a:t>
            </a:r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shuffle</a:t>
            </a:r>
          </a:p>
          <a:p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1400" dirty="0" smtClean="0">
                <a:latin typeface="宋体" pitchFamily="2" charset="-122"/>
                <a:ea typeface="宋体" pitchFamily="2" charset="-122"/>
              </a:rPr>
              <a:t>export SPARK_LOCAL_DIRS=/run/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shm</a:t>
            </a:r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zh-CN" sz="1400" dirty="0" smtClean="0">
              <a:latin typeface="宋体" pitchFamily="2" charset="-122"/>
              <a:ea typeface="宋体" pitchFamily="2" charset="-122"/>
            </a:endParaRPr>
          </a:p>
          <a:p>
            <a:endParaRPr lang="zh-CN" altLang="en-US" sz="14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演示图片：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隶书" pitchFamily="49" charset="-122"/>
                <a:ea typeface="隶书" pitchFamily="49" charset="-122"/>
                <a:hlinkClick r:id="rId2"/>
              </a:rPr>
              <a:t>https://github.com/meteorchenwu/meteor/tree/master/doc/pic</a:t>
            </a:r>
            <a:endParaRPr lang="en-US" altLang="zh-CN" sz="14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sql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帮助文档：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隶书" pitchFamily="49" charset="-122"/>
                <a:ea typeface="隶书" pitchFamily="49" charset="-122"/>
                <a:hlinkClick r:id="rId3"/>
              </a:rPr>
              <a:t>https://github.com/meteorchenwu/meteor/blob/master/SQL.md</a:t>
            </a:r>
            <a:endParaRPr lang="en-US" altLang="zh-CN" sz="1400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>
              <a:buNone/>
            </a:pP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AppData\Local\Microsoft\Windows\Temporary Internet Files\Content.IE5\EKNMF1DM\thankyou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5279195" cy="48691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ow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duowan</Template>
  <TotalTime>581195</TotalTime>
  <Words>211</Words>
  <Application>Microsoft Office PowerPoint</Application>
  <PresentationFormat>全屏显示(4:3)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duowan</vt:lpstr>
      <vt:lpstr>1_自定义设计方案</vt:lpstr>
      <vt:lpstr>幻灯片 1</vt:lpstr>
      <vt:lpstr>背景</vt:lpstr>
      <vt:lpstr>特点</vt:lpstr>
      <vt:lpstr>架构</vt:lpstr>
      <vt:lpstr>数据运行特点</vt:lpstr>
      <vt:lpstr>演示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Cache系统设计</dc:title>
  <dc:creator>Xu Jin</dc:creator>
  <cp:lastModifiedBy>Microsoft</cp:lastModifiedBy>
  <cp:revision>4989</cp:revision>
  <dcterms:created xsi:type="dcterms:W3CDTF">2011-03-08T13:43:31Z</dcterms:created>
  <dcterms:modified xsi:type="dcterms:W3CDTF">2016-09-19T09:11:45Z</dcterms:modified>
</cp:coreProperties>
</file>