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90" r:id="rId2"/>
  </p:sldMasterIdLst>
  <p:notesMasterIdLst>
    <p:notesMasterId r:id="rId10"/>
  </p:notesMasterIdLst>
  <p:handoutMasterIdLst>
    <p:handoutMasterId r:id="rId11"/>
  </p:handoutMasterIdLst>
  <p:sldIdLst>
    <p:sldId id="972" r:id="rId3"/>
    <p:sldId id="1192" r:id="rId4"/>
    <p:sldId id="1177" r:id="rId5"/>
    <p:sldId id="1179" r:id="rId6"/>
    <p:sldId id="1185" r:id="rId7"/>
    <p:sldId id="1191" r:id="rId8"/>
    <p:sldId id="1025" r:id="rId9"/>
  </p:sldIdLst>
  <p:sldSz cx="9144000" cy="6858000" type="screen4x3"/>
  <p:notesSz cx="6400800" cy="86868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517">
          <p15:clr>
            <a:srgbClr val="A4A3A4"/>
          </p15:clr>
        </p15:guide>
        <p15:guide id="2" orient="horz" pos="2736">
          <p15:clr>
            <a:srgbClr val="A4A3A4"/>
          </p15:clr>
        </p15:guide>
        <p15:guide id="3" pos="2031">
          <p15:clr>
            <a:srgbClr val="A4A3A4"/>
          </p15:clr>
        </p15:guide>
        <p15:guide id="4" pos="20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00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629DA"/>
    <a:srgbClr val="FC4F42"/>
    <a:srgbClr val="FF00FF"/>
    <a:srgbClr val="D20A43"/>
    <a:srgbClr val="66FF33"/>
    <a:srgbClr val="FF66CC"/>
    <a:srgbClr val="CC66FF"/>
    <a:srgbClr val="298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34" autoAdjust="0"/>
    <p:restoredTop sz="94990" autoAdjust="0"/>
  </p:normalViewPr>
  <p:slideViewPr>
    <p:cSldViewPr snapToObjects="1"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5" d="100"/>
          <a:sy n="65" d="100"/>
        </p:scale>
        <p:origin x="-2748" y="-126"/>
      </p:cViewPr>
      <p:guideLst>
        <p:guide orient="horz" pos="2517"/>
        <p:guide orient="horz" pos="2736"/>
        <p:guide pos="2031"/>
        <p:guide pos="201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481" cy="434271"/>
          </a:xfrm>
          <a:prstGeom prst="rect">
            <a:avLst/>
          </a:prstGeom>
        </p:spPr>
        <p:txBody>
          <a:bodyPr vert="horz" lIns="82378" tIns="41189" rIns="82378" bIns="41189" rtlCol="0"/>
          <a:lstStyle>
            <a:lvl1pPr algn="l">
              <a:defRPr sz="11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625827" y="0"/>
            <a:ext cx="2773481" cy="434271"/>
          </a:xfrm>
          <a:prstGeom prst="rect">
            <a:avLst/>
          </a:prstGeom>
        </p:spPr>
        <p:txBody>
          <a:bodyPr vert="horz" lIns="82378" tIns="41189" rIns="82378" bIns="41189" rtlCol="0"/>
          <a:lstStyle>
            <a:lvl1pPr algn="r">
              <a:defRPr sz="11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EC945D96-A213-4586-8A4C-2904FBD7391D}" type="datetimeFigureOut">
              <a:rPr lang="zh-CN" altLang="en-US"/>
              <a:pPr>
                <a:defRPr/>
              </a:pPr>
              <a:t>2016/10/21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251142"/>
            <a:ext cx="2773481" cy="434270"/>
          </a:xfrm>
          <a:prstGeom prst="rect">
            <a:avLst/>
          </a:prstGeom>
        </p:spPr>
        <p:txBody>
          <a:bodyPr vert="horz" lIns="82378" tIns="41189" rIns="82378" bIns="41189" rtlCol="0" anchor="b"/>
          <a:lstStyle>
            <a:lvl1pPr algn="l">
              <a:defRPr sz="11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625827" y="8251142"/>
            <a:ext cx="2773481" cy="434270"/>
          </a:xfrm>
          <a:prstGeom prst="rect">
            <a:avLst/>
          </a:prstGeom>
        </p:spPr>
        <p:txBody>
          <a:bodyPr vert="horz" lIns="82378" tIns="41189" rIns="82378" bIns="41189" rtlCol="0" anchor="b"/>
          <a:lstStyle>
            <a:lvl1pPr algn="r">
              <a:defRPr sz="11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4AE2682-D133-4B3E-A3A5-D5FFF85CBA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816927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481" cy="434271"/>
          </a:xfrm>
          <a:prstGeom prst="rect">
            <a:avLst/>
          </a:prstGeom>
        </p:spPr>
        <p:txBody>
          <a:bodyPr vert="horz" lIns="82378" tIns="41189" rIns="82378" bIns="41189" rtlCol="0"/>
          <a:lstStyle>
            <a:lvl1pPr algn="l">
              <a:defRPr sz="11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625827" y="0"/>
            <a:ext cx="2773481" cy="434271"/>
          </a:xfrm>
          <a:prstGeom prst="rect">
            <a:avLst/>
          </a:prstGeom>
        </p:spPr>
        <p:txBody>
          <a:bodyPr vert="horz" lIns="82378" tIns="41189" rIns="82378" bIns="41189" rtlCol="0"/>
          <a:lstStyle>
            <a:lvl1pPr algn="r">
              <a:defRPr sz="11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9577583F-17EF-4CB5-9727-C668D4B831E4}" type="datetimeFigureOut">
              <a:rPr lang="zh-CN" altLang="en-US"/>
              <a:pPr>
                <a:defRPr/>
              </a:pPr>
              <a:t>2016/10/21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652463"/>
            <a:ext cx="4340225" cy="3255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2378" tIns="41189" rIns="82378" bIns="41189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40379" y="4126264"/>
            <a:ext cx="5120043" cy="3908436"/>
          </a:xfrm>
          <a:prstGeom prst="rect">
            <a:avLst/>
          </a:prstGeom>
        </p:spPr>
        <p:txBody>
          <a:bodyPr vert="horz" lIns="82378" tIns="41189" rIns="82378" bIns="41189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251142"/>
            <a:ext cx="2773481" cy="434270"/>
          </a:xfrm>
          <a:prstGeom prst="rect">
            <a:avLst/>
          </a:prstGeom>
        </p:spPr>
        <p:txBody>
          <a:bodyPr vert="horz" lIns="82378" tIns="41189" rIns="82378" bIns="41189" rtlCol="0" anchor="b"/>
          <a:lstStyle>
            <a:lvl1pPr algn="l">
              <a:defRPr sz="11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625827" y="8251142"/>
            <a:ext cx="2773481" cy="434270"/>
          </a:xfrm>
          <a:prstGeom prst="rect">
            <a:avLst/>
          </a:prstGeom>
        </p:spPr>
        <p:txBody>
          <a:bodyPr vert="horz" lIns="82378" tIns="41189" rIns="82378" bIns="41189" rtlCol="0" anchor="b"/>
          <a:lstStyle>
            <a:lvl1pPr algn="r">
              <a:defRPr sz="11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0B477BC-B71D-45A5-BCB6-EE0ABB32D6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B477BC-B71D-45A5-BCB6-EE0ABB32D638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:\PPT\欢聚时代PPT new\image\欢聚时代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9388" y="5797550"/>
            <a:ext cx="1597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0" y="1916113"/>
            <a:ext cx="9144000" cy="20177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pic>
        <p:nvPicPr>
          <p:cNvPr id="6" name="Picture 2" descr="F:\PPT\欢聚时代PPT new\yy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5600" y="3284538"/>
            <a:ext cx="33845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93E2D-4C31-4086-A32A-1E339393F905}" type="datetime1">
              <a:rPr lang="zh-CN" altLang="en-US"/>
              <a:pPr>
                <a:defRPr/>
              </a:pPr>
              <a:t>2016/10/21 Friday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A222B-0E73-48ED-B421-3C296A3943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EAA6A-820F-461F-84E4-A50CA474DD31}" type="datetime1">
              <a:rPr lang="zh-CN" altLang="en-US"/>
              <a:pPr>
                <a:defRPr/>
              </a:pPr>
              <a:t>2016/10/21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FEFD1-37A9-43F4-82B1-6FD00E9A1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7797E-3B2A-4223-9C43-D3A4E6F9E605}" type="datetime1">
              <a:rPr lang="zh-CN" altLang="en-US"/>
              <a:pPr>
                <a:defRPr/>
              </a:pPr>
              <a:t>2016/10/21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05ACE-E91D-42ED-8CAC-4EC36B2C71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模板-英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916113"/>
            <a:ext cx="9144000" cy="20177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3" name="Picture 2" descr="F:\PPT\欢聚时代PPT new\yy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5600" y="3284538"/>
            <a:ext cx="33845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F:\PPT\欢聚时代PPT new\yyinc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4300" y="5849938"/>
            <a:ext cx="17272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FEA3D-FD88-4EE6-8B34-DDD8471238E9}" type="datetimeFigureOut">
              <a:rPr lang="zh-CN" altLang="en-US"/>
              <a:pPr>
                <a:defRPr/>
              </a:pPr>
              <a:t>2016/10/21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150C6-2960-4469-9171-92C46AE4BF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FEA3D-FD88-4EE6-8B34-DDD8471238E9}" type="datetimeFigureOut">
              <a:rPr lang="zh-CN" altLang="en-US"/>
              <a:pPr>
                <a:defRPr/>
              </a:pPr>
              <a:t>2016/10/21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60D28-3EDA-47A3-A599-7CC5FE0ED0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FEA3D-FD88-4EE6-8B34-DDD8471238E9}" type="datetimeFigureOut">
              <a:rPr lang="zh-CN" altLang="en-US"/>
              <a:pPr>
                <a:defRPr/>
              </a:pPr>
              <a:t>2016/10/21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73640-9A19-458D-BAEC-3C26F79F0B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0BBD7-815F-42E5-A029-E852027FC497}" type="datetimeFigureOut">
              <a:rPr lang="zh-CN" altLang="en-US"/>
              <a:pPr>
                <a:defRPr/>
              </a:pPr>
              <a:t>2016/10/21 Friday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6451C-748A-4B1E-BF22-FEDF7D1EB2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8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4775A-EBF3-40EC-8624-B0D458387EE8}" type="datetimeFigureOut">
              <a:rPr lang="zh-CN" altLang="en-US"/>
              <a:pPr>
                <a:defRPr/>
              </a:pPr>
              <a:t>2016/10/21 Friday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B6384-25D0-448D-A0C9-768E9250AC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FFBC6-81C9-4280-B970-2F953CD82314}" type="datetimeFigureOut">
              <a:rPr lang="zh-CN" altLang="en-US"/>
              <a:pPr>
                <a:defRPr/>
              </a:pPr>
              <a:t>2016/10/21 Friday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DC629-0BCB-458B-9C05-8F29B80DAD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3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8B48A-BE67-4ED8-9003-907DA4161132}" type="datetimeFigureOut">
              <a:rPr lang="zh-CN" altLang="en-US"/>
              <a:pPr>
                <a:defRPr/>
              </a:pPr>
              <a:t>2016/10/21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B4DAB-4480-4042-9B34-DABF7F8D24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85728"/>
            <a:ext cx="8229600" cy="714380"/>
          </a:xfrm>
        </p:spPr>
        <p:txBody>
          <a:bodyPr/>
          <a:lstStyle>
            <a:lvl1pPr algn="l">
              <a:defRPr b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D9EFC-9F41-419D-B796-869EDA431C1C}" type="datetime1">
              <a:rPr lang="zh-CN" altLang="en-US"/>
              <a:pPr>
                <a:defRPr/>
              </a:pPr>
              <a:t>2016/10/21 Friday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3D173-7516-4890-A588-0482A6A050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E9AEA-DD39-4EA3-BADB-CB7E0D96ADF9}" type="datetimeFigureOut">
              <a:rPr lang="zh-CN" altLang="en-US"/>
              <a:pPr>
                <a:defRPr/>
              </a:pPr>
              <a:t>2016/10/21 Friday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44F99-3003-44F1-A99F-A947E03C25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A91BE-CBF4-477F-BC55-E75B8E456617}" type="datetimeFigureOut">
              <a:rPr lang="zh-CN" altLang="en-US"/>
              <a:pPr>
                <a:defRPr/>
              </a:pPr>
              <a:t>2016/10/21 Friday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A25C3-E3D7-45E8-BDDB-B01BDFACEB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C3F7E-DDAF-4AFF-A0FE-FDE8654014E4}" type="datetimeFigureOut">
              <a:rPr lang="zh-CN" altLang="en-US"/>
              <a:pPr>
                <a:defRPr/>
              </a:pPr>
              <a:t>2016/10/21 Friday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4C12D-943D-44DE-9940-E2F70F4C94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43392-F924-400E-A416-7A2F67FAEE43}" type="datetimeFigureOut">
              <a:rPr lang="zh-CN" altLang="en-US"/>
              <a:pPr>
                <a:defRPr/>
              </a:pPr>
              <a:t>2016/10/21 Friday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CBD17-7BDE-46A8-866A-E35456D7C3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AF771-D90B-4981-A354-E220F526905A}" type="datetime1">
              <a:rPr lang="zh-CN" altLang="en-US"/>
              <a:pPr>
                <a:defRPr/>
              </a:pPr>
              <a:t>2016/10/21 Friday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D2737-CBE2-47F0-B4CA-D34FD828E4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4F9D8-DE9B-4E8B-A07A-090D534E2FE6}" type="datetime1">
              <a:rPr lang="zh-CN" altLang="en-US"/>
              <a:pPr>
                <a:defRPr/>
              </a:pPr>
              <a:t>2016/10/21 Friday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35D00-BDE8-4CB4-A252-9AC04FF84E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8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DD367-178A-4062-9B38-4BD0EE866A09}" type="datetime1">
              <a:rPr lang="zh-CN" altLang="en-US"/>
              <a:pPr>
                <a:defRPr/>
              </a:pPr>
              <a:t>2016/10/21 Friday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1027D-427C-48A5-AFB1-D94AC98C5D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E571E-7972-462C-9678-E780FFBA6872}" type="datetime1">
              <a:rPr lang="zh-CN" altLang="en-US"/>
              <a:pPr>
                <a:defRPr/>
              </a:pPr>
              <a:t>2016/10/21 Friday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3B60B-0F22-4085-A503-95F99C8A1C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3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EC5AE-164A-460C-A4FF-470CBB1EA88E}" type="datetime1">
              <a:rPr lang="zh-CN" altLang="en-US"/>
              <a:pPr>
                <a:defRPr/>
              </a:pPr>
              <a:t>2016/10/21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BDF29-162F-4F34-B21E-39E5DDABDB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D3579-543D-4B24-913E-F60BD36ACA83}" type="datetime1">
              <a:rPr lang="zh-CN" altLang="en-US"/>
              <a:pPr>
                <a:defRPr/>
              </a:pPr>
              <a:t>2016/10/21 Friday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44C92-984F-4397-BAC3-0E04E60E5F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52047-449F-4C83-9AAB-F0C9D4F54C2D}" type="datetime1">
              <a:rPr lang="zh-CN" altLang="en-US"/>
              <a:pPr>
                <a:defRPr/>
              </a:pPr>
              <a:t>2016/10/21 Friday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ECF0D-0470-48D1-A39C-DB50340803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>
            <a:lum brigh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357188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CF6BC16-9208-4F21-BB0D-4FC60A771B09}" type="datetime1">
              <a:rPr lang="zh-CN" altLang="en-US"/>
              <a:pPr>
                <a:defRPr/>
              </a:pPr>
              <a:t>2016/10/21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BAB8964-43E7-44AF-A0AF-7CCE87E485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6" r:id="rId1"/>
    <p:sldLayoutId id="2147484377" r:id="rId2"/>
    <p:sldLayoutId id="2147484378" r:id="rId3"/>
    <p:sldLayoutId id="2147484379" r:id="rId4"/>
    <p:sldLayoutId id="2147484380" r:id="rId5"/>
    <p:sldLayoutId id="2147484381" r:id="rId6"/>
    <p:sldLayoutId id="2147484382" r:id="rId7"/>
    <p:sldLayoutId id="2147484370" r:id="rId8"/>
    <p:sldLayoutId id="2147484383" r:id="rId9"/>
    <p:sldLayoutId id="2147484371" r:id="rId10"/>
    <p:sldLayoutId id="2147484372" r:id="rId11"/>
    <p:sldLayoutId id="2147484385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>
            <a:lum brigh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62FEA3D-FD88-4EE6-8B34-DDD8471238E9}" type="datetimeFigureOut">
              <a:rPr lang="zh-CN" altLang="en-US"/>
              <a:pPr>
                <a:defRPr/>
              </a:pPr>
              <a:t>2016/10/21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CCBEBE-2204-44B9-8EA3-1BF79DD6DA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3" r:id="rId1"/>
    <p:sldLayoutId id="2147484374" r:id="rId2"/>
    <p:sldLayoutId id="2147484375" r:id="rId3"/>
    <p:sldLayoutId id="2147484386" r:id="rId4"/>
    <p:sldLayoutId id="2147484387" r:id="rId5"/>
    <p:sldLayoutId id="2147484388" r:id="rId6"/>
    <p:sldLayoutId id="2147484389" r:id="rId7"/>
    <p:sldLayoutId id="2147484390" r:id="rId8"/>
    <p:sldLayoutId id="2147484391" r:id="rId9"/>
    <p:sldLayoutId id="2147484392" r:id="rId10"/>
    <p:sldLayoutId id="214748439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teorchenwu/meteo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teorchenwu/meteor/blob/master/SQL.md" TargetMode="External"/><Relationship Id="rId2" Type="http://schemas.openxmlformats.org/officeDocument/2006/relationships/hyperlink" Target="https://github.com/meteorchenwu/meteor/tree/master/doc/pi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3"/>
          <p:cNvSpPr txBox="1">
            <a:spLocks noChangeArrowheads="1"/>
          </p:cNvSpPr>
          <p:nvPr/>
        </p:nvSpPr>
        <p:spPr bwMode="auto">
          <a:xfrm>
            <a:off x="395288" y="2356138"/>
            <a:ext cx="8280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流星近实时数据开发平台介绍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395288" y="3059113"/>
            <a:ext cx="5984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35496" y="5831640"/>
            <a:ext cx="37444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latin typeface="华文隶书" pitchFamily="2" charset="-122"/>
                <a:ea typeface="华文隶书" pitchFamily="2" charset="-122"/>
              </a:rPr>
              <a:t>互娱 </a:t>
            </a:r>
            <a:r>
              <a:rPr lang="en-US" altLang="zh-CN" sz="2400" dirty="0" smtClean="0">
                <a:latin typeface="华文隶书" pitchFamily="2" charset="-122"/>
                <a:ea typeface="华文隶书" pitchFamily="2" charset="-122"/>
              </a:rPr>
              <a:t>- </a:t>
            </a:r>
            <a:r>
              <a:rPr lang="zh-CN" altLang="en-US" sz="2400" dirty="0" smtClean="0">
                <a:latin typeface="华文隶书" pitchFamily="2" charset="-122"/>
                <a:ea typeface="华文隶书" pitchFamily="2" charset="-122"/>
              </a:rPr>
              <a:t>数据中心 </a:t>
            </a:r>
            <a:r>
              <a:rPr lang="en-US" altLang="zh-CN" sz="2400" dirty="0" smtClean="0">
                <a:latin typeface="华文隶书" pitchFamily="2" charset="-122"/>
                <a:ea typeface="华文隶书" pitchFamily="2" charset="-122"/>
              </a:rPr>
              <a:t>- </a:t>
            </a:r>
            <a:r>
              <a:rPr lang="zh-CN" altLang="en-US" sz="2400" dirty="0" smtClean="0">
                <a:latin typeface="华文隶书" pitchFamily="2" charset="-122"/>
                <a:ea typeface="华文隶书" pitchFamily="2" charset="-122"/>
              </a:rPr>
              <a:t>陈武</a:t>
            </a:r>
            <a:endParaRPr lang="en-US" altLang="zh-CN" sz="2400" dirty="0" smtClean="0">
              <a:latin typeface="华文隶书" pitchFamily="2" charset="-122"/>
              <a:ea typeface="华文隶书" pitchFamily="2" charset="-122"/>
            </a:endParaRPr>
          </a:p>
          <a:p>
            <a:pPr algn="ctr"/>
            <a:r>
              <a:rPr lang="en-US" altLang="zh-CN" sz="2400" dirty="0" smtClean="0">
                <a:latin typeface="华文隶书" pitchFamily="2" charset="-122"/>
                <a:ea typeface="华文隶书" pitchFamily="2" charset="-122"/>
              </a:rPr>
              <a:t>2016-10-16</a:t>
            </a:r>
            <a:endParaRPr lang="zh-CN" altLang="en-US" sz="2400" dirty="0"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457200" y="3180109"/>
            <a:ext cx="8229600" cy="3129211"/>
          </a:xfrm>
        </p:spPr>
        <p:txBody>
          <a:bodyPr/>
          <a:lstStyle/>
          <a:p>
            <a:pPr>
              <a:spcBef>
                <a:spcPts val="2400"/>
              </a:spcBef>
              <a:buFont typeface="Wingdings" pitchFamily="2" charset="2"/>
              <a:buChar char="ü"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流式计算平台，一般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分钟时延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spcBef>
                <a:spcPts val="2400"/>
              </a:spcBef>
              <a:buFont typeface="Wingdings" pitchFamily="2" charset="2"/>
              <a:buChar char="ü"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基于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hive </a:t>
            </a:r>
            <a:r>
              <a:rPr lang="en-US" altLang="zh-CN" dirty="0" err="1" smtClean="0">
                <a:latin typeface="隶书" pitchFamily="49" charset="-122"/>
                <a:ea typeface="隶书" pitchFamily="49" charset="-122"/>
              </a:rPr>
              <a:t>sql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，能计算各种复杂业务</a:t>
            </a:r>
          </a:p>
          <a:p>
            <a:pPr>
              <a:buNone/>
            </a:pP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       </a:t>
            </a:r>
            <a:r>
              <a:rPr lang="en-US" altLang="zh-CN" sz="1600" dirty="0" smtClean="0">
                <a:solidFill>
                  <a:srgbClr val="1629DA"/>
                </a:solidFill>
                <a:latin typeface="华文楷体" pitchFamily="2" charset="-122"/>
                <a:ea typeface="华文楷体" pitchFamily="2" charset="-122"/>
              </a:rPr>
              <a:t>UV</a:t>
            </a:r>
            <a:r>
              <a:rPr lang="zh-CN" altLang="en-US" sz="1600" dirty="0" smtClean="0">
                <a:solidFill>
                  <a:srgbClr val="1629DA"/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1600" dirty="0" smtClean="0">
                <a:solidFill>
                  <a:srgbClr val="1629DA"/>
                </a:solidFill>
                <a:latin typeface="华文楷体" pitchFamily="2" charset="-122"/>
                <a:ea typeface="华文楷体" pitchFamily="2" charset="-122"/>
              </a:rPr>
              <a:t>PV</a:t>
            </a:r>
            <a:r>
              <a:rPr lang="zh-CN" altLang="en-US" sz="1600" dirty="0" smtClean="0">
                <a:solidFill>
                  <a:srgbClr val="1629DA"/>
                </a:solidFill>
                <a:latin typeface="华文楷体" pitchFamily="2" charset="-122"/>
                <a:ea typeface="华文楷体" pitchFamily="2" charset="-122"/>
              </a:rPr>
              <a:t>，新</a:t>
            </a:r>
            <a:r>
              <a:rPr lang="en-US" altLang="zh-CN" sz="1600" dirty="0" smtClean="0">
                <a:solidFill>
                  <a:srgbClr val="1629DA"/>
                </a:solidFill>
                <a:latin typeface="华文楷体" pitchFamily="2" charset="-122"/>
                <a:ea typeface="华文楷体" pitchFamily="2" charset="-122"/>
              </a:rPr>
              <a:t>UV</a:t>
            </a:r>
            <a:r>
              <a:rPr lang="zh-CN" altLang="en-US" sz="1600" dirty="0" smtClean="0">
                <a:solidFill>
                  <a:srgbClr val="1629DA"/>
                </a:solidFill>
                <a:latin typeface="华文楷体" pitchFamily="2" charset="-122"/>
                <a:ea typeface="华文楷体" pitchFamily="2" charset="-122"/>
              </a:rPr>
              <a:t>，在线人数，在线时长，跟踪类指标 </a:t>
            </a:r>
            <a:r>
              <a:rPr lang="en-US" altLang="zh-CN" sz="1600" dirty="0" smtClean="0">
                <a:solidFill>
                  <a:srgbClr val="1629DA"/>
                </a:solidFill>
                <a:latin typeface="华文楷体" pitchFamily="2" charset="-122"/>
                <a:ea typeface="华文楷体" pitchFamily="2" charset="-122"/>
              </a:rPr>
              <a:t>…</a:t>
            </a:r>
            <a:endParaRPr lang="en-US" altLang="zh-CN" sz="1600" dirty="0" smtClean="0">
              <a:solidFill>
                <a:srgbClr val="1629DA"/>
              </a:solidFill>
              <a:latin typeface="隶书" pitchFamily="49" charset="-122"/>
              <a:ea typeface="隶书" pitchFamily="49" charset="-122"/>
            </a:endParaRPr>
          </a:p>
          <a:p>
            <a:pPr>
              <a:spcBef>
                <a:spcPts val="2400"/>
              </a:spcBef>
              <a:buFont typeface="Wingdings" pitchFamily="2" charset="2"/>
              <a:buChar char="ü"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支持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0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误差去重、大表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join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和创建中间表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spcBef>
                <a:spcPts val="2400"/>
              </a:spcBef>
              <a:buNone/>
            </a:pPr>
            <a:r>
              <a:rPr lang="en-US" altLang="zh-CN" sz="1600" dirty="0" smtClean="0">
                <a:solidFill>
                  <a:srgbClr val="1629DA"/>
                </a:solidFill>
                <a:latin typeface="华文楷体" pitchFamily="2" charset="-122"/>
                <a:ea typeface="华文楷体" pitchFamily="2" charset="-122"/>
              </a:rPr>
              <a:t>	</a:t>
            </a:r>
            <a:r>
              <a:rPr lang="zh-CN" altLang="en-US" sz="1600" dirty="0" smtClean="0">
                <a:solidFill>
                  <a:srgbClr val="1629DA"/>
                </a:solidFill>
                <a:latin typeface="华文楷体" pitchFamily="2" charset="-122"/>
                <a:ea typeface="华文楷体" pitchFamily="2" charset="-122"/>
              </a:rPr>
              <a:t>项目代码：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  <a:hlinkClick r:id="rId2"/>
              </a:rPr>
              <a:t>https://github.com/meteorchenwu/meteor</a:t>
            </a:r>
            <a:endParaRPr lang="zh-CN" altLang="en-US" sz="16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5" name="燕尾形箭头 14"/>
          <p:cNvSpPr/>
          <p:nvPr/>
        </p:nvSpPr>
        <p:spPr>
          <a:xfrm>
            <a:off x="5076056" y="1412776"/>
            <a:ext cx="1872208" cy="1281336"/>
          </a:xfrm>
          <a:prstGeom prst="notch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统计结果</a:t>
            </a:r>
            <a:endParaRPr lang="zh-CN" altLang="en-US" dirty="0"/>
          </a:p>
        </p:txBody>
      </p:sp>
      <p:sp>
        <p:nvSpPr>
          <p:cNvPr id="16" name="流程图: 联系 15"/>
          <p:cNvSpPr/>
          <p:nvPr/>
        </p:nvSpPr>
        <p:spPr>
          <a:xfrm>
            <a:off x="2915816" y="1124744"/>
            <a:ext cx="1944216" cy="1872208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分批运算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17" name="虚尾箭头 16"/>
          <p:cNvSpPr/>
          <p:nvPr/>
        </p:nvSpPr>
        <p:spPr>
          <a:xfrm>
            <a:off x="755576" y="1412776"/>
            <a:ext cx="2016224" cy="1252736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流数据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传统解决方案：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离线：</a:t>
            </a:r>
            <a:r>
              <a:rPr lang="en-US" altLang="zh-CN" dirty="0" err="1" smtClean="0">
                <a:latin typeface="隶书" pitchFamily="49" charset="-122"/>
                <a:ea typeface="隶书" pitchFamily="49" charset="-122"/>
              </a:rPr>
              <a:t>hadoop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 + hive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-&gt; 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功能强大，易用，时延高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实时：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storm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-&gt; 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实时性高，功能受限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右弧形箭头 4"/>
          <p:cNvSpPr/>
          <p:nvPr/>
        </p:nvSpPr>
        <p:spPr>
          <a:xfrm>
            <a:off x="7812360" y="3212976"/>
            <a:ext cx="731520" cy="1656184"/>
          </a:xfrm>
          <a:prstGeom prst="curved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467544" y="4365104"/>
            <a:ext cx="7056784" cy="792088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近实时：</a:t>
            </a:r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s</a:t>
            </a:r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park -&gt; 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功能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强大，易用，分钟级时延</a:t>
            </a:r>
            <a:endParaRPr lang="en-US" altLang="zh-CN" sz="2400" dirty="0" smtClean="0">
              <a:latin typeface="隶书" pitchFamily="49" charset="-122"/>
              <a:ea typeface="隶书" pitchFamily="49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755576" y="5178896"/>
            <a:ext cx="7776864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输出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55576" y="2594992"/>
            <a:ext cx="7776864" cy="23678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计算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55576" y="1456184"/>
            <a:ext cx="7776864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输入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9" name="圆柱形 8"/>
          <p:cNvSpPr/>
          <p:nvPr/>
        </p:nvSpPr>
        <p:spPr>
          <a:xfrm>
            <a:off x="2527176" y="1578496"/>
            <a:ext cx="914400" cy="64807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kafka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091008" y="2793840"/>
            <a:ext cx="1800200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spark-stream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091008" y="4026768"/>
            <a:ext cx="1800200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spark-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13" name="下箭头 12"/>
          <p:cNvSpPr/>
          <p:nvPr/>
        </p:nvSpPr>
        <p:spPr>
          <a:xfrm>
            <a:off x="2747872" y="2261736"/>
            <a:ext cx="484632" cy="50405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2747872" y="3450704"/>
            <a:ext cx="484632" cy="50405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柱形 18"/>
          <p:cNvSpPr/>
          <p:nvPr/>
        </p:nvSpPr>
        <p:spPr>
          <a:xfrm>
            <a:off x="1519064" y="5322912"/>
            <a:ext cx="914400" cy="64807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kafka</a:t>
            </a:r>
            <a:endParaRPr lang="zh-CN" altLang="en-US" dirty="0"/>
          </a:p>
        </p:txBody>
      </p:sp>
      <p:sp>
        <p:nvSpPr>
          <p:cNvPr id="20" name="圆柱形 19"/>
          <p:cNvSpPr/>
          <p:nvPr/>
        </p:nvSpPr>
        <p:spPr>
          <a:xfrm>
            <a:off x="3563888" y="5322912"/>
            <a:ext cx="914400" cy="64807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644008" y="2765792"/>
            <a:ext cx="3672408" cy="21033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788024" y="2916152"/>
            <a:ext cx="504056" cy="1808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本地缓存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5580112" y="2924944"/>
            <a:ext cx="864096" cy="1808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6660232" y="2924944"/>
            <a:ext cx="1495618" cy="1808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cassandra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25" name="燕尾形箭头 24"/>
          <p:cNvSpPr/>
          <p:nvPr/>
        </p:nvSpPr>
        <p:spPr>
          <a:xfrm>
            <a:off x="3923928" y="4096496"/>
            <a:ext cx="680792" cy="484632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弧形箭头 27"/>
          <p:cNvSpPr/>
          <p:nvPr/>
        </p:nvSpPr>
        <p:spPr>
          <a:xfrm>
            <a:off x="2500984" y="4653136"/>
            <a:ext cx="414832" cy="989820"/>
          </a:xfrm>
          <a:prstGeom prst="curved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右弧形箭头 29"/>
          <p:cNvSpPr/>
          <p:nvPr/>
        </p:nvSpPr>
        <p:spPr>
          <a:xfrm flipH="1">
            <a:off x="3131840" y="4671428"/>
            <a:ext cx="377256" cy="989820"/>
          </a:xfrm>
          <a:prstGeom prst="curved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数据运行特点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552097" y="1268759"/>
            <a:ext cx="1512168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时间片数据</a:t>
            </a:r>
            <a:r>
              <a:rPr lang="en-US" altLang="zh-CN" dirty="0" err="1" smtClean="0"/>
              <a:t>uuid_n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552097" y="2420887"/>
            <a:ext cx="1512168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表</a:t>
            </a:r>
            <a:r>
              <a:rPr lang="en-US" altLang="zh-CN" dirty="0" smtClean="0"/>
              <a:t>1_uuid_n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>
            <a:off x="3308181" y="1844823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75856" y="196909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注册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545747" y="3736777"/>
            <a:ext cx="1512168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表</a:t>
            </a:r>
            <a:r>
              <a:rPr lang="en-US" altLang="zh-CN" dirty="0" smtClean="0"/>
              <a:t>2_uuid_n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5" idx="2"/>
            <a:endCxn id="9" idx="0"/>
          </p:cNvCxnSpPr>
          <p:nvPr/>
        </p:nvCxnSpPr>
        <p:spPr>
          <a:xfrm flipH="1">
            <a:off x="3301831" y="2996951"/>
            <a:ext cx="6350" cy="739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01830" y="3212975"/>
            <a:ext cx="9028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清洗转换</a:t>
            </a:r>
          </a:p>
        </p:txBody>
      </p:sp>
      <p:cxnSp>
        <p:nvCxnSpPr>
          <p:cNvPr id="16" name="肘形连接符 15"/>
          <p:cNvCxnSpPr>
            <a:stCxn id="9" idx="1"/>
            <a:endCxn id="5" idx="1"/>
          </p:cNvCxnSpPr>
          <p:nvPr/>
        </p:nvCxnSpPr>
        <p:spPr>
          <a:xfrm rot="10800000" flipH="1">
            <a:off x="2545747" y="2708919"/>
            <a:ext cx="6350" cy="1315890"/>
          </a:xfrm>
          <a:prstGeom prst="bentConnector3">
            <a:avLst>
              <a:gd name="adj1" fmla="val -360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35696" y="321297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删除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546984" y="5949280"/>
            <a:ext cx="1512168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计算结果</a:t>
            </a:r>
            <a:endParaRPr lang="zh-CN" altLang="en-US" dirty="0"/>
          </a:p>
        </p:txBody>
      </p:sp>
      <p:cxnSp>
        <p:nvCxnSpPr>
          <p:cNvPr id="22" name="肘形连接符 21"/>
          <p:cNvCxnSpPr>
            <a:stCxn id="9" idx="2"/>
            <a:endCxn id="20" idx="0"/>
          </p:cNvCxnSpPr>
          <p:nvPr/>
        </p:nvCxnSpPr>
        <p:spPr>
          <a:xfrm rot="16200000" flipH="1">
            <a:off x="2484230" y="5130441"/>
            <a:ext cx="1636439" cy="1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肘形连接符 21"/>
          <p:cNvCxnSpPr>
            <a:stCxn id="20" idx="3"/>
            <a:endCxn id="9" idx="3"/>
          </p:cNvCxnSpPr>
          <p:nvPr/>
        </p:nvCxnSpPr>
        <p:spPr>
          <a:xfrm flipH="1" flipV="1">
            <a:off x="4057915" y="4024809"/>
            <a:ext cx="1237" cy="2212503"/>
          </a:xfrm>
          <a:prstGeom prst="bentConnector3">
            <a:avLst>
              <a:gd name="adj1" fmla="val -18480194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244285" y="4941167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删除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874145" y="4365104"/>
            <a:ext cx="1689743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sql</a:t>
            </a:r>
            <a:r>
              <a:rPr lang="zh-CN" altLang="en-US" sz="1400" dirty="0" smtClean="0"/>
              <a:t>函数：</a:t>
            </a:r>
            <a:endParaRPr lang="en-US" altLang="zh-CN" sz="1400" dirty="0" smtClean="0"/>
          </a:p>
          <a:p>
            <a:r>
              <a:rPr lang="en-US" altLang="zh-CN" sz="1400" dirty="0" err="1" smtClean="0"/>
              <a:t>c_count_distinct</a:t>
            </a:r>
            <a:r>
              <a:rPr lang="en-US" altLang="zh-CN" sz="1400" dirty="0" smtClean="0"/>
              <a:t> </a:t>
            </a:r>
          </a:p>
          <a:p>
            <a:r>
              <a:rPr lang="en-US" altLang="zh-CN" sz="1400" dirty="0" err="1" smtClean="0"/>
              <a:t>c_distinct</a:t>
            </a:r>
            <a:endParaRPr lang="en-US" altLang="zh-CN" sz="1400" dirty="0" smtClean="0"/>
          </a:p>
          <a:p>
            <a:r>
              <a:rPr lang="en-US" altLang="zh-CN" sz="1400" dirty="0" err="1" smtClean="0"/>
              <a:t>c_sum</a:t>
            </a:r>
            <a:endParaRPr lang="en-US" altLang="zh-CN" sz="1400" dirty="0" smtClean="0"/>
          </a:p>
          <a:p>
            <a:r>
              <a:rPr lang="en-US" altLang="zh-CN" sz="1400" dirty="0" err="1" smtClean="0"/>
              <a:t>c_max</a:t>
            </a:r>
            <a:endParaRPr lang="en-US" altLang="zh-CN" sz="1400" dirty="0" smtClean="0"/>
          </a:p>
          <a:p>
            <a:r>
              <a:rPr lang="en-US" altLang="zh-CN" sz="1400" dirty="0" err="1" smtClean="0"/>
              <a:t>c_min</a:t>
            </a:r>
            <a:endParaRPr lang="en-US" altLang="zh-CN" sz="1400" dirty="0" smtClean="0"/>
          </a:p>
          <a:p>
            <a:r>
              <a:rPr lang="en-US" altLang="zh-CN" sz="1400" dirty="0" err="1" smtClean="0"/>
              <a:t>c_join</a:t>
            </a:r>
            <a:endParaRPr lang="en-US" altLang="zh-CN" sz="1400" dirty="0" smtClean="0"/>
          </a:p>
        </p:txBody>
      </p:sp>
      <p:sp>
        <p:nvSpPr>
          <p:cNvPr id="67" name="线形标注 2(带强调线) 66"/>
          <p:cNvSpPr/>
          <p:nvPr/>
        </p:nvSpPr>
        <p:spPr>
          <a:xfrm>
            <a:off x="5436096" y="3212975"/>
            <a:ext cx="3287216" cy="156443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4497"/>
              <a:gd name="adj6" fmla="val -5412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latin typeface="宋体" pitchFamily="2" charset="-122"/>
                <a:ea typeface="宋体" pitchFamily="2" charset="-122"/>
              </a:rPr>
              <a:t>jsqlparser</a:t>
            </a: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 + </a:t>
            </a:r>
            <a:r>
              <a:rPr lang="en-US" altLang="zh-CN" sz="1400" dirty="0" err="1" smtClean="0">
                <a:latin typeface="宋体" pitchFamily="2" charset="-122"/>
                <a:ea typeface="宋体" pitchFamily="2" charset="-122"/>
              </a:rPr>
              <a:t>rdd.mapPartitions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改造</a:t>
            </a: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group by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，使零</a:t>
            </a: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shuffle</a:t>
            </a:r>
          </a:p>
          <a:p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export SPARK_LOCAL_DIRS=/run/</a:t>
            </a:r>
            <a:r>
              <a:rPr lang="en-US" altLang="zh-CN" sz="1400" dirty="0" err="1" smtClean="0">
                <a:latin typeface="宋体" pitchFamily="2" charset="-122"/>
                <a:ea typeface="宋体" pitchFamily="2" charset="-122"/>
              </a:rPr>
              <a:t>shm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en-US" sz="14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演示图片：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隶书" pitchFamily="49" charset="-122"/>
                <a:ea typeface="隶书" pitchFamily="49" charset="-122"/>
                <a:hlinkClick r:id="rId2"/>
              </a:rPr>
              <a:t>https://github.com/meteorchenwu/meteor/tree/master/doc/pic</a:t>
            </a:r>
            <a:endParaRPr lang="en-US" altLang="zh-CN" sz="1400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r>
              <a:rPr lang="en-US" altLang="zh-CN" dirty="0" err="1" smtClean="0">
                <a:latin typeface="隶书" pitchFamily="49" charset="-122"/>
                <a:ea typeface="隶书" pitchFamily="49" charset="-122"/>
              </a:rPr>
              <a:t>sql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帮助文档：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隶书" pitchFamily="49" charset="-122"/>
                <a:ea typeface="隶书" pitchFamily="49" charset="-122"/>
                <a:hlinkClick r:id="rId3"/>
              </a:rPr>
              <a:t>https://github.com/meteorchenwu/meteor/blob/master/SQL.md</a:t>
            </a:r>
            <a:endParaRPr lang="en-US" altLang="zh-CN" sz="1400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dministrator\AppData\Local\Microsoft\Windows\Temporary Internet Files\Content.IE5\EKNMF1DM\thankyou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412776"/>
            <a:ext cx="5279195" cy="486916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ow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wrap="none" rtlCol="0">
        <a:spAutoFit/>
      </a:bodyPr>
      <a:lstStyle>
        <a:defPPr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duowan</Template>
  <TotalTime>581581</TotalTime>
  <Words>188</Words>
  <Application>Microsoft Office PowerPoint</Application>
  <PresentationFormat>全屏显示(4:3)</PresentationFormat>
  <Paragraphs>58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duowan</vt:lpstr>
      <vt:lpstr>1_自定义设计方案</vt:lpstr>
      <vt:lpstr>幻灯片 1</vt:lpstr>
      <vt:lpstr>介绍</vt:lpstr>
      <vt:lpstr>背景</vt:lpstr>
      <vt:lpstr>架构</vt:lpstr>
      <vt:lpstr>数据运行特点</vt:lpstr>
      <vt:lpstr>演示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Cache系统设计</dc:title>
  <dc:creator>Xu Jin</dc:creator>
  <cp:lastModifiedBy>Microsoft</cp:lastModifiedBy>
  <cp:revision>5010</cp:revision>
  <dcterms:created xsi:type="dcterms:W3CDTF">2011-03-08T13:43:31Z</dcterms:created>
  <dcterms:modified xsi:type="dcterms:W3CDTF">2016-10-21T06:45:11Z</dcterms:modified>
</cp:coreProperties>
</file>