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1" r:id="rId3"/>
  </p:sldMasterIdLst>
  <p:notesMasterIdLst>
    <p:notesMasterId r:id="rId49"/>
  </p:notesMasterIdLst>
  <p:sldIdLst>
    <p:sldId id="482" r:id="rId4"/>
    <p:sldId id="531" r:id="rId5"/>
    <p:sldId id="532" r:id="rId6"/>
    <p:sldId id="533" r:id="rId7"/>
    <p:sldId id="483" r:id="rId8"/>
    <p:sldId id="649" r:id="rId9"/>
    <p:sldId id="648" r:id="rId10"/>
    <p:sldId id="691" r:id="rId11"/>
    <p:sldId id="733" r:id="rId12"/>
    <p:sldId id="757" r:id="rId13"/>
    <p:sldId id="755" r:id="rId14"/>
    <p:sldId id="734" r:id="rId15"/>
    <p:sldId id="693" r:id="rId16"/>
    <p:sldId id="735" r:id="rId17"/>
    <p:sldId id="694" r:id="rId18"/>
    <p:sldId id="740" r:id="rId19"/>
    <p:sldId id="695" r:id="rId20"/>
    <p:sldId id="739" r:id="rId21"/>
    <p:sldId id="696" r:id="rId22"/>
    <p:sldId id="747" r:id="rId23"/>
    <p:sldId id="697" r:id="rId24"/>
    <p:sldId id="744" r:id="rId25"/>
    <p:sldId id="745" r:id="rId26"/>
    <p:sldId id="748" r:id="rId27"/>
    <p:sldId id="749" r:id="rId28"/>
    <p:sldId id="495" r:id="rId29"/>
    <p:sldId id="751" r:id="rId30"/>
    <p:sldId id="752" r:id="rId31"/>
    <p:sldId id="753" r:id="rId32"/>
    <p:sldId id="502" r:id="rId33"/>
    <p:sldId id="688" r:id="rId34"/>
    <p:sldId id="493" r:id="rId35"/>
    <p:sldId id="756" r:id="rId36"/>
    <p:sldId id="500" r:id="rId37"/>
    <p:sldId id="526" r:id="rId38"/>
    <p:sldId id="510" r:id="rId39"/>
    <p:sldId id="638" r:id="rId40"/>
    <p:sldId id="689" r:id="rId41"/>
    <p:sldId id="637" r:id="rId42"/>
    <p:sldId id="639" r:id="rId43"/>
    <p:sldId id="527" r:id="rId44"/>
    <p:sldId id="754" r:id="rId45"/>
    <p:sldId id="530" r:id="rId46"/>
    <p:sldId id="522" r:id="rId47"/>
    <p:sldId id="330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晨阳" initials="黄" lastIdx="1" clrIdx="0">
    <p:extLst>
      <p:ext uri="{19B8F6BF-5375-455C-9EA6-DF929625EA0E}">
        <p15:presenceInfo xmlns:p15="http://schemas.microsoft.com/office/powerpoint/2012/main" userId="17416ec3f98212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4F9"/>
    <a:srgbClr val="52ADF3"/>
    <a:srgbClr val="5383F2"/>
    <a:srgbClr val="2390F6"/>
    <a:srgbClr val="258DDB"/>
    <a:srgbClr val="1B54E5"/>
    <a:srgbClr val="1E74B4"/>
    <a:srgbClr val="FCFCFC"/>
    <a:srgbClr val="525068"/>
    <a:srgbClr val="555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7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1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7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0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4222-61DD-4F1B-82BB-7523A5E532A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02615" y="767715"/>
            <a:ext cx="8124190" cy="2938780"/>
            <a:chOff x="2814296" y="1374296"/>
            <a:chExt cx="8884059" cy="3037814"/>
          </a:xfrm>
        </p:grpSpPr>
        <p:sp>
          <p:nvSpPr>
            <p:cNvPr id="5" name="矩形 4"/>
            <p:cNvSpPr/>
            <p:nvPr/>
          </p:nvSpPr>
          <p:spPr>
            <a:xfrm>
              <a:off x="4510853" y="1374296"/>
              <a:ext cx="6067446" cy="105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3300" dirty="0">
                  <a:solidFill>
                    <a:srgbClr val="1E74B4"/>
                  </a:solidFill>
                  <a:latin typeface="华文宋体" panose="02010600040101010101" charset="-122"/>
                  <a:ea typeface="华文宋体" panose="02010600040101010101" charset="-122"/>
                </a:rPr>
                <a:t>轻量级团队协作项目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14296" y="2347588"/>
              <a:ext cx="8884059" cy="2064522"/>
              <a:chOff x="2814296" y="2347588"/>
              <a:chExt cx="8884059" cy="206452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814296" y="2347588"/>
                <a:ext cx="8884059" cy="1086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sz="4800" dirty="0">
                    <a:solidFill>
                      <a:srgbClr val="258DDB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系统设计</a:t>
                </a:r>
                <a:r>
                  <a:rPr lang="en-US" altLang="zh-CN" sz="4800" dirty="0">
                    <a:solidFill>
                      <a:srgbClr val="258DDB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&amp;</a:t>
                </a:r>
                <a:r>
                  <a:rPr lang="zh-CN" sz="4800" dirty="0">
                    <a:solidFill>
                      <a:srgbClr val="258DDB"/>
                    </a:solidFill>
                    <a:latin typeface="华文细黑" panose="02010600040101010101" charset="-122"/>
                    <a:ea typeface="华文细黑" panose="02010600040101010101" charset="-122"/>
                    <a:sym typeface="+mn-ea"/>
                  </a:rPr>
                  <a:t>数据库设计报告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205602" y="3648621"/>
                <a:ext cx="4492753" cy="763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600" baseline="30000" dirty="0">
                    <a:solidFill>
                      <a:srgbClr val="258DDB"/>
                    </a:solidFill>
                  </a:rPr>
                  <a:t>BY.</a:t>
                </a:r>
                <a:r>
                  <a:rPr lang="zh-CN" altLang="en-US" sz="1600" baseline="30000" dirty="0">
                    <a:solidFill>
                      <a:srgbClr val="258DDB"/>
                    </a:solidFill>
                  </a:rPr>
                  <a:t>一根藤上七朵花小组</a:t>
                </a:r>
              </a:p>
              <a:p>
                <a:pPr algn="r"/>
                <a:r>
                  <a:rPr lang="en-US" altLang="zh-CN" sz="1600" baseline="30000" dirty="0">
                    <a:solidFill>
                      <a:srgbClr val="258DDB"/>
                    </a:solidFill>
                  </a:rPr>
                  <a:t>2020.04.11</a:t>
                </a:r>
              </a:p>
            </p:txBody>
          </p:sp>
        </p:grpSp>
      </p:grpSp>
      <p:grpSp>
        <p:nvGrpSpPr>
          <p:cNvPr id="12" name="Group 5"/>
          <p:cNvGrpSpPr/>
          <p:nvPr/>
        </p:nvGrpSpPr>
        <p:grpSpPr>
          <a:xfrm>
            <a:off x="-7620" y="4013835"/>
            <a:ext cx="9151620" cy="76200"/>
            <a:chOff x="2055030" y="1463669"/>
            <a:chExt cx="2304256" cy="544908"/>
          </a:xfrm>
        </p:grpSpPr>
        <p:sp>
          <p:nvSpPr>
            <p:cNvPr id="13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1B6A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rgbClr val="1B6AA3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rgbClr val="1B6AA3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rgbClr val="1B6AA3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图片 1" descr="17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7702550" y="891540"/>
            <a:ext cx="772160" cy="77216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A0A5DE-F441-4B3D-9F0E-D15A2FFE08C5}"/>
              </a:ext>
            </a:extLst>
          </p:cNvPr>
          <p:cNvSpPr txBox="1"/>
          <p:nvPr/>
        </p:nvSpPr>
        <p:spPr>
          <a:xfrm>
            <a:off x="467544" y="267494"/>
            <a:ext cx="35001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接口说明</a:t>
            </a:r>
            <a:endParaRPr lang="zh-CN" altLang="en-US" dirty="0">
              <a:solidFill>
                <a:schemeClr val="accent3"/>
              </a:solidFill>
              <a:latin typeface="仓耳青禾体-谷力 W04" panose="02020400000000000000" charset="-122"/>
              <a:ea typeface="仓耳青禾体-谷力 W04" panose="02020400000000000000" charset="-122"/>
              <a:cs typeface="仓耳青禾体-谷力 W04" panose="02020400000000000000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F03FCE-153B-45DA-AC85-B5837D389D1B}"/>
              </a:ext>
            </a:extLst>
          </p:cNvPr>
          <p:cNvSpPr/>
          <p:nvPr/>
        </p:nvSpPr>
        <p:spPr>
          <a:xfrm>
            <a:off x="467544" y="879044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输入数据：邮箱地址或手机号、密码、用户名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返回信息：若注册失败需返回相应信息。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653AA9-0E4C-4713-8988-8BDA39801FDC}"/>
              </a:ext>
            </a:extLst>
          </p:cNvPr>
          <p:cNvSpPr/>
          <p:nvPr/>
        </p:nvSpPr>
        <p:spPr>
          <a:xfrm>
            <a:off x="539552" y="1816979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账密登录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输入数据：邮箱地址或用户名、密码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返回信息：若登录失败需返回错误信息。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0E9D7-1F15-4BF8-BC59-B4A126DE4FCD}"/>
              </a:ext>
            </a:extLst>
          </p:cNvPr>
          <p:cNvSpPr/>
          <p:nvPr/>
        </p:nvSpPr>
        <p:spPr>
          <a:xfrm>
            <a:off x="534712" y="2822554"/>
            <a:ext cx="804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手机号登录</a:t>
            </a:r>
          </a:p>
          <a:p>
            <a:r>
              <a:rPr lang="en-US" altLang="zh-CN" dirty="0"/>
              <a:t>    - </a:t>
            </a:r>
            <a:r>
              <a:rPr lang="zh-CN" altLang="en-US" dirty="0"/>
              <a:t>输入数据：手机号、短信验证码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返回信息：若登录失败需返回错误信息。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0BE8AA-93FE-46BC-82B5-AF8799842462}"/>
              </a:ext>
            </a:extLst>
          </p:cNvPr>
          <p:cNvSpPr/>
          <p:nvPr/>
        </p:nvSpPr>
        <p:spPr>
          <a:xfrm>
            <a:off x="467544" y="3828129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4. </a:t>
            </a:r>
            <a:r>
              <a:rPr lang="zh-CN" altLang="en-US" dirty="0"/>
              <a:t>查找用户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输入数据：用户名或邮箱或手机号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返回信息：若用户存在返回编号、头像、用户名</a:t>
            </a:r>
            <a:endParaRPr lang="en-US" altLang="zh-CN" dirty="0"/>
          </a:p>
          <a:p>
            <a:r>
              <a:rPr lang="en-US" altLang="zh-CN" dirty="0"/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39625785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018C92-CF61-4393-BA57-EA6538B9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7494"/>
            <a:ext cx="825989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9379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2800259"/>
            <a:ext cx="28371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rgbClr val="52ADF3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项目参与表（ProjectUser）</a:t>
            </a:r>
            <a:r>
              <a:rPr lang="zh-CN" altLang="en-US" sz="1600" dirty="0">
                <a:solidFill>
                  <a:schemeClr val="accent3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记录项目和参与者的对应关系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552" y="882372"/>
            <a:ext cx="29127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rgbClr val="52ADF3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项目表（ProjectLabel）</a:t>
            </a:r>
            <a:endParaRPr lang="en-US" altLang="zh-CN" sz="1600" dirty="0">
              <a:solidFill>
                <a:srgbClr val="52ADF3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1600" dirty="0">
                <a:solidFill>
                  <a:schemeClr val="accent3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记录项目信息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42F8A5-1BEB-43AB-B04F-B06BB44F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48" y="2211710"/>
            <a:ext cx="5450016" cy="17606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B197B8-A5B4-4299-8108-E3929398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97760"/>
            <a:ext cx="5069535" cy="175279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71500"/>
            <a:ext cx="6629400" cy="40005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004048" y="219075"/>
            <a:ext cx="0" cy="470535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EB031D9-3811-404B-A81C-9BF2A6D7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5" y="1056886"/>
            <a:ext cx="4860260" cy="2324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4FD6E0-E1A1-4950-9C71-5B54817F6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3478"/>
            <a:ext cx="3744401" cy="419128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692150"/>
            <a:ext cx="6477000" cy="37592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9825" y="601345"/>
            <a:ext cx="30810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日程表（Schedule）</a:t>
            </a:r>
          </a:p>
          <a:p>
            <a:r>
              <a:rPr lang="en-US">
                <a:solidFill>
                  <a:schemeClr val="accent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——</a:t>
            </a:r>
            <a:r>
              <a:rPr>
                <a:solidFill>
                  <a:schemeClr val="accent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记录用户的日程安排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701540" y="219075"/>
            <a:ext cx="0" cy="470535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1261745"/>
            <a:ext cx="3850640" cy="3042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F80A2A-9EEB-4494-A926-081F1199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391" y="1605530"/>
            <a:ext cx="4394609" cy="26991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603250"/>
            <a:ext cx="6629400" cy="3937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91529" y="675285"/>
            <a:ext cx="4142037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文件管理表（File）</a:t>
            </a:r>
            <a:endParaRPr lang="en-US" altLang="zh-CN" sz="2400" dirty="0">
              <a:solidFill>
                <a:srgbClr val="52ADF3"/>
              </a:solidFill>
              <a:latin typeface="仓耳青禾体-谷力 W04" panose="02020400000000000000" charset="-122"/>
              <a:ea typeface="仓耳青禾体-谷力 W04" panose="02020400000000000000" charset="-122"/>
              <a:cs typeface="仓耳青禾体-谷力 W04" panose="02020400000000000000" charset="-122"/>
            </a:endParaRPr>
          </a:p>
          <a:p>
            <a:r>
              <a:rPr lang="en-US" altLang="zh-CN" dirty="0">
                <a:solidFill>
                  <a:schemeClr val="accent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—</a:t>
            </a:r>
            <a:r>
              <a:rPr lang="zh-CN" altLang="en-US" dirty="0">
                <a:solidFill>
                  <a:schemeClr val="accent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记录文件情况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701540" y="219075"/>
            <a:ext cx="0" cy="470535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" y="1395730"/>
            <a:ext cx="3701415" cy="304228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351A345-5975-4F4F-9AFD-C5517432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3" y="1707654"/>
            <a:ext cx="4449428" cy="25202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708025"/>
            <a:ext cx="6019800" cy="37274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/>
        </p:nvSpPr>
        <p:spPr>
          <a:xfrm>
            <a:off x="543560" y="2028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81053" y="809874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ea typeface="宋体" panose="02010600030101010101" pitchFamily="2" charset="-122"/>
              </a:rPr>
              <a:t>目      录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444625" y="3052445"/>
            <a:ext cx="2448560" cy="455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800" dirty="0">
                <a:solidFill>
                  <a:schemeClr val="bg1"/>
                </a:solidFill>
                <a:ea typeface="宋体" panose="02010600030101010101" pitchFamily="2" charset="-122"/>
              </a:rPr>
              <a:t>功能模块层次设计</a:t>
            </a:r>
          </a:p>
        </p:txBody>
      </p:sp>
      <p:sp>
        <p:nvSpPr>
          <p:cNvPr id="8" name="Title 13"/>
          <p:cNvSpPr txBox="1"/>
          <p:nvPr/>
        </p:nvSpPr>
        <p:spPr>
          <a:xfrm>
            <a:off x="831215" y="2283460"/>
            <a:ext cx="3061970" cy="667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</a:rPr>
              <a:t>Hierarchical design of functional modules</a:t>
            </a:r>
          </a:p>
        </p:txBody>
      </p:sp>
      <p:cxnSp>
        <p:nvCxnSpPr>
          <p:cNvPr id="9" name="Straight Connector 4"/>
          <p:cNvCxnSpPr/>
          <p:nvPr/>
        </p:nvCxnSpPr>
        <p:spPr>
          <a:xfrm>
            <a:off x="4572000" y="1471892"/>
            <a:ext cx="0" cy="81182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01"/>
          <p:cNvCxnSpPr/>
          <p:nvPr/>
        </p:nvCxnSpPr>
        <p:spPr>
          <a:xfrm>
            <a:off x="4572000" y="3507854"/>
            <a:ext cx="0" cy="163564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oval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6"/>
          <p:cNvSpPr>
            <a:spLocks noEditPoints="1"/>
          </p:cNvSpPr>
          <p:nvPr/>
        </p:nvSpPr>
        <p:spPr bwMode="auto">
          <a:xfrm>
            <a:off x="4280408" y="2486094"/>
            <a:ext cx="583185" cy="795253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Content Placeholder 2"/>
          <p:cNvSpPr txBox="1"/>
          <p:nvPr/>
        </p:nvSpPr>
        <p:spPr>
          <a:xfrm>
            <a:off x="5346700" y="2950845"/>
            <a:ext cx="2722880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1800" dirty="0">
                <a:solidFill>
                  <a:schemeClr val="bg1"/>
                </a:solidFill>
                <a:ea typeface="宋体" panose="02010600030101010101" pitchFamily="2" charset="-122"/>
              </a:rPr>
              <a:t>ER图和表结构设计</a:t>
            </a:r>
          </a:p>
        </p:txBody>
      </p:sp>
      <p:sp>
        <p:nvSpPr>
          <p:cNvPr id="3" name="Title 13"/>
          <p:cNvSpPr txBox="1"/>
          <p:nvPr/>
        </p:nvSpPr>
        <p:spPr>
          <a:xfrm>
            <a:off x="5346700" y="2283460"/>
            <a:ext cx="3295650" cy="58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Er chart &amp; table structure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uild="p"/>
      <p:bldP spid="8" grpId="0"/>
      <p:bldP spid="11" grpId="0" bldLvl="0" animBg="1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4790" y="355600"/>
            <a:ext cx="3500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提醒表（Remind）</a:t>
            </a:r>
          </a:p>
          <a:p>
            <a:r>
              <a:rPr lang="en-US" altLang="zh-CN" sz="2000">
                <a:solidFill>
                  <a:schemeClr val="accent2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——</a:t>
            </a:r>
            <a:r>
              <a:rPr lang="zh-CN" altLang="en-US" sz="2000">
                <a:solidFill>
                  <a:schemeClr val="accent2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记录用户提醒信息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18405" y="355600"/>
            <a:ext cx="3996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提醒模板(RemindTemplate)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22825" y="219075"/>
            <a:ext cx="0" cy="470535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29055"/>
            <a:ext cx="4447540" cy="3075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911985"/>
            <a:ext cx="4146550" cy="12001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755650"/>
            <a:ext cx="6826250" cy="36322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33900" y="184309"/>
            <a:ext cx="37617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群组表（Group）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283968" y="247977"/>
            <a:ext cx="0" cy="470535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E7C1CAE-00EA-47A5-BA81-9F2652F96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5" y="247977"/>
            <a:ext cx="2626634" cy="22896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1DDFEB-D3F4-43EB-A91B-39B6D72C0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564277"/>
            <a:ext cx="4463153" cy="19733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C6928E-F408-4188-A7E8-CE8A2D570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3067448"/>
            <a:ext cx="4463145" cy="14356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8AC4F4-0CCC-4EB1-A8FE-6721CBCB0539}"/>
              </a:ext>
            </a:extLst>
          </p:cNvPr>
          <p:cNvSpPr txBox="1"/>
          <p:nvPr/>
        </p:nvSpPr>
        <p:spPr>
          <a:xfrm>
            <a:off x="4504372" y="2633241"/>
            <a:ext cx="37617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群组成员表（Group</a:t>
            </a:r>
            <a:r>
              <a:rPr lang="en-US" altLang="zh-CN" sz="1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User</a:t>
            </a:r>
            <a:r>
              <a:rPr lang="zh-CN" altLang="en-US" sz="1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209B8D-70D0-4B13-B67D-04D961BA3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43" y="2995781"/>
            <a:ext cx="4100325" cy="14593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14BDA81-0452-4CC1-9EF0-7A91239134AC}"/>
              </a:ext>
            </a:extLst>
          </p:cNvPr>
          <p:cNvSpPr txBox="1"/>
          <p:nvPr/>
        </p:nvSpPr>
        <p:spPr>
          <a:xfrm>
            <a:off x="183643" y="2634109"/>
            <a:ext cx="37617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聊天记录表（</a:t>
            </a:r>
            <a:r>
              <a:rPr lang="en-US" altLang="zh-CN" sz="1600" dirty="0" err="1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GroupChattingRecord</a:t>
            </a:r>
            <a:r>
              <a:rPr lang="zh-CN" altLang="en-US" sz="1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）</a:t>
            </a:r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1520" y="219075"/>
            <a:ext cx="3196213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动态表（Action）</a:t>
            </a: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——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记录参与者的动态信息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701540" y="219075"/>
            <a:ext cx="0" cy="470535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" y="1048766"/>
            <a:ext cx="4320540" cy="1922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1" y="3219822"/>
            <a:ext cx="4069715" cy="11671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1CA476-AF6C-4715-ABAB-7B93A30E42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1830" y="1491630"/>
            <a:ext cx="3924300" cy="26417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5AB93B-3455-4031-BB62-4809E76A46B6}"/>
              </a:ext>
            </a:extLst>
          </p:cNvPr>
          <p:cNvSpPr txBox="1"/>
          <p:nvPr/>
        </p:nvSpPr>
        <p:spPr>
          <a:xfrm>
            <a:off x="251520" y="2881268"/>
            <a:ext cx="319621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动态类型表（Action</a:t>
            </a:r>
            <a:r>
              <a:rPr lang="en-US" altLang="zh-CN" sz="1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Type</a:t>
            </a:r>
            <a:r>
              <a:rPr lang="zh-CN" altLang="en-US" sz="1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）</a:t>
            </a:r>
            <a:endParaRPr lang="zh-CN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仓耳青禾体-谷力 W04" panose="02020400000000000000" charset="-122"/>
              <a:ea typeface="仓耳青禾体-谷力 W04" panose="02020400000000000000" charset="-122"/>
              <a:cs typeface="仓耳青禾体-谷力 W04" panose="020204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871C93-216B-40A7-BFCE-342DAFE437E2}"/>
              </a:ext>
            </a:extLst>
          </p:cNvPr>
          <p:cNvSpPr txBox="1"/>
          <p:nvPr/>
        </p:nvSpPr>
        <p:spPr>
          <a:xfrm>
            <a:off x="6804248" y="123478"/>
            <a:ext cx="244827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其他模块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仓耳青禾体-谷力 W04" panose="02020400000000000000" charset="-122"/>
              <a:ea typeface="仓耳青禾体-谷力 W04" panose="02020400000000000000" charset="-122"/>
              <a:cs typeface="仓耳青禾体-谷力 W04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08950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71900" y="1350645"/>
            <a:ext cx="23298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b="1" dirty="0">
                <a:solidFill>
                  <a:srgbClr val="258D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9" name="矩形 8"/>
          <p:cNvSpPr/>
          <p:nvPr/>
        </p:nvSpPr>
        <p:spPr>
          <a:xfrm>
            <a:off x="2687782" y="2382982"/>
            <a:ext cx="3643745" cy="135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3329305" y="2754630"/>
            <a:ext cx="290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改进的类图</a:t>
            </a:r>
          </a:p>
        </p:txBody>
      </p:sp>
      <p:sp>
        <p:nvSpPr>
          <p:cNvPr id="13" name="矩形 12"/>
          <p:cNvSpPr/>
          <p:nvPr/>
        </p:nvSpPr>
        <p:spPr>
          <a:xfrm>
            <a:off x="3546972" y="1300960"/>
            <a:ext cx="2050056" cy="21874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4" name="组合 13"/>
          <p:cNvGrpSpPr/>
          <p:nvPr/>
        </p:nvGrpSpPr>
        <p:grpSpPr>
          <a:xfrm>
            <a:off x="3772109" y="2322749"/>
            <a:ext cx="1885226" cy="1232144"/>
            <a:chOff x="6501056" y="2340604"/>
            <a:chExt cx="2513635" cy="164285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Rectangle 23"/>
          <p:cNvSpPr/>
          <p:nvPr/>
        </p:nvSpPr>
        <p:spPr>
          <a:xfrm>
            <a:off x="3633470" y="3061970"/>
            <a:ext cx="21818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class diagram</a:t>
            </a:r>
          </a:p>
        </p:txBody>
      </p:sp>
    </p:spTree>
  </p:cSld>
  <p:clrMapOvr>
    <a:masterClrMapping/>
  </p:clrMapOvr>
  <p:transition spd="med" advTm="409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bldLvl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0"/>
            <a:ext cx="7524750" cy="500414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71900" y="1350645"/>
            <a:ext cx="23298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b="1" dirty="0">
                <a:solidFill>
                  <a:srgbClr val="258D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9" name="矩形 8"/>
          <p:cNvSpPr/>
          <p:nvPr/>
        </p:nvSpPr>
        <p:spPr>
          <a:xfrm>
            <a:off x="2687782" y="2382982"/>
            <a:ext cx="3643745" cy="135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3547110" y="2754630"/>
            <a:ext cx="226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b="1" dirty="0">
                <a:solidFill>
                  <a:schemeClr val="bg1">
                    <a:lumMod val="75000"/>
                  </a:schemeClr>
                </a:solidFill>
              </a:rPr>
              <a:t>系统安全性和健壮性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546972" y="1300960"/>
            <a:ext cx="2050056" cy="21874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4" name="组合 13"/>
          <p:cNvGrpSpPr/>
          <p:nvPr/>
        </p:nvGrpSpPr>
        <p:grpSpPr>
          <a:xfrm>
            <a:off x="3772109" y="2322749"/>
            <a:ext cx="1885226" cy="1232144"/>
            <a:chOff x="6501056" y="2340604"/>
            <a:chExt cx="2513635" cy="164285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Rectangle 23"/>
          <p:cNvSpPr/>
          <p:nvPr/>
        </p:nvSpPr>
        <p:spPr>
          <a:xfrm>
            <a:off x="3547110" y="3095625"/>
            <a:ext cx="24688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 security &amp; robustness</a:t>
            </a:r>
          </a:p>
        </p:txBody>
      </p:sp>
    </p:spTree>
  </p:cSld>
  <p:clrMapOvr>
    <a:masterClrMapping/>
  </p:clrMapOvr>
  <p:transition spd="med" advTm="409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bldLvl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4320" y="1060450"/>
            <a:ext cx="63925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</a:rPr>
              <a:t>用户只能与后端应用进行交互，后端应用再访问数据库，用户无法直接接触数据库。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8125" y="292735"/>
            <a:ext cx="272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访问安全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rcRect l="3629" t="17198" r="288" b="1673"/>
          <a:stretch>
            <a:fillRect/>
          </a:stretch>
        </p:blipFill>
        <p:spPr>
          <a:xfrm>
            <a:off x="2041525" y="1976755"/>
            <a:ext cx="5061585" cy="2640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角色权限</a:t>
            </a:r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5400" y="292735"/>
            <a:ext cx="63925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</a:rPr>
              <a:t>根据表的作用不同，需要设计角色权限符合以下需求</a:t>
            </a:r>
          </a:p>
          <a:p>
            <a:r>
              <a:rPr lang="zh-CN" altLang="en-US" sz="2000">
                <a:solidFill>
                  <a:schemeClr val="accent2"/>
                </a:solidFill>
              </a:rPr>
              <a:t>面向实际用户的程序所使用的角色：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8125" y="292735"/>
            <a:ext cx="272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角色权限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048385"/>
            <a:ext cx="7828915" cy="36017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32020" y="4531360"/>
            <a:ext cx="956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……</a:t>
            </a:r>
          </a:p>
        </p:txBody>
      </p:sp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2515" y="1410970"/>
            <a:ext cx="63925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</a:rPr>
              <a:t>面向系统维护人员后台管理的程序所使用的角色，在下表的权限有所不同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" y="2297430"/>
            <a:ext cx="7632065" cy="13836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571750"/>
            <a:ext cx="2448560" cy="38544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zh-CN" altLang="en-US" sz="1800" dirty="0">
                <a:solidFill>
                  <a:schemeClr val="bg1"/>
                </a:solidFill>
                <a:ea typeface="宋体" panose="02010600030101010101" pitchFamily="2" charset="-122"/>
              </a:rPr>
              <a:t>系统安全性和健壮性</a:t>
            </a:r>
          </a:p>
        </p:txBody>
      </p:sp>
      <p:sp>
        <p:nvSpPr>
          <p:cNvPr id="4" name="Title 13"/>
          <p:cNvSpPr txBox="1"/>
          <p:nvPr/>
        </p:nvSpPr>
        <p:spPr>
          <a:xfrm>
            <a:off x="644823" y="2055340"/>
            <a:ext cx="3207385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System security &amp; robustness</a:t>
            </a:r>
          </a:p>
        </p:txBody>
      </p:sp>
      <p:cxnSp>
        <p:nvCxnSpPr>
          <p:cNvPr id="7" name="Straight Connector 4"/>
          <p:cNvCxnSpPr/>
          <p:nvPr/>
        </p:nvCxnSpPr>
        <p:spPr>
          <a:xfrm>
            <a:off x="4572000" y="0"/>
            <a:ext cx="0" cy="81182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01"/>
          <p:cNvCxnSpPr/>
          <p:nvPr/>
        </p:nvCxnSpPr>
        <p:spPr>
          <a:xfrm>
            <a:off x="4572000" y="2066552"/>
            <a:ext cx="0" cy="937246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199401" y="1086878"/>
            <a:ext cx="745198" cy="745198"/>
          </a:xfrm>
          <a:custGeom>
            <a:avLst/>
            <a:gdLst>
              <a:gd name="T0" fmla="*/ 280 w 320"/>
              <a:gd name="T1" fmla="*/ 0 h 320"/>
              <a:gd name="T2" fmla="*/ 119 w 320"/>
              <a:gd name="T3" fmla="*/ 0 h 320"/>
              <a:gd name="T4" fmla="*/ 80 w 320"/>
              <a:gd name="T5" fmla="*/ 39 h 320"/>
              <a:gd name="T6" fmla="*/ 80 w 320"/>
              <a:gd name="T7" fmla="*/ 200 h 320"/>
              <a:gd name="T8" fmla="*/ 120 w 320"/>
              <a:gd name="T9" fmla="*/ 240 h 320"/>
              <a:gd name="T10" fmla="*/ 280 w 320"/>
              <a:gd name="T11" fmla="*/ 240 h 320"/>
              <a:gd name="T12" fmla="*/ 320 w 320"/>
              <a:gd name="T13" fmla="*/ 200 h 320"/>
              <a:gd name="T14" fmla="*/ 320 w 320"/>
              <a:gd name="T15" fmla="*/ 40 h 320"/>
              <a:gd name="T16" fmla="*/ 280 w 320"/>
              <a:gd name="T17" fmla="*/ 0 h 320"/>
              <a:gd name="T18" fmla="*/ 280 w 320"/>
              <a:gd name="T19" fmla="*/ 200 h 320"/>
              <a:gd name="T20" fmla="*/ 120 w 320"/>
              <a:gd name="T21" fmla="*/ 200 h 320"/>
              <a:gd name="T22" fmla="*/ 120 w 320"/>
              <a:gd name="T23" fmla="*/ 40 h 320"/>
              <a:gd name="T24" fmla="*/ 280 w 320"/>
              <a:gd name="T25" fmla="*/ 40 h 320"/>
              <a:gd name="T26" fmla="*/ 280 w 320"/>
              <a:gd name="T27" fmla="*/ 200 h 320"/>
              <a:gd name="T28" fmla="*/ 40 w 320"/>
              <a:gd name="T29" fmla="*/ 160 h 320"/>
              <a:gd name="T30" fmla="*/ 0 w 320"/>
              <a:gd name="T31" fmla="*/ 160 h 320"/>
              <a:gd name="T32" fmla="*/ 0 w 320"/>
              <a:gd name="T33" fmla="*/ 280 h 320"/>
              <a:gd name="T34" fmla="*/ 40 w 320"/>
              <a:gd name="T35" fmla="*/ 320 h 320"/>
              <a:gd name="T36" fmla="*/ 160 w 320"/>
              <a:gd name="T37" fmla="*/ 320 h 320"/>
              <a:gd name="T38" fmla="*/ 160 w 320"/>
              <a:gd name="T39" fmla="*/ 280 h 320"/>
              <a:gd name="T40" fmla="*/ 40 w 320"/>
              <a:gd name="T41" fmla="*/ 280 h 320"/>
              <a:gd name="T42" fmla="*/ 40 w 320"/>
              <a:gd name="T43" fmla="*/ 16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0" h="320">
                <a:moveTo>
                  <a:pt x="280" y="0"/>
                </a:moveTo>
                <a:cubicBezTo>
                  <a:pt x="119" y="0"/>
                  <a:pt x="119" y="0"/>
                  <a:pt x="119" y="0"/>
                </a:cubicBezTo>
                <a:cubicBezTo>
                  <a:pt x="97" y="0"/>
                  <a:pt x="80" y="17"/>
                  <a:pt x="80" y="39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80" y="222"/>
                  <a:pt x="98" y="240"/>
                  <a:pt x="120" y="240"/>
                </a:cubicBezTo>
                <a:cubicBezTo>
                  <a:pt x="280" y="240"/>
                  <a:pt x="280" y="240"/>
                  <a:pt x="280" y="240"/>
                </a:cubicBezTo>
                <a:cubicBezTo>
                  <a:pt x="302" y="240"/>
                  <a:pt x="320" y="222"/>
                  <a:pt x="320" y="200"/>
                </a:cubicBezTo>
                <a:cubicBezTo>
                  <a:pt x="320" y="40"/>
                  <a:pt x="320" y="40"/>
                  <a:pt x="320" y="40"/>
                </a:cubicBezTo>
                <a:cubicBezTo>
                  <a:pt x="320" y="18"/>
                  <a:pt x="302" y="0"/>
                  <a:pt x="280" y="0"/>
                </a:cubicBezTo>
                <a:close/>
                <a:moveTo>
                  <a:pt x="280" y="200"/>
                </a:moveTo>
                <a:cubicBezTo>
                  <a:pt x="120" y="200"/>
                  <a:pt x="120" y="200"/>
                  <a:pt x="120" y="20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280" y="40"/>
                  <a:pt x="280" y="40"/>
                  <a:pt x="280" y="40"/>
                </a:cubicBezTo>
                <a:lnTo>
                  <a:pt x="280" y="200"/>
                </a:lnTo>
                <a:close/>
                <a:moveTo>
                  <a:pt x="4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60" y="280"/>
                  <a:pt x="160" y="280"/>
                  <a:pt x="160" y="280"/>
                </a:cubicBezTo>
                <a:cubicBezTo>
                  <a:pt x="40" y="280"/>
                  <a:pt x="40" y="280"/>
                  <a:pt x="40" y="280"/>
                </a:cubicBezTo>
                <a:lnTo>
                  <a:pt x="40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3" name="Freeform 21"/>
          <p:cNvSpPr>
            <a:spLocks noEditPoints="1"/>
          </p:cNvSpPr>
          <p:nvPr/>
        </p:nvSpPr>
        <p:spPr bwMode="auto">
          <a:xfrm>
            <a:off x="4153434" y="3194704"/>
            <a:ext cx="837133" cy="745198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cxnSp>
        <p:nvCxnSpPr>
          <p:cNvPr id="14" name="Straight Connector 9"/>
          <p:cNvCxnSpPr/>
          <p:nvPr/>
        </p:nvCxnSpPr>
        <p:spPr>
          <a:xfrm>
            <a:off x="4572000" y="4011910"/>
            <a:ext cx="0" cy="113159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/>
          <p:nvPr/>
        </p:nvSpPr>
        <p:spPr>
          <a:xfrm>
            <a:off x="5521325" y="726440"/>
            <a:ext cx="2787015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Improved class diagram</a:t>
            </a:r>
          </a:p>
        </p:txBody>
      </p:sp>
      <p:sp>
        <p:nvSpPr>
          <p:cNvPr id="16" name="Content Placeholder 2"/>
          <p:cNvSpPr>
            <a:spLocks noGrp="1"/>
          </p:cNvSpPr>
          <p:nvPr/>
        </p:nvSpPr>
        <p:spPr>
          <a:xfrm>
            <a:off x="5521325" y="1137920"/>
            <a:ext cx="2885440" cy="385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ea typeface="宋体" panose="02010600030101010101" pitchFamily="2" charset="-122"/>
              </a:rPr>
              <a:t>改进的类图</a:t>
            </a:r>
          </a:p>
        </p:txBody>
      </p:sp>
      <p:sp>
        <p:nvSpPr>
          <p:cNvPr id="2" name="Content Placeholder 2"/>
          <p:cNvSpPr txBox="1"/>
          <p:nvPr/>
        </p:nvSpPr>
        <p:spPr>
          <a:xfrm>
            <a:off x="5656111" y="3524405"/>
            <a:ext cx="2448272" cy="55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ea typeface="宋体" panose="02010600030101010101" pitchFamily="2" charset="-122"/>
              </a:rPr>
              <a:t>开发安排</a:t>
            </a:r>
          </a:p>
        </p:txBody>
      </p:sp>
      <p:sp>
        <p:nvSpPr>
          <p:cNvPr id="5" name="Title 13"/>
          <p:cNvSpPr txBox="1"/>
          <p:nvPr/>
        </p:nvSpPr>
        <p:spPr>
          <a:xfrm>
            <a:off x="5652120" y="3088160"/>
            <a:ext cx="2884425" cy="44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555" dirty="0">
                <a:solidFill>
                  <a:schemeClr val="bg1"/>
                </a:solidFill>
              </a:rPr>
              <a:t>interface design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 bldLvl="0" animBg="1"/>
      <p:bldP spid="13" grpId="0" bldLvl="0" animBg="1"/>
      <p:bldP spid="15" grpId="0"/>
      <p:bldP spid="16" grpId="0"/>
      <p:bldP spid="2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0450" y="1864360"/>
            <a:ext cx="564769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rgbClr val="52ADF3"/>
                </a:solidFill>
              </a:rPr>
              <a:t>1. 数据保密性</a:t>
            </a:r>
          </a:p>
          <a:p>
            <a:endParaRPr lang="zh-CN" altLang="en-US"/>
          </a:p>
          <a:p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数据保密性服务是针对信息泄漏而采取的防御措施，包括信息保密、选择段保密、业务流保密等内容。例如用户的密码需要进行哈希加密后存入数据库，防止用户密码明文泄露。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8125" y="292735"/>
            <a:ext cx="20923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  数据安全</a:t>
            </a: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1121815" y="2216467"/>
            <a:ext cx="862729" cy="1080120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rgbClr val="1B6AA3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0450" y="1864360"/>
            <a:ext cx="564769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rgbClr val="52ADF3"/>
                </a:solidFill>
              </a:rPr>
              <a:t>2. 数据完整性</a:t>
            </a:r>
          </a:p>
          <a:p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数据完整性服务包括防止非法篡改信息，如修改、删除、插入、复制等。防止有关用户的项目进度数据在网络上传输时被破坏，或者是对于数据库中表数据的破坏。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8125" y="292735"/>
            <a:ext cx="20923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  数据安全</a:t>
            </a: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943610" y="2279015"/>
            <a:ext cx="1071880" cy="955040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rgbClr val="52ADF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71900" y="1350645"/>
            <a:ext cx="23298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b="1" dirty="0">
                <a:solidFill>
                  <a:srgbClr val="258D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9" name="矩形 8"/>
          <p:cNvSpPr/>
          <p:nvPr/>
        </p:nvSpPr>
        <p:spPr>
          <a:xfrm>
            <a:off x="2687782" y="2382982"/>
            <a:ext cx="3643745" cy="135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3547110" y="2754630"/>
            <a:ext cx="226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开发安排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46972" y="1300960"/>
            <a:ext cx="2050056" cy="21874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4" name="组合 13"/>
          <p:cNvGrpSpPr/>
          <p:nvPr/>
        </p:nvGrpSpPr>
        <p:grpSpPr>
          <a:xfrm>
            <a:off x="3772109" y="2322749"/>
            <a:ext cx="1885226" cy="1232144"/>
            <a:chOff x="6501056" y="2340604"/>
            <a:chExt cx="2513635" cy="164285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Rectangle 23"/>
          <p:cNvSpPr/>
          <p:nvPr/>
        </p:nvSpPr>
        <p:spPr>
          <a:xfrm>
            <a:off x="3633470" y="3061970"/>
            <a:ext cx="21818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189906246"/>
      </p:ext>
    </p:extLst>
  </p:cSld>
  <p:clrMapOvr>
    <a:masterClrMapping/>
  </p:clrMapOvr>
  <p:transition spd="med" advTm="409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bldLvl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3"/>
          <p:cNvSpPr>
            <a:spLocks noGrp="1"/>
          </p:cNvSpPr>
          <p:nvPr/>
        </p:nvSpPr>
        <p:spPr>
          <a:xfrm>
            <a:off x="457200" y="250825"/>
            <a:ext cx="3081655" cy="857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5C5C5C">
                    <a:lumMod val="65000"/>
                    <a:lumOff val="35000"/>
                  </a:srgbClr>
                </a:solidFill>
                <a:latin typeface="Source Sans Pro Light" pitchFamily="34" charset="0"/>
                <a:ea typeface="+mn-ea"/>
                <a:cs typeface="+mn-ea"/>
              </a:defRPr>
            </a:lvl1pPr>
          </a:lstStyle>
          <a:p>
            <a:r>
              <a:rPr lang="zh-CN" altLang="en-US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主要开发工具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91929F-EEC7-4785-98CC-250D1C512CB3}"/>
              </a:ext>
            </a:extLst>
          </p:cNvPr>
          <p:cNvSpPr txBox="1"/>
          <p:nvPr/>
        </p:nvSpPr>
        <p:spPr>
          <a:xfrm>
            <a:off x="457200" y="1096987"/>
            <a:ext cx="4752975" cy="2949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2ADF3"/>
                </a:solidFill>
              </a:rPr>
              <a:t>前端</a:t>
            </a:r>
            <a:endParaRPr lang="en-US" altLang="zh-CN" dirty="0">
              <a:solidFill>
                <a:srgbClr val="52ADF3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vue</a:t>
            </a:r>
            <a:r>
              <a:rPr lang="en-US" altLang="zh-CN" dirty="0">
                <a:solidFill>
                  <a:schemeClr val="accent2"/>
                </a:solidFill>
              </a:rPr>
              <a:t>-cli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ant-design</a:t>
            </a:r>
            <a:endParaRPr lang="en-US" altLang="zh-CN" dirty="0">
              <a:solidFill>
                <a:srgbClr val="52ADF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2ADF3"/>
                </a:solidFill>
              </a:rPr>
              <a:t>后端</a:t>
            </a:r>
            <a:endParaRPr lang="en-US" altLang="zh-CN" dirty="0">
              <a:solidFill>
                <a:srgbClr val="52ADF3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Python Flask</a:t>
            </a:r>
            <a:r>
              <a:rPr lang="zh-CN" altLang="en-US" dirty="0">
                <a:solidFill>
                  <a:schemeClr val="accent2"/>
                </a:solidFill>
              </a:rPr>
              <a:t>框架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Mysql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Redis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86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08520" y="682625"/>
            <a:ext cx="5221605" cy="3778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20210" y="1493520"/>
            <a:ext cx="47529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2ADF3"/>
                </a:solidFill>
              </a:rPr>
              <a:t>Nginx</a:t>
            </a:r>
            <a:r>
              <a:rPr lang="zh-CN" altLang="en-US" dirty="0">
                <a:solidFill>
                  <a:schemeClr val="accent2"/>
                </a:solidFill>
              </a:rPr>
              <a:t>: 高性能的HTTP和反向代理服务器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2ADF3"/>
                </a:solidFill>
              </a:rPr>
              <a:t>SPA</a:t>
            </a:r>
            <a:r>
              <a:rPr lang="zh-CN" altLang="en-US" dirty="0">
                <a:solidFill>
                  <a:schemeClr val="accent2"/>
                </a:solidFill>
              </a:rPr>
              <a:t>:只有一张Web页面（index.html）的应用，通过前端组织各种资源的调度来实现传统的页面切换。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2ADF3"/>
                </a:solidFill>
              </a:rPr>
              <a:t>WSGI</a:t>
            </a:r>
            <a:r>
              <a:rPr lang="zh-CN" altLang="en-US" dirty="0">
                <a:solidFill>
                  <a:schemeClr val="accent2"/>
                </a:solidFill>
              </a:rPr>
              <a:t>:Web服务器网关接口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2ADF3"/>
                </a:solidFill>
              </a:rPr>
              <a:t>Flask:</a:t>
            </a:r>
            <a:r>
              <a:rPr lang="zh-CN" altLang="en-US" dirty="0">
                <a:solidFill>
                  <a:schemeClr val="accent2"/>
                </a:solidFill>
              </a:rPr>
              <a:t>Python Web应用框架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32C735E1-C4AA-439D-B3F8-D5DCFD646575}"/>
              </a:ext>
            </a:extLst>
          </p:cNvPr>
          <p:cNvSpPr>
            <a:spLocks noGrp="1"/>
          </p:cNvSpPr>
          <p:nvPr/>
        </p:nvSpPr>
        <p:spPr>
          <a:xfrm>
            <a:off x="467544" y="123478"/>
            <a:ext cx="1522512" cy="880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5C5C5C">
                    <a:lumMod val="65000"/>
                    <a:lumOff val="35000"/>
                  </a:srgbClr>
                </a:solidFill>
                <a:latin typeface="Source Sans Pro Light" pitchFamily="34" charset="0"/>
                <a:ea typeface="+mn-ea"/>
                <a:cs typeface="+mn-ea"/>
              </a:defRPr>
            </a:lvl1pPr>
          </a:lstStyle>
          <a:p>
            <a:r>
              <a:rPr lang="zh-CN" altLang="en-US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部署方式</a:t>
            </a:r>
          </a:p>
        </p:txBody>
      </p:sp>
    </p:spTree>
    <p:extLst>
      <p:ext uri="{BB962C8B-B14F-4D97-AF65-F5344CB8AC3E}">
        <p14:creationId xmlns:p14="http://schemas.microsoft.com/office/powerpoint/2010/main" val="958697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71900" y="1350645"/>
            <a:ext cx="23298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b="1" dirty="0">
                <a:solidFill>
                  <a:srgbClr val="258D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9" name="矩形 8"/>
          <p:cNvSpPr/>
          <p:nvPr/>
        </p:nvSpPr>
        <p:spPr>
          <a:xfrm>
            <a:off x="2687782" y="2382982"/>
            <a:ext cx="3643745" cy="135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3382010" y="2925445"/>
            <a:ext cx="288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计划时间安排、分工安排</a:t>
            </a:r>
          </a:p>
        </p:txBody>
      </p:sp>
      <p:sp>
        <p:nvSpPr>
          <p:cNvPr id="13" name="矩形 12"/>
          <p:cNvSpPr/>
          <p:nvPr/>
        </p:nvSpPr>
        <p:spPr>
          <a:xfrm>
            <a:off x="3546972" y="1300960"/>
            <a:ext cx="2050056" cy="21874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4" name="组合 13"/>
          <p:cNvGrpSpPr/>
          <p:nvPr/>
        </p:nvGrpSpPr>
        <p:grpSpPr>
          <a:xfrm>
            <a:off x="3772109" y="2322749"/>
            <a:ext cx="1885226" cy="1232144"/>
            <a:chOff x="6501056" y="2340604"/>
            <a:chExt cx="2513635" cy="164285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Rectangle 23"/>
          <p:cNvSpPr/>
          <p:nvPr/>
        </p:nvSpPr>
        <p:spPr>
          <a:xfrm>
            <a:off x="3605530" y="3293745"/>
            <a:ext cx="24403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arrangement &amp;Division of work</a:t>
            </a:r>
          </a:p>
        </p:txBody>
      </p:sp>
    </p:spTree>
  </p:cSld>
  <p:clrMapOvr>
    <a:masterClrMapping/>
  </p:clrMapOvr>
  <p:transition spd="med" advTm="409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bldLvl="0" animBg="1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3"/>
          <p:cNvSpPr>
            <a:spLocks noGrp="1"/>
          </p:cNvSpPr>
          <p:nvPr/>
        </p:nvSpPr>
        <p:spPr>
          <a:xfrm>
            <a:off x="457200" y="250825"/>
            <a:ext cx="3081655" cy="857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5C5C5C">
                    <a:lumMod val="65000"/>
                    <a:lumOff val="35000"/>
                  </a:srgbClr>
                </a:solidFill>
                <a:latin typeface="Source Sans Pro Light" pitchFamily="34" charset="0"/>
                <a:ea typeface="+mn-ea"/>
                <a:cs typeface="+mn-ea"/>
              </a:defRPr>
            </a:lvl1pPr>
          </a:lstStyle>
          <a:p>
            <a:r>
              <a:rPr lang="zh-CN" altLang="en-US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时间安排</a:t>
            </a:r>
            <a:r>
              <a:rPr lang="en-US" altLang="zh-CN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总体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" y="1212215"/>
            <a:ext cx="9012555" cy="31845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>
            <a:spLocks noGrp="1"/>
          </p:cNvSpPr>
          <p:nvPr/>
        </p:nvSpPr>
        <p:spPr>
          <a:xfrm>
            <a:off x="271780" y="252730"/>
            <a:ext cx="3972560" cy="662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5C5C5C">
                    <a:lumMod val="65000"/>
                    <a:lumOff val="35000"/>
                  </a:srgbClr>
                </a:solidFill>
                <a:latin typeface="Source Sans Pro Light" pitchFamily="34" charset="0"/>
                <a:ea typeface="+mn-ea"/>
                <a:cs typeface="+mn-ea"/>
              </a:defRPr>
            </a:lvl1pPr>
          </a:lstStyle>
          <a:p>
            <a:r>
              <a:rPr lang="zh-CN" altLang="en-US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时间安排</a:t>
            </a:r>
            <a:r>
              <a:rPr lang="en-US" altLang="zh-CN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编码开发阶段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988695"/>
            <a:ext cx="8566150" cy="29591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>
            <a:spLocks noGrp="1"/>
          </p:cNvSpPr>
          <p:nvPr/>
        </p:nvSpPr>
        <p:spPr>
          <a:xfrm>
            <a:off x="271780" y="252730"/>
            <a:ext cx="3972560" cy="662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5C5C5C">
                    <a:lumMod val="65000"/>
                    <a:lumOff val="35000"/>
                  </a:srgbClr>
                </a:solidFill>
                <a:latin typeface="Source Sans Pro Light" pitchFamily="34" charset="0"/>
                <a:ea typeface="+mn-ea"/>
                <a:cs typeface="+mn-ea"/>
              </a:defRPr>
            </a:lvl1pPr>
          </a:lstStyle>
          <a:p>
            <a:r>
              <a:rPr lang="zh-CN" altLang="en-US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时间安排</a:t>
            </a:r>
            <a:r>
              <a:rPr lang="en-US" altLang="zh-CN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前后端整合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465580"/>
            <a:ext cx="8747760" cy="22117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3"/>
          <p:cNvSpPr>
            <a:spLocks noGrp="1"/>
          </p:cNvSpPr>
          <p:nvPr/>
        </p:nvSpPr>
        <p:spPr>
          <a:xfrm>
            <a:off x="263525" y="131445"/>
            <a:ext cx="512826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5C5C5C">
                    <a:lumMod val="65000"/>
                    <a:lumOff val="35000"/>
                  </a:srgbClr>
                </a:solidFill>
                <a:latin typeface="Source Sans Pro Light" pitchFamily="34" charset="0"/>
                <a:ea typeface="+mn-ea"/>
                <a:cs typeface="+mn-ea"/>
              </a:defRPr>
            </a:lvl1pPr>
          </a:lstStyle>
          <a:p>
            <a:r>
              <a:rPr lang="zh-CN" altLang="en-US" sz="28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时间安排</a:t>
            </a:r>
            <a:r>
              <a:rPr lang="en-US" altLang="zh-CN" sz="2800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——项目的测试及优化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149350"/>
            <a:ext cx="8629650" cy="28448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4"/>
          <p:cNvCxnSpPr>
            <a:cxnSpLocks/>
          </p:cNvCxnSpPr>
          <p:nvPr/>
        </p:nvCxnSpPr>
        <p:spPr>
          <a:xfrm>
            <a:off x="4572000" y="0"/>
            <a:ext cx="0" cy="163564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/>
          <p:nvPr/>
        </p:nvSpPr>
        <p:spPr>
          <a:xfrm>
            <a:off x="3129152" y="2571750"/>
            <a:ext cx="2884425" cy="44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4238624" y="1941577"/>
            <a:ext cx="663575" cy="629920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cxnSp>
        <p:nvCxnSpPr>
          <p:cNvPr id="402" name="Straight Connector 401"/>
          <p:cNvCxnSpPr/>
          <p:nvPr/>
        </p:nvCxnSpPr>
        <p:spPr>
          <a:xfrm flipH="1">
            <a:off x="4571365" y="3435350"/>
            <a:ext cx="635" cy="172974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9771BD-5414-417F-B43D-B6D88B2C69E6}"/>
              </a:ext>
            </a:extLst>
          </p:cNvPr>
          <p:cNvSpPr txBox="1"/>
          <p:nvPr/>
        </p:nvSpPr>
        <p:spPr>
          <a:xfrm>
            <a:off x="2771800" y="2944543"/>
            <a:ext cx="2448272" cy="55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ea typeface="宋体" panose="02010600030101010101" pitchFamily="2" charset="-122"/>
              </a:rPr>
              <a:t>计划、安排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56615" y="1308735"/>
            <a:ext cx="7560310" cy="3081020"/>
            <a:chOff x="1247" y="1926"/>
            <a:chExt cx="11906" cy="4852"/>
          </a:xfrm>
        </p:grpSpPr>
        <p:sp>
          <p:nvSpPr>
            <p:cNvPr id="18" name="Rectangle 44"/>
            <p:cNvSpPr/>
            <p:nvPr/>
          </p:nvSpPr>
          <p:spPr>
            <a:xfrm>
              <a:off x="1247" y="4874"/>
              <a:ext cx="11906" cy="56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2"/>
            <p:cNvSpPr/>
            <p:nvPr/>
          </p:nvSpPr>
          <p:spPr>
            <a:xfrm>
              <a:off x="1247" y="3536"/>
              <a:ext cx="11906" cy="56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"/>
            <p:cNvSpPr/>
            <p:nvPr/>
          </p:nvSpPr>
          <p:spPr>
            <a:xfrm>
              <a:off x="1247" y="2198"/>
              <a:ext cx="11906" cy="56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8"/>
            <p:cNvCxnSpPr/>
            <p:nvPr/>
          </p:nvCxnSpPr>
          <p:spPr>
            <a:xfrm>
              <a:off x="1247" y="1926"/>
              <a:ext cx="11906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</p:cxnSp>
        <p:sp>
          <p:nvSpPr>
            <p:cNvPr id="23" name="Rectangle 44"/>
            <p:cNvSpPr/>
            <p:nvPr/>
          </p:nvSpPr>
          <p:spPr>
            <a:xfrm>
              <a:off x="1247" y="6212"/>
              <a:ext cx="11906" cy="56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3"/>
          <p:cNvSpPr>
            <a:spLocks noGrp="1"/>
          </p:cNvSpPr>
          <p:nvPr/>
        </p:nvSpPr>
        <p:spPr>
          <a:xfrm>
            <a:off x="534670" y="172959"/>
            <a:ext cx="80752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5C5C5C">
                    <a:lumMod val="65000"/>
                    <a:lumOff val="35000"/>
                  </a:srgbClr>
                </a:solidFill>
                <a:latin typeface="Source Sans Pro Light" pitchFamily="34" charset="0"/>
                <a:ea typeface="+mn-ea"/>
                <a:cs typeface="+mn-ea"/>
              </a:defRPr>
            </a:lvl1pPr>
          </a:lstStyle>
          <a:p>
            <a:r>
              <a:rPr lang="zh-CN" altLang="en-US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组员</a:t>
            </a:r>
            <a:r>
              <a:rPr lang="zh-CN" dirty="0">
                <a:solidFill>
                  <a:srgbClr val="1B6AA3">
                    <a:lumMod val="60000"/>
                    <a:lumOff val="40000"/>
                  </a:srgbClr>
                </a:solidFill>
                <a:ea typeface="宋体" panose="02010600030101010101" pitchFamily="2" charset="-122"/>
              </a:rPr>
              <a:t>职责安排</a:t>
            </a:r>
          </a:p>
        </p:txBody>
      </p:sp>
      <p:grpSp>
        <p:nvGrpSpPr>
          <p:cNvPr id="25" name="Group 4"/>
          <p:cNvGrpSpPr/>
          <p:nvPr/>
        </p:nvGrpSpPr>
        <p:grpSpPr>
          <a:xfrm>
            <a:off x="977579" y="930823"/>
            <a:ext cx="1475474" cy="3527014"/>
            <a:chOff x="961069" y="1545503"/>
            <a:chExt cx="1475474" cy="3527014"/>
          </a:xfrm>
        </p:grpSpPr>
        <p:sp>
          <p:nvSpPr>
            <p:cNvPr id="26" name="Content Placeholder 2"/>
            <p:cNvSpPr txBox="1"/>
            <p:nvPr/>
          </p:nvSpPr>
          <p:spPr>
            <a:xfrm>
              <a:off x="961069" y="1985782"/>
              <a:ext cx="1475474" cy="3086735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C5C5C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C5C5C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C5C5C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C5C5C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indent="0">
                <a:lnSpc>
                  <a:spcPct val="250000"/>
                </a:lnSpc>
                <a:buNone/>
              </a:pPr>
              <a:r>
                <a:rPr lang="en-US" sz="1100" b="1" dirty="0"/>
                <a:t>021700511黄晨阳</a:t>
              </a:r>
              <a:br>
                <a:rPr lang="en-US" sz="1100" b="1" dirty="0"/>
              </a:br>
              <a:r>
                <a:rPr lang="en-US" sz="1100" b="1" dirty="0"/>
                <a:t>061700150周方旭</a:t>
              </a:r>
              <a:br>
                <a:rPr lang="en-US" sz="1100" b="1" dirty="0"/>
              </a:br>
              <a:r>
                <a:rPr lang="en-US" sz="1100" b="1" dirty="0"/>
                <a:t>071703434张钰荟081700316林杰221600208黄毅洋</a:t>
              </a:r>
              <a:br>
                <a:rPr lang="en-US" sz="1100" b="1" dirty="0"/>
              </a:br>
              <a:r>
                <a:rPr lang="en-US" sz="1100" b="1" dirty="0"/>
                <a:t>221701103衡天宇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sz="1100" b="1" dirty="0"/>
                <a:t>221701201余璐</a:t>
              </a:r>
            </a:p>
          </p:txBody>
        </p:sp>
        <p:sp>
          <p:nvSpPr>
            <p:cNvPr id="27" name="Title 13"/>
            <p:cNvSpPr txBox="1"/>
            <p:nvPr/>
          </p:nvSpPr>
          <p:spPr>
            <a:xfrm>
              <a:off x="987721" y="1545503"/>
              <a:ext cx="1422170" cy="3371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rgbClr val="5C5C5C">
                      <a:lumMod val="65000"/>
                      <a:lumOff val="35000"/>
                    </a:srgbClr>
                  </a:solidFill>
                  <a:latin typeface="Source Sans Pro Light" pitchFamily="34" charset="0"/>
                  <a:ea typeface="+mn-ea"/>
                  <a:cs typeface="+mn-ea"/>
                </a:defRPr>
              </a:lvl1pPr>
            </a:lstStyle>
            <a:p>
              <a:r>
                <a:rPr lang="zh-CN" altLang="en-US" sz="1600" b="1" dirty="0">
                  <a:solidFill>
                    <a:srgbClr val="1B6AA3">
                      <a:lumMod val="60000"/>
                      <a:lumOff val="40000"/>
                    </a:srgbClr>
                  </a:solidFill>
                  <a:latin typeface="仓耳青禾体-谷力 W04" panose="02020400000000000000" charset="-122"/>
                  <a:ea typeface="仓耳青禾体-谷力 W04" panose="02020400000000000000" charset="-122"/>
                </a:rPr>
                <a:t>学号姓名</a:t>
              </a:r>
            </a:p>
          </p:txBody>
        </p:sp>
      </p:grpSp>
      <p:grpSp>
        <p:nvGrpSpPr>
          <p:cNvPr id="40" name="Group 4"/>
          <p:cNvGrpSpPr/>
          <p:nvPr/>
        </p:nvGrpSpPr>
        <p:grpSpPr>
          <a:xfrm>
            <a:off x="3411856" y="931163"/>
            <a:ext cx="2609850" cy="3530149"/>
            <a:chOff x="987635" y="1504886"/>
            <a:chExt cx="1475474" cy="4380610"/>
          </a:xfrm>
        </p:grpSpPr>
        <p:sp>
          <p:nvSpPr>
            <p:cNvPr id="41" name="Content Placeholder 2"/>
            <p:cNvSpPr txBox="1"/>
            <p:nvPr/>
          </p:nvSpPr>
          <p:spPr>
            <a:xfrm>
              <a:off x="987635" y="1951111"/>
              <a:ext cx="1475474" cy="393438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C5C5C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C5C5C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C5C5C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C5C5C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indent="0" fontAlgn="auto">
                <a:lnSpc>
                  <a:spcPct val="260000"/>
                </a:lnSpc>
                <a:spcBef>
                  <a:spcPts val="0"/>
                </a:spcBef>
                <a:buNone/>
              </a:pPr>
              <a:r>
                <a:rPr lang="en-US" sz="1100" b="1" dirty="0" err="1"/>
                <a:t>后端、整体架构设计部署</a:t>
              </a:r>
              <a:br>
                <a:rPr lang="en-US" sz="1100" b="1" dirty="0"/>
              </a:br>
              <a:r>
                <a:rPr lang="en-US" sz="1100" b="1" dirty="0" err="1"/>
                <a:t>前端、前端总体设计实现</a:t>
              </a:r>
              <a:endParaRPr lang="en-US" sz="1100" b="1" dirty="0"/>
            </a:p>
            <a:p>
              <a:pPr marL="0" indent="0" fontAlgn="auto">
                <a:lnSpc>
                  <a:spcPct val="260000"/>
                </a:lnSpc>
                <a:spcBef>
                  <a:spcPts val="0"/>
                </a:spcBef>
                <a:buNone/>
              </a:pPr>
              <a:r>
                <a:rPr lang="en-US" sz="1100" b="1" dirty="0"/>
                <a:t>后端+测试</a:t>
              </a:r>
            </a:p>
            <a:p>
              <a:pPr marL="0" indent="0" fontAlgn="auto">
                <a:lnSpc>
                  <a:spcPct val="260000"/>
                </a:lnSpc>
                <a:spcBef>
                  <a:spcPts val="0"/>
                </a:spcBef>
                <a:buNone/>
              </a:pPr>
              <a:r>
                <a:rPr lang="en-US" sz="1100" b="1" dirty="0"/>
                <a:t>后端+测试</a:t>
              </a:r>
            </a:p>
            <a:p>
              <a:pPr marL="0" indent="0" fontAlgn="auto">
                <a:lnSpc>
                  <a:spcPct val="260000"/>
                </a:lnSpc>
                <a:spcBef>
                  <a:spcPts val="0"/>
                </a:spcBef>
                <a:buNone/>
              </a:pPr>
              <a:r>
                <a:rPr lang="en-US" sz="1100" b="1" dirty="0"/>
                <a:t>前端+</a:t>
              </a:r>
              <a:r>
                <a:rPr lang="zh-CN" altLang="en-US" sz="1100" b="1" dirty="0"/>
                <a:t>测试</a:t>
              </a:r>
              <a:endParaRPr lang="en-US" sz="1100" b="1" dirty="0"/>
            </a:p>
            <a:p>
              <a:pPr marL="0" indent="0" fontAlgn="auto">
                <a:lnSpc>
                  <a:spcPct val="260000"/>
                </a:lnSpc>
                <a:spcBef>
                  <a:spcPts val="0"/>
                </a:spcBef>
                <a:buNone/>
              </a:pPr>
              <a:r>
                <a:rPr lang="zh-CN" altLang="en-US" sz="1100" b="1" dirty="0"/>
                <a:t>前端</a:t>
              </a:r>
              <a:r>
                <a:rPr lang="en-US" altLang="zh-CN" sz="1100" b="1" dirty="0"/>
                <a:t>+</a:t>
              </a:r>
              <a:r>
                <a:rPr lang="zh-CN" altLang="en-US" sz="1100" b="1" dirty="0"/>
                <a:t>测试</a:t>
              </a:r>
              <a:endParaRPr lang="en-US" sz="1100" b="1" dirty="0"/>
            </a:p>
            <a:p>
              <a:pPr marL="0" indent="0" fontAlgn="auto">
                <a:lnSpc>
                  <a:spcPct val="260000"/>
                </a:lnSpc>
                <a:spcBef>
                  <a:spcPts val="0"/>
                </a:spcBef>
                <a:buNone/>
              </a:pPr>
              <a:r>
                <a:rPr lang="zh-CN" altLang="en-US" sz="1100" b="1" dirty="0"/>
                <a:t>前端</a:t>
              </a:r>
              <a:r>
                <a:rPr lang="en-US" altLang="zh-CN" sz="1100" b="1" dirty="0"/>
                <a:t>+</a:t>
              </a:r>
              <a:r>
                <a:rPr lang="zh-CN" altLang="en-US" sz="1100" b="1" dirty="0"/>
                <a:t>测试</a:t>
              </a:r>
            </a:p>
          </p:txBody>
        </p:sp>
        <p:sp>
          <p:nvSpPr>
            <p:cNvPr id="42" name="Title 13"/>
            <p:cNvSpPr txBox="1"/>
            <p:nvPr/>
          </p:nvSpPr>
          <p:spPr>
            <a:xfrm>
              <a:off x="987721" y="1504886"/>
              <a:ext cx="1422170" cy="4184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rgbClr val="5C5C5C">
                      <a:lumMod val="65000"/>
                      <a:lumOff val="35000"/>
                    </a:srgbClr>
                  </a:solidFill>
                  <a:latin typeface="Source Sans Pro Light" pitchFamily="34" charset="0"/>
                  <a:ea typeface="+mn-ea"/>
                  <a:cs typeface="+mn-ea"/>
                </a:defRPr>
              </a:lvl1pPr>
            </a:lstStyle>
            <a:p>
              <a:r>
                <a:rPr lang="zh-CN" altLang="en-US" sz="1600" b="1" dirty="0">
                  <a:solidFill>
                    <a:srgbClr val="1B6AA3">
                      <a:lumMod val="60000"/>
                      <a:lumOff val="40000"/>
                    </a:srgbClr>
                  </a:solidFill>
                  <a:latin typeface="仓耳青禾体-谷力 W04" panose="02020400000000000000" charset="-122"/>
                  <a:ea typeface="仓耳青禾体-谷力 W04" panose="02020400000000000000" charset="-122"/>
                </a:rPr>
                <a:t>职责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71900" y="1350645"/>
            <a:ext cx="23298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b="1" dirty="0">
                <a:solidFill>
                  <a:srgbClr val="258D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</p:txBody>
      </p:sp>
      <p:sp>
        <p:nvSpPr>
          <p:cNvPr id="9" name="矩形 8"/>
          <p:cNvSpPr/>
          <p:nvPr/>
        </p:nvSpPr>
        <p:spPr>
          <a:xfrm>
            <a:off x="2687782" y="2382982"/>
            <a:ext cx="3643745" cy="135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3547110" y="2754630"/>
            <a:ext cx="226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关于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这次作业</a:t>
            </a:r>
          </a:p>
        </p:txBody>
      </p:sp>
      <p:sp>
        <p:nvSpPr>
          <p:cNvPr id="13" name="矩形 12"/>
          <p:cNvSpPr/>
          <p:nvPr/>
        </p:nvSpPr>
        <p:spPr>
          <a:xfrm>
            <a:off x="3546972" y="1300960"/>
            <a:ext cx="2050056" cy="21874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4" name="组合 13"/>
          <p:cNvGrpSpPr/>
          <p:nvPr/>
        </p:nvGrpSpPr>
        <p:grpSpPr>
          <a:xfrm>
            <a:off x="3772109" y="2322749"/>
            <a:ext cx="1885226" cy="1232144"/>
            <a:chOff x="6501056" y="2340604"/>
            <a:chExt cx="2513635" cy="164285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Rectangle 23"/>
          <p:cNvSpPr/>
          <p:nvPr/>
        </p:nvSpPr>
        <p:spPr>
          <a:xfrm>
            <a:off x="3633470" y="3120390"/>
            <a:ext cx="22606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this work</a:t>
            </a:r>
          </a:p>
        </p:txBody>
      </p:sp>
    </p:spTree>
  </p:cSld>
  <p:clrMapOvr>
    <a:masterClrMapping/>
  </p:clrMapOvr>
  <p:transition spd="med" advTm="409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bldLvl="0" animBg="1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425450" y="406400"/>
            <a:ext cx="1986280" cy="799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52ADF3"/>
                </a:solidFill>
                <a:cs typeface="Source Sans Pro Light" pitchFamily="34" charset="0"/>
              </a:rPr>
              <a:t>工作流程</a:t>
            </a:r>
            <a:endParaRPr lang="en-US" sz="2400" dirty="0">
              <a:solidFill>
                <a:srgbClr val="52ADF3"/>
              </a:solidFill>
              <a:cs typeface="Source Sans Pro Light" pitchFamily="34" charset="0"/>
            </a:endParaRPr>
          </a:p>
          <a:p>
            <a:r>
              <a:rPr lang="en-US" sz="2400" dirty="0">
                <a:solidFill>
                  <a:schemeClr val="accent2"/>
                </a:solidFill>
                <a:cs typeface="Source Sans Pro Light" pitchFamily="34" charset="0"/>
              </a:rPr>
              <a:t>Workflow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8FDFDB-73EB-43A8-91DA-5B4C9C26F1E4}"/>
              </a:ext>
            </a:extLst>
          </p:cNvPr>
          <p:cNvGrpSpPr/>
          <p:nvPr/>
        </p:nvGrpSpPr>
        <p:grpSpPr>
          <a:xfrm>
            <a:off x="395536" y="1563638"/>
            <a:ext cx="8557260" cy="2132330"/>
            <a:chOff x="395536" y="1563638"/>
            <a:chExt cx="8557260" cy="213233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563638"/>
              <a:ext cx="8557260" cy="2132330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F0788D0-EC8D-42EA-B5C3-BA7AC613F2C9}"/>
                </a:ext>
              </a:extLst>
            </p:cNvPr>
            <p:cNvSpPr/>
            <p:nvPr/>
          </p:nvSpPr>
          <p:spPr>
            <a:xfrm>
              <a:off x="5238000" y="2916000"/>
              <a:ext cx="432048" cy="504056"/>
            </a:xfrm>
            <a:prstGeom prst="rect">
              <a:avLst/>
            </a:prstGeom>
            <a:solidFill>
              <a:srgbClr val="ECF4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56615" y="1308735"/>
            <a:ext cx="7560310" cy="3081020"/>
            <a:chOff x="1247" y="1926"/>
            <a:chExt cx="11906" cy="4852"/>
          </a:xfrm>
        </p:grpSpPr>
        <p:sp>
          <p:nvSpPr>
            <p:cNvPr id="45" name="Rectangle 44"/>
            <p:cNvSpPr/>
            <p:nvPr/>
          </p:nvSpPr>
          <p:spPr>
            <a:xfrm>
              <a:off x="1247" y="4874"/>
              <a:ext cx="11906" cy="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47" y="3536"/>
              <a:ext cx="11906" cy="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"/>
            <p:cNvSpPr/>
            <p:nvPr/>
          </p:nvSpPr>
          <p:spPr>
            <a:xfrm>
              <a:off x="1247" y="2198"/>
              <a:ext cx="11906" cy="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247" y="1926"/>
              <a:ext cx="1190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4"/>
            <p:cNvSpPr/>
            <p:nvPr/>
          </p:nvSpPr>
          <p:spPr>
            <a:xfrm>
              <a:off x="1247" y="6212"/>
              <a:ext cx="11906" cy="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34670" y="172959"/>
            <a:ext cx="807524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组员分工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&amp;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贡献度比例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977579" y="930823"/>
            <a:ext cx="1475474" cy="3527014"/>
            <a:chOff x="961069" y="1545503"/>
            <a:chExt cx="1475474" cy="3527014"/>
          </a:xfrm>
        </p:grpSpPr>
        <p:sp>
          <p:nvSpPr>
            <p:cNvPr id="11" name="Content Placeholder 2"/>
            <p:cNvSpPr txBox="1"/>
            <p:nvPr/>
          </p:nvSpPr>
          <p:spPr>
            <a:xfrm>
              <a:off x="961069" y="1985782"/>
              <a:ext cx="1475474" cy="3086735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50000"/>
                </a:lnSpc>
                <a:buNone/>
              </a:pPr>
              <a:r>
                <a:rPr lang="en-US" sz="1100" b="1" dirty="0"/>
                <a:t>021700511黄晨阳</a:t>
              </a:r>
              <a:br>
                <a:rPr lang="en-US" sz="1100" b="1" dirty="0"/>
              </a:br>
              <a:r>
                <a:rPr lang="en-US" sz="1100" b="1" dirty="0"/>
                <a:t>061700150周方旭</a:t>
              </a:r>
              <a:br>
                <a:rPr lang="en-US" sz="1100" b="1" dirty="0"/>
              </a:br>
              <a:r>
                <a:rPr lang="en-US" sz="1100" b="1" dirty="0"/>
                <a:t>071703434张钰荟081700316林杰221600208黄毅洋</a:t>
              </a:r>
              <a:br>
                <a:rPr lang="en-US" sz="1100" b="1" dirty="0"/>
              </a:br>
              <a:r>
                <a:rPr lang="en-US" sz="1100" b="1" dirty="0"/>
                <a:t>221701103衡天宇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sz="1100" b="1" dirty="0"/>
                <a:t>221701201余璐</a:t>
              </a:r>
            </a:p>
          </p:txBody>
        </p:sp>
        <p:sp>
          <p:nvSpPr>
            <p:cNvPr id="19" name="Title 13"/>
            <p:cNvSpPr txBox="1"/>
            <p:nvPr/>
          </p:nvSpPr>
          <p:spPr>
            <a:xfrm>
              <a:off x="987721" y="1545503"/>
              <a:ext cx="1422170" cy="3371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zh-CN" alt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仓耳青禾体-谷力 W04" panose="02020400000000000000" charset="-122"/>
                  <a:ea typeface="仓耳青禾体-谷力 W04" panose="02020400000000000000" charset="-122"/>
                </a:rPr>
                <a:t>学号姓名</a:t>
              </a:r>
            </a:p>
          </p:txBody>
        </p:sp>
      </p:grpSp>
      <p:grpSp>
        <p:nvGrpSpPr>
          <p:cNvPr id="2" name="Group 4"/>
          <p:cNvGrpSpPr/>
          <p:nvPr/>
        </p:nvGrpSpPr>
        <p:grpSpPr>
          <a:xfrm>
            <a:off x="6222044" y="930823"/>
            <a:ext cx="1475474" cy="3488742"/>
            <a:chOff x="961069" y="1545503"/>
            <a:chExt cx="1475474" cy="3488742"/>
          </a:xfrm>
        </p:grpSpPr>
        <p:sp>
          <p:nvSpPr>
            <p:cNvPr id="3" name="Content Placeholder 2"/>
            <p:cNvSpPr txBox="1"/>
            <p:nvPr/>
          </p:nvSpPr>
          <p:spPr>
            <a:xfrm>
              <a:off x="961069" y="1985782"/>
              <a:ext cx="1475474" cy="3048463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50000"/>
                </a:lnSpc>
                <a:buNone/>
              </a:pPr>
              <a:r>
                <a:rPr lang="en-US" altLang="zh-CN" sz="1050" dirty="0"/>
                <a:t>16%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altLang="zh-CN" sz="1050" dirty="0"/>
                <a:t>13%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altLang="zh-CN" sz="1050" dirty="0"/>
                <a:t>14%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altLang="zh-CN" sz="1050" dirty="0"/>
                <a:t>15%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altLang="zh-CN" sz="1050" dirty="0"/>
                <a:t>12%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altLang="zh-CN" sz="1050" dirty="0"/>
                <a:t>16%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altLang="zh-CN" sz="1050" dirty="0"/>
                <a:t>14%</a:t>
              </a:r>
              <a:endParaRPr lang="en-US" sz="1050" dirty="0"/>
            </a:p>
          </p:txBody>
        </p:sp>
        <p:sp>
          <p:nvSpPr>
            <p:cNvPr id="8" name="Title 13"/>
            <p:cNvSpPr txBox="1"/>
            <p:nvPr/>
          </p:nvSpPr>
          <p:spPr>
            <a:xfrm>
              <a:off x="987721" y="1545503"/>
              <a:ext cx="1422170" cy="3371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zh-CN" alt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仓耳青禾体-谷力 W04" panose="02020400000000000000" charset="-122"/>
                  <a:ea typeface="仓耳青禾体-谷力 W04" panose="02020400000000000000" charset="-122"/>
                </a:rPr>
                <a:t>贡献度占比</a:t>
              </a:r>
            </a:p>
          </p:txBody>
        </p:sp>
      </p:grpSp>
      <p:grpSp>
        <p:nvGrpSpPr>
          <p:cNvPr id="10" name="Group 4"/>
          <p:cNvGrpSpPr/>
          <p:nvPr/>
        </p:nvGrpSpPr>
        <p:grpSpPr>
          <a:xfrm>
            <a:off x="3325174" y="930823"/>
            <a:ext cx="1750882" cy="3488742"/>
            <a:chOff x="961069" y="1545503"/>
            <a:chExt cx="1750882" cy="3488742"/>
          </a:xfrm>
        </p:grpSpPr>
        <p:sp>
          <p:nvSpPr>
            <p:cNvPr id="12" name="Content Placeholder 2"/>
            <p:cNvSpPr txBox="1"/>
            <p:nvPr/>
          </p:nvSpPr>
          <p:spPr>
            <a:xfrm>
              <a:off x="961069" y="1985782"/>
              <a:ext cx="1750882" cy="304846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50000"/>
                </a:lnSpc>
                <a:buNone/>
              </a:pPr>
              <a:r>
                <a:rPr lang="zh-CN" altLang="en-US" sz="1050" dirty="0"/>
                <a:t>系统设计、数据库设计</a:t>
              </a:r>
              <a:endParaRPr lang="en-US" altLang="zh-CN" sz="1050" dirty="0"/>
            </a:p>
            <a:p>
              <a:pPr marL="0" indent="0">
                <a:lnSpc>
                  <a:spcPct val="250000"/>
                </a:lnSpc>
                <a:buNone/>
              </a:pPr>
              <a:r>
                <a:rPr lang="zh-CN" altLang="en-US" sz="1050" dirty="0"/>
                <a:t>系统设计、报告</a:t>
              </a:r>
              <a:endParaRPr lang="en-US" altLang="zh-CN" sz="1050" dirty="0"/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sz="1050" dirty="0"/>
                <a:t>PPT</a:t>
              </a:r>
              <a:r>
                <a:rPr lang="zh-CN" altLang="en-US" sz="1050" dirty="0"/>
                <a:t>制作</a:t>
              </a:r>
              <a:endParaRPr lang="en-US" altLang="zh-CN" sz="1050" dirty="0"/>
            </a:p>
            <a:p>
              <a:pPr marL="0" indent="0">
                <a:lnSpc>
                  <a:spcPct val="250000"/>
                </a:lnSpc>
                <a:buNone/>
              </a:pPr>
              <a:r>
                <a:rPr lang="zh-CN" altLang="en-US" sz="1050" dirty="0"/>
                <a:t>类图设计、评审表制作</a:t>
              </a:r>
              <a:endParaRPr lang="en-US" altLang="zh-CN" sz="1050" dirty="0"/>
            </a:p>
            <a:p>
              <a:pPr marL="0" indent="0">
                <a:lnSpc>
                  <a:spcPct val="250000"/>
                </a:lnSpc>
                <a:buNone/>
              </a:pPr>
              <a:r>
                <a:rPr lang="zh-CN" altLang="en-US" sz="1050" dirty="0"/>
                <a:t>博客制作</a:t>
              </a:r>
              <a:endParaRPr lang="en-US" altLang="zh-CN" sz="1050" dirty="0"/>
            </a:p>
            <a:p>
              <a:pPr marL="0" indent="0">
                <a:lnSpc>
                  <a:spcPct val="250000"/>
                </a:lnSpc>
                <a:buNone/>
              </a:pPr>
              <a:r>
                <a:rPr lang="zh-CN" altLang="en-US" sz="1050" dirty="0"/>
                <a:t>数据库设计</a:t>
              </a:r>
              <a:endParaRPr lang="en-US" altLang="zh-CN" sz="1050" dirty="0"/>
            </a:p>
            <a:p>
              <a:pPr marL="0" indent="0">
                <a:lnSpc>
                  <a:spcPct val="250000"/>
                </a:lnSpc>
                <a:buNone/>
              </a:pPr>
              <a:r>
                <a:rPr lang="zh-CN" altLang="en-US" sz="1050" dirty="0"/>
                <a:t>系统设计、数据库设计</a:t>
              </a:r>
              <a:endParaRPr lang="en-US" sz="1050" dirty="0"/>
            </a:p>
          </p:txBody>
        </p:sp>
        <p:sp>
          <p:nvSpPr>
            <p:cNvPr id="13" name="Title 13"/>
            <p:cNvSpPr txBox="1"/>
            <p:nvPr/>
          </p:nvSpPr>
          <p:spPr>
            <a:xfrm>
              <a:off x="987721" y="1545503"/>
              <a:ext cx="1422170" cy="3371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zh-CN" alt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仓耳青禾体-谷力 W04" panose="02020400000000000000" charset="-122"/>
                  <a:ea typeface="仓耳青禾体-谷力 W04" panose="02020400000000000000" charset="-122"/>
                </a:rPr>
                <a:t>职责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6525" y="1168400"/>
            <a:ext cx="9123045" cy="221297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258DDB"/>
                </a:solidFill>
              </a:rPr>
              <a:t>Q&amp;A</a:t>
            </a:r>
          </a:p>
        </p:txBody>
      </p:sp>
      <p:grpSp>
        <p:nvGrpSpPr>
          <p:cNvPr id="12" name="Group 5"/>
          <p:cNvGrpSpPr/>
          <p:nvPr/>
        </p:nvGrpSpPr>
        <p:grpSpPr>
          <a:xfrm>
            <a:off x="-7620" y="4013835"/>
            <a:ext cx="9151620" cy="76200"/>
            <a:chOff x="2055030" y="1463669"/>
            <a:chExt cx="2304256" cy="544908"/>
          </a:xfrm>
        </p:grpSpPr>
        <p:sp>
          <p:nvSpPr>
            <p:cNvPr id="2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1B6A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rgbClr val="1B6AA3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rgbClr val="1B6AA3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rgbClr val="1B6AA3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456923" y="337645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Have a nice day!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6525" y="1078865"/>
            <a:ext cx="9123045" cy="221297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258DDB"/>
                </a:solidFill>
              </a:rPr>
              <a:t>Thanks for </a:t>
            </a:r>
            <a:br>
              <a:rPr lang="en-US" sz="5400" dirty="0">
                <a:solidFill>
                  <a:srgbClr val="258DDB"/>
                </a:solidFill>
              </a:rPr>
            </a:br>
            <a:r>
              <a:rPr lang="en-US" sz="5400" dirty="0">
                <a:solidFill>
                  <a:srgbClr val="258DDB"/>
                </a:solidFill>
              </a:rPr>
              <a:t>watchinging</a:t>
            </a:r>
          </a:p>
        </p:txBody>
      </p:sp>
      <p:grpSp>
        <p:nvGrpSpPr>
          <p:cNvPr id="12" name="Group 5"/>
          <p:cNvGrpSpPr/>
          <p:nvPr/>
        </p:nvGrpSpPr>
        <p:grpSpPr>
          <a:xfrm>
            <a:off x="-7620" y="4013835"/>
            <a:ext cx="9151620" cy="76200"/>
            <a:chOff x="2055030" y="1463669"/>
            <a:chExt cx="2304256" cy="544908"/>
          </a:xfrm>
        </p:grpSpPr>
        <p:sp>
          <p:nvSpPr>
            <p:cNvPr id="2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solidFill>
              <a:srgbClr val="1B6A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rgbClr val="1B6AA3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rgbClr val="1B6AA3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rgbClr val="1B6AA3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71900" y="1350645"/>
            <a:ext cx="23298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b="1" dirty="0">
                <a:solidFill>
                  <a:srgbClr val="258D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" name="矩形 8"/>
          <p:cNvSpPr/>
          <p:nvPr/>
        </p:nvSpPr>
        <p:spPr>
          <a:xfrm>
            <a:off x="2687782" y="2382982"/>
            <a:ext cx="3643745" cy="135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3351530" y="2818765"/>
            <a:ext cx="2750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功能模块层次设计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sym typeface="+mn-ea"/>
              </a:rPr>
              <a:t>ER图和表结构设计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46972" y="1300960"/>
            <a:ext cx="2050056" cy="21874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4" name="组合 13"/>
          <p:cNvGrpSpPr/>
          <p:nvPr/>
        </p:nvGrpSpPr>
        <p:grpSpPr>
          <a:xfrm>
            <a:off x="3772109" y="2322749"/>
            <a:ext cx="1885226" cy="1232144"/>
            <a:chOff x="6501056" y="2340604"/>
            <a:chExt cx="2513635" cy="164285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 advTm="409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0195" y="3489325"/>
            <a:ext cx="6423025" cy="1276985"/>
          </a:xfrm>
          <a:ln w="38100"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系统以项目为基础单位，追踪、展示项目的工作进度，集各种项目管理功能集一身的信息系统，其中以</a:t>
            </a:r>
            <a:r>
              <a:rPr lang="zh-CN" altLang="en-US" sz="1600">
                <a:solidFill>
                  <a:srgbClr val="52ADF3"/>
                </a:solidFill>
              </a:rPr>
              <a:t>项目任务管理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、</a:t>
            </a:r>
            <a:r>
              <a:rPr lang="zh-CN" altLang="en-US" sz="1600">
                <a:solidFill>
                  <a:srgbClr val="52ADF3"/>
                </a:solidFill>
              </a:rPr>
              <a:t>项目日程管理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、</a:t>
            </a:r>
            <a:r>
              <a:rPr lang="zh-CN" altLang="en-US" sz="1600">
                <a:solidFill>
                  <a:srgbClr val="52ADF3"/>
                </a:solidFill>
              </a:rPr>
              <a:t>项目文件管理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为核心功能。</a:t>
            </a:r>
          </a:p>
        </p:txBody>
      </p:sp>
      <p:cxnSp>
        <p:nvCxnSpPr>
          <p:cNvPr id="43" name="Straight Connector 3"/>
          <p:cNvCxnSpPr/>
          <p:nvPr/>
        </p:nvCxnSpPr>
        <p:spPr>
          <a:xfrm>
            <a:off x="2946668" y="1191486"/>
            <a:ext cx="450808" cy="448022"/>
          </a:xfrm>
          <a:prstGeom prst="line">
            <a:avLst/>
          </a:prstGeom>
          <a:noFill/>
          <a:ln w="9525" cap="rnd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44" name="Straight Connector 5"/>
          <p:cNvCxnSpPr/>
          <p:nvPr/>
        </p:nvCxnSpPr>
        <p:spPr>
          <a:xfrm flipH="1">
            <a:off x="2661422" y="2352350"/>
            <a:ext cx="736054" cy="520030"/>
          </a:xfrm>
          <a:prstGeom prst="line">
            <a:avLst/>
          </a:prstGeom>
          <a:noFill/>
          <a:ln w="9525" cap="rnd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46" name="Straight Connector 8"/>
          <p:cNvCxnSpPr/>
          <p:nvPr/>
        </p:nvCxnSpPr>
        <p:spPr>
          <a:xfrm>
            <a:off x="4110318" y="2352350"/>
            <a:ext cx="181080" cy="181080"/>
          </a:xfrm>
          <a:prstGeom prst="line">
            <a:avLst/>
          </a:prstGeom>
          <a:noFill/>
          <a:ln w="9525" cap="rnd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47" name="Straight Connector 11"/>
          <p:cNvCxnSpPr/>
          <p:nvPr/>
        </p:nvCxnSpPr>
        <p:spPr>
          <a:xfrm flipV="1">
            <a:off x="4110318" y="1437867"/>
            <a:ext cx="804871" cy="201641"/>
          </a:xfrm>
          <a:prstGeom prst="line">
            <a:avLst/>
          </a:prstGeom>
          <a:noFill/>
          <a:ln w="9525" cap="rnd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49" name="Straight Connector 20"/>
          <p:cNvCxnSpPr/>
          <p:nvPr/>
        </p:nvCxnSpPr>
        <p:spPr>
          <a:xfrm>
            <a:off x="5383241" y="1437867"/>
            <a:ext cx="738219" cy="395949"/>
          </a:xfrm>
          <a:prstGeom prst="line">
            <a:avLst/>
          </a:prstGeom>
          <a:noFill/>
          <a:ln w="9525" cap="rnd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50" name="Straight Connector 35"/>
          <p:cNvCxnSpPr>
            <a:stCxn id="63" idx="6"/>
            <a:endCxn id="52" idx="2"/>
          </p:cNvCxnSpPr>
          <p:nvPr/>
        </p:nvCxnSpPr>
        <p:spPr>
          <a:xfrm flipV="1">
            <a:off x="4878720" y="2599422"/>
            <a:ext cx="627380" cy="188595"/>
          </a:xfrm>
          <a:prstGeom prst="line">
            <a:avLst/>
          </a:prstGeom>
          <a:noFill/>
          <a:ln w="9525" cap="rnd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sp>
        <p:nvSpPr>
          <p:cNvPr id="52" name="Oval 30"/>
          <p:cNvSpPr/>
          <p:nvPr/>
        </p:nvSpPr>
        <p:spPr>
          <a:xfrm>
            <a:off x="5506085" y="2411095"/>
            <a:ext cx="391795" cy="376555"/>
          </a:xfrm>
          <a:prstGeom prst="ellipse">
            <a:avLst/>
          </a:prstGeom>
          <a:solidFill>
            <a:srgbClr val="1B6AA3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55" name="Oval 33"/>
          <p:cNvSpPr/>
          <p:nvPr/>
        </p:nvSpPr>
        <p:spPr>
          <a:xfrm>
            <a:off x="5995035" y="1707515"/>
            <a:ext cx="460375" cy="460375"/>
          </a:xfrm>
          <a:prstGeom prst="ellipse">
            <a:avLst/>
          </a:prstGeom>
          <a:solidFill>
            <a:srgbClr val="1B6AA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b="1" dirty="0"/>
          </a:p>
        </p:txBody>
      </p:sp>
      <p:grpSp>
        <p:nvGrpSpPr>
          <p:cNvPr id="58" name="Group 1"/>
          <p:cNvGrpSpPr/>
          <p:nvPr/>
        </p:nvGrpSpPr>
        <p:grpSpPr>
          <a:xfrm>
            <a:off x="3249841" y="1491873"/>
            <a:ext cx="1008112" cy="1008112"/>
            <a:chOff x="1835696" y="2283718"/>
            <a:chExt cx="1008112" cy="1008112"/>
          </a:xfrm>
        </p:grpSpPr>
        <p:sp>
          <p:nvSpPr>
            <p:cNvPr id="59" name="Oval 22"/>
            <p:cNvSpPr/>
            <p:nvPr/>
          </p:nvSpPr>
          <p:spPr>
            <a:xfrm>
              <a:off x="1835696" y="2283718"/>
              <a:ext cx="1008112" cy="1008112"/>
            </a:xfrm>
            <a:prstGeom prst="ellipse">
              <a:avLst/>
            </a:prstGeom>
            <a:solidFill>
              <a:srgbClr val="1B6AA3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61" name="Freeform 11"/>
            <p:cNvSpPr/>
            <p:nvPr/>
          </p:nvSpPr>
          <p:spPr bwMode="auto">
            <a:xfrm>
              <a:off x="2038163" y="2499117"/>
              <a:ext cx="603178" cy="532831"/>
            </a:xfrm>
            <a:custGeom>
              <a:avLst/>
              <a:gdLst>
                <a:gd name="T0" fmla="*/ 359 w 367"/>
                <a:gd name="T1" fmla="*/ 169 h 324"/>
                <a:gd name="T2" fmla="*/ 199 w 367"/>
                <a:gd name="T3" fmla="*/ 8 h 324"/>
                <a:gd name="T4" fmla="*/ 169 w 367"/>
                <a:gd name="T5" fmla="*/ 8 h 324"/>
                <a:gd name="T6" fmla="*/ 8 w 367"/>
                <a:gd name="T7" fmla="*/ 169 h 324"/>
                <a:gd name="T8" fmla="*/ 15 w 367"/>
                <a:gd name="T9" fmla="*/ 184 h 324"/>
                <a:gd name="T10" fmla="*/ 49 w 367"/>
                <a:gd name="T11" fmla="*/ 184 h 324"/>
                <a:gd name="T12" fmla="*/ 49 w 367"/>
                <a:gd name="T13" fmla="*/ 308 h 324"/>
                <a:gd name="T14" fmla="*/ 65 w 367"/>
                <a:gd name="T15" fmla="*/ 324 h 324"/>
                <a:gd name="T16" fmla="*/ 143 w 367"/>
                <a:gd name="T17" fmla="*/ 324 h 324"/>
                <a:gd name="T18" fmla="*/ 143 w 367"/>
                <a:gd name="T19" fmla="*/ 200 h 324"/>
                <a:gd name="T20" fmla="*/ 225 w 367"/>
                <a:gd name="T21" fmla="*/ 200 h 324"/>
                <a:gd name="T22" fmla="*/ 225 w 367"/>
                <a:gd name="T23" fmla="*/ 324 h 324"/>
                <a:gd name="T24" fmla="*/ 306 w 367"/>
                <a:gd name="T25" fmla="*/ 324 h 324"/>
                <a:gd name="T26" fmla="*/ 319 w 367"/>
                <a:gd name="T27" fmla="*/ 308 h 324"/>
                <a:gd name="T28" fmla="*/ 319 w 367"/>
                <a:gd name="T29" fmla="*/ 184 h 324"/>
                <a:gd name="T30" fmla="*/ 352 w 367"/>
                <a:gd name="T31" fmla="*/ 184 h 324"/>
                <a:gd name="T32" fmla="*/ 359 w 367"/>
                <a:gd name="T33" fmla="*/ 16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324">
                  <a:moveTo>
                    <a:pt x="359" y="169"/>
                  </a:moveTo>
                  <a:cubicBezTo>
                    <a:pt x="199" y="8"/>
                    <a:pt x="199" y="8"/>
                    <a:pt x="199" y="8"/>
                  </a:cubicBezTo>
                  <a:cubicBezTo>
                    <a:pt x="190" y="0"/>
                    <a:pt x="177" y="0"/>
                    <a:pt x="169" y="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0" y="177"/>
                    <a:pt x="3" y="184"/>
                    <a:pt x="15" y="184"/>
                  </a:cubicBezTo>
                  <a:cubicBezTo>
                    <a:pt x="49" y="184"/>
                    <a:pt x="49" y="184"/>
                    <a:pt x="49" y="184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49" y="317"/>
                    <a:pt x="49" y="324"/>
                    <a:pt x="65" y="324"/>
                  </a:cubicBezTo>
                  <a:cubicBezTo>
                    <a:pt x="143" y="324"/>
                    <a:pt x="143" y="324"/>
                    <a:pt x="143" y="324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225" y="200"/>
                    <a:pt x="225" y="200"/>
                    <a:pt x="225" y="200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19" y="324"/>
                    <a:pt x="319" y="317"/>
                    <a:pt x="319" y="308"/>
                  </a:cubicBezTo>
                  <a:cubicBezTo>
                    <a:pt x="319" y="184"/>
                    <a:pt x="319" y="184"/>
                    <a:pt x="319" y="184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64" y="184"/>
                    <a:pt x="367" y="177"/>
                    <a:pt x="359" y="16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63" name="Oval 29"/>
          <p:cNvSpPr/>
          <p:nvPr/>
        </p:nvSpPr>
        <p:spPr>
          <a:xfrm>
            <a:off x="4158615" y="2428240"/>
            <a:ext cx="720090" cy="720090"/>
          </a:xfrm>
          <a:prstGeom prst="ellipse">
            <a:avLst/>
          </a:prstGeom>
          <a:solidFill>
            <a:srgbClr val="1B6AA3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66" name="Oval 23"/>
          <p:cNvSpPr/>
          <p:nvPr/>
        </p:nvSpPr>
        <p:spPr>
          <a:xfrm>
            <a:off x="2454910" y="699770"/>
            <a:ext cx="575945" cy="575945"/>
          </a:xfrm>
          <a:prstGeom prst="ellipse">
            <a:avLst/>
          </a:prstGeom>
          <a:solidFill>
            <a:srgbClr val="1B6AA3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69" name="Oval 32"/>
          <p:cNvSpPr/>
          <p:nvPr/>
        </p:nvSpPr>
        <p:spPr>
          <a:xfrm>
            <a:off x="4914900" y="1203960"/>
            <a:ext cx="467995" cy="467995"/>
          </a:xfrm>
          <a:prstGeom prst="ellipse">
            <a:avLst/>
          </a:prstGeom>
          <a:solidFill>
            <a:srgbClr val="1B6AA3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72" name="Oval 24"/>
          <p:cNvSpPr/>
          <p:nvPr/>
        </p:nvSpPr>
        <p:spPr>
          <a:xfrm>
            <a:off x="2169795" y="2788285"/>
            <a:ext cx="575945" cy="575945"/>
          </a:xfrm>
          <a:prstGeom prst="ellipse">
            <a:avLst/>
          </a:prstGeom>
          <a:solidFill>
            <a:srgbClr val="1B6AA3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77" name="Freeform 21"/>
          <p:cNvSpPr>
            <a:spLocks noEditPoints="1"/>
          </p:cNvSpPr>
          <p:nvPr/>
        </p:nvSpPr>
        <p:spPr bwMode="auto">
          <a:xfrm>
            <a:off x="5016342" y="1304938"/>
            <a:ext cx="264573" cy="265408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8" name="Freeform 26"/>
          <p:cNvSpPr/>
          <p:nvPr/>
        </p:nvSpPr>
        <p:spPr bwMode="auto">
          <a:xfrm>
            <a:off x="5556885" y="2490470"/>
            <a:ext cx="290830" cy="24320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79" name="图片 78" descr="项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745" y="2579370"/>
            <a:ext cx="417830" cy="417830"/>
          </a:xfrm>
          <a:prstGeom prst="rect">
            <a:avLst/>
          </a:prstGeom>
        </p:spPr>
      </p:pic>
      <p:pic>
        <p:nvPicPr>
          <p:cNvPr id="80" name="图片 79" descr="合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40" y="2868930"/>
            <a:ext cx="414655" cy="4146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77" grpId="0" bldLvl="0" animBg="1"/>
      <p:bldP spid="7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273844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将系统的各功能分为以下几个模块: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329055"/>
            <a:ext cx="8712200" cy="282702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83590"/>
            <a:ext cx="8635365" cy="324548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0185" y="104775"/>
            <a:ext cx="35001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52ADF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用户表（User）</a:t>
            </a:r>
          </a:p>
          <a:p>
            <a:r>
              <a:rPr lang="en-US" altLang="zh-CN" dirty="0">
                <a:solidFill>
                  <a:schemeClr val="accent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——</a:t>
            </a:r>
            <a:r>
              <a:rPr lang="zh-CN" altLang="en-US" dirty="0">
                <a:solidFill>
                  <a:schemeClr val="accent3"/>
                </a:solidFill>
                <a:latin typeface="仓耳青禾体-谷力 W04" panose="02020400000000000000" charset="-122"/>
                <a:ea typeface="仓耳青禾体-谷力 W04" panose="02020400000000000000" charset="-122"/>
                <a:cs typeface="仓耳青禾体-谷力 W04" panose="02020400000000000000" charset="-122"/>
              </a:rPr>
              <a:t>记录用户的个人信息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76190" y="198755"/>
            <a:ext cx="0" cy="470535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03F5B6C-9858-404C-87CD-25174AC8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382764"/>
            <a:ext cx="4330655" cy="23762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880817-5AF6-416E-8637-9F06B0511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9" y="1059582"/>
            <a:ext cx="4801009" cy="36004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762</Words>
  <Application>Microsoft Office PowerPoint</Application>
  <PresentationFormat>全屏显示(16:9)</PresentationFormat>
  <Paragraphs>150</Paragraphs>
  <Slides>45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Open Sans</vt:lpstr>
      <vt:lpstr>仓耳青禾体-谷力 W04</vt:lpstr>
      <vt:lpstr>华文宋体</vt:lpstr>
      <vt:lpstr>华文细黑</vt:lpstr>
      <vt:lpstr>华文中宋</vt:lpstr>
      <vt:lpstr>Arial</vt:lpstr>
      <vt:lpstr>Arial Black</vt:lpstr>
      <vt:lpstr>Calibri</vt:lpstr>
      <vt:lpstr>Source Sans Pro Light</vt:lpstr>
      <vt:lpstr>Office Theme</vt:lpstr>
      <vt:lpstr>Office 主题​​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将系统的各功能分为以下几个模块: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组员分工&amp;贡献度比例</vt:lpstr>
      <vt:lpstr>Q&amp;A</vt:lpstr>
      <vt:lpstr>Thanks for  watchinging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黄 晨阳</cp:lastModifiedBy>
  <cp:revision>369</cp:revision>
  <dcterms:created xsi:type="dcterms:W3CDTF">2014-02-03T20:55:00Z</dcterms:created>
  <dcterms:modified xsi:type="dcterms:W3CDTF">2020-04-10T12:50:14Z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