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9" r:id="rId16"/>
    <p:sldId id="280" r:id="rId17"/>
    <p:sldId id="281" r:id="rId18"/>
    <p:sldId id="282" r:id="rId19"/>
    <p:sldId id="283" r:id="rId20"/>
    <p:sldId id="284" r:id="rId21"/>
    <p:sldId id="285"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74" autoAdjust="0"/>
    <p:restoredTop sz="94660"/>
  </p:normalViewPr>
  <p:slideViewPr>
    <p:cSldViewPr snapToGrid="0">
      <p:cViewPr varScale="1">
        <p:scale>
          <a:sx n="73" d="100"/>
          <a:sy n="73"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F95BE-5811-8D7C-2B22-36BF3B883F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B63470A-2D81-2B25-0DE4-EDD215C4D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A89A839-5A02-9546-3363-C120A672C544}"/>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5" name="Footer Placeholder 4">
            <a:extLst>
              <a:ext uri="{FF2B5EF4-FFF2-40B4-BE49-F238E27FC236}">
                <a16:creationId xmlns:a16="http://schemas.microsoft.com/office/drawing/2014/main" id="{0ECB3E3D-016B-965B-F8B3-B3B127BBABD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C47B66A-BC1D-60BB-A73D-9C2DD90B6B9B}"/>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425737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8A30-9694-AC77-68C8-E1AC3A67D33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1681591-EFF7-8ED3-41B8-E1CD5CB20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D8DC204-A1DB-3A19-480D-6037DC29BEA1}"/>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5" name="Footer Placeholder 4">
            <a:extLst>
              <a:ext uri="{FF2B5EF4-FFF2-40B4-BE49-F238E27FC236}">
                <a16:creationId xmlns:a16="http://schemas.microsoft.com/office/drawing/2014/main" id="{957D1E00-B549-C9B2-B050-903A9F3E7FF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EAE6C1-0ECB-3EDD-BD68-7F70682F2507}"/>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1345324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8F3103-57BA-8EAE-7DBF-A82289F200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B24117D-B33F-5482-472A-B21FD3469B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971EE84-A90A-416F-214B-4AC4F062B8AD}"/>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5" name="Footer Placeholder 4">
            <a:extLst>
              <a:ext uri="{FF2B5EF4-FFF2-40B4-BE49-F238E27FC236}">
                <a16:creationId xmlns:a16="http://schemas.microsoft.com/office/drawing/2014/main" id="{16CDDCCA-4C15-C4FF-DE57-D4B10D63305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5298D40-C5C7-B6FB-1D13-CD86976F1025}"/>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471130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4496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8939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937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26891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4901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35392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9775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7072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886C-CF8C-9DBE-1C68-E57C6C0ED43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75745D2-C89B-9926-62CB-A2F3E7761B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0290C7E-701D-8C93-CE63-1BE77702368B}"/>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5" name="Footer Placeholder 4">
            <a:extLst>
              <a:ext uri="{FF2B5EF4-FFF2-40B4-BE49-F238E27FC236}">
                <a16:creationId xmlns:a16="http://schemas.microsoft.com/office/drawing/2014/main" id="{70D1318F-94D6-1D69-826D-3544EA56806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8EB4B9E-FD7D-2750-D952-702F05924DF5}"/>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8696511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62466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71593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6886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60C4-0E77-B97F-83CD-8635C67CF6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22F672C-57E8-7D37-DC62-12DB116BBD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51DDAB-1335-2821-74B8-FD45FB7970F9}"/>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5" name="Footer Placeholder 4">
            <a:extLst>
              <a:ext uri="{FF2B5EF4-FFF2-40B4-BE49-F238E27FC236}">
                <a16:creationId xmlns:a16="http://schemas.microsoft.com/office/drawing/2014/main" id="{A03EDBF4-FCCC-4AD0-CDFD-EDE97E6D96E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1BE35BC-F749-F9AC-730A-7F02660E5194}"/>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767450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A929B-5ECD-5F94-40E1-C582B85AE66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AA094BE-5D89-5C7C-D11A-D7D93D8FFF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68EA360-6BF8-5E7B-B78F-745D10E1C2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015A329-46B4-2DD5-908A-F303441659EA}"/>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6" name="Footer Placeholder 5">
            <a:extLst>
              <a:ext uri="{FF2B5EF4-FFF2-40B4-BE49-F238E27FC236}">
                <a16:creationId xmlns:a16="http://schemas.microsoft.com/office/drawing/2014/main" id="{65139FAA-D1AF-4D2A-CCBD-6530E09467E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58DF095-C851-9243-23F0-54FE64091604}"/>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40632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1BF2-97CA-3EE2-3AF2-7F619660A0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DBE83BB-F123-CAD5-1D25-AA900F0793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43337D-4695-8451-B1C0-2A427384AE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832BDA8-F8AA-BD5D-8FA8-6D8C6CD41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924F0-7F5F-9CBA-7EA0-A18823B1A9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E296FD9-912A-9F0D-766E-592B3CF252E6}"/>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8" name="Footer Placeholder 7">
            <a:extLst>
              <a:ext uri="{FF2B5EF4-FFF2-40B4-BE49-F238E27FC236}">
                <a16:creationId xmlns:a16="http://schemas.microsoft.com/office/drawing/2014/main" id="{F736A2D2-B8AE-2B8D-70E6-9ADF2FB296E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D5545C3-8740-A326-B4ED-54B0DE4682B7}"/>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1336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ED96-F831-1683-2375-6B74DC9DAFB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E35579A-06B7-3E2F-3638-9DF377FFC793}"/>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4" name="Footer Placeholder 3">
            <a:extLst>
              <a:ext uri="{FF2B5EF4-FFF2-40B4-BE49-F238E27FC236}">
                <a16:creationId xmlns:a16="http://schemas.microsoft.com/office/drawing/2014/main" id="{F669A335-A46A-5FF4-5136-41FE5F316C3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27BA57D-70CE-977E-93F1-D8BC3678EC84}"/>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198999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B529B2-7EFC-C0B7-9689-066A7FBFA93D}"/>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3" name="Footer Placeholder 2">
            <a:extLst>
              <a:ext uri="{FF2B5EF4-FFF2-40B4-BE49-F238E27FC236}">
                <a16:creationId xmlns:a16="http://schemas.microsoft.com/office/drawing/2014/main" id="{FC859848-C13B-9D42-6A91-572314F4D16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9E46AF0-8CA1-7105-9C27-7D310C2D5D15}"/>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41455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A0D9-BE3A-FC53-6A0E-57AFBA7F9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D63843A-55B0-969E-A940-017485A396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C2C4F51-1063-9E04-FDA6-4908ABC18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9A959-AE75-9325-0206-2EB488FB38C4}"/>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6" name="Footer Placeholder 5">
            <a:extLst>
              <a:ext uri="{FF2B5EF4-FFF2-40B4-BE49-F238E27FC236}">
                <a16:creationId xmlns:a16="http://schemas.microsoft.com/office/drawing/2014/main" id="{3239705F-3302-F06E-A68E-1B98EC1CC77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B143E4F-04AB-1F95-850C-29CEBB2F2829}"/>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60291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B696-C227-A127-555B-5F0D03F7F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7BA63A6-7AB7-B771-91A6-EE96643BB7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9CD8FD19-FEE4-9330-6139-7230CD8C4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C44DA-80D5-AA8B-5FA4-947EBCBFC23E}"/>
              </a:ext>
            </a:extLst>
          </p:cNvPr>
          <p:cNvSpPr>
            <a:spLocks noGrp="1"/>
          </p:cNvSpPr>
          <p:nvPr>
            <p:ph type="dt" sz="half" idx="10"/>
          </p:nvPr>
        </p:nvSpPr>
        <p:spPr/>
        <p:txBody>
          <a:bodyPr/>
          <a:lstStyle/>
          <a:p>
            <a:fld id="{B739436D-BBF7-4B95-98B7-674C0A41D758}" type="datetimeFigureOut">
              <a:rPr lang="en-SG" smtClean="0"/>
              <a:t>27/5/2024</a:t>
            </a:fld>
            <a:endParaRPr lang="en-SG"/>
          </a:p>
        </p:txBody>
      </p:sp>
      <p:sp>
        <p:nvSpPr>
          <p:cNvPr id="6" name="Footer Placeholder 5">
            <a:extLst>
              <a:ext uri="{FF2B5EF4-FFF2-40B4-BE49-F238E27FC236}">
                <a16:creationId xmlns:a16="http://schemas.microsoft.com/office/drawing/2014/main" id="{B575C05D-702E-4741-4E8A-478D49725C6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AFFB792-BEB1-6EB1-7F4A-CC5CE787F270}"/>
              </a:ext>
            </a:extLst>
          </p:cNvPr>
          <p:cNvSpPr>
            <a:spLocks noGrp="1"/>
          </p:cNvSpPr>
          <p:nvPr>
            <p:ph type="sldNum" sz="quarter" idx="12"/>
          </p:nvPr>
        </p:nvSpPr>
        <p:spPr/>
        <p:txBody>
          <a:bodyPr/>
          <a:lstStyle/>
          <a:p>
            <a:fld id="{AE722D6C-0FFE-4D6C-AC73-B401225A93AD}" type="slidenum">
              <a:rPr lang="en-SG" smtClean="0"/>
              <a:t>‹#›</a:t>
            </a:fld>
            <a:endParaRPr lang="en-SG"/>
          </a:p>
        </p:txBody>
      </p:sp>
    </p:spTree>
    <p:extLst>
      <p:ext uri="{BB962C8B-B14F-4D97-AF65-F5344CB8AC3E}">
        <p14:creationId xmlns:p14="http://schemas.microsoft.com/office/powerpoint/2010/main" val="2974902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1EE18-A1FB-A156-21D7-9C09AAB70E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80100BE-73DD-361C-91B2-22C784C753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8892D00-B876-BDF6-44EC-FCBFCA22B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39436D-BBF7-4B95-98B7-674C0A41D758}" type="datetimeFigureOut">
              <a:rPr lang="en-SG" smtClean="0"/>
              <a:t>27/5/2024</a:t>
            </a:fld>
            <a:endParaRPr lang="en-SG"/>
          </a:p>
        </p:txBody>
      </p:sp>
      <p:sp>
        <p:nvSpPr>
          <p:cNvPr id="5" name="Footer Placeholder 4">
            <a:extLst>
              <a:ext uri="{FF2B5EF4-FFF2-40B4-BE49-F238E27FC236}">
                <a16:creationId xmlns:a16="http://schemas.microsoft.com/office/drawing/2014/main" id="{3BA0016D-5BFF-1A89-45AA-FA56968FF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351105FF-7918-D3C4-79A7-C02931AD7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722D6C-0FFE-4D6C-AC73-B401225A93AD}" type="slidenum">
              <a:rPr lang="en-SG" smtClean="0"/>
              <a:t>‹#›</a:t>
            </a:fld>
            <a:endParaRPr lang="en-SG"/>
          </a:p>
        </p:txBody>
      </p:sp>
    </p:spTree>
    <p:extLst>
      <p:ext uri="{BB962C8B-B14F-4D97-AF65-F5344CB8AC3E}">
        <p14:creationId xmlns:p14="http://schemas.microsoft.com/office/powerpoint/2010/main" val="743464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173347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svg"/><Relationship Id="rId7" Type="http://schemas.microsoft.com/office/2017/06/relationships/model3d" Target="../media/model3d1.glb"/><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2" name="Group 2"/>
          <p:cNvGrpSpPr/>
          <p:nvPr/>
        </p:nvGrpSpPr>
        <p:grpSpPr>
          <a:xfrm>
            <a:off x="5390759" y="1369414"/>
            <a:ext cx="6123578" cy="2989422"/>
            <a:chOff x="0" y="-53000"/>
            <a:chExt cx="12247156" cy="5978845"/>
          </a:xfrm>
        </p:grpSpPr>
        <p:sp>
          <p:nvSpPr>
            <p:cNvPr id="3" name="TextBox 3"/>
            <p:cNvSpPr txBox="1"/>
            <p:nvPr/>
          </p:nvSpPr>
          <p:spPr>
            <a:xfrm>
              <a:off x="0" y="2376551"/>
              <a:ext cx="12247156" cy="1540551"/>
            </a:xfrm>
            <a:prstGeom prst="rect">
              <a:avLst/>
            </a:prstGeom>
          </p:spPr>
          <p:txBody>
            <a:bodyPr lIns="0" tIns="0" rIns="0" bIns="0" rtlCol="0" anchor="t">
              <a:spAutoFit/>
            </a:bodyPr>
            <a:lstStyle/>
            <a:p>
              <a:pPr>
                <a:lnSpc>
                  <a:spcPts val="5906"/>
                </a:lnSpc>
              </a:pPr>
              <a:r>
                <a:rPr lang="en-US" sz="5273">
                  <a:solidFill>
                    <a:srgbClr val="F7B4A7"/>
                  </a:solidFill>
                  <a:latin typeface="Josefin Sans Bold"/>
                </a:rPr>
                <a:t>Quản </a:t>
              </a:r>
              <a:r>
                <a:rPr lang="vi-VN" sz="5273">
                  <a:solidFill>
                    <a:srgbClr val="F7B4A7"/>
                  </a:solidFill>
                  <a:latin typeface="Josefin Sans Bold"/>
                </a:rPr>
                <a:t>L</a:t>
              </a:r>
              <a:r>
                <a:rPr lang="en-US" sz="5273">
                  <a:solidFill>
                    <a:srgbClr val="F7B4A7"/>
                  </a:solidFill>
                  <a:latin typeface="Josefin Sans Bold"/>
                </a:rPr>
                <a:t>ý </a:t>
              </a:r>
              <a:r>
                <a:rPr lang="vi-VN" sz="5273">
                  <a:solidFill>
                    <a:srgbClr val="F7B4A7"/>
                  </a:solidFill>
                  <a:latin typeface="Josefin Sans Bold"/>
                </a:rPr>
                <a:t>Bán Giầy</a:t>
              </a:r>
              <a:endParaRPr lang="en-US" sz="5273">
                <a:solidFill>
                  <a:srgbClr val="F7B4A7"/>
                </a:solidFill>
                <a:latin typeface="Josefin Sans Bold"/>
              </a:endParaRPr>
            </a:p>
          </p:txBody>
        </p:sp>
        <p:sp>
          <p:nvSpPr>
            <p:cNvPr id="4" name="TextBox 4"/>
            <p:cNvSpPr txBox="1"/>
            <p:nvPr/>
          </p:nvSpPr>
          <p:spPr>
            <a:xfrm>
              <a:off x="0" y="-53000"/>
              <a:ext cx="12247156" cy="1207510"/>
            </a:xfrm>
            <a:prstGeom prst="rect">
              <a:avLst/>
            </a:prstGeom>
          </p:spPr>
          <p:txBody>
            <a:bodyPr lIns="0" tIns="0" rIns="0" bIns="0" rtlCol="0" anchor="t">
              <a:spAutoFit/>
            </a:bodyPr>
            <a:lstStyle/>
            <a:p>
              <a:pPr>
                <a:lnSpc>
                  <a:spcPts val="2370"/>
                </a:lnSpc>
              </a:pPr>
              <a:r>
                <a:rPr lang="en-US" sz="1693" spc="315">
                  <a:solidFill>
                    <a:srgbClr val="94DDDE"/>
                  </a:solidFill>
                  <a:latin typeface="Josefin Sans"/>
                </a:rPr>
                <a:t>BÁO CÁO ĐỒ ÁN MÔN HỌC</a:t>
              </a:r>
            </a:p>
            <a:p>
              <a:pPr>
                <a:lnSpc>
                  <a:spcPts val="2370"/>
                </a:lnSpc>
              </a:pPr>
              <a:r>
                <a:rPr lang="en-US" sz="1693" spc="315">
                  <a:solidFill>
                    <a:srgbClr val="94DDDE"/>
                  </a:solidFill>
                  <a:latin typeface="Josefin Sans"/>
                </a:rPr>
                <a:t>LẬP TRÌNH</a:t>
              </a:r>
              <a:r>
                <a:rPr lang="vi-VN" sz="1693" spc="315">
                  <a:solidFill>
                    <a:srgbClr val="94DDDE"/>
                  </a:solidFill>
                  <a:latin typeface="Josefin Sans"/>
                </a:rPr>
                <a:t> QUẢN LÝ </a:t>
              </a:r>
              <a:endParaRPr lang="en-US" sz="1693" spc="315">
                <a:solidFill>
                  <a:srgbClr val="94DDDE"/>
                </a:solidFill>
                <a:latin typeface="Josefin Sans"/>
              </a:endParaRPr>
            </a:p>
          </p:txBody>
        </p:sp>
        <p:sp>
          <p:nvSpPr>
            <p:cNvPr id="5" name="TextBox 5"/>
            <p:cNvSpPr txBox="1"/>
            <p:nvPr/>
          </p:nvSpPr>
          <p:spPr>
            <a:xfrm>
              <a:off x="0" y="4215247"/>
              <a:ext cx="12247156" cy="1710598"/>
            </a:xfrm>
            <a:prstGeom prst="rect">
              <a:avLst/>
            </a:prstGeom>
          </p:spPr>
          <p:txBody>
            <a:bodyPr lIns="0" tIns="0" rIns="0" bIns="0" rtlCol="0" anchor="t">
              <a:spAutoFit/>
            </a:bodyPr>
            <a:lstStyle/>
            <a:p>
              <a:pPr algn="just">
                <a:lnSpc>
                  <a:spcPts val="3358"/>
                </a:lnSpc>
              </a:pPr>
              <a:r>
                <a:rPr lang="en-US" sz="2398">
                  <a:solidFill>
                    <a:srgbClr val="94DDDE"/>
                  </a:solidFill>
                  <a:latin typeface="Josefin Sans"/>
                </a:rPr>
                <a:t>Sinh viên thực hiện:</a:t>
              </a:r>
            </a:p>
            <a:p>
              <a:pPr algn="just">
                <a:lnSpc>
                  <a:spcPts val="3358"/>
                </a:lnSpc>
              </a:pPr>
              <a:r>
                <a:rPr lang="vi-VN" sz="2398">
                  <a:solidFill>
                    <a:srgbClr val="94DDDE"/>
                  </a:solidFill>
                  <a:latin typeface="Josefin Sans"/>
                </a:rPr>
                <a:t>Ngô Hoàng Nam </a:t>
              </a:r>
              <a:r>
                <a:rPr lang="en-US" sz="2398">
                  <a:solidFill>
                    <a:srgbClr val="94DDDE"/>
                  </a:solidFill>
                  <a:latin typeface="Josefin Sans"/>
                </a:rPr>
                <a:t>- </a:t>
              </a:r>
              <a:r>
                <a:rPr lang="vi-VN" sz="2398">
                  <a:solidFill>
                    <a:srgbClr val="94DDDE"/>
                  </a:solidFill>
                  <a:latin typeface="Josefin Sans"/>
                </a:rPr>
                <a:t>DPM215497</a:t>
              </a:r>
              <a:endParaRPr lang="en-US" sz="2398">
                <a:solidFill>
                  <a:srgbClr val="94DDDE"/>
                </a:solidFill>
                <a:latin typeface="Josefin Sans"/>
              </a:endParaRPr>
            </a:p>
          </p:txBody>
        </p:sp>
      </p:grpSp>
      <p:sp>
        <p:nvSpPr>
          <p:cNvPr id="6" name="Freeform 6"/>
          <p:cNvSpPr/>
          <p:nvPr/>
        </p:nvSpPr>
        <p:spPr>
          <a:xfrm>
            <a:off x="-745909" y="-770031"/>
            <a:ext cx="4503761" cy="27432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sz="1200"/>
          </a:p>
        </p:txBody>
      </p:sp>
      <p:sp>
        <p:nvSpPr>
          <p:cNvPr id="10" name="Freeform 10"/>
          <p:cNvSpPr/>
          <p:nvPr/>
        </p:nvSpPr>
        <p:spPr>
          <a:xfrm>
            <a:off x="-136421" y="3761016"/>
            <a:ext cx="1262863" cy="28350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sz="1200"/>
          </a:p>
        </p:txBody>
      </p:sp>
      <p:pic>
        <p:nvPicPr>
          <p:cNvPr id="13" name="Picture 12" descr="A pair of red shoes&#10;&#10;Description automatically generated">
            <a:extLst>
              <a:ext uri="{FF2B5EF4-FFF2-40B4-BE49-F238E27FC236}">
                <a16:creationId xmlns:a16="http://schemas.microsoft.com/office/drawing/2014/main" id="{3EBB18DE-3E45-BC83-70D0-8AA6ACC3E8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05971" y="1473393"/>
            <a:ext cx="3191320" cy="2457793"/>
          </a:xfrm>
          <a:prstGeom prst="rect">
            <a:avLst/>
          </a:prstGeom>
        </p:spPr>
      </p:pic>
      <mc:AlternateContent xmlns:mc="http://schemas.openxmlformats.org/markup-compatibility/2006">
        <mc:Choice xmlns:am3d="http://schemas.microsoft.com/office/drawing/2017/model3d" Requires="am3d">
          <p:graphicFrame>
            <p:nvGraphicFramePr>
              <p:cNvPr id="14" name="3D Model 13" descr="Convenience Store">
                <a:extLst>
                  <a:ext uri="{FF2B5EF4-FFF2-40B4-BE49-F238E27FC236}">
                    <a16:creationId xmlns:a16="http://schemas.microsoft.com/office/drawing/2014/main" id="{249772E2-E9BC-C9EC-3117-D437BF0B1026}"/>
                  </a:ext>
                </a:extLst>
              </p:cNvPr>
              <p:cNvGraphicFramePr/>
              <p:nvPr>
                <p:extLst>
                  <p:ext uri="{D42A27DB-BD31-4B8C-83A1-F6EECF244321}">
                    <p14:modId xmlns:p14="http://schemas.microsoft.com/office/powerpoint/2010/main" val="2291096285"/>
                  </p:ext>
                </p:extLst>
              </p:nvPr>
            </p:nvGraphicFramePr>
            <p:xfrm>
              <a:off x="631430" y="3994403"/>
              <a:ext cx="4925959" cy="2152280"/>
            </p:xfrm>
            <a:graphic>
              <a:graphicData uri="http://schemas.microsoft.com/office/drawing/2017/model3d">
                <am3d:model3d r:embed="rId7">
                  <am3d:spPr>
                    <a:xfrm>
                      <a:off x="0" y="0"/>
                      <a:ext cx="4925959" cy="2152280"/>
                    </a:xfrm>
                    <a:prstGeom prst="rect">
                      <a:avLst/>
                    </a:prstGeom>
                  </am3d:spPr>
                  <am3d:camera>
                    <am3d:pos x="0" y="0" z="58697981"/>
                    <am3d:up dx="0" dy="36000000" dz="0"/>
                    <am3d:lookAt x="0" y="0" z="0"/>
                    <am3d:perspective fov="2700000"/>
                  </am3d:camera>
                  <am3d:trans>
                    <am3d:meterPerModelUnit n="112780" d="1000000"/>
                    <am3d:preTrans dx="-24462" dy="-7869311" dz="0"/>
                    <am3d:scale>
                      <am3d:sx n="1000000" d="1000000"/>
                      <am3d:sy n="1000000" d="1000000"/>
                      <am3d:sz n="1000000" d="1000000"/>
                    </am3d:scale>
                    <am3d:rot/>
                    <am3d:postTrans dx="0" dy="0" dz="0"/>
                  </am3d:trans>
                  <am3d:raster rName="Office3DRenderer" rVer="16.0.8326">
                    <am3d:blip r:embed="rId8"/>
                  </am3d:raster>
                  <am3d:objViewport viewportSz="541866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4" name="3D Model 13" descr="Convenience Store">
                <a:extLst>
                  <a:ext uri="{FF2B5EF4-FFF2-40B4-BE49-F238E27FC236}">
                    <a16:creationId xmlns:a16="http://schemas.microsoft.com/office/drawing/2014/main" id="{249772E2-E9BC-C9EC-3117-D437BF0B1026}"/>
                  </a:ext>
                </a:extLst>
              </p:cNvPr>
              <p:cNvPicPr>
                <a:picLocks noGrp="1" noRot="1" noChangeAspect="1" noMove="1" noResize="1" noEditPoints="1" noAdjustHandles="1" noChangeArrowheads="1" noChangeShapeType="1" noCrop="1"/>
              </p:cNvPicPr>
              <p:nvPr/>
            </p:nvPicPr>
            <p:blipFill>
              <a:blip r:embed="rId8"/>
              <a:stretch>
                <a:fillRect/>
              </a:stretch>
            </p:blipFill>
            <p:spPr>
              <a:xfrm>
                <a:off x="631430" y="3994403"/>
                <a:ext cx="4925959" cy="215228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801805"/>
            <a:ext cx="4549787" cy="422167"/>
          </a:xfrm>
          <a:prstGeom prst="rect">
            <a:avLst/>
          </a:prstGeom>
        </p:spPr>
        <p:txBody>
          <a:bodyPr lIns="0" tIns="0" rIns="0" bIns="0" rtlCol="0" anchor="t">
            <a:spAutoFit/>
          </a:bodyPr>
          <a:lstStyle/>
          <a:p>
            <a:pPr algn="just">
              <a:lnSpc>
                <a:spcPts val="3640"/>
              </a:lnSpc>
            </a:pPr>
            <a:r>
              <a:rPr lang="en-US" sz="2600">
                <a:solidFill>
                  <a:srgbClr val="2B4B82"/>
                </a:solidFill>
                <a:latin typeface="Josefin Sans Italics"/>
              </a:rPr>
              <a:t>4.2 GIAO DIỆN CHÍNH</a:t>
            </a:r>
          </a:p>
        </p:txBody>
      </p:sp>
      <p:pic>
        <p:nvPicPr>
          <p:cNvPr id="6" name="Picture 5" descr="A store with many shoes on shelves&#10;&#10;Description automatically generated">
            <a:extLst>
              <a:ext uri="{FF2B5EF4-FFF2-40B4-BE49-F238E27FC236}">
                <a16:creationId xmlns:a16="http://schemas.microsoft.com/office/drawing/2014/main" id="{643F0783-53E0-AD8E-54F0-4D039F2D4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8327" y="1223972"/>
            <a:ext cx="10042358" cy="5555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980837"/>
            <a:ext cx="791244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LOẠI GIẦY</a:t>
            </a:r>
            <a:endParaRPr lang="en-US" sz="2600">
              <a:solidFill>
                <a:srgbClr val="2B4B82"/>
              </a:solidFill>
              <a:latin typeface="Josefin Sans Italics"/>
            </a:endParaRPr>
          </a:p>
        </p:txBody>
      </p:sp>
      <p:pic>
        <p:nvPicPr>
          <p:cNvPr id="5" name="Picture 4" descr="A screenshot of a computer&#10;&#10;Description automatically generated">
            <a:extLst>
              <a:ext uri="{FF2B5EF4-FFF2-40B4-BE49-F238E27FC236}">
                <a16:creationId xmlns:a16="http://schemas.microsoft.com/office/drawing/2014/main" id="{6F424A15-22A4-D384-5B4E-4A56A846B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19" y="2083716"/>
            <a:ext cx="8613481" cy="3972479"/>
          </a:xfrm>
          <a:prstGeom prst="rect">
            <a:avLst/>
          </a:prstGeom>
        </p:spPr>
      </p:pic>
    </p:spTree>
    <p:extLst>
      <p:ext uri="{BB962C8B-B14F-4D97-AF65-F5344CB8AC3E}">
        <p14:creationId xmlns:p14="http://schemas.microsoft.com/office/powerpoint/2010/main" val="361101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980837"/>
            <a:ext cx="791244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NHÀ CUNG CẤP</a:t>
            </a:r>
            <a:endParaRPr lang="en-US" sz="2600">
              <a:solidFill>
                <a:srgbClr val="2B4B82"/>
              </a:solidFill>
              <a:latin typeface="Josefin Sans Italics"/>
            </a:endParaRPr>
          </a:p>
        </p:txBody>
      </p:sp>
      <p:pic>
        <p:nvPicPr>
          <p:cNvPr id="6" name="Picture 5" descr="A screenshot of a computer&#10;&#10;Description automatically generated">
            <a:extLst>
              <a:ext uri="{FF2B5EF4-FFF2-40B4-BE49-F238E27FC236}">
                <a16:creationId xmlns:a16="http://schemas.microsoft.com/office/drawing/2014/main" id="{9C62C756-C367-E2D8-3088-D612E79C8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874" y="2001877"/>
            <a:ext cx="8518358" cy="4607470"/>
          </a:xfrm>
          <a:prstGeom prst="rect">
            <a:avLst/>
          </a:prstGeom>
        </p:spPr>
      </p:pic>
    </p:spTree>
    <p:extLst>
      <p:ext uri="{BB962C8B-B14F-4D97-AF65-F5344CB8AC3E}">
        <p14:creationId xmlns:p14="http://schemas.microsoft.com/office/powerpoint/2010/main" val="2005294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980837"/>
            <a:ext cx="791244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GIẦY</a:t>
            </a:r>
            <a:endParaRPr lang="en-US" sz="2600">
              <a:solidFill>
                <a:srgbClr val="2B4B82"/>
              </a:solidFill>
              <a:latin typeface="Josefin Sans Italics"/>
            </a:endParaRPr>
          </a:p>
        </p:txBody>
      </p:sp>
      <p:pic>
        <p:nvPicPr>
          <p:cNvPr id="6" name="Picture 5" descr="A screenshot of a computer&#10;&#10;Description automatically generated">
            <a:extLst>
              <a:ext uri="{FF2B5EF4-FFF2-40B4-BE49-F238E27FC236}">
                <a16:creationId xmlns:a16="http://schemas.microsoft.com/office/drawing/2014/main" id="{DB5BD150-5458-D83B-D898-981D1544E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19" y="2168729"/>
            <a:ext cx="8354591" cy="4610743"/>
          </a:xfrm>
          <a:prstGeom prst="rect">
            <a:avLst/>
          </a:prstGeom>
        </p:spPr>
      </p:pic>
    </p:spTree>
    <p:extLst>
      <p:ext uri="{BB962C8B-B14F-4D97-AF65-F5344CB8AC3E}">
        <p14:creationId xmlns:p14="http://schemas.microsoft.com/office/powerpoint/2010/main" val="2716189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980837"/>
            <a:ext cx="791244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NHÂN VIÊN</a:t>
            </a:r>
            <a:endParaRPr lang="en-US" sz="2600">
              <a:solidFill>
                <a:srgbClr val="2B4B82"/>
              </a:solidFill>
              <a:latin typeface="Josefin Sans Italics"/>
            </a:endParaRPr>
          </a:p>
        </p:txBody>
      </p:sp>
      <p:pic>
        <p:nvPicPr>
          <p:cNvPr id="5" name="Picture 4" descr="A screenshot of a computer&#10;&#10;Description automatically generated">
            <a:extLst>
              <a:ext uri="{FF2B5EF4-FFF2-40B4-BE49-F238E27FC236}">
                <a16:creationId xmlns:a16="http://schemas.microsoft.com/office/drawing/2014/main" id="{4C0F00B2-BA47-9E1F-DBDA-E3754D2EA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074" y="1889380"/>
            <a:ext cx="9609221" cy="4715533"/>
          </a:xfrm>
          <a:prstGeom prst="rect">
            <a:avLst/>
          </a:prstGeom>
        </p:spPr>
      </p:pic>
    </p:spTree>
    <p:extLst>
      <p:ext uri="{BB962C8B-B14F-4D97-AF65-F5344CB8AC3E}">
        <p14:creationId xmlns:p14="http://schemas.microsoft.com/office/powerpoint/2010/main" val="1443073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980837"/>
            <a:ext cx="791244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KHÁCH HÀNG</a:t>
            </a:r>
            <a:endParaRPr lang="en-US" sz="2600">
              <a:solidFill>
                <a:srgbClr val="2B4B82"/>
              </a:solidFill>
              <a:latin typeface="Josefin Sans Italics"/>
            </a:endParaRPr>
          </a:p>
        </p:txBody>
      </p:sp>
      <p:pic>
        <p:nvPicPr>
          <p:cNvPr id="6" name="Picture 5" descr="A screenshot of a computer&#10;&#10;Description automatically generated">
            <a:extLst>
              <a:ext uri="{FF2B5EF4-FFF2-40B4-BE49-F238E27FC236}">
                <a16:creationId xmlns:a16="http://schemas.microsoft.com/office/drawing/2014/main" id="{D5E3C0CF-0830-F2C9-2D71-CAF923B50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16" y="1661547"/>
            <a:ext cx="9769642" cy="4658375"/>
          </a:xfrm>
          <a:prstGeom prst="rect">
            <a:avLst/>
          </a:prstGeom>
        </p:spPr>
      </p:pic>
    </p:spTree>
    <p:extLst>
      <p:ext uri="{BB962C8B-B14F-4D97-AF65-F5344CB8AC3E}">
        <p14:creationId xmlns:p14="http://schemas.microsoft.com/office/powerpoint/2010/main" val="1042533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980837"/>
            <a:ext cx="791244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HÓA ĐƠN</a:t>
            </a:r>
            <a:endParaRPr lang="en-US" sz="2600">
              <a:solidFill>
                <a:srgbClr val="2B4B82"/>
              </a:solidFill>
              <a:latin typeface="Josefin Sans Italics"/>
            </a:endParaRPr>
          </a:p>
        </p:txBody>
      </p:sp>
      <p:pic>
        <p:nvPicPr>
          <p:cNvPr id="5" name="Picture 4" descr="A screenshot of a computer&#10;&#10;Description automatically generated">
            <a:extLst>
              <a:ext uri="{FF2B5EF4-FFF2-40B4-BE49-F238E27FC236}">
                <a16:creationId xmlns:a16="http://schemas.microsoft.com/office/drawing/2014/main" id="{C1AB94C2-35B9-D407-140F-0B507D275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284" y="1914210"/>
            <a:ext cx="8823158" cy="4294085"/>
          </a:xfrm>
          <a:prstGeom prst="rect">
            <a:avLst/>
          </a:prstGeom>
        </p:spPr>
      </p:pic>
    </p:spTree>
    <p:extLst>
      <p:ext uri="{BB962C8B-B14F-4D97-AF65-F5344CB8AC3E}">
        <p14:creationId xmlns:p14="http://schemas.microsoft.com/office/powerpoint/2010/main" val="2675258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980837"/>
            <a:ext cx="791244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CHI TIẾT HÓA ĐƠN</a:t>
            </a:r>
            <a:endParaRPr lang="en-US" sz="2600">
              <a:solidFill>
                <a:srgbClr val="2B4B82"/>
              </a:solidFill>
              <a:latin typeface="Josefin Sans Italics"/>
            </a:endParaRPr>
          </a:p>
        </p:txBody>
      </p:sp>
      <p:pic>
        <p:nvPicPr>
          <p:cNvPr id="6" name="Picture 5" descr="A screenshot of a computer&#10;&#10;Description automatically generated">
            <a:extLst>
              <a:ext uri="{FF2B5EF4-FFF2-40B4-BE49-F238E27FC236}">
                <a16:creationId xmlns:a16="http://schemas.microsoft.com/office/drawing/2014/main" id="{F7C5537C-5D9D-8860-16CB-486A10F578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988" y="1661547"/>
            <a:ext cx="9956412" cy="5117925"/>
          </a:xfrm>
          <a:prstGeom prst="rect">
            <a:avLst/>
          </a:prstGeom>
        </p:spPr>
      </p:pic>
    </p:spTree>
    <p:extLst>
      <p:ext uri="{BB962C8B-B14F-4D97-AF65-F5344CB8AC3E}">
        <p14:creationId xmlns:p14="http://schemas.microsoft.com/office/powerpoint/2010/main" val="848874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980837"/>
            <a:ext cx="791244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THỐNG KÊ DOANH THU</a:t>
            </a:r>
            <a:endParaRPr lang="en-US" sz="2600">
              <a:solidFill>
                <a:srgbClr val="2B4B82"/>
              </a:solidFill>
              <a:latin typeface="Josefin Sans Italics"/>
            </a:endParaRPr>
          </a:p>
        </p:txBody>
      </p:sp>
      <p:pic>
        <p:nvPicPr>
          <p:cNvPr id="5" name="Picture 4" descr="A screenshot of a computer&#10;&#10;Description automatically generated">
            <a:extLst>
              <a:ext uri="{FF2B5EF4-FFF2-40B4-BE49-F238E27FC236}">
                <a16:creationId xmlns:a16="http://schemas.microsoft.com/office/drawing/2014/main" id="{6DF7749F-9B6E-E73C-E846-F94DFDA87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833" y="2002439"/>
            <a:ext cx="8807114" cy="4553585"/>
          </a:xfrm>
          <a:prstGeom prst="rect">
            <a:avLst/>
          </a:prstGeom>
        </p:spPr>
      </p:pic>
    </p:spTree>
    <p:extLst>
      <p:ext uri="{BB962C8B-B14F-4D97-AF65-F5344CB8AC3E}">
        <p14:creationId xmlns:p14="http://schemas.microsoft.com/office/powerpoint/2010/main" val="2008814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1749719" y="980837"/>
            <a:ext cx="791244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THỐNG KÊ GIẦY</a:t>
            </a:r>
            <a:endParaRPr lang="en-US" sz="2600">
              <a:solidFill>
                <a:srgbClr val="2B4B82"/>
              </a:solidFill>
              <a:latin typeface="Josefin Sans Italics"/>
            </a:endParaRPr>
          </a:p>
        </p:txBody>
      </p:sp>
      <p:pic>
        <p:nvPicPr>
          <p:cNvPr id="6" name="Picture 5" descr="A screenshot of a computer&#10;&#10;Description automatically generated">
            <a:extLst>
              <a:ext uri="{FF2B5EF4-FFF2-40B4-BE49-F238E27FC236}">
                <a16:creationId xmlns:a16="http://schemas.microsoft.com/office/drawing/2014/main" id="{178FBAE7-AB94-EB3E-2DA1-71ED8833FE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411" y="1958015"/>
            <a:ext cx="8935451" cy="4648849"/>
          </a:xfrm>
          <a:prstGeom prst="rect">
            <a:avLst/>
          </a:prstGeom>
        </p:spPr>
      </p:pic>
    </p:spTree>
    <p:extLst>
      <p:ext uri="{BB962C8B-B14F-4D97-AF65-F5344CB8AC3E}">
        <p14:creationId xmlns:p14="http://schemas.microsoft.com/office/powerpoint/2010/main" val="2205787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extBox 2"/>
          <p:cNvSpPr txBox="1"/>
          <p:nvPr/>
        </p:nvSpPr>
        <p:spPr>
          <a:xfrm>
            <a:off x="705471" y="2230421"/>
            <a:ext cx="4184619" cy="1308692"/>
          </a:xfrm>
          <a:prstGeom prst="rect">
            <a:avLst/>
          </a:prstGeom>
        </p:spPr>
        <p:txBody>
          <a:bodyPr lIns="0" tIns="0" rIns="0" bIns="0" rtlCol="0" anchor="t">
            <a:spAutoFit/>
          </a:bodyPr>
          <a:lstStyle/>
          <a:p>
            <a:pPr algn="ctr">
              <a:lnSpc>
                <a:spcPts val="5120"/>
              </a:lnSpc>
            </a:pPr>
            <a:r>
              <a:rPr lang="en-US" sz="4267">
                <a:solidFill>
                  <a:srgbClr val="2B4B82"/>
                </a:solidFill>
                <a:latin typeface="Josefin Sans Bold"/>
              </a:rPr>
              <a:t>1. Lý do chọn đề tài</a:t>
            </a:r>
          </a:p>
        </p:txBody>
      </p:sp>
      <p:sp>
        <p:nvSpPr>
          <p:cNvPr id="7" name="TextBox 7"/>
          <p:cNvSpPr txBox="1"/>
          <p:nvPr/>
        </p:nvSpPr>
        <p:spPr>
          <a:xfrm>
            <a:off x="3705846" y="743893"/>
            <a:ext cx="5070595" cy="654666"/>
          </a:xfrm>
          <a:prstGeom prst="rect">
            <a:avLst/>
          </a:prstGeom>
        </p:spPr>
        <p:txBody>
          <a:bodyPr lIns="0" tIns="0" rIns="0" bIns="0" rtlCol="0" anchor="t">
            <a:spAutoFit/>
          </a:bodyPr>
          <a:lstStyle/>
          <a:p>
            <a:pPr>
              <a:lnSpc>
                <a:spcPts val="5120"/>
              </a:lnSpc>
            </a:pPr>
            <a:r>
              <a:rPr lang="en-US" sz="4267">
                <a:solidFill>
                  <a:srgbClr val="2B4B82"/>
                </a:solidFill>
                <a:latin typeface="Josefin Sans Bold"/>
              </a:rPr>
              <a:t>Các nội dung chính</a:t>
            </a:r>
          </a:p>
        </p:txBody>
      </p:sp>
      <p:sp>
        <p:nvSpPr>
          <p:cNvPr id="8" name="TextBox 8"/>
          <p:cNvSpPr txBox="1"/>
          <p:nvPr/>
        </p:nvSpPr>
        <p:spPr>
          <a:xfrm>
            <a:off x="685801" y="4548171"/>
            <a:ext cx="4184619" cy="1962717"/>
          </a:xfrm>
          <a:prstGeom prst="rect">
            <a:avLst/>
          </a:prstGeom>
        </p:spPr>
        <p:txBody>
          <a:bodyPr lIns="0" tIns="0" rIns="0" bIns="0" rtlCol="0" anchor="t">
            <a:spAutoFit/>
          </a:bodyPr>
          <a:lstStyle/>
          <a:p>
            <a:pPr algn="ctr">
              <a:lnSpc>
                <a:spcPts val="5120"/>
              </a:lnSpc>
            </a:pPr>
            <a:r>
              <a:rPr lang="en-US" sz="4267">
                <a:solidFill>
                  <a:srgbClr val="2B4B82"/>
                </a:solidFill>
                <a:latin typeface="Josefin Sans Bold"/>
              </a:rPr>
              <a:t>2. Mục đích</a:t>
            </a:r>
            <a:r>
              <a:rPr lang="vi-VN" sz="4267">
                <a:solidFill>
                  <a:srgbClr val="2B4B82"/>
                </a:solidFill>
                <a:latin typeface="Josefin Sans Bold"/>
              </a:rPr>
              <a:t> và chức năng chính</a:t>
            </a:r>
            <a:endParaRPr lang="en-US" sz="4267">
              <a:solidFill>
                <a:srgbClr val="2B4B82"/>
              </a:solidFill>
              <a:latin typeface="Josefin Sans Bold"/>
            </a:endParaRPr>
          </a:p>
        </p:txBody>
      </p:sp>
      <p:sp>
        <p:nvSpPr>
          <p:cNvPr id="9" name="TextBox 9"/>
          <p:cNvSpPr txBox="1"/>
          <p:nvPr/>
        </p:nvSpPr>
        <p:spPr>
          <a:xfrm>
            <a:off x="7034559" y="2230421"/>
            <a:ext cx="4184619" cy="1962653"/>
          </a:xfrm>
          <a:prstGeom prst="rect">
            <a:avLst/>
          </a:prstGeom>
        </p:spPr>
        <p:txBody>
          <a:bodyPr lIns="0" tIns="0" rIns="0" bIns="0" rtlCol="0" anchor="t">
            <a:spAutoFit/>
          </a:bodyPr>
          <a:lstStyle/>
          <a:p>
            <a:pPr algn="ctr">
              <a:lnSpc>
                <a:spcPts val="5120"/>
              </a:lnSpc>
            </a:pPr>
            <a:r>
              <a:rPr lang="en-US" sz="4266">
                <a:solidFill>
                  <a:srgbClr val="2B4B82"/>
                </a:solidFill>
                <a:latin typeface="Josefin Sans Bold"/>
              </a:rPr>
              <a:t>3. </a:t>
            </a:r>
            <a:r>
              <a:rPr lang="vi-VN" sz="4266">
                <a:solidFill>
                  <a:srgbClr val="2B4B82"/>
                </a:solidFill>
                <a:latin typeface="Josefin Sans Bold"/>
              </a:rPr>
              <a:t>H</a:t>
            </a:r>
            <a:r>
              <a:rPr lang="en-US" sz="4266">
                <a:solidFill>
                  <a:srgbClr val="2B4B82"/>
                </a:solidFill>
                <a:latin typeface="Josefin Sans Bold"/>
              </a:rPr>
              <a:t>ệ thống </a:t>
            </a:r>
            <a:r>
              <a:rPr lang="vi-VN" sz="4266">
                <a:solidFill>
                  <a:srgbClr val="2B4B82"/>
                </a:solidFill>
                <a:latin typeface="Josefin Sans Bold"/>
              </a:rPr>
              <a:t>dữ liệu và mô tả hệ thống</a:t>
            </a:r>
            <a:endParaRPr lang="en-US" sz="4266">
              <a:solidFill>
                <a:srgbClr val="2B4B82"/>
              </a:solidFill>
              <a:latin typeface="Josefin Sans Bold"/>
            </a:endParaRPr>
          </a:p>
        </p:txBody>
      </p:sp>
      <p:sp>
        <p:nvSpPr>
          <p:cNvPr id="10" name="TextBox 10"/>
          <p:cNvSpPr txBox="1"/>
          <p:nvPr/>
        </p:nvSpPr>
        <p:spPr>
          <a:xfrm>
            <a:off x="6901333" y="4548172"/>
            <a:ext cx="4184619" cy="1308628"/>
          </a:xfrm>
          <a:prstGeom prst="rect">
            <a:avLst/>
          </a:prstGeom>
        </p:spPr>
        <p:txBody>
          <a:bodyPr lIns="0" tIns="0" rIns="0" bIns="0" rtlCol="0" anchor="t">
            <a:spAutoFit/>
          </a:bodyPr>
          <a:lstStyle/>
          <a:p>
            <a:pPr algn="ctr">
              <a:lnSpc>
                <a:spcPts val="5120"/>
              </a:lnSpc>
              <a:spcBef>
                <a:spcPct val="0"/>
              </a:spcBef>
            </a:pPr>
            <a:r>
              <a:rPr lang="en-US" sz="4266">
                <a:solidFill>
                  <a:srgbClr val="2B4B82"/>
                </a:solidFill>
                <a:latin typeface="Josefin Sans Bold"/>
              </a:rPr>
              <a:t>4. Giao diện phần mềm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454319" y="1803797"/>
            <a:ext cx="4361521" cy="422167"/>
          </a:xfrm>
          <a:prstGeom prst="rect">
            <a:avLst/>
          </a:prstGeom>
        </p:spPr>
        <p:txBody>
          <a:bodyPr wrap="square" lIns="0" tIns="0" rIns="0" bIns="0" rtlCol="0" anchor="t">
            <a:spAutoFit/>
          </a:bodyPr>
          <a:lstStyle/>
          <a:p>
            <a:pPr algn="just">
              <a:lnSpc>
                <a:spcPts val="3640"/>
              </a:lnSpc>
            </a:pPr>
            <a:r>
              <a:rPr lang="en-US" sz="2600">
                <a:solidFill>
                  <a:srgbClr val="2B4B82"/>
                </a:solidFill>
                <a:latin typeface="Josefin Sans Italics"/>
              </a:rPr>
              <a:t>4.2 GIAO DIỆN </a:t>
            </a:r>
            <a:r>
              <a:rPr lang="vi-VN" sz="2600">
                <a:solidFill>
                  <a:srgbClr val="2B4B82"/>
                </a:solidFill>
                <a:latin typeface="Josefin Sans Italics"/>
              </a:rPr>
              <a:t>TRỢ GIÚP</a:t>
            </a:r>
            <a:endParaRPr lang="en-US" sz="2600">
              <a:solidFill>
                <a:srgbClr val="2B4B82"/>
              </a:solidFill>
              <a:latin typeface="Josefin Sans Italics"/>
            </a:endParaRPr>
          </a:p>
        </p:txBody>
      </p:sp>
      <p:pic>
        <p:nvPicPr>
          <p:cNvPr id="5" name="Picture 4">
            <a:extLst>
              <a:ext uri="{FF2B5EF4-FFF2-40B4-BE49-F238E27FC236}">
                <a16:creationId xmlns:a16="http://schemas.microsoft.com/office/drawing/2014/main" id="{6476B98B-B885-B6C8-CA7E-70D1BD6D62CE}"/>
              </a:ext>
            </a:extLst>
          </p:cNvPr>
          <p:cNvPicPr>
            <a:picLocks noChangeAspect="1"/>
          </p:cNvPicPr>
          <p:nvPr/>
        </p:nvPicPr>
        <p:blipFill>
          <a:blip r:embed="rId2"/>
          <a:stretch>
            <a:fillRect/>
          </a:stretch>
        </p:blipFill>
        <p:spPr>
          <a:xfrm>
            <a:off x="5566094" y="722294"/>
            <a:ext cx="6424292" cy="6057178"/>
          </a:xfrm>
          <a:prstGeom prst="rect">
            <a:avLst/>
          </a:prstGeom>
        </p:spPr>
      </p:pic>
    </p:spTree>
    <p:extLst>
      <p:ext uri="{BB962C8B-B14F-4D97-AF65-F5344CB8AC3E}">
        <p14:creationId xmlns:p14="http://schemas.microsoft.com/office/powerpoint/2010/main" val="167856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538138" y="2920793"/>
            <a:ext cx="6220514" cy="2153506"/>
            <a:chOff x="0" y="177588"/>
            <a:chExt cx="12441028" cy="4307013"/>
          </a:xfrm>
        </p:grpSpPr>
        <p:sp>
          <p:nvSpPr>
            <p:cNvPr id="3" name="TextBox 3"/>
            <p:cNvSpPr txBox="1"/>
            <p:nvPr/>
          </p:nvSpPr>
          <p:spPr>
            <a:xfrm>
              <a:off x="0" y="177588"/>
              <a:ext cx="12441028" cy="2654573"/>
            </a:xfrm>
            <a:prstGeom prst="rect">
              <a:avLst/>
            </a:prstGeom>
          </p:spPr>
          <p:txBody>
            <a:bodyPr lIns="0" tIns="0" rIns="0" bIns="0" rtlCol="0" anchor="t">
              <a:spAutoFit/>
            </a:bodyPr>
            <a:lstStyle/>
            <a:p>
              <a:pPr algn="ctr" defTabSz="609630">
                <a:lnSpc>
                  <a:spcPts val="5013"/>
                </a:lnSpc>
              </a:pPr>
              <a:r>
                <a:rPr lang="en-US" sz="5334" spc="-59">
                  <a:solidFill>
                    <a:srgbClr val="2B4B82"/>
                  </a:solidFill>
                  <a:latin typeface="Josefin Sans Bold"/>
                </a:rPr>
                <a:t>THANK TEACHER FOR WATCHING</a:t>
              </a:r>
            </a:p>
          </p:txBody>
        </p:sp>
        <p:sp>
          <p:nvSpPr>
            <p:cNvPr id="4" name="TextBox 4"/>
            <p:cNvSpPr txBox="1"/>
            <p:nvPr/>
          </p:nvSpPr>
          <p:spPr>
            <a:xfrm>
              <a:off x="0" y="3864687"/>
              <a:ext cx="12441028" cy="619914"/>
            </a:xfrm>
            <a:prstGeom prst="rect">
              <a:avLst/>
            </a:prstGeom>
          </p:spPr>
          <p:txBody>
            <a:bodyPr lIns="0" tIns="0" rIns="0" bIns="0" rtlCol="0" anchor="t">
              <a:spAutoFit/>
            </a:bodyPr>
            <a:lstStyle/>
            <a:p>
              <a:pPr defTabSz="609630">
                <a:lnSpc>
                  <a:spcPts val="2800"/>
                </a:lnSpc>
              </a:pPr>
              <a:endParaRPr sz="1200">
                <a:solidFill>
                  <a:prstClr val="black"/>
                </a:solidFill>
                <a:latin typeface="Calibri"/>
              </a:endParaRPr>
            </a:p>
          </p:txBody>
        </p:sp>
      </p:grpSp>
      <p:sp>
        <p:nvSpPr>
          <p:cNvPr id="5" name="Freeform 5"/>
          <p:cNvSpPr/>
          <p:nvPr/>
        </p:nvSpPr>
        <p:spPr>
          <a:xfrm>
            <a:off x="7034597" y="1776469"/>
            <a:ext cx="4940883" cy="3090298"/>
          </a:xfrm>
          <a:custGeom>
            <a:avLst/>
            <a:gdLst/>
            <a:ahLst/>
            <a:cxnLst/>
            <a:rect l="l" t="t" r="r" b="b"/>
            <a:pathLst>
              <a:path w="7411325" h="4635447">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n-SG" sz="1200">
              <a:solidFill>
                <a:prstClr val="black"/>
              </a:solidFill>
              <a:latin typeface="Calibri"/>
            </a:endParaRPr>
          </a:p>
        </p:txBody>
      </p:sp>
      <p:sp>
        <p:nvSpPr>
          <p:cNvPr id="7" name="Freeform 7"/>
          <p:cNvSpPr/>
          <p:nvPr/>
        </p:nvSpPr>
        <p:spPr>
          <a:xfrm>
            <a:off x="4032334" y="5074299"/>
            <a:ext cx="2192965" cy="13716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n-SG" sz="1200">
              <a:solidFill>
                <a:prstClr val="black"/>
              </a:solidFill>
              <a:latin typeface="Calibri"/>
            </a:endParaRPr>
          </a:p>
        </p:txBody>
      </p:sp>
      <p:sp>
        <p:nvSpPr>
          <p:cNvPr id="8" name="Freeform 8"/>
          <p:cNvSpPr/>
          <p:nvPr/>
        </p:nvSpPr>
        <p:spPr>
          <a:xfrm>
            <a:off x="4201552" y="306453"/>
            <a:ext cx="2192965" cy="13716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defTabSz="609630"/>
            <a:endParaRPr lang="en-SG" sz="1200">
              <a:solidFill>
                <a:prstClr val="black"/>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extBox 2"/>
          <p:cNvSpPr txBox="1"/>
          <p:nvPr/>
        </p:nvSpPr>
        <p:spPr>
          <a:xfrm>
            <a:off x="817056" y="434975"/>
            <a:ext cx="5659409" cy="512961"/>
          </a:xfrm>
          <a:prstGeom prst="rect">
            <a:avLst/>
          </a:prstGeom>
          <a:solidFill>
            <a:schemeClr val="tx2">
              <a:lumMod val="25000"/>
              <a:lumOff val="75000"/>
            </a:schemeClr>
          </a:solidFill>
        </p:spPr>
        <p:txBody>
          <a:bodyPr lIns="0" tIns="0" rIns="0" bIns="0" rtlCol="0" anchor="t">
            <a:spAutoFit/>
          </a:bodyPr>
          <a:lstStyle/>
          <a:p>
            <a:pPr marL="359848" lvl="1">
              <a:lnSpc>
                <a:spcPts val="4000"/>
              </a:lnSpc>
            </a:pPr>
            <a:r>
              <a:rPr lang="vi-VN" sz="3333">
                <a:latin typeface="Josefin Sans Bold"/>
              </a:rPr>
              <a:t>1.  </a:t>
            </a:r>
            <a:r>
              <a:rPr lang="en-US" sz="3333">
                <a:latin typeface="Josefin Sans Bold"/>
              </a:rPr>
              <a:t>LÝ DO CHỌN ĐỀ TÀI</a:t>
            </a:r>
          </a:p>
        </p:txBody>
      </p:sp>
      <p:sp>
        <p:nvSpPr>
          <p:cNvPr id="3" name="TextBox 3"/>
          <p:cNvSpPr txBox="1"/>
          <p:nvPr/>
        </p:nvSpPr>
        <p:spPr>
          <a:xfrm>
            <a:off x="123868" y="936625"/>
            <a:ext cx="7757389" cy="5792932"/>
          </a:xfrm>
          <a:prstGeom prst="rect">
            <a:avLst/>
          </a:prstGeom>
        </p:spPr>
        <p:txBody>
          <a:bodyPr wrap="square" lIns="0" tIns="0" rIns="0" bIns="0" rtlCol="0" anchor="t">
            <a:spAutoFit/>
          </a:bodyPr>
          <a:lstStyle/>
          <a:p>
            <a:pPr indent="457200" algn="just">
              <a:lnSpc>
                <a:spcPct val="115000"/>
              </a:lnSpc>
              <a:spcBef>
                <a:spcPts val="200"/>
              </a:spcBef>
            </a:pPr>
            <a:r>
              <a:rPr lang="vi-VN" b="1">
                <a:effectLst/>
                <a:latin typeface="+mj-lt"/>
                <a:ea typeface="Times New Roman" panose="02020603050405020304" pitchFamily="18" charset="0"/>
                <a:cs typeface="Times New Roman" panose="02020603050405020304" pitchFamily="18" charset="0"/>
              </a:rPr>
              <a:t>Trong thời đại hiện đại với sự phát triển không ngừng của ngành công nghiệp dịch vụ và bán lẻ, việc quản lý cửa hàng trở thành một yếu tố quyết định giữa sự thành công và thất bại của một doanh nghiệp. Trong tình hình đó, việc nghiên cứu và phân tích công việc giám sát cửa hàng, đặc biệt là trong ngành thực phẩm nhanh, trở nên vô cùng quan trọng. </a:t>
            </a:r>
            <a:endParaRPr lang="en-SG" b="1">
              <a:effectLst/>
              <a:latin typeface="+mj-lt"/>
              <a:ea typeface="Times New Roman" panose="02020603050405020304" pitchFamily="18" charset="0"/>
              <a:cs typeface="Times New Roman" panose="02020603050405020304" pitchFamily="18" charset="0"/>
            </a:endParaRPr>
          </a:p>
          <a:p>
            <a:pPr indent="457200" algn="just">
              <a:lnSpc>
                <a:spcPct val="115000"/>
              </a:lnSpc>
              <a:spcBef>
                <a:spcPts val="200"/>
              </a:spcBef>
            </a:pPr>
            <a:r>
              <a:rPr lang="vi-VN" b="1">
                <a:effectLst/>
                <a:latin typeface="+mj-lt"/>
                <a:ea typeface="Times New Roman" panose="02020603050405020304" pitchFamily="18" charset="0"/>
                <a:cs typeface="Times New Roman" panose="02020603050405020304" pitchFamily="18" charset="0"/>
              </a:rPr>
              <a:t>Lý do chọn đề tài quản lý bán hàng là một phần quan trọng của hoạt động kinh doanh. Hiểu rõ về quản lý bán hàng giúp doanh nghiệp tối ưu hóa hiệu suất và tăng cường cạnh tranh trên thị trường. Với các nhu cầu thực tế đang gặp phải các thách thức trong việc quản lý bán hàng. Nghiên cứu về thực trạng hoạt động quản trị bán hàng sẽ giúp xác định các vấn đề cụ thể và đề xuất giải pháp phù hợp. </a:t>
            </a:r>
            <a:endParaRPr lang="en-SG" b="1">
              <a:effectLst/>
              <a:latin typeface="+mj-lt"/>
              <a:ea typeface="Times New Roman" panose="02020603050405020304" pitchFamily="18" charset="0"/>
              <a:cs typeface="Times New Roman" panose="02020603050405020304" pitchFamily="18" charset="0"/>
            </a:endParaRPr>
          </a:p>
          <a:p>
            <a:pPr indent="457200" algn="just">
              <a:lnSpc>
                <a:spcPct val="115000"/>
              </a:lnSpc>
              <a:spcBef>
                <a:spcPts val="200"/>
              </a:spcBef>
            </a:pPr>
            <a:r>
              <a:rPr lang="vi-VN" b="1">
                <a:effectLst/>
                <a:latin typeface="+mj-lt"/>
                <a:ea typeface="Times New Roman" panose="02020603050405020304" pitchFamily="18" charset="0"/>
                <a:cs typeface="Times New Roman" panose="02020603050405020304" pitchFamily="18" charset="0"/>
              </a:rPr>
              <a:t>Phạm vi ứng dụng: Đề tài này tập trung vào quản lý bán giầy, giúp tập trung nghiên cứu và đưa ra các giải pháp cụ thể cho tình hình cụ thể của công ty. Khả năng thực hiện: Có sẵn dữ liệu và tài liệu liên quan, cũng như khả năng tiếp cận thông tin về hoạt động bán giầy. </a:t>
            </a:r>
            <a:endParaRPr lang="en-SG" b="1">
              <a:effectLst/>
              <a:latin typeface="+mj-lt"/>
              <a:ea typeface="Times New Roman" panose="02020603050405020304" pitchFamily="18" charset="0"/>
              <a:cs typeface="Times New Roman" panose="02020603050405020304" pitchFamily="18" charset="0"/>
            </a:endParaRPr>
          </a:p>
          <a:p>
            <a:pPr indent="457200" algn="just">
              <a:lnSpc>
                <a:spcPct val="115000"/>
              </a:lnSpc>
              <a:spcBef>
                <a:spcPts val="200"/>
              </a:spcBef>
            </a:pPr>
            <a:r>
              <a:rPr lang="vi-VN" b="1">
                <a:effectLst/>
                <a:latin typeface="+mj-lt"/>
                <a:ea typeface="Times New Roman" panose="02020603050405020304" pitchFamily="18" charset="0"/>
                <a:cs typeface="Times New Roman" panose="02020603050405020304" pitchFamily="18" charset="0"/>
              </a:rPr>
              <a:t>Với những lý do trên, em đã chọn đề tài này với mong muốn đưa ra một số giải pháp khả thi nhằm đẩy mạnh hơn nữa hiệu quả của hoạt động quản lý bán giầy.</a:t>
            </a:r>
            <a:endParaRPr lang="en-SG" b="1">
              <a:effectLst/>
              <a:latin typeface="+mj-lt"/>
              <a:ea typeface="Times New Roman" panose="02020603050405020304" pitchFamily="18" charset="0"/>
              <a:cs typeface="Times New Roman" panose="02020603050405020304" pitchFamily="18" charset="0"/>
            </a:endParaRPr>
          </a:p>
        </p:txBody>
      </p:sp>
      <p:pic>
        <p:nvPicPr>
          <p:cNvPr id="6" name="Picture 5" descr="A group of red and black shoes&#10;&#10;Description automatically generated">
            <a:extLst>
              <a:ext uri="{FF2B5EF4-FFF2-40B4-BE49-F238E27FC236}">
                <a16:creationId xmlns:a16="http://schemas.microsoft.com/office/drawing/2014/main" id="{8314EA80-94D6-14FE-A35E-8195D8CE8A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6704" y="1509712"/>
            <a:ext cx="3875314" cy="41653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extBox 2"/>
          <p:cNvSpPr txBox="1"/>
          <p:nvPr/>
        </p:nvSpPr>
        <p:spPr>
          <a:xfrm>
            <a:off x="636864" y="415470"/>
            <a:ext cx="8803512" cy="698268"/>
          </a:xfrm>
          <a:prstGeom prst="rect">
            <a:avLst/>
          </a:prstGeom>
        </p:spPr>
        <p:txBody>
          <a:bodyPr wrap="square" lIns="0" tIns="0" rIns="0" bIns="0" rtlCol="0" anchor="t">
            <a:spAutoFit/>
          </a:bodyPr>
          <a:lstStyle/>
          <a:p>
            <a:pPr>
              <a:lnSpc>
                <a:spcPts val="5130"/>
              </a:lnSpc>
            </a:pPr>
            <a:r>
              <a:rPr lang="en-US" sz="5400" spc="-53">
                <a:solidFill>
                  <a:srgbClr val="2B4B82"/>
                </a:solidFill>
                <a:latin typeface="Josefin Sans Bold"/>
              </a:rPr>
              <a:t>2. </a:t>
            </a:r>
            <a:r>
              <a:rPr lang="vi-VN" sz="5400" spc="-53">
                <a:solidFill>
                  <a:srgbClr val="2B4B82"/>
                </a:solidFill>
                <a:latin typeface="Josefin Sans Bold"/>
              </a:rPr>
              <a:t>Mục Tiêu và Chức Năng</a:t>
            </a:r>
            <a:endParaRPr lang="en-US" sz="5400" spc="-53">
              <a:solidFill>
                <a:srgbClr val="2B4B82"/>
              </a:solidFill>
              <a:latin typeface="Josefin Sans Bold"/>
            </a:endParaRPr>
          </a:p>
        </p:txBody>
      </p:sp>
      <p:sp>
        <p:nvSpPr>
          <p:cNvPr id="4" name="TextBox 4"/>
          <p:cNvSpPr txBox="1"/>
          <p:nvPr/>
        </p:nvSpPr>
        <p:spPr>
          <a:xfrm>
            <a:off x="261256" y="1925170"/>
            <a:ext cx="11930743" cy="1529137"/>
          </a:xfrm>
          <a:prstGeom prst="rect">
            <a:avLst/>
          </a:prstGeom>
        </p:spPr>
        <p:txBody>
          <a:bodyPr wrap="square" lIns="0" tIns="0" rIns="0" bIns="0" rtlCol="0" anchor="t">
            <a:spAutoFit/>
          </a:bodyPr>
          <a:lstStyle/>
          <a:p>
            <a:pPr indent="457200">
              <a:lnSpc>
                <a:spcPct val="150000"/>
              </a:lnSpc>
              <a:spcBef>
                <a:spcPts val="600"/>
              </a:spcBef>
              <a:spcAft>
                <a:spcPts val="600"/>
              </a:spcAft>
            </a:pPr>
            <a:r>
              <a:rPr lang="en-US" sz="2300">
                <a:solidFill>
                  <a:schemeClr val="accent2">
                    <a:lumMod val="75000"/>
                  </a:schemeClr>
                </a:solidFill>
                <a:effectLst/>
                <a:latin typeface="Times New Roman" panose="02020603050405020304" pitchFamily="18" charset="0"/>
                <a:ea typeface="Times New Roman" panose="02020603050405020304" pitchFamily="18" charset="0"/>
              </a:rPr>
              <a:t>Mục tiêu của đề tài đặt ra là xây dựng hệ thống quản lý bán</a:t>
            </a:r>
            <a:r>
              <a:rPr lang="vi-VN" sz="2300">
                <a:solidFill>
                  <a:schemeClr val="accent2">
                    <a:lumMod val="75000"/>
                  </a:schemeClr>
                </a:solidFill>
                <a:effectLst/>
                <a:latin typeface="Times New Roman" panose="02020603050405020304" pitchFamily="18" charset="0"/>
                <a:ea typeface="Times New Roman" panose="02020603050405020304" pitchFamily="18" charset="0"/>
              </a:rPr>
              <a:t> giầy</a:t>
            </a:r>
            <a:r>
              <a:rPr lang="en-US" sz="2300">
                <a:solidFill>
                  <a:schemeClr val="accent2">
                    <a:lumMod val="75000"/>
                  </a:schemeClr>
                </a:solidFill>
                <a:effectLst/>
                <a:latin typeface="Times New Roman" panose="02020603050405020304" pitchFamily="18" charset="0"/>
                <a:ea typeface="Times New Roman" panose="02020603050405020304" pitchFamily="18" charset="0"/>
              </a:rPr>
              <a:t>, hỗ trợ nhập thông tin nhân</a:t>
            </a:r>
            <a:r>
              <a:rPr lang="vi-VN" sz="2300">
                <a:solidFill>
                  <a:schemeClr val="accent2">
                    <a:lumMod val="75000"/>
                  </a:schemeClr>
                </a:solidFill>
                <a:effectLst/>
                <a:latin typeface="Times New Roman" panose="02020603050405020304" pitchFamily="18" charset="0"/>
                <a:ea typeface="Times New Roman" panose="02020603050405020304" pitchFamily="18" charset="0"/>
              </a:rPr>
              <a:t> viên</a:t>
            </a:r>
            <a:r>
              <a:rPr lang="en-US" sz="2300">
                <a:solidFill>
                  <a:schemeClr val="accent2">
                    <a:lumMod val="75000"/>
                  </a:schemeClr>
                </a:solidFill>
                <a:effectLst/>
                <a:latin typeface="Times New Roman" panose="02020603050405020304" pitchFamily="18" charset="0"/>
                <a:ea typeface="Times New Roman" panose="02020603050405020304" pitchFamily="18" charset="0"/>
              </a:rPr>
              <a:t>,</a:t>
            </a:r>
            <a:r>
              <a:rPr lang="vi-VN" sz="2300">
                <a:solidFill>
                  <a:schemeClr val="accent2">
                    <a:lumMod val="75000"/>
                  </a:schemeClr>
                </a:solidFill>
                <a:effectLst/>
                <a:latin typeface="Times New Roman" panose="02020603050405020304" pitchFamily="18" charset="0"/>
                <a:ea typeface="Times New Roman" panose="02020603050405020304" pitchFamily="18" charset="0"/>
              </a:rPr>
              <a:t> khách hàng,</a:t>
            </a:r>
            <a:r>
              <a:rPr lang="en-US" sz="2300">
                <a:solidFill>
                  <a:schemeClr val="accent2">
                    <a:lumMod val="75000"/>
                  </a:schemeClr>
                </a:solidFill>
                <a:effectLst/>
                <a:latin typeface="Times New Roman" panose="02020603050405020304" pitchFamily="18" charset="0"/>
                <a:ea typeface="Times New Roman" panose="02020603050405020304" pitchFamily="18" charset="0"/>
              </a:rPr>
              <a:t> nhập thông</a:t>
            </a:r>
            <a:r>
              <a:rPr lang="vi-VN" sz="2300">
                <a:solidFill>
                  <a:schemeClr val="accent2">
                    <a:lumMod val="75000"/>
                  </a:schemeClr>
                </a:solidFill>
                <a:effectLst/>
                <a:latin typeface="Times New Roman" panose="02020603050405020304" pitchFamily="18" charset="0"/>
                <a:ea typeface="Times New Roman" panose="02020603050405020304" pitchFamily="18" charset="0"/>
              </a:rPr>
              <a:t> tin giầy</a:t>
            </a:r>
            <a:r>
              <a:rPr lang="en-US" sz="2300">
                <a:solidFill>
                  <a:schemeClr val="accent2">
                    <a:lumMod val="75000"/>
                  </a:schemeClr>
                </a:solidFill>
                <a:effectLst/>
                <a:latin typeface="Times New Roman" panose="02020603050405020304" pitchFamily="18" charset="0"/>
                <a:ea typeface="Times New Roman" panose="02020603050405020304" pitchFamily="18" charset="0"/>
              </a:rPr>
              <a:t> và thống</a:t>
            </a:r>
            <a:r>
              <a:rPr lang="vi-VN" sz="2300">
                <a:solidFill>
                  <a:schemeClr val="accent2">
                    <a:lumMod val="75000"/>
                  </a:schemeClr>
                </a:solidFill>
                <a:effectLst/>
                <a:latin typeface="Times New Roman" panose="02020603050405020304" pitchFamily="18" charset="0"/>
                <a:ea typeface="Times New Roman" panose="02020603050405020304" pitchFamily="18" charset="0"/>
              </a:rPr>
              <a:t> kê doanh thu</a:t>
            </a:r>
            <a:r>
              <a:rPr lang="en-US" sz="2300">
                <a:solidFill>
                  <a:schemeClr val="accent2">
                    <a:lumMod val="75000"/>
                  </a:schemeClr>
                </a:solidFill>
                <a:effectLst/>
                <a:latin typeface="Times New Roman" panose="02020603050405020304" pitchFamily="18" charset="0"/>
                <a:ea typeface="Times New Roman" panose="02020603050405020304" pitchFamily="18" charset="0"/>
              </a:rPr>
              <a:t>, để việc quản lý bán</a:t>
            </a:r>
            <a:r>
              <a:rPr lang="vi-VN" sz="2300">
                <a:solidFill>
                  <a:schemeClr val="accent2">
                    <a:lumMod val="75000"/>
                  </a:schemeClr>
                </a:solidFill>
                <a:effectLst/>
                <a:latin typeface="Times New Roman" panose="02020603050405020304" pitchFamily="18" charset="0"/>
                <a:ea typeface="Times New Roman" panose="02020603050405020304" pitchFamily="18" charset="0"/>
              </a:rPr>
              <a:t> giầy </a:t>
            </a:r>
            <a:r>
              <a:rPr lang="en-US" sz="2300">
                <a:solidFill>
                  <a:schemeClr val="accent2">
                    <a:lumMod val="75000"/>
                  </a:schemeClr>
                </a:solidFill>
                <a:effectLst/>
                <a:latin typeface="Times New Roman" panose="02020603050405020304" pitchFamily="18" charset="0"/>
                <a:ea typeface="Times New Roman" panose="02020603050405020304" pitchFamily="18" charset="0"/>
              </a:rPr>
              <a:t>nhanh hơn và giúp</a:t>
            </a:r>
            <a:r>
              <a:rPr lang="vi-VN" sz="2300">
                <a:solidFill>
                  <a:schemeClr val="accent2">
                    <a:lumMod val="75000"/>
                  </a:schemeClr>
                </a:solidFill>
                <a:effectLst/>
                <a:latin typeface="Times New Roman" panose="02020603050405020304" pitchFamily="18" charset="0"/>
                <a:ea typeface="Times New Roman" panose="02020603050405020304" pitchFamily="18" charset="0"/>
              </a:rPr>
              <a:t> cho người quản lí có được những bước tiến trong tương lai để thu hút khách hàng</a:t>
            </a:r>
            <a:r>
              <a:rPr lang="en-US" sz="2300">
                <a:solidFill>
                  <a:schemeClr val="accent2">
                    <a:lumMod val="75000"/>
                  </a:schemeClr>
                </a:solidFill>
                <a:effectLst/>
                <a:latin typeface="Times New Roman" panose="02020603050405020304" pitchFamily="18" charset="0"/>
                <a:ea typeface="Times New Roman" panose="02020603050405020304" pitchFamily="18" charset="0"/>
              </a:rPr>
              <a:t>.</a:t>
            </a:r>
            <a:endParaRPr lang="en-SG" sz="2300">
              <a:solidFill>
                <a:schemeClr val="accent2">
                  <a:lumMod val="75000"/>
                </a:schemeClr>
              </a:solidFill>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C3B06E2-8DAA-8168-4C5C-17C7082082E7}"/>
              </a:ext>
            </a:extLst>
          </p:cNvPr>
          <p:cNvSpPr txBox="1"/>
          <p:nvPr/>
        </p:nvSpPr>
        <p:spPr>
          <a:xfrm>
            <a:off x="793288" y="1402958"/>
            <a:ext cx="4245332" cy="407163"/>
          </a:xfrm>
          <a:prstGeom prst="rect">
            <a:avLst/>
          </a:prstGeom>
        </p:spPr>
        <p:txBody>
          <a:bodyPr lIns="0" tIns="0" rIns="0" bIns="0" rtlCol="0" anchor="t">
            <a:spAutoFit/>
          </a:bodyPr>
          <a:lstStyle/>
          <a:p>
            <a:pPr marL="503790" lvl="1" indent="-251895">
              <a:lnSpc>
                <a:spcPts val="3266"/>
              </a:lnSpc>
              <a:buFont typeface="Arial"/>
              <a:buChar char="•"/>
            </a:pPr>
            <a:r>
              <a:rPr lang="vi-VN" sz="2333">
                <a:solidFill>
                  <a:srgbClr val="2B4B82"/>
                </a:solidFill>
                <a:latin typeface="Josefin Sans"/>
              </a:rPr>
              <a:t>Mục Tiêu:</a:t>
            </a:r>
            <a:endParaRPr lang="en-US" sz="2333">
              <a:solidFill>
                <a:srgbClr val="2B4B82"/>
              </a:solidFill>
              <a:latin typeface="Josefin Sans"/>
            </a:endParaRPr>
          </a:p>
        </p:txBody>
      </p:sp>
      <p:sp>
        <p:nvSpPr>
          <p:cNvPr id="8" name="TextBox 7">
            <a:extLst>
              <a:ext uri="{FF2B5EF4-FFF2-40B4-BE49-F238E27FC236}">
                <a16:creationId xmlns:a16="http://schemas.microsoft.com/office/drawing/2014/main" id="{A8F2D824-D347-F9D6-F3F1-47B9FBFEB7FD}"/>
              </a:ext>
            </a:extLst>
          </p:cNvPr>
          <p:cNvSpPr txBox="1"/>
          <p:nvPr/>
        </p:nvSpPr>
        <p:spPr>
          <a:xfrm>
            <a:off x="399142" y="3815512"/>
            <a:ext cx="3156858" cy="407163"/>
          </a:xfrm>
          <a:prstGeom prst="rect">
            <a:avLst/>
          </a:prstGeom>
        </p:spPr>
        <p:txBody>
          <a:bodyPr wrap="square" lIns="0" tIns="0" rIns="0" bIns="0" rtlCol="0" anchor="t">
            <a:spAutoFit/>
          </a:bodyPr>
          <a:lstStyle/>
          <a:p>
            <a:pPr marL="503790" lvl="1" indent="-251895">
              <a:lnSpc>
                <a:spcPts val="3266"/>
              </a:lnSpc>
              <a:buFont typeface="Arial"/>
              <a:buChar char="•"/>
            </a:pPr>
            <a:r>
              <a:rPr lang="vi-VN" sz="2333">
                <a:solidFill>
                  <a:srgbClr val="2B4B82"/>
                </a:solidFill>
                <a:latin typeface="Josefin Sans"/>
              </a:rPr>
              <a:t>Chức Năng:</a:t>
            </a:r>
            <a:endParaRPr lang="en-US" sz="2333">
              <a:solidFill>
                <a:srgbClr val="2B4B82"/>
              </a:solidFill>
              <a:latin typeface="Josefin Sans"/>
            </a:endParaRPr>
          </a:p>
        </p:txBody>
      </p:sp>
      <p:sp>
        <p:nvSpPr>
          <p:cNvPr id="9" name="TextBox 4">
            <a:extLst>
              <a:ext uri="{FF2B5EF4-FFF2-40B4-BE49-F238E27FC236}">
                <a16:creationId xmlns:a16="http://schemas.microsoft.com/office/drawing/2014/main" id="{5BA74157-14E5-CA95-0BFA-E080D7989FBD}"/>
              </a:ext>
            </a:extLst>
          </p:cNvPr>
          <p:cNvSpPr txBox="1"/>
          <p:nvPr/>
        </p:nvSpPr>
        <p:spPr>
          <a:xfrm>
            <a:off x="399142" y="4560566"/>
            <a:ext cx="5947229" cy="487634"/>
          </a:xfrm>
          <a:prstGeom prst="rect">
            <a:avLst/>
          </a:prstGeom>
        </p:spPr>
        <p:txBody>
          <a:bodyPr wrap="square" lIns="0" tIns="0" rIns="0" bIns="0" rtlCol="0" anchor="t">
            <a:spAutoFit/>
          </a:bodyPr>
          <a:lstStyle/>
          <a:p>
            <a:pPr marL="342900" lvl="0" indent="-342900">
              <a:lnSpc>
                <a:spcPct val="150000"/>
              </a:lnSpc>
              <a:spcBef>
                <a:spcPts val="600"/>
              </a:spcBef>
              <a:spcAft>
                <a:spcPts val="600"/>
              </a:spcAft>
              <a:buFont typeface="Wingdings" panose="05000000000000000000" pitchFamily="2" charset="2"/>
              <a:buChar char=""/>
              <a:tabLst>
                <a:tab pos="228600" algn="l"/>
              </a:tabLst>
            </a:pPr>
            <a:r>
              <a:rPr lang="en-US" sz="2400">
                <a:effectLst/>
                <a:latin typeface="Times New Roman" panose="02020603050405020304" pitchFamily="18" charset="0"/>
                <a:ea typeface="Times New Roman" panose="02020603050405020304" pitchFamily="18" charset="0"/>
              </a:rPr>
              <a:t>Nhập thông tin khách </a:t>
            </a:r>
            <a:r>
              <a:rPr lang="vi-VN" sz="2400">
                <a:effectLst/>
                <a:latin typeface="Times New Roman" panose="02020603050405020304" pitchFamily="18" charset="0"/>
                <a:ea typeface="Times New Roman" panose="02020603050405020304" pitchFamily="18" charset="0"/>
              </a:rPr>
              <a:t>hàng và nhân viên.</a:t>
            </a:r>
            <a:endParaRPr lang="en-SG" sz="2400">
              <a:effectLst/>
              <a:latin typeface="Times New Roman" panose="02020603050405020304" pitchFamily="18" charset="0"/>
              <a:ea typeface="Times New Roman" panose="02020603050405020304" pitchFamily="18" charset="0"/>
            </a:endParaRPr>
          </a:p>
        </p:txBody>
      </p:sp>
      <p:sp>
        <p:nvSpPr>
          <p:cNvPr id="10" name="TextBox 4">
            <a:extLst>
              <a:ext uri="{FF2B5EF4-FFF2-40B4-BE49-F238E27FC236}">
                <a16:creationId xmlns:a16="http://schemas.microsoft.com/office/drawing/2014/main" id="{9925B2B8-951E-1D88-0E8F-BDF11C54ABCE}"/>
              </a:ext>
            </a:extLst>
          </p:cNvPr>
          <p:cNvSpPr txBox="1"/>
          <p:nvPr/>
        </p:nvSpPr>
        <p:spPr>
          <a:xfrm>
            <a:off x="399143" y="5431120"/>
            <a:ext cx="5947229" cy="1041632"/>
          </a:xfrm>
          <a:prstGeom prst="rect">
            <a:avLst/>
          </a:prstGeom>
        </p:spPr>
        <p:txBody>
          <a:bodyPr wrap="square" lIns="0" tIns="0" rIns="0" bIns="0" rtlCol="0" anchor="t">
            <a:spAutoFit/>
          </a:bodyPr>
          <a:lstStyle/>
          <a:p>
            <a:pPr marL="342900" lvl="0" indent="-342900">
              <a:lnSpc>
                <a:spcPct val="150000"/>
              </a:lnSpc>
              <a:spcBef>
                <a:spcPts val="600"/>
              </a:spcBef>
              <a:spcAft>
                <a:spcPts val="600"/>
              </a:spcAft>
              <a:buFont typeface="Wingdings" panose="05000000000000000000" pitchFamily="2" charset="2"/>
              <a:buChar char=""/>
              <a:tabLst>
                <a:tab pos="228600" algn="l"/>
              </a:tabLst>
            </a:pPr>
            <a:r>
              <a:rPr lang="en-US" sz="2400">
                <a:effectLst/>
                <a:latin typeface="Times New Roman" panose="02020603050405020304" pitchFamily="18" charset="0"/>
                <a:ea typeface="Times New Roman" panose="02020603050405020304" pitchFamily="18" charset="0"/>
              </a:rPr>
              <a:t>Nhập dữ</a:t>
            </a:r>
            <a:r>
              <a:rPr lang="vi-VN" sz="2400">
                <a:effectLst/>
                <a:latin typeface="Times New Roman" panose="02020603050405020304" pitchFamily="18" charset="0"/>
                <a:ea typeface="Times New Roman" panose="02020603050405020304" pitchFamily="18" charset="0"/>
              </a:rPr>
              <a:t> liệu cho giầy, loại giầy và nhà cung cấp</a:t>
            </a:r>
            <a:r>
              <a:rPr lang="en-US" sz="2400">
                <a:effectLst/>
                <a:latin typeface="Times New Roman" panose="02020603050405020304" pitchFamily="18" charset="0"/>
                <a:ea typeface="Times New Roman" panose="02020603050405020304" pitchFamily="18" charset="0"/>
              </a:rPr>
              <a:t>.</a:t>
            </a:r>
            <a:endParaRPr lang="en-SG" sz="2400">
              <a:effectLst/>
              <a:latin typeface="Times New Roman" panose="02020603050405020304" pitchFamily="18" charset="0"/>
              <a:ea typeface="Times New Roman" panose="02020603050405020304" pitchFamily="18" charset="0"/>
            </a:endParaRPr>
          </a:p>
        </p:txBody>
      </p:sp>
      <p:sp>
        <p:nvSpPr>
          <p:cNvPr id="11" name="TextBox 4">
            <a:extLst>
              <a:ext uri="{FF2B5EF4-FFF2-40B4-BE49-F238E27FC236}">
                <a16:creationId xmlns:a16="http://schemas.microsoft.com/office/drawing/2014/main" id="{2FBCEC91-68CC-D70B-6807-A729CC2BDED4}"/>
              </a:ext>
            </a:extLst>
          </p:cNvPr>
          <p:cNvSpPr txBox="1"/>
          <p:nvPr/>
        </p:nvSpPr>
        <p:spPr>
          <a:xfrm>
            <a:off x="7308590" y="4560566"/>
            <a:ext cx="4263572" cy="487634"/>
          </a:xfrm>
          <a:prstGeom prst="rect">
            <a:avLst/>
          </a:prstGeom>
        </p:spPr>
        <p:txBody>
          <a:bodyPr wrap="square" lIns="0" tIns="0" rIns="0" bIns="0" rtlCol="0" anchor="t">
            <a:spAutoFit/>
          </a:bodyPr>
          <a:lstStyle/>
          <a:p>
            <a:pPr marL="342900" indent="-342900">
              <a:lnSpc>
                <a:spcPct val="150000"/>
              </a:lnSpc>
              <a:spcBef>
                <a:spcPts val="600"/>
              </a:spcBef>
              <a:spcAft>
                <a:spcPts val="600"/>
              </a:spcAft>
              <a:buFont typeface="Wingdings" panose="05000000000000000000" pitchFamily="2" charset="2"/>
              <a:buChar char=""/>
              <a:tabLst>
                <a:tab pos="228600" algn="l"/>
              </a:tabLst>
            </a:pPr>
            <a:r>
              <a:rPr lang="en-US" sz="2400">
                <a:effectLst/>
                <a:latin typeface="Times New Roman" panose="02020603050405020304" pitchFamily="18" charset="0"/>
                <a:ea typeface="Times New Roman" panose="02020603050405020304" pitchFamily="18" charset="0"/>
              </a:rPr>
              <a:t>Tính tổng</a:t>
            </a:r>
            <a:r>
              <a:rPr lang="vi-VN" sz="2400">
                <a:effectLst/>
                <a:latin typeface="Times New Roman" panose="02020603050405020304" pitchFamily="18" charset="0"/>
                <a:ea typeface="Times New Roman" panose="02020603050405020304" pitchFamily="18" charset="0"/>
              </a:rPr>
              <a:t> tiền của giầy.</a:t>
            </a:r>
            <a:endParaRPr lang="en-SG" sz="2400">
              <a:effectLst/>
              <a:latin typeface="Times New Roman" panose="02020603050405020304" pitchFamily="18" charset="0"/>
              <a:ea typeface="Times New Roman" panose="02020603050405020304" pitchFamily="18" charset="0"/>
            </a:endParaRPr>
          </a:p>
        </p:txBody>
      </p:sp>
      <p:sp>
        <p:nvSpPr>
          <p:cNvPr id="12" name="TextBox 4">
            <a:extLst>
              <a:ext uri="{FF2B5EF4-FFF2-40B4-BE49-F238E27FC236}">
                <a16:creationId xmlns:a16="http://schemas.microsoft.com/office/drawing/2014/main" id="{22BC12BC-6851-0539-D8F1-1B9736220744}"/>
              </a:ext>
            </a:extLst>
          </p:cNvPr>
          <p:cNvSpPr txBox="1"/>
          <p:nvPr/>
        </p:nvSpPr>
        <p:spPr>
          <a:xfrm>
            <a:off x="7239000" y="5464302"/>
            <a:ext cx="4553857" cy="487634"/>
          </a:xfrm>
          <a:prstGeom prst="rect">
            <a:avLst/>
          </a:prstGeom>
        </p:spPr>
        <p:txBody>
          <a:bodyPr wrap="square" lIns="0" tIns="0" rIns="0" bIns="0" rtlCol="0" anchor="t">
            <a:spAutoFit/>
          </a:bodyPr>
          <a:lstStyle/>
          <a:p>
            <a:pPr marL="342900" lvl="0" indent="-342900">
              <a:lnSpc>
                <a:spcPct val="150000"/>
              </a:lnSpc>
              <a:spcBef>
                <a:spcPts val="600"/>
              </a:spcBef>
              <a:spcAft>
                <a:spcPts val="600"/>
              </a:spcAft>
              <a:buFont typeface="Wingdings" panose="05000000000000000000" pitchFamily="2" charset="2"/>
              <a:buChar char=""/>
              <a:tabLst>
                <a:tab pos="228600" algn="l"/>
              </a:tabLst>
            </a:pPr>
            <a:r>
              <a:rPr lang="vi-VN" sz="2400" kern="0">
                <a:effectLst/>
                <a:latin typeface="Times New Roman" panose="02020603050405020304" pitchFamily="18" charset="0"/>
                <a:ea typeface="Times New Roman" panose="02020603050405020304" pitchFamily="18" charset="0"/>
              </a:rPr>
              <a:t>Thống kê doanh thu và mặt hàng.</a:t>
            </a:r>
            <a:endParaRPr lang="en-SG" sz="24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TextBox 3"/>
          <p:cNvSpPr txBox="1"/>
          <p:nvPr/>
        </p:nvSpPr>
        <p:spPr>
          <a:xfrm>
            <a:off x="1112381" y="422325"/>
            <a:ext cx="9165813" cy="698268"/>
          </a:xfrm>
          <a:prstGeom prst="rect">
            <a:avLst/>
          </a:prstGeom>
        </p:spPr>
        <p:txBody>
          <a:bodyPr lIns="0" tIns="0" rIns="0" bIns="0" rtlCol="0" anchor="t">
            <a:spAutoFit/>
          </a:bodyPr>
          <a:lstStyle/>
          <a:p>
            <a:pPr>
              <a:lnSpc>
                <a:spcPts val="5130"/>
              </a:lnSpc>
            </a:pPr>
            <a:r>
              <a:rPr lang="en-US" sz="5400" spc="-53">
                <a:solidFill>
                  <a:srgbClr val="2B4B82"/>
                </a:solidFill>
                <a:latin typeface="Josefin Sans Bold"/>
              </a:rPr>
              <a:t>3.</a:t>
            </a:r>
            <a:r>
              <a:rPr lang="vi-VN" sz="5400" spc="-53">
                <a:solidFill>
                  <a:srgbClr val="2B4B82"/>
                </a:solidFill>
                <a:latin typeface="Josefin Sans Bold"/>
              </a:rPr>
              <a:t>1</a:t>
            </a:r>
            <a:r>
              <a:rPr lang="en-US" sz="5400" spc="-53">
                <a:solidFill>
                  <a:srgbClr val="2B4B82"/>
                </a:solidFill>
                <a:latin typeface="Josefin Sans Bold"/>
              </a:rPr>
              <a:t> </a:t>
            </a:r>
            <a:r>
              <a:rPr lang="vi-VN" sz="5400" spc="-53">
                <a:solidFill>
                  <a:srgbClr val="2B4B82"/>
                </a:solidFill>
                <a:latin typeface="Josefin Sans Bold"/>
              </a:rPr>
              <a:t>HỆ THỐNG DỮ LIỆU</a:t>
            </a:r>
            <a:endParaRPr lang="en-US" sz="5400" spc="-53">
              <a:solidFill>
                <a:srgbClr val="2B4B82"/>
              </a:solidFill>
              <a:latin typeface="Josefin Sans Bold"/>
            </a:endParaRPr>
          </a:p>
        </p:txBody>
      </p:sp>
      <p:pic>
        <p:nvPicPr>
          <p:cNvPr id="4" name="Picture 3">
            <a:extLst>
              <a:ext uri="{FF2B5EF4-FFF2-40B4-BE49-F238E27FC236}">
                <a16:creationId xmlns:a16="http://schemas.microsoft.com/office/drawing/2014/main" id="{7B68ED11-9648-3DB0-3DDE-08CA86878757}"/>
              </a:ext>
            </a:extLst>
          </p:cNvPr>
          <p:cNvPicPr>
            <a:picLocks noChangeAspect="1"/>
          </p:cNvPicPr>
          <p:nvPr/>
        </p:nvPicPr>
        <p:blipFill>
          <a:blip r:embed="rId2"/>
          <a:stretch>
            <a:fillRect/>
          </a:stretch>
        </p:blipFill>
        <p:spPr>
          <a:xfrm>
            <a:off x="0" y="1120593"/>
            <a:ext cx="12192000" cy="57374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2EDAF78-96A2-A289-D1F4-80393C3DC7C0}"/>
              </a:ext>
            </a:extLst>
          </p:cNvPr>
          <p:cNvSpPr/>
          <p:nvPr/>
        </p:nvSpPr>
        <p:spPr>
          <a:xfrm>
            <a:off x="0" y="-115866"/>
            <a:ext cx="12192000" cy="6858000"/>
          </a:xfrm>
          <a:prstGeom prst="rect">
            <a:avLst/>
          </a:prstGeom>
          <a:solidFill>
            <a:srgbClr val="CDE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8" name="Title 1">
            <a:extLst>
              <a:ext uri="{FF2B5EF4-FFF2-40B4-BE49-F238E27FC236}">
                <a16:creationId xmlns:a16="http://schemas.microsoft.com/office/drawing/2014/main" id="{6EBDB482-1CD4-9022-B20A-F84B6A5E434D}"/>
              </a:ext>
            </a:extLst>
          </p:cNvPr>
          <p:cNvSpPr>
            <a:spLocks noGrp="1"/>
          </p:cNvSpPr>
          <p:nvPr>
            <p:ph type="title"/>
          </p:nvPr>
        </p:nvSpPr>
        <p:spPr>
          <a:xfrm>
            <a:off x="814192" y="21920"/>
            <a:ext cx="10579979" cy="988930"/>
          </a:xfrm>
        </p:spPr>
        <p:txBody>
          <a:bodyPr>
            <a:normAutofit/>
          </a:bodyPr>
          <a:lstStyle/>
          <a:p>
            <a:r>
              <a:rPr lang="vi-VN" sz="5000">
                <a:latin typeface="Times New Roman" panose="02020603050405020304" pitchFamily="18" charset="0"/>
                <a:cs typeface="Times New Roman" panose="02020603050405020304" pitchFamily="18" charset="0"/>
              </a:rPr>
              <a:t>3.2 MÔ TẢ HỆ THỐNG:</a:t>
            </a:r>
            <a:endParaRPr lang="en-US" sz="5000" dirty="0">
              <a:latin typeface="Times New Roman" panose="02020603050405020304" pitchFamily="18" charset="0"/>
              <a:cs typeface="Times New Roman" panose="02020603050405020304" pitchFamily="18" charset="0"/>
            </a:endParaRPr>
          </a:p>
        </p:txBody>
      </p:sp>
      <p:graphicFrame>
        <p:nvGraphicFramePr>
          <p:cNvPr id="9" name="Table 4">
            <a:extLst>
              <a:ext uri="{FF2B5EF4-FFF2-40B4-BE49-F238E27FC236}">
                <a16:creationId xmlns:a16="http://schemas.microsoft.com/office/drawing/2014/main" id="{7EC1A11E-686F-CF2D-3CDA-7CDFE9743005}"/>
              </a:ext>
            </a:extLst>
          </p:cNvPr>
          <p:cNvGraphicFramePr>
            <a:graphicFrameLocks noGrp="1"/>
          </p:cNvGraphicFramePr>
          <p:nvPr>
            <p:ph idx="1"/>
            <p:extLst>
              <p:ext uri="{D42A27DB-BD31-4B8C-83A1-F6EECF244321}">
                <p14:modId xmlns:p14="http://schemas.microsoft.com/office/powerpoint/2010/main" val="535753014"/>
              </p:ext>
            </p:extLst>
          </p:nvPr>
        </p:nvGraphicFramePr>
        <p:xfrm>
          <a:off x="6147" y="876821"/>
          <a:ext cx="12185853" cy="8288276"/>
        </p:xfrm>
        <a:graphic>
          <a:graphicData uri="http://schemas.openxmlformats.org/drawingml/2006/table">
            <a:tbl>
              <a:tblPr firstRow="1" bandRow="1">
                <a:tableStyleId>{F5AB1C69-6EDB-4FF4-983F-18BD219EF322}</a:tableStyleId>
              </a:tblPr>
              <a:tblGrid>
                <a:gridCol w="656884">
                  <a:extLst>
                    <a:ext uri="{9D8B030D-6E8A-4147-A177-3AD203B41FA5}">
                      <a16:colId xmlns:a16="http://schemas.microsoft.com/office/drawing/2014/main" val="1958681826"/>
                    </a:ext>
                  </a:extLst>
                </a:gridCol>
                <a:gridCol w="1829648">
                  <a:extLst>
                    <a:ext uri="{9D8B030D-6E8A-4147-A177-3AD203B41FA5}">
                      <a16:colId xmlns:a16="http://schemas.microsoft.com/office/drawing/2014/main" val="3383363417"/>
                    </a:ext>
                  </a:extLst>
                </a:gridCol>
                <a:gridCol w="4241950">
                  <a:extLst>
                    <a:ext uri="{9D8B030D-6E8A-4147-A177-3AD203B41FA5}">
                      <a16:colId xmlns:a16="http://schemas.microsoft.com/office/drawing/2014/main" val="2187319161"/>
                    </a:ext>
                  </a:extLst>
                </a:gridCol>
                <a:gridCol w="5457371">
                  <a:extLst>
                    <a:ext uri="{9D8B030D-6E8A-4147-A177-3AD203B41FA5}">
                      <a16:colId xmlns:a16="http://schemas.microsoft.com/office/drawing/2014/main" val="1436367924"/>
                    </a:ext>
                  </a:extLst>
                </a:gridCol>
              </a:tblGrid>
              <a:tr h="506730">
                <a:tc>
                  <a:txBody>
                    <a:bodyPr/>
                    <a:lstStyle/>
                    <a:p>
                      <a:pPr algn="ctr"/>
                      <a:r>
                        <a:rPr lang="en-US" dirty="0">
                          <a:latin typeface="Times New Roman" panose="02020603050405020304" pitchFamily="18" charset="0"/>
                          <a:cs typeface="Times New Roman" panose="02020603050405020304" pitchFamily="18" charset="0"/>
                        </a:rPr>
                        <a:t>STT</a:t>
                      </a:r>
                    </a:p>
                  </a:txBody>
                  <a:tcPr>
                    <a:solidFill>
                      <a:schemeClr val="accent2">
                        <a:lumMod val="50000"/>
                      </a:schemeClr>
                    </a:solidFill>
                  </a:tcPr>
                </a:tc>
                <a:tc>
                  <a:txBody>
                    <a:bodyPr/>
                    <a:lstStyle/>
                    <a:p>
                      <a:pPr algn="ctr"/>
                      <a:r>
                        <a:rPr lang="en-US" dirty="0">
                          <a:latin typeface="Times New Roman" panose="02020603050405020304" pitchFamily="18" charset="0"/>
                          <a:cs typeface="Times New Roman" panose="02020603050405020304" pitchFamily="18" charset="0"/>
                        </a:rPr>
                        <a:t>Trang</a:t>
                      </a:r>
                    </a:p>
                  </a:txBody>
                  <a:tcPr>
                    <a:solidFill>
                      <a:schemeClr val="accent2">
                        <a:lumMod val="50000"/>
                      </a:schemeClr>
                    </a:solidFill>
                  </a:tcPr>
                </a:tc>
                <a:tc>
                  <a:txBody>
                    <a:bodyPr/>
                    <a:lstStyle/>
                    <a:p>
                      <a:pPr algn="ct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tả</a:t>
                      </a:r>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tc>
                  <a:txBody>
                    <a:bodyPr/>
                    <a:lstStyle/>
                    <a:p>
                      <a:pPr algn="ctr"/>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a:txBody>
                  <a:tcPr>
                    <a:solidFill>
                      <a:schemeClr val="accent2">
                        <a:lumMod val="50000"/>
                      </a:schemeClr>
                    </a:solidFill>
                  </a:tcPr>
                </a:tc>
                <a:extLst>
                  <a:ext uri="{0D108BD9-81ED-4DB2-BD59-A6C34878D82A}">
                    <a16:rowId xmlns:a16="http://schemas.microsoft.com/office/drawing/2014/main" val="936193262"/>
                  </a:ext>
                </a:extLst>
              </a:tr>
              <a:tr h="1563626">
                <a:tc>
                  <a:txBody>
                    <a:bodyPr/>
                    <a:lstStyle/>
                    <a:p>
                      <a:pPr lvl="0" algn="ctr"/>
                      <a:r>
                        <a:rPr lang="en-US" dirty="0">
                          <a:latin typeface="Times New Roman" panose="02020603050405020304" pitchFamily="18" charset="0"/>
                          <a:cs typeface="Times New Roman" panose="02020603050405020304" pitchFamily="18" charset="0"/>
                        </a:rPr>
                        <a:t>1</a:t>
                      </a:r>
                    </a:p>
                  </a:txBody>
                  <a:tcPr/>
                </a:tc>
                <a:tc>
                  <a:txBody>
                    <a:bodyPr/>
                    <a:lstStyle/>
                    <a:p>
                      <a:r>
                        <a:rPr lang="en-US">
                          <a:latin typeface="Times New Roman" panose="02020603050405020304" pitchFamily="18" charset="0"/>
                          <a:cs typeface="Times New Roman" panose="02020603050405020304" pitchFamily="18" charset="0"/>
                        </a:rPr>
                        <a:t>Trang </a:t>
                      </a:r>
                      <a:r>
                        <a:rPr lang="vi-VN">
                          <a:latin typeface="Times New Roman" panose="02020603050405020304" pitchFamily="18" charset="0"/>
                          <a:cs typeface="Times New Roman" panose="02020603050405020304" pitchFamily="18" charset="0"/>
                        </a:rPr>
                        <a:t>C</a:t>
                      </a:r>
                      <a:r>
                        <a:rPr lang="en-US">
                          <a:latin typeface="Times New Roman" panose="02020603050405020304" pitchFamily="18" charset="0"/>
                          <a:cs typeface="Times New Roman" panose="02020603050405020304" pitchFamily="18" charset="0"/>
                        </a:rPr>
                        <a:t>hủ</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Bao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gồm</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các</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module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chính</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t>
                      </a:r>
                    </a:p>
                    <a:p>
                      <a:r>
                        <a:rPr lang="en-US" sz="1800" b="0" i="0" kern="1200">
                          <a:solidFill>
                            <a:schemeClr val="dk1"/>
                          </a:solidFill>
                          <a:effectLst/>
                          <a:latin typeface="Times New Roman" panose="02020603050405020304" pitchFamily="18" charset="0"/>
                          <a:ea typeface="+mn-ea"/>
                          <a:cs typeface="Times New Roman" panose="02020603050405020304" pitchFamily="18" charset="0"/>
                        </a:rPr>
                        <a:t>- Trang </a:t>
                      </a:r>
                      <a:r>
                        <a:rPr lang="vi-VN" sz="1800" b="0" i="0" kern="1200">
                          <a:solidFill>
                            <a:schemeClr val="dk1"/>
                          </a:solidFill>
                          <a:effectLst/>
                          <a:latin typeface="Times New Roman" panose="02020603050405020304" pitchFamily="18" charset="0"/>
                          <a:ea typeface="+mn-ea"/>
                          <a:cs typeface="Times New Roman" panose="02020603050405020304" pitchFamily="18" charset="0"/>
                        </a:rPr>
                        <a:t>chủ.</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vi-VN" sz="1800" b="0" i="0" kern="1200">
                          <a:solidFill>
                            <a:schemeClr val="dk1"/>
                          </a:solidFill>
                          <a:effectLst/>
                          <a:latin typeface="Times New Roman" panose="02020603050405020304" pitchFamily="18" charset="0"/>
                          <a:ea typeface="+mn-ea"/>
                          <a:cs typeface="Times New Roman" panose="02020603050405020304" pitchFamily="18" charset="0"/>
                        </a:rPr>
                        <a:t>- Quản lí.</a:t>
                      </a:r>
                    </a:p>
                    <a:p>
                      <a:r>
                        <a:rPr lang="vi-VN" sz="1800" b="0" i="0" kern="1200">
                          <a:solidFill>
                            <a:schemeClr val="dk1"/>
                          </a:solidFill>
                          <a:effectLst/>
                          <a:latin typeface="Times New Roman" panose="02020603050405020304" pitchFamily="18" charset="0"/>
                          <a:ea typeface="+mn-ea"/>
                          <a:cs typeface="Times New Roman" panose="02020603050405020304" pitchFamily="18" charset="0"/>
                        </a:rPr>
                        <a:t>- Báo Cáo - Thống Kê.</a:t>
                      </a:r>
                    </a:p>
                    <a:p>
                      <a:r>
                        <a:rPr lang="vi-VN" sz="1800" b="0" i="0" kern="1200">
                          <a:solidFill>
                            <a:schemeClr val="dk1"/>
                          </a:solidFill>
                          <a:effectLst/>
                          <a:latin typeface="Times New Roman" panose="02020603050405020304" pitchFamily="18" charset="0"/>
                          <a:ea typeface="+mn-ea"/>
                          <a:cs typeface="Times New Roman" panose="02020603050405020304" pitchFamily="18" charset="0"/>
                        </a:rPr>
                        <a:t>- Trợ giúp.</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vi-VN" dirty="0">
                          <a:latin typeface="Times New Roman" panose="02020603050405020304" pitchFamily="18" charset="0"/>
                          <a:cs typeface="Times New Roman" panose="02020603050405020304" pitchFamily="18" charset="0"/>
                        </a:rPr>
                        <a:t>- Giao </a:t>
                      </a:r>
                      <a:r>
                        <a:rPr lang="vi-VN" dirty="0" err="1">
                          <a:latin typeface="Times New Roman" panose="02020603050405020304" pitchFamily="18" charset="0"/>
                          <a:cs typeface="Times New Roman" panose="02020603050405020304" pitchFamily="18" charset="0"/>
                        </a:rPr>
                        <a:t>diện</a:t>
                      </a:r>
                      <a:r>
                        <a:rPr lang="vi-VN" dirty="0">
                          <a:latin typeface="Times New Roman" panose="02020603050405020304" pitchFamily="18" charset="0"/>
                          <a:cs typeface="Times New Roman" panose="02020603050405020304" pitchFamily="18" charset="0"/>
                        </a:rPr>
                        <a:t> đơn </a:t>
                      </a:r>
                      <a:r>
                        <a:rPr lang="vi-VN" dirty="0" err="1">
                          <a:latin typeface="Times New Roman" panose="02020603050405020304" pitchFamily="18" charset="0"/>
                          <a:cs typeface="Times New Roman" panose="02020603050405020304" pitchFamily="18" charset="0"/>
                        </a:rPr>
                        <a:t>giản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đẹp</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mắt</a:t>
                      </a:r>
                      <a:r>
                        <a:rPr lang="vi-VN" dirty="0">
                          <a:latin typeface="Times New Roman" panose="02020603050405020304" pitchFamily="18" charset="0"/>
                          <a:cs typeface="Times New Roman" panose="02020603050405020304" pitchFamily="18" charset="0"/>
                        </a:rPr>
                        <a:t>, thân </a:t>
                      </a:r>
                      <a:r>
                        <a:rPr lang="vi-VN" dirty="0" err="1">
                          <a:latin typeface="Times New Roman" panose="02020603050405020304" pitchFamily="18" charset="0"/>
                          <a:cs typeface="Times New Roman" panose="02020603050405020304" pitchFamily="18" charset="0"/>
                        </a:rPr>
                        <a:t>thiện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với</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người</a:t>
                      </a:r>
                      <a:r>
                        <a:rPr lang="vi-VN" dirty="0">
                          <a:latin typeface="Times New Roman" panose="02020603050405020304" pitchFamily="18" charset="0"/>
                          <a:cs typeface="Times New Roman" panose="02020603050405020304" pitchFamily="18" charset="0"/>
                        </a:rPr>
                        <a:t> </a:t>
                      </a:r>
                      <a:r>
                        <a:rPr lang="vi-VN" err="1">
                          <a:latin typeface="Times New Roman" panose="02020603050405020304" pitchFamily="18" charset="0"/>
                          <a:cs typeface="Times New Roman" panose="02020603050405020304" pitchFamily="18" charset="0"/>
                        </a:rPr>
                        <a:t>dùng</a:t>
                      </a:r>
                      <a:r>
                        <a:rPr lang="vi-VN">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rõ</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ràng</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đơn giản giúp người dùng </a:t>
                      </a:r>
                      <a:r>
                        <a:rPr lang="en-US">
                          <a:latin typeface="Times New Roman" panose="02020603050405020304" pitchFamily="18" charset="0"/>
                          <a:cs typeface="Times New Roman" panose="02020603050405020304" pitchFamily="18" charset="0"/>
                        </a:rPr>
                        <a:t>dễ </a:t>
                      </a:r>
                      <a:r>
                        <a:rPr lang="en-US" err="1">
                          <a:latin typeface="Times New Roman" panose="02020603050405020304" pitchFamily="18" charset="0"/>
                          <a:cs typeface="Times New Roman" panose="02020603050405020304" pitchFamily="18" charset="0"/>
                        </a:rPr>
                        <a:t>dàng</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thao tác</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2326602"/>
                  </a:ext>
                </a:extLst>
              </a:tr>
              <a:tr h="1050057">
                <a:tc>
                  <a:txBody>
                    <a:bodyPr/>
                    <a:lstStyle/>
                    <a:p>
                      <a:pPr lvl="0" algn="ctr"/>
                      <a:r>
                        <a:rPr lang="en-US" dirty="0">
                          <a:latin typeface="Times New Roman" panose="02020603050405020304" pitchFamily="18" charset="0"/>
                          <a:cs typeface="Times New Roman" panose="02020603050405020304" pitchFamily="18" charset="0"/>
                        </a:rPr>
                        <a:t>2</a:t>
                      </a:r>
                    </a:p>
                  </a:txBody>
                  <a:tcPr/>
                </a:tc>
                <a:tc>
                  <a:txBody>
                    <a:bodyPr/>
                    <a:lstStyle/>
                    <a:p>
                      <a:r>
                        <a:rPr lang="vi-VN">
                          <a:latin typeface="Times New Roman" panose="02020603050405020304" pitchFamily="18" charset="0"/>
                          <a:cs typeface="Times New Roman" panose="02020603050405020304" pitchFamily="18" charset="0"/>
                        </a:rPr>
                        <a:t>Hệ Thống</a:t>
                      </a:r>
                      <a:endParaRPr lang="en-US" dirty="0">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Đăng nhập gồm:</a:t>
                      </a:r>
                    </a:p>
                    <a:p>
                      <a:r>
                        <a:rPr lang="vi-VN">
                          <a:latin typeface="Times New Roman" panose="02020603050405020304" pitchFamily="18" charset="0"/>
                          <a:cs typeface="Times New Roman" panose="02020603050405020304" pitchFamily="18" charset="0"/>
                        </a:rPr>
                        <a:t>-    Tài khoản.</a:t>
                      </a:r>
                    </a:p>
                    <a:p>
                      <a:pPr marL="0" indent="0">
                        <a:buFontTx/>
                        <a:buNone/>
                      </a:pPr>
                      <a:r>
                        <a:rPr lang="vi-VN">
                          <a:latin typeface="Times New Roman" panose="02020603050405020304" pitchFamily="18" charset="0"/>
                          <a:cs typeface="Times New Roman" panose="02020603050405020304" pitchFamily="18" charset="0"/>
                        </a:rPr>
                        <a:t>-    M</a:t>
                      </a:r>
                      <a:r>
                        <a:rPr lang="en-US">
                          <a:latin typeface="Times New Roman" panose="02020603050405020304" pitchFamily="18" charset="0"/>
                          <a:cs typeface="Times New Roman" panose="02020603050405020304" pitchFamily="18" charset="0"/>
                        </a:rPr>
                        <a:t>ật </a:t>
                      </a:r>
                      <a:r>
                        <a:rPr lang="vi-VN">
                          <a:latin typeface="Times New Roman" panose="02020603050405020304" pitchFamily="18" charset="0"/>
                          <a:cs typeface="Times New Roman" panose="02020603050405020304" pitchFamily="18" charset="0"/>
                        </a:rPr>
                        <a:t>khẩu.</a:t>
                      </a:r>
                    </a:p>
                    <a:p>
                      <a:pPr marL="285750" indent="-285750">
                        <a:buFontTx/>
                        <a:buChar char="-"/>
                      </a:pPr>
                      <a:r>
                        <a:rPr lang="vi-VN">
                          <a:latin typeface="Times New Roman" panose="02020603050405020304" pitchFamily="18" charset="0"/>
                          <a:cs typeface="Times New Roman" panose="02020603050405020304" pitchFamily="18" charset="0"/>
                        </a:rPr>
                        <a:t>Thoát</a:t>
                      </a:r>
                    </a:p>
                  </a:txBody>
                  <a:tcPr/>
                </a:tc>
                <a:tc>
                  <a:txBody>
                    <a:bodyPr/>
                    <a:lstStyle/>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Người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nhập</a:t>
                      </a:r>
                      <a:r>
                        <a:rPr lang="en-US">
                          <a:latin typeface="Times New Roman" panose="02020603050405020304" pitchFamily="18" charset="0"/>
                          <a:cs typeface="Times New Roman" panose="02020603050405020304" pitchFamily="18" charset="0"/>
                        </a:rPr>
                        <a:t> thì </a:t>
                      </a:r>
                      <a:r>
                        <a:rPr lang="en-US" dirty="0" err="1">
                          <a:latin typeface="Times New Roman" panose="02020603050405020304" pitchFamily="18" charset="0"/>
                          <a:cs typeface="Times New Roman" panose="02020603050405020304" pitchFamily="18" charset="0"/>
                        </a:rPr>
                        <a:t>mới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vào được phần mềm và có 2 cách đăng nhập với quyền hạn là user và admin.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5174560"/>
                  </a:ext>
                </a:extLst>
              </a:tr>
              <a:tr h="2856841">
                <a:tc>
                  <a:txBody>
                    <a:bodyPr/>
                    <a:lstStyle/>
                    <a:p>
                      <a:pPr lvl="0" algn="ctr"/>
                      <a:r>
                        <a:rPr lang="en-US" dirty="0">
                          <a:latin typeface="Times New Roman" panose="02020603050405020304" pitchFamily="18" charset="0"/>
                          <a:cs typeface="Times New Roman" panose="02020603050405020304" pitchFamily="18" charset="0"/>
                        </a:rPr>
                        <a:t>3</a:t>
                      </a:r>
                    </a:p>
                  </a:txBody>
                  <a:tcPr/>
                </a:tc>
                <a:tc>
                  <a:txBody>
                    <a:bodyPr/>
                    <a:lstStyle/>
                    <a:p>
                      <a:r>
                        <a:rPr lang="vi-VN">
                          <a:latin typeface="Times New Roman" panose="02020603050405020304" pitchFamily="18" charset="0"/>
                          <a:cs typeface="Times New Roman" panose="02020603050405020304" pitchFamily="18" charset="0"/>
                        </a:rPr>
                        <a:t>Quản Lý</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Quản Lý gồm:</a:t>
                      </a:r>
                    </a:p>
                    <a:p>
                      <a:r>
                        <a:rPr lang="vi-VN">
                          <a:latin typeface="Times New Roman" panose="02020603050405020304" pitchFamily="18" charset="0"/>
                          <a:cs typeface="Times New Roman" panose="02020603050405020304" pitchFamily="18" charset="0"/>
                        </a:rPr>
                        <a:t>-    Loại Giầy.</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    Nhà Cung Cấp.</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vi-VN">
                          <a:latin typeface="Times New Roman" panose="02020603050405020304" pitchFamily="18" charset="0"/>
                          <a:cs typeface="Times New Roman" panose="02020603050405020304" pitchFamily="18" charset="0"/>
                        </a:rPr>
                        <a:t>Giầy.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vi-VN">
                          <a:latin typeface="Times New Roman" panose="02020603050405020304" pitchFamily="18" charset="0"/>
                          <a:cs typeface="Times New Roman" panose="02020603050405020304" pitchFamily="18" charset="0"/>
                        </a:rPr>
                        <a:t>Khách Hàng.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vi-VN">
                          <a:latin typeface="Times New Roman" panose="02020603050405020304" pitchFamily="18" charset="0"/>
                          <a:cs typeface="Times New Roman" panose="02020603050405020304" pitchFamily="18" charset="0"/>
                        </a:rPr>
                        <a:t>Nhân Viên.</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vi-VN">
                          <a:latin typeface="Times New Roman" panose="02020603050405020304" pitchFamily="18" charset="0"/>
                          <a:cs typeface="Times New Roman" panose="02020603050405020304" pitchFamily="18" charset="0"/>
                        </a:rPr>
                        <a:t>Hóa Đơn Bán Hàng</a:t>
                      </a:r>
                    </a:p>
                    <a:p>
                      <a:endParaRPr lang="en-US">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 Loại Giầy giúp người sử dụng thêm lưu xóa giầy khi nhập hàng một cách dễ dàng.</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 Nhà Cung Cấp giúp người sử dụng thêm lưu xóa giầy khi nhập hàng một cách dễ dàng.</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 Giầy sẽ có những chức năng là thêm, sửa, xóa, lưu , xuất excel, tìm kiếm theo tên giầy. Giúp cho nhân viên và quản lí sử dụng 1 cách dễ dàng.</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 Khách Hàng và Nhân Viên sẽ có những chức năng là thêm, sửa, xóa, xuất excel và tìm kiếm.</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 Hóa đơn bán hàng sẽ có những chức năng là thêm, sửa, xóa, xuất excel và tìm kiếm giúp người dùng trở nên thuận lợi hơn khi sử dụng.</a:t>
                      </a:r>
                    </a:p>
                    <a:p>
                      <a:endParaRPr lang="vi-VN">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a:p>
                      <a:endParaRPr lang="vi-VN">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2200276"/>
                  </a:ext>
                </a:extLst>
              </a:tr>
            </a:tbl>
          </a:graphicData>
        </a:graphic>
      </p:graphicFrame>
    </p:spTree>
    <p:extLst>
      <p:ext uri="{BB962C8B-B14F-4D97-AF65-F5344CB8AC3E}">
        <p14:creationId xmlns:p14="http://schemas.microsoft.com/office/powerpoint/2010/main" val="85451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22EDAF78-96A2-A289-D1F4-80393C3DC7C0}"/>
              </a:ext>
            </a:extLst>
          </p:cNvPr>
          <p:cNvSpPr/>
          <p:nvPr/>
        </p:nvSpPr>
        <p:spPr>
          <a:xfrm>
            <a:off x="0" y="0"/>
            <a:ext cx="12192000" cy="6858000"/>
          </a:xfrm>
          <a:prstGeom prst="rect">
            <a:avLst/>
          </a:prstGeom>
          <a:solidFill>
            <a:srgbClr val="CDE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aphicFrame>
        <p:nvGraphicFramePr>
          <p:cNvPr id="7" name="Table 6">
            <a:extLst>
              <a:ext uri="{FF2B5EF4-FFF2-40B4-BE49-F238E27FC236}">
                <a16:creationId xmlns:a16="http://schemas.microsoft.com/office/drawing/2014/main" id="{EAEBAB63-FB59-E822-04C5-3AD803038937}"/>
              </a:ext>
            </a:extLst>
          </p:cNvPr>
          <p:cNvGraphicFramePr>
            <a:graphicFrameLocks noGrp="1"/>
          </p:cNvGraphicFramePr>
          <p:nvPr>
            <p:extLst>
              <p:ext uri="{D42A27DB-BD31-4B8C-83A1-F6EECF244321}">
                <p14:modId xmlns:p14="http://schemas.microsoft.com/office/powerpoint/2010/main" val="2937184593"/>
              </p:ext>
            </p:extLst>
          </p:nvPr>
        </p:nvGraphicFramePr>
        <p:xfrm>
          <a:off x="0" y="0"/>
          <a:ext cx="12192000" cy="3319398"/>
        </p:xfrm>
        <a:graphic>
          <a:graphicData uri="http://schemas.openxmlformats.org/drawingml/2006/table">
            <a:tbl>
              <a:tblPr>
                <a:tableStyleId>{F5AB1C69-6EDB-4FF4-983F-18BD219EF322}</a:tableStyleId>
              </a:tblPr>
              <a:tblGrid>
                <a:gridCol w="1013833">
                  <a:extLst>
                    <a:ext uri="{9D8B030D-6E8A-4147-A177-3AD203B41FA5}">
                      <a16:colId xmlns:a16="http://schemas.microsoft.com/office/drawing/2014/main" val="3374469383"/>
                    </a:ext>
                  </a:extLst>
                </a:gridCol>
                <a:gridCol w="1779471">
                  <a:extLst>
                    <a:ext uri="{9D8B030D-6E8A-4147-A177-3AD203B41FA5}">
                      <a16:colId xmlns:a16="http://schemas.microsoft.com/office/drawing/2014/main" val="1129740056"/>
                    </a:ext>
                  </a:extLst>
                </a:gridCol>
                <a:gridCol w="4196219">
                  <a:extLst>
                    <a:ext uri="{9D8B030D-6E8A-4147-A177-3AD203B41FA5}">
                      <a16:colId xmlns:a16="http://schemas.microsoft.com/office/drawing/2014/main" val="2737450001"/>
                    </a:ext>
                  </a:extLst>
                </a:gridCol>
                <a:gridCol w="5202477">
                  <a:extLst>
                    <a:ext uri="{9D8B030D-6E8A-4147-A177-3AD203B41FA5}">
                      <a16:colId xmlns:a16="http://schemas.microsoft.com/office/drawing/2014/main" val="1857323975"/>
                    </a:ext>
                  </a:extLst>
                </a:gridCol>
              </a:tblGrid>
              <a:tr h="3319398">
                <a:tc>
                  <a:txBody>
                    <a:bodyPr/>
                    <a:lstStyle/>
                    <a:p>
                      <a:pPr lvl="0" algn="ctr"/>
                      <a:r>
                        <a:rPr lang="vi-VN"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tc>
                <a:tc>
                  <a:txBody>
                    <a:bodyPr/>
                    <a:lstStyle/>
                    <a:p>
                      <a:r>
                        <a:rPr lang="vi-VN" sz="1800" b="0" i="0" kern="1200">
                          <a:solidFill>
                            <a:schemeClr val="dk1"/>
                          </a:solidFill>
                          <a:effectLst/>
                          <a:latin typeface="Times New Roman" panose="02020603050405020304" pitchFamily="18" charset="0"/>
                          <a:ea typeface="+mn-ea"/>
                          <a:cs typeface="Times New Roman" panose="02020603050405020304" pitchFamily="18" charset="0"/>
                        </a:rPr>
                        <a:t>Báo Cáo - Thống Kê</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b="0" i="0" kern="1200">
                          <a:solidFill>
                            <a:schemeClr val="dk1"/>
                          </a:solidFill>
                          <a:effectLst/>
                          <a:latin typeface="Times New Roman" panose="02020603050405020304" pitchFamily="18" charset="0"/>
                          <a:ea typeface="+mn-ea"/>
                          <a:cs typeface="Times New Roman" panose="02020603050405020304" pitchFamily="18" charset="0"/>
                        </a:rPr>
                        <a:t>Báo Cáo - Thống Kê</a:t>
                      </a:r>
                      <a:r>
                        <a:rPr lang="vi-VN">
                          <a:latin typeface="Times New Roman" panose="02020603050405020304" pitchFamily="18" charset="0"/>
                          <a:cs typeface="Times New Roman" panose="02020603050405020304" pitchFamily="18" charset="0"/>
                        </a:rPr>
                        <a:t>bao gồm:</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vi-VN">
                          <a:latin typeface="Times New Roman" panose="02020603050405020304" pitchFamily="18" charset="0"/>
                          <a:cs typeface="Times New Roman" panose="02020603050405020304" pitchFamily="18" charset="0"/>
                        </a:rPr>
                        <a:t>Thống Kê Doanh Thu</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vi-VN">
                          <a:latin typeface="Times New Roman" panose="02020603050405020304" pitchFamily="18" charset="0"/>
                          <a:cs typeface="Times New Roman" panose="02020603050405020304" pitchFamily="18" charset="0"/>
                        </a:rPr>
                        <a:t>Thống Kê Giầy </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 Thống Kê Doanh Thu giúp người dùng biết được thông tin của giầy và tổng số lượng giầy đã bán ra giúp người quản lí biết được doaanh thu của mình có tốt hay không.</a:t>
                      </a:r>
                    </a:p>
                    <a:p>
                      <a:pPr marL="0" marR="0" lvl="0" indent="0" algn="l" defTabSz="914400" rtl="0" eaLnBrk="1" fontAlgn="auto" latinLnBrk="0" hangingPunct="1">
                        <a:lnSpc>
                          <a:spcPct val="100000"/>
                        </a:lnSpc>
                        <a:spcBef>
                          <a:spcPts val="0"/>
                        </a:spcBef>
                        <a:spcAft>
                          <a:spcPts val="0"/>
                        </a:spcAft>
                        <a:buClrTx/>
                        <a:buSzTx/>
                        <a:buFontTx/>
                        <a:buNone/>
                        <a:tabLst/>
                        <a:defRPr/>
                      </a:pPr>
                      <a:r>
                        <a:rPr lang="vi-VN">
                          <a:latin typeface="Times New Roman" panose="02020603050405020304" pitchFamily="18" charset="0"/>
                          <a:cs typeface="Times New Roman" panose="02020603050405020304" pitchFamily="18" charset="0"/>
                        </a:rPr>
                        <a:t>- Thống Kê Giầy cho biết số lượng tồn của giầy ở trong kho giúp người quản lí cân nhắc cần nhập thêm hàng hay không.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vi-VN">
                        <a:latin typeface="Times New Roman" panose="02020603050405020304" pitchFamily="18" charset="0"/>
                        <a:cs typeface="Times New Roman" panose="02020603050405020304" pitchFamily="18" charset="0"/>
                      </a:endParaRPr>
                    </a:p>
                    <a:p>
                      <a:pPr marL="0" indent="0">
                        <a:buFontTx/>
                        <a:buNone/>
                      </a:pP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8636836"/>
                  </a:ext>
                </a:extLst>
              </a:tr>
            </a:tbl>
          </a:graphicData>
        </a:graphic>
      </p:graphicFrame>
      <p:graphicFrame>
        <p:nvGraphicFramePr>
          <p:cNvPr id="14" name="Table 13">
            <a:extLst>
              <a:ext uri="{FF2B5EF4-FFF2-40B4-BE49-F238E27FC236}">
                <a16:creationId xmlns:a16="http://schemas.microsoft.com/office/drawing/2014/main" id="{205EDD1A-134B-4EC5-6710-ACD6D8CD1235}"/>
              </a:ext>
            </a:extLst>
          </p:cNvPr>
          <p:cNvGraphicFramePr>
            <a:graphicFrameLocks noGrp="1"/>
          </p:cNvGraphicFramePr>
          <p:nvPr>
            <p:extLst>
              <p:ext uri="{D42A27DB-BD31-4B8C-83A1-F6EECF244321}">
                <p14:modId xmlns:p14="http://schemas.microsoft.com/office/powerpoint/2010/main" val="3579047801"/>
              </p:ext>
            </p:extLst>
          </p:nvPr>
        </p:nvGraphicFramePr>
        <p:xfrm>
          <a:off x="1" y="3319398"/>
          <a:ext cx="12192000" cy="1069722"/>
        </p:xfrm>
        <a:graphic>
          <a:graphicData uri="http://schemas.openxmlformats.org/drawingml/2006/table">
            <a:tbl>
              <a:tblPr>
                <a:tableStyleId>{F5AB1C69-6EDB-4FF4-983F-18BD219EF322}</a:tableStyleId>
              </a:tblPr>
              <a:tblGrid>
                <a:gridCol w="1014607">
                  <a:extLst>
                    <a:ext uri="{9D8B030D-6E8A-4147-A177-3AD203B41FA5}">
                      <a16:colId xmlns:a16="http://schemas.microsoft.com/office/drawing/2014/main" val="3374469383"/>
                    </a:ext>
                  </a:extLst>
                </a:gridCol>
                <a:gridCol w="1778696">
                  <a:extLst>
                    <a:ext uri="{9D8B030D-6E8A-4147-A177-3AD203B41FA5}">
                      <a16:colId xmlns:a16="http://schemas.microsoft.com/office/drawing/2014/main" val="1129740056"/>
                    </a:ext>
                  </a:extLst>
                </a:gridCol>
                <a:gridCol w="4183693">
                  <a:extLst>
                    <a:ext uri="{9D8B030D-6E8A-4147-A177-3AD203B41FA5}">
                      <a16:colId xmlns:a16="http://schemas.microsoft.com/office/drawing/2014/main" val="2737450001"/>
                    </a:ext>
                  </a:extLst>
                </a:gridCol>
                <a:gridCol w="5215004">
                  <a:extLst>
                    <a:ext uri="{9D8B030D-6E8A-4147-A177-3AD203B41FA5}">
                      <a16:colId xmlns:a16="http://schemas.microsoft.com/office/drawing/2014/main" val="1857323975"/>
                    </a:ext>
                  </a:extLst>
                </a:gridCol>
              </a:tblGrid>
              <a:tr h="1069722">
                <a:tc>
                  <a:txBody>
                    <a:bodyPr/>
                    <a:lstStyle/>
                    <a:p>
                      <a:pPr lvl="0" algn="ctr"/>
                      <a:r>
                        <a:rPr lang="vi-VN"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Trợ giúp</a:t>
                      </a:r>
                      <a:endParaRPr lang="en-US" dirty="0">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Trợ giúp bao gồm biểu mẫu hỗ trợ </a:t>
                      </a:r>
                      <a:endParaRPr lang="en-US" dirty="0">
                        <a:latin typeface="Times New Roman" panose="02020603050405020304" pitchFamily="18" charset="0"/>
                        <a:cs typeface="Times New Roman" panose="02020603050405020304" pitchFamily="18" charset="0"/>
                      </a:endParaRPr>
                    </a:p>
                  </a:txBody>
                  <a:tcPr/>
                </a:tc>
                <a:tc>
                  <a:txBody>
                    <a:bodyPr/>
                    <a:lstStyle/>
                    <a:p>
                      <a:pPr marL="0" indent="0">
                        <a:buFontTx/>
                        <a:buNone/>
                      </a:pPr>
                      <a:r>
                        <a:rPr lang="vi-VN">
                          <a:latin typeface="Times New Roman" panose="02020603050405020304" pitchFamily="18" charset="0"/>
                          <a:cs typeface="Times New Roman" panose="02020603050405020304" pitchFamily="18" charset="0"/>
                        </a:rPr>
                        <a:t>Giúp cho người dùng thấy sử dụng hệ thống tốt hơn khi không biết cách sử dụng.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8636836"/>
                  </a:ext>
                </a:extLst>
              </a:tr>
            </a:tbl>
          </a:graphicData>
        </a:graphic>
      </p:graphicFrame>
      <p:graphicFrame>
        <p:nvGraphicFramePr>
          <p:cNvPr id="2" name="Table 1">
            <a:extLst>
              <a:ext uri="{FF2B5EF4-FFF2-40B4-BE49-F238E27FC236}">
                <a16:creationId xmlns:a16="http://schemas.microsoft.com/office/drawing/2014/main" id="{0EE3534D-7662-B0CE-8530-1CEB4063BCE9}"/>
              </a:ext>
            </a:extLst>
          </p:cNvPr>
          <p:cNvGraphicFramePr>
            <a:graphicFrameLocks noGrp="1"/>
          </p:cNvGraphicFramePr>
          <p:nvPr>
            <p:extLst>
              <p:ext uri="{D42A27DB-BD31-4B8C-83A1-F6EECF244321}">
                <p14:modId xmlns:p14="http://schemas.microsoft.com/office/powerpoint/2010/main" val="2124468687"/>
              </p:ext>
            </p:extLst>
          </p:nvPr>
        </p:nvGraphicFramePr>
        <p:xfrm>
          <a:off x="-1" y="4343400"/>
          <a:ext cx="12192000" cy="2560320"/>
        </p:xfrm>
        <a:graphic>
          <a:graphicData uri="http://schemas.openxmlformats.org/drawingml/2006/table">
            <a:tbl>
              <a:tblPr>
                <a:tableStyleId>{F5AB1C69-6EDB-4FF4-983F-18BD219EF322}</a:tableStyleId>
              </a:tblPr>
              <a:tblGrid>
                <a:gridCol w="1014607">
                  <a:extLst>
                    <a:ext uri="{9D8B030D-6E8A-4147-A177-3AD203B41FA5}">
                      <a16:colId xmlns:a16="http://schemas.microsoft.com/office/drawing/2014/main" val="3374469383"/>
                    </a:ext>
                  </a:extLst>
                </a:gridCol>
                <a:gridCol w="1778696">
                  <a:extLst>
                    <a:ext uri="{9D8B030D-6E8A-4147-A177-3AD203B41FA5}">
                      <a16:colId xmlns:a16="http://schemas.microsoft.com/office/drawing/2014/main" val="1129740056"/>
                    </a:ext>
                  </a:extLst>
                </a:gridCol>
                <a:gridCol w="4183693">
                  <a:extLst>
                    <a:ext uri="{9D8B030D-6E8A-4147-A177-3AD203B41FA5}">
                      <a16:colId xmlns:a16="http://schemas.microsoft.com/office/drawing/2014/main" val="2737450001"/>
                    </a:ext>
                  </a:extLst>
                </a:gridCol>
                <a:gridCol w="5215004">
                  <a:extLst>
                    <a:ext uri="{9D8B030D-6E8A-4147-A177-3AD203B41FA5}">
                      <a16:colId xmlns:a16="http://schemas.microsoft.com/office/drawing/2014/main" val="1857323975"/>
                    </a:ext>
                  </a:extLst>
                </a:gridCol>
              </a:tblGrid>
              <a:tr h="1069722">
                <a:tc>
                  <a:txBody>
                    <a:bodyPr/>
                    <a:lstStyle/>
                    <a:p>
                      <a:pPr lvl="0" algn="ctr"/>
                      <a:r>
                        <a:rPr lang="vi-VN" dirty="0">
                          <a:latin typeface="Times New Roman" panose="02020603050405020304" pitchFamily="18" charset="0"/>
                          <a:cs typeface="Times New Roman" panose="02020603050405020304" pitchFamily="18" charset="0"/>
                        </a:rPr>
                        <a:t>6</a:t>
                      </a:r>
                      <a:endParaRPr lang="en-US" dirty="0">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Đăng Nhập</a:t>
                      </a:r>
                      <a:endParaRPr lang="en-US" dirty="0">
                        <a:latin typeface="Times New Roman" panose="02020603050405020304" pitchFamily="18" charset="0"/>
                        <a:cs typeface="Times New Roman" panose="02020603050405020304" pitchFamily="18" charset="0"/>
                      </a:endParaRPr>
                    </a:p>
                  </a:txBody>
                  <a:tcPr/>
                </a:tc>
                <a:tc>
                  <a:txBody>
                    <a:bodyPr/>
                    <a:lstStyle/>
                    <a:p>
                      <a:r>
                        <a:rPr lang="vi-VN">
                          <a:latin typeface="Times New Roman" panose="02020603050405020304" pitchFamily="18" charset="0"/>
                          <a:cs typeface="Times New Roman" panose="02020603050405020304" pitchFamily="18" charset="0"/>
                        </a:rPr>
                        <a:t>Cách đăng nhập vào hệ thống</a:t>
                      </a:r>
                      <a:endParaRPr lang="en-US" dirty="0">
                        <a:latin typeface="Times New Roman" panose="02020603050405020304" pitchFamily="18" charset="0"/>
                        <a:cs typeface="Times New Roman" panose="02020603050405020304" pitchFamily="18" charset="0"/>
                      </a:endParaRPr>
                    </a:p>
                  </a:txBody>
                  <a:tcPr/>
                </a:tc>
                <a:tc>
                  <a:txBody>
                    <a:bodyPr/>
                    <a:lstStyle/>
                    <a:p>
                      <a:pPr marL="0" indent="0">
                        <a:buFontTx/>
                        <a:buNone/>
                      </a:pPr>
                      <a:r>
                        <a:rPr lang="vi-VN">
                          <a:latin typeface="Times New Roman" panose="02020603050405020304" pitchFamily="18" charset="0"/>
                          <a:cs typeface="Times New Roman" panose="02020603050405020304" pitchFamily="18" charset="0"/>
                        </a:rPr>
                        <a:t>Gồm 2 loại tài khoản:</a:t>
                      </a:r>
                    </a:p>
                    <a:p>
                      <a:pPr marL="0" indent="0">
                        <a:buFontTx/>
                        <a:buNone/>
                      </a:pPr>
                      <a:r>
                        <a:rPr lang="vi-VN">
                          <a:latin typeface="Times New Roman" panose="02020603050405020304" pitchFamily="18" charset="0"/>
                          <a:cs typeface="Times New Roman" panose="02020603050405020304" pitchFamily="18" charset="0"/>
                        </a:rPr>
                        <a:t>-Quyền Hạn là ADMIN: </a:t>
                      </a:r>
                    </a:p>
                    <a:p>
                      <a:pPr marL="0" indent="0">
                        <a:buFontTx/>
                        <a:buNone/>
                      </a:pPr>
                      <a:r>
                        <a:rPr lang="vi-VN">
                          <a:latin typeface="Times New Roman" panose="02020603050405020304" pitchFamily="18" charset="0"/>
                          <a:cs typeface="Times New Roman" panose="02020603050405020304" pitchFamily="18" charset="0"/>
                        </a:rPr>
                        <a:t>+ Tên đăng nhập: admin</a:t>
                      </a:r>
                    </a:p>
                    <a:p>
                      <a:pPr marL="0" indent="0">
                        <a:buFontTx/>
                        <a:buNone/>
                      </a:pPr>
                      <a:r>
                        <a:rPr lang="vi-VN">
                          <a:latin typeface="Times New Roman" panose="02020603050405020304" pitchFamily="18" charset="0"/>
                          <a:cs typeface="Times New Roman" panose="02020603050405020304" pitchFamily="18" charset="0"/>
                        </a:rPr>
                        <a:t>+ Mật khẩu: 123</a:t>
                      </a:r>
                    </a:p>
                    <a:p>
                      <a:pPr marL="0" indent="0">
                        <a:buFontTx/>
                        <a:buNone/>
                      </a:pPr>
                      <a:endParaRPr lang="vi-VN">
                        <a:latin typeface="Times New Roman" panose="02020603050405020304" pitchFamily="18" charset="0"/>
                        <a:cs typeface="Times New Roman" panose="02020603050405020304" pitchFamily="18" charset="0"/>
                      </a:endParaRPr>
                    </a:p>
                    <a:p>
                      <a:pPr marL="0" indent="0">
                        <a:buFontTx/>
                        <a:buNone/>
                      </a:pPr>
                      <a:r>
                        <a:rPr lang="vi-VN">
                          <a:latin typeface="Times New Roman" panose="02020603050405020304" pitchFamily="18" charset="0"/>
                          <a:cs typeface="Times New Roman" panose="02020603050405020304" pitchFamily="18" charset="0"/>
                        </a:rPr>
                        <a:t>-Quyền Hạn là USER: </a:t>
                      </a:r>
                    </a:p>
                    <a:p>
                      <a:pPr marL="0" indent="0">
                        <a:buFontTx/>
                        <a:buNone/>
                      </a:pPr>
                      <a:r>
                        <a:rPr lang="vi-VN">
                          <a:latin typeface="Times New Roman" panose="02020603050405020304" pitchFamily="18" charset="0"/>
                          <a:cs typeface="Times New Roman" panose="02020603050405020304" pitchFamily="18" charset="0"/>
                        </a:rPr>
                        <a:t>+ Tên đăng nhập: user</a:t>
                      </a:r>
                    </a:p>
                    <a:p>
                      <a:pPr marL="0" indent="0">
                        <a:buFontTx/>
                        <a:buNone/>
                      </a:pPr>
                      <a:r>
                        <a:rPr lang="vi-VN">
                          <a:latin typeface="Times New Roman" panose="02020603050405020304" pitchFamily="18" charset="0"/>
                          <a:cs typeface="Times New Roman" panose="02020603050405020304" pitchFamily="18" charset="0"/>
                        </a:rPr>
                        <a:t>+ Mật khẩu: 123</a:t>
                      </a:r>
                      <a:endParaRPr lang="en-US">
                        <a:latin typeface="Times New Roman" panose="02020603050405020304" pitchFamily="18" charset="0"/>
                        <a:cs typeface="Times New Roman" panose="02020603050405020304" pitchFamily="18" charset="0"/>
                      </a:endParaRPr>
                    </a:p>
                    <a:p>
                      <a:pPr marL="0" indent="0">
                        <a:buFontTx/>
                        <a:buNone/>
                      </a:pP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8636836"/>
                  </a:ext>
                </a:extLst>
              </a:tr>
            </a:tbl>
          </a:graphicData>
        </a:graphic>
      </p:graphicFrame>
    </p:spTree>
    <p:extLst>
      <p:ext uri="{BB962C8B-B14F-4D97-AF65-F5344CB8AC3E}">
        <p14:creationId xmlns:p14="http://schemas.microsoft.com/office/powerpoint/2010/main" val="19243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7">
            <a:extLst>
              <a:ext uri="{FF2B5EF4-FFF2-40B4-BE49-F238E27FC236}">
                <a16:creationId xmlns:a16="http://schemas.microsoft.com/office/drawing/2014/main" id="{A04B6F09-A904-0122-F418-9C5ABCCB6316}"/>
              </a:ext>
            </a:extLst>
          </p:cNvPr>
          <p:cNvSpPr/>
          <p:nvPr/>
        </p:nvSpPr>
        <p:spPr>
          <a:xfrm>
            <a:off x="0" y="0"/>
            <a:ext cx="12192000" cy="6858000"/>
          </a:xfrm>
          <a:prstGeom prst="rect">
            <a:avLst/>
          </a:prstGeom>
          <a:solidFill>
            <a:srgbClr val="CDE4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 name="Title 1">
            <a:extLst>
              <a:ext uri="{FF2B5EF4-FFF2-40B4-BE49-F238E27FC236}">
                <a16:creationId xmlns:a16="http://schemas.microsoft.com/office/drawing/2014/main" id="{D4F6F6EA-E19A-809E-68BC-8B7900D263C6}"/>
              </a:ext>
            </a:extLst>
          </p:cNvPr>
          <p:cNvSpPr txBox="1">
            <a:spLocks/>
          </p:cNvSpPr>
          <p:nvPr/>
        </p:nvSpPr>
        <p:spPr>
          <a:xfrm>
            <a:off x="2351314" y="1788999"/>
            <a:ext cx="7982858" cy="1407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6600"/>
              <a:t>Và Đây Là Giao Diện</a:t>
            </a:r>
            <a:endParaRPr lang="en-SG" sz="6600"/>
          </a:p>
        </p:txBody>
      </p:sp>
      <p:sp>
        <p:nvSpPr>
          <p:cNvPr id="8" name="Title 1">
            <a:extLst>
              <a:ext uri="{FF2B5EF4-FFF2-40B4-BE49-F238E27FC236}">
                <a16:creationId xmlns:a16="http://schemas.microsoft.com/office/drawing/2014/main" id="{1F9245F7-BB1D-3588-3002-219628FCF7AE}"/>
              </a:ext>
            </a:extLst>
          </p:cNvPr>
          <p:cNvSpPr txBox="1">
            <a:spLocks/>
          </p:cNvSpPr>
          <p:nvPr/>
        </p:nvSpPr>
        <p:spPr>
          <a:xfrm>
            <a:off x="3686628" y="3200399"/>
            <a:ext cx="5312229" cy="14077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vi-VN" sz="6600"/>
              <a:t>Của Hệ Thống</a:t>
            </a:r>
            <a:endParaRPr lang="en-SG" sz="6600"/>
          </a:p>
        </p:txBody>
      </p:sp>
    </p:spTree>
    <p:extLst>
      <p:ext uri="{BB962C8B-B14F-4D97-AF65-F5344CB8AC3E}">
        <p14:creationId xmlns:p14="http://schemas.microsoft.com/office/powerpoint/2010/main" val="2980033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757814" y="78528"/>
            <a:ext cx="6190482" cy="643766"/>
          </a:xfrm>
          <a:prstGeom prst="rect">
            <a:avLst/>
          </a:prstGeom>
        </p:spPr>
        <p:txBody>
          <a:bodyPr lIns="0" tIns="0" rIns="0" bIns="0" rtlCol="0" anchor="t">
            <a:spAutoFit/>
          </a:bodyPr>
          <a:lstStyle/>
          <a:p>
            <a:pPr algn="ctr">
              <a:lnSpc>
                <a:spcPts val="5226"/>
              </a:lnSpc>
            </a:pPr>
            <a:r>
              <a:rPr lang="en-US" sz="3733">
                <a:solidFill>
                  <a:srgbClr val="2B4B82"/>
                </a:solidFill>
                <a:latin typeface="Josefin Sans Bold"/>
              </a:rPr>
              <a:t>4. GIAO DIỆN</a:t>
            </a:r>
          </a:p>
        </p:txBody>
      </p:sp>
      <p:sp>
        <p:nvSpPr>
          <p:cNvPr id="4" name="TextBox 4"/>
          <p:cNvSpPr txBox="1"/>
          <p:nvPr/>
        </p:nvSpPr>
        <p:spPr>
          <a:xfrm>
            <a:off x="3454401" y="800758"/>
            <a:ext cx="4508031" cy="422167"/>
          </a:xfrm>
          <a:prstGeom prst="rect">
            <a:avLst/>
          </a:prstGeom>
        </p:spPr>
        <p:txBody>
          <a:bodyPr wrap="square" lIns="0" tIns="0" rIns="0" bIns="0" rtlCol="0" anchor="t">
            <a:spAutoFit/>
          </a:bodyPr>
          <a:lstStyle/>
          <a:p>
            <a:pPr>
              <a:lnSpc>
                <a:spcPts val="3640"/>
              </a:lnSpc>
            </a:pPr>
            <a:r>
              <a:rPr lang="en-US" sz="2600">
                <a:solidFill>
                  <a:srgbClr val="2B4B82"/>
                </a:solidFill>
                <a:latin typeface="Josefin Sans Italics"/>
              </a:rPr>
              <a:t>4.1 GIAO DIỆN ĐĂNG NHẬP</a:t>
            </a:r>
          </a:p>
        </p:txBody>
      </p:sp>
      <p:pic>
        <p:nvPicPr>
          <p:cNvPr id="6" name="Picture 5" descr="A screenshot of a computer&#10;&#10;Description automatically generated">
            <a:extLst>
              <a:ext uri="{FF2B5EF4-FFF2-40B4-BE49-F238E27FC236}">
                <a16:creationId xmlns:a16="http://schemas.microsoft.com/office/drawing/2014/main" id="{325AC116-264D-A1A0-1086-6A8D07939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3518" y="1447512"/>
            <a:ext cx="6190482" cy="51727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1032</Words>
  <Application>Microsoft Office PowerPoint</Application>
  <PresentationFormat>Widescreen</PresentationFormat>
  <Paragraphs>113</Paragraphs>
  <Slides>21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Aptos</vt:lpstr>
      <vt:lpstr>Aptos Display</vt:lpstr>
      <vt:lpstr>Arial</vt:lpstr>
      <vt:lpstr>Calibri</vt:lpstr>
      <vt:lpstr>Josefin Sans</vt:lpstr>
      <vt:lpstr>Josefin Sans Bold</vt:lpstr>
      <vt:lpstr>Josefin Sans Italics</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3.2 MÔ TẢ HỆ THỐNG: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Nam Ngo</dc:creator>
  <cp:lastModifiedBy>Hoang Nam Ngo</cp:lastModifiedBy>
  <cp:revision>54</cp:revision>
  <dcterms:created xsi:type="dcterms:W3CDTF">2024-05-26T14:44:06Z</dcterms:created>
  <dcterms:modified xsi:type="dcterms:W3CDTF">2024-05-27T03:19:05Z</dcterms:modified>
</cp:coreProperties>
</file>