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4"/>
  </p:sldMasterIdLst>
  <p:notesMasterIdLst>
    <p:notesMasterId r:id="rId18"/>
  </p:notesMasterIdLst>
  <p:handoutMasterIdLst>
    <p:handoutMasterId r:id="rId19"/>
  </p:handoutMasterIdLst>
  <p:sldIdLst>
    <p:sldId id="1234" r:id="rId5"/>
    <p:sldId id="1346" r:id="rId6"/>
    <p:sldId id="1095" r:id="rId7"/>
    <p:sldId id="1344" r:id="rId8"/>
    <p:sldId id="1350" r:id="rId9"/>
    <p:sldId id="1351" r:id="rId10"/>
    <p:sldId id="1348" r:id="rId11"/>
    <p:sldId id="1352" r:id="rId12"/>
    <p:sldId id="1349" r:id="rId13"/>
    <p:sldId id="1354" r:id="rId14"/>
    <p:sldId id="1353" r:id="rId15"/>
    <p:sldId id="1343" r:id="rId16"/>
    <p:sldId id="1347" r:id="rId17"/>
  </p:sldIdLst>
  <p:sldSz cx="9144000" cy="5143500" type="screen16x9"/>
  <p:notesSz cx="7010400" cy="9236075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64" userDrawn="1">
          <p15:clr>
            <a:srgbClr val="A4A3A4"/>
          </p15:clr>
        </p15:guide>
        <p15:guide id="4" orient="horz" pos="2148" userDrawn="1">
          <p15:clr>
            <a:srgbClr val="A4A3A4"/>
          </p15:clr>
        </p15:guide>
        <p15:guide id="5" orient="horz" pos="2028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15" orient="horz" pos="2292" userDrawn="1">
          <p15:clr>
            <a:srgbClr val="A4A3A4"/>
          </p15:clr>
        </p15:guide>
        <p15:guide id="18" orient="horz" pos="2532" userDrawn="1">
          <p15:clr>
            <a:srgbClr val="A4A3A4"/>
          </p15:clr>
        </p15:guide>
        <p15:guide id="23" orient="horz" pos="1884" userDrawn="1">
          <p15:clr>
            <a:srgbClr val="A4A3A4"/>
          </p15:clr>
        </p15:guide>
        <p15:guide id="25" orient="horz" pos="840" userDrawn="1">
          <p15:clr>
            <a:srgbClr val="A4A3A4"/>
          </p15:clr>
        </p15:guide>
        <p15:guide id="26" orient="horz" pos="372" userDrawn="1">
          <p15:clr>
            <a:srgbClr val="A4A3A4"/>
          </p15:clr>
        </p15:guide>
        <p15:guide id="32" pos="4656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4" pos="3720" userDrawn="1">
          <p15:clr>
            <a:srgbClr val="A4A3A4"/>
          </p15:clr>
        </p15:guide>
        <p15:guide id="37" orient="horz" pos="2844" userDrawn="1">
          <p15:clr>
            <a:srgbClr val="A4A3A4"/>
          </p15:clr>
        </p15:guide>
        <p15:guide id="38" orient="horz" pos="2892" userDrawn="1">
          <p15:clr>
            <a:srgbClr val="A4A3A4"/>
          </p15:clr>
        </p15:guide>
        <p15:guide id="39" orient="horz" pos="3156" userDrawn="1">
          <p15:clr>
            <a:srgbClr val="A4A3A4"/>
          </p15:clr>
        </p15:guide>
        <p15:guide id="41" orient="horz" pos="1404" userDrawn="1">
          <p15:clr>
            <a:srgbClr val="A4A3A4"/>
          </p15:clr>
        </p15:guide>
        <p15:guide id="43" orient="horz" pos="3240" userDrawn="1">
          <p15:clr>
            <a:srgbClr val="A4A3A4"/>
          </p15:clr>
        </p15:guide>
        <p15:guide id="47" orient="horz" pos="492" userDrawn="1">
          <p15:clr>
            <a:srgbClr val="A4A3A4"/>
          </p15:clr>
        </p15:guide>
        <p15:guide id="48" orient="horz" pos="1116" userDrawn="1">
          <p15:clr>
            <a:srgbClr val="A4A3A4"/>
          </p15:clr>
        </p15:guide>
        <p15:guide id="52" pos="1944" userDrawn="1">
          <p15:clr>
            <a:srgbClr val="A4A3A4"/>
          </p15:clr>
        </p15:guide>
        <p15:guide id="57" pos="2832" userDrawn="1">
          <p15:clr>
            <a:srgbClr val="A4A3A4"/>
          </p15:clr>
        </p15:guide>
        <p15:guide id="58" pos="1896" userDrawn="1">
          <p15:clr>
            <a:srgbClr val="A4A3A4"/>
          </p15:clr>
        </p15:guide>
        <p15:guide id="59" pos="1992" userDrawn="1">
          <p15:clr>
            <a:srgbClr val="A4A3A4"/>
          </p15:clr>
        </p15:guide>
        <p15:guide id="60" orient="horz" pos="2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515" userDrawn="1">
          <p15:clr>
            <a:srgbClr val="A4A3A4"/>
          </p15:clr>
        </p15:guide>
        <p15:guide id="3" pos="2460" userDrawn="1">
          <p15:clr>
            <a:srgbClr val="A4A3A4"/>
          </p15:clr>
        </p15:guide>
        <p15:guide id="4" pos="257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4E3"/>
    <a:srgbClr val="001D68"/>
    <a:srgbClr val="001E69"/>
    <a:srgbClr val="808284"/>
    <a:srgbClr val="389468"/>
    <a:srgbClr val="49C9D7"/>
    <a:srgbClr val="3C0D59"/>
    <a:srgbClr val="0073AE"/>
    <a:srgbClr val="004C7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0459" autoAdjust="0"/>
  </p:normalViewPr>
  <p:slideViewPr>
    <p:cSldViewPr snapToGrid="0">
      <p:cViewPr varScale="1">
        <p:scale>
          <a:sx n="116" d="100"/>
          <a:sy n="116" d="100"/>
        </p:scale>
        <p:origin x="427" y="67"/>
      </p:cViewPr>
      <p:guideLst>
        <p:guide orient="horz" pos="2964"/>
        <p:guide orient="horz" pos="2148"/>
        <p:guide orient="horz" pos="2028"/>
        <p:guide pos="2928"/>
        <p:guide orient="horz" pos="2292"/>
        <p:guide orient="horz" pos="2532"/>
        <p:guide orient="horz" pos="1884"/>
        <p:guide orient="horz" pos="840"/>
        <p:guide orient="horz" pos="372"/>
        <p:guide pos="4656"/>
        <p:guide pos="360"/>
        <p:guide pos="3720"/>
        <p:guide orient="horz" pos="2844"/>
        <p:guide orient="horz" pos="2892"/>
        <p:guide orient="horz" pos="3156"/>
        <p:guide orient="horz" pos="1404"/>
        <p:guide orient="horz" pos="3240"/>
        <p:guide orient="horz" pos="492"/>
        <p:guide orient="horz" pos="1116"/>
        <p:guide pos="1944"/>
        <p:guide pos="2832"/>
        <p:guide pos="1896"/>
        <p:guide pos="1992"/>
        <p:guide orient="horz" pos="2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3096"/>
    </p:cViewPr>
  </p:sorterViewPr>
  <p:notesViewPr>
    <p:cSldViewPr snapToGrid="0">
      <p:cViewPr>
        <p:scale>
          <a:sx n="125" d="100"/>
          <a:sy n="125" d="100"/>
        </p:scale>
        <p:origin x="-2400" y="-80"/>
      </p:cViewPr>
      <p:guideLst>
        <p:guide orient="horz" pos="2909"/>
        <p:guide pos="2515"/>
        <p:guide pos="2460"/>
        <p:guide pos="25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2F57-D5DA-A04C-B154-A84120DF7790}" type="datetimeFigureOut">
              <a:rPr lang="en-US" smtClean="0">
                <a:latin typeface="Gill Sans MT" panose="020B0502020104020203" pitchFamily="34" charset="0"/>
                <a:cs typeface="Arial"/>
              </a:rPr>
              <a:pPr/>
              <a:t>11/7/2019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>
                <a:latin typeface="Gill Sans MT" panose="020B0502020104020203" pitchFamily="34" charset="0"/>
                <a:cs typeface="Arial"/>
              </a:rPr>
              <a:pPr/>
              <a:t>‹#›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89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622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256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274027C9-984B-6640-B41D-3E13A59B7426}" type="datetimeFigureOut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4991099"/>
            <a:ext cx="9144000" cy="170583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0" y="2743203"/>
            <a:ext cx="6380174" cy="1511862"/>
          </a:xfrm>
          <a:prstGeom prst="rect">
            <a:avLst/>
          </a:prstGeom>
          <a:blipFill dpi="0" rotWithShape="1">
            <a:blip r:embed="rId3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9" name="Bild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6467014" y="3420843"/>
            <a:ext cx="2442341" cy="1386857"/>
          </a:xfrm>
          <a:prstGeom prst="rect">
            <a:avLst/>
          </a:prstGeom>
          <a:ln>
            <a:noFill/>
          </a:ln>
        </p:spPr>
      </p:pic>
      <p:sp>
        <p:nvSpPr>
          <p:cNvPr id="239" name="Content Placeholder 126"/>
          <p:cNvSpPr>
            <a:spLocks noGrp="1"/>
          </p:cNvSpPr>
          <p:nvPr>
            <p:ph sz="quarter" idx="12" hasCustomPrompt="1"/>
          </p:nvPr>
        </p:nvSpPr>
        <p:spPr>
          <a:xfrm>
            <a:off x="272525" y="3325294"/>
            <a:ext cx="6194489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  <a:buNone/>
              <a:defRPr lang="en-US" sz="2800" b="1" kern="1200" cap="all" spc="0" baseline="0" dirty="0">
                <a:solidFill>
                  <a:srgbClr val="002060"/>
                </a:solidFill>
                <a:latin typeface="Gill Sans MT" panose="020B0502020104020203" pitchFamily="34" charset="0"/>
                <a:ea typeface="+mn-ea"/>
                <a:cs typeface="Gill Sans MT" panose="020B0502020104020203" pitchFamily="34" charset="0"/>
              </a:defRPr>
            </a:lvl1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240" name="Content Placeholder 126"/>
          <p:cNvSpPr>
            <a:spLocks noGrp="1"/>
          </p:cNvSpPr>
          <p:nvPr>
            <p:ph sz="quarter" idx="13" hasCustomPrompt="1"/>
          </p:nvPr>
        </p:nvSpPr>
        <p:spPr>
          <a:xfrm>
            <a:off x="290808" y="4290403"/>
            <a:ext cx="5259600" cy="33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1" kern="800" cap="all" spc="0" baseline="0">
                <a:solidFill>
                  <a:srgbClr val="002060"/>
                </a:solidFill>
                <a:latin typeface="Gill Sans MT" panose="020B0502020104020203" pitchFamily="34" charset="0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41" name="Content Placeholder 126"/>
          <p:cNvSpPr>
            <a:spLocks noGrp="1"/>
          </p:cNvSpPr>
          <p:nvPr>
            <p:ph sz="quarter" idx="14" hasCustomPrompt="1"/>
          </p:nvPr>
        </p:nvSpPr>
        <p:spPr>
          <a:xfrm>
            <a:off x="290812" y="4649560"/>
            <a:ext cx="2696639" cy="33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="0" kern="800" cap="all" spc="0" baseline="0">
                <a:solidFill>
                  <a:srgbClr val="002060"/>
                </a:solidFill>
                <a:latin typeface="Gill Sans MT" panose="020B0502020104020203" pitchFamily="34" charset="0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5053948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292" userDrawn="1">
          <p15:clr>
            <a:srgbClr val="FBAE40"/>
          </p15:clr>
        </p15:guide>
        <p15:guide id="2" orient="horz" pos="27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167791"/>
            <a:ext cx="7170504" cy="50990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715543"/>
            <a:ext cx="7176854" cy="325857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9" y="1270003"/>
            <a:ext cx="8734425" cy="377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34F84-361B-4302-B969-47DD639CA7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4991099"/>
            <a:ext cx="9144000" cy="1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0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588" y="-2608"/>
            <a:ext cx="9144000" cy="113347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73055" y="338140"/>
            <a:ext cx="7434929" cy="751190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3054" y="1270446"/>
            <a:ext cx="8642669" cy="38652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/>
          <p:cNvSpPr/>
          <p:nvPr userDrawn="1"/>
        </p:nvSpPr>
        <p:spPr>
          <a:xfrm rot="10800000">
            <a:off x="3037036" y="3873503"/>
            <a:ext cx="6106964" cy="1335805"/>
          </a:xfrm>
          <a:prstGeom prst="rect">
            <a:avLst/>
          </a:prstGeom>
          <a:blipFill dpi="0" rotWithShape="1">
            <a:blip r:embed="rId6" cstate="print">
              <a:alphaModFix amt="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8" name="Bild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9137" y="180435"/>
            <a:ext cx="1439651" cy="7634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8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845" r:id="rId2"/>
    <p:sldLayoutId id="2147483951" r:id="rId3"/>
  </p:sldLayoutIdLst>
  <p:transition/>
  <p:hf hdr="0" ftr="0" dt="0"/>
  <p:txStyles>
    <p:titleStyle>
      <a:lvl1pPr marL="0" indent="0" algn="l" defTabSz="457189" rtl="0" eaLnBrk="1" latinLnBrk="0" hangingPunct="1">
        <a:lnSpc>
          <a:spcPct val="70000"/>
        </a:lnSpc>
        <a:spcBef>
          <a:spcPts val="0"/>
        </a:spcBef>
        <a:buFont typeface="Arial"/>
        <a:buNone/>
        <a:defRPr lang="en-US" sz="2400" b="1" strike="noStrike" kern="1200" cap="all" spc="0" baseline="0" dirty="0">
          <a:solidFill>
            <a:schemeClr val="bg1"/>
          </a:solidFill>
          <a:latin typeface="Gill Sans MT" panose="020B0502020104020203" pitchFamily="34" charset="0"/>
          <a:ea typeface="+mn-ea"/>
          <a:cs typeface="Arial"/>
        </a:defRPr>
      </a:lvl1pPr>
    </p:titleStyle>
    <p:bodyStyle>
      <a:lvl1pPr marL="0" indent="0" algn="l" defTabSz="457189" rtl="0" eaLnBrk="1" latinLnBrk="0" hangingPunct="1">
        <a:lnSpc>
          <a:spcPct val="85000"/>
        </a:lnSpc>
        <a:spcBef>
          <a:spcPts val="1200"/>
        </a:spcBef>
        <a:buClr>
          <a:srgbClr val="0073AE"/>
        </a:buClr>
        <a:buFont typeface="Arial" panose="020B0604020202020204" pitchFamily="34" charset="0"/>
        <a:buNone/>
        <a:defRPr lang="en-US" sz="2000" b="1" kern="1200" dirty="0" smtClean="0">
          <a:solidFill>
            <a:srgbClr val="0073AE"/>
          </a:solidFill>
          <a:latin typeface="Gill Sans MT" panose="020B0502020104020203" pitchFamily="34" charset="0"/>
          <a:ea typeface="+mn-ea"/>
          <a:cs typeface="+mn-cs"/>
        </a:defRPr>
      </a:lvl1pPr>
      <a:lvl2pPr marL="457189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87411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Tahoma" panose="020B0604030504040204" pitchFamily="34" charset="0"/>
        <a:buChar char="̶"/>
        <a:defRPr lang="en-US" sz="16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0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616" userDrawn="1">
          <p15:clr>
            <a:srgbClr val="F26B43"/>
          </p15:clr>
        </p15:guide>
        <p15:guide id="5" orient="horz" pos="248" userDrawn="1">
          <p15:clr>
            <a:srgbClr val="F26B43"/>
          </p15:clr>
        </p15:guide>
        <p15:guide id="6" orient="horz" pos="948" userDrawn="1">
          <p15:clr>
            <a:srgbClr val="F26B43"/>
          </p15:clr>
        </p15:guide>
        <p15:guide id="7" orient="horz" pos="3012" userDrawn="1">
          <p15:clr>
            <a:srgbClr val="F26B43"/>
          </p15:clr>
        </p15:guide>
        <p15:guide id="8" orient="horz" pos="10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0" y="3055696"/>
            <a:ext cx="9005455" cy="511849"/>
          </a:xfrm>
        </p:spPr>
        <p:txBody>
          <a:bodyPr/>
          <a:lstStyle/>
          <a:p>
            <a:r>
              <a:rPr lang="en-US" dirty="0"/>
              <a:t>Quality Month – November 2019</a:t>
            </a:r>
          </a:p>
        </p:txBody>
      </p:sp>
      <p:pic>
        <p:nvPicPr>
          <p:cNvPr id="2050" name="Picture 1" descr="cid:image002.png@01D582B2.9F28ABD0">
            <a:extLst>
              <a:ext uri="{FF2B5EF4-FFF2-40B4-BE49-F238E27FC236}">
                <a16:creationId xmlns:a16="http://schemas.microsoft.com/office/drawing/2014/main" id="{F00396A4-5E05-43BD-88D5-645196A06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32"/>
            <a:ext cx="9144000" cy="29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8" y="3643217"/>
            <a:ext cx="5519481" cy="11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66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478" y="715543"/>
            <a:ext cx="7475705" cy="325857"/>
          </a:xfrm>
        </p:spPr>
        <p:txBody>
          <a:bodyPr/>
          <a:lstStyle/>
          <a:p>
            <a:r>
              <a:rPr lang="en-US" dirty="0"/>
              <a:t>UT Workshop</a:t>
            </a:r>
          </a:p>
        </p:txBody>
      </p:sp>
      <p:pic>
        <p:nvPicPr>
          <p:cNvPr id="3074" name="Picture 1" descr="cid:image002.png@01D582B2.9F28ABD0">
            <a:extLst>
              <a:ext uri="{FF2B5EF4-FFF2-40B4-BE49-F238E27FC236}">
                <a16:creationId xmlns:a16="http://schemas.microsoft.com/office/drawing/2014/main" id="{AE04DA6A-B358-4FEC-ACC8-27EE3751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2697" cy="11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2F788C4-A9F4-4141-8998-050396B400AA}"/>
              </a:ext>
            </a:extLst>
          </p:cNvPr>
          <p:cNvSpPr txBox="1">
            <a:spLocks/>
          </p:cNvSpPr>
          <p:nvPr/>
        </p:nvSpPr>
        <p:spPr>
          <a:xfrm>
            <a:off x="2731658" y="396373"/>
            <a:ext cx="5047670" cy="3258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400" b="1" strike="noStrike" kern="1200" cap="all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 marL="457189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7411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lang="en-US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1410" y="1261242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Coverage Report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" y="1756943"/>
            <a:ext cx="4359341" cy="2961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239" y="1630573"/>
            <a:ext cx="4468761" cy="29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478" y="715543"/>
            <a:ext cx="7475705" cy="325857"/>
          </a:xfrm>
        </p:spPr>
        <p:txBody>
          <a:bodyPr/>
          <a:lstStyle/>
          <a:p>
            <a:r>
              <a:rPr lang="en-US" dirty="0"/>
              <a:t>UT Workshop</a:t>
            </a:r>
          </a:p>
        </p:txBody>
      </p:sp>
      <p:pic>
        <p:nvPicPr>
          <p:cNvPr id="3074" name="Picture 1" descr="cid:image002.png@01D582B2.9F28ABD0">
            <a:extLst>
              <a:ext uri="{FF2B5EF4-FFF2-40B4-BE49-F238E27FC236}">
                <a16:creationId xmlns:a16="http://schemas.microsoft.com/office/drawing/2014/main" id="{AE04DA6A-B358-4FEC-ACC8-27EE3751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2697" cy="11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2F788C4-A9F4-4141-8998-050396B400AA}"/>
              </a:ext>
            </a:extLst>
          </p:cNvPr>
          <p:cNvSpPr txBox="1">
            <a:spLocks/>
          </p:cNvSpPr>
          <p:nvPr/>
        </p:nvSpPr>
        <p:spPr>
          <a:xfrm>
            <a:off x="2731658" y="396373"/>
            <a:ext cx="5047670" cy="3258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400" b="1" strike="noStrike" kern="1200" cap="all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 marL="457189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7411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lang="en-US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1410" y="1261242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Coverage Report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22" y="1437773"/>
            <a:ext cx="5094170" cy="33980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650" y="1595491"/>
            <a:ext cx="4257519" cy="3134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1658" y="2559004"/>
            <a:ext cx="3789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To be updated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862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478" y="715543"/>
            <a:ext cx="7475705" cy="325857"/>
          </a:xfrm>
        </p:spPr>
        <p:txBody>
          <a:bodyPr/>
          <a:lstStyle/>
          <a:p>
            <a:r>
              <a:rPr lang="en-US" dirty="0"/>
              <a:t>UT Workshop</a:t>
            </a:r>
          </a:p>
        </p:txBody>
      </p:sp>
      <p:pic>
        <p:nvPicPr>
          <p:cNvPr id="3074" name="Picture 1" descr="cid:image002.png@01D582B2.9F28ABD0">
            <a:extLst>
              <a:ext uri="{FF2B5EF4-FFF2-40B4-BE49-F238E27FC236}">
                <a16:creationId xmlns:a16="http://schemas.microsoft.com/office/drawing/2014/main" id="{AE04DA6A-B358-4FEC-ACC8-27EE3751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2697" cy="11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2F788C4-A9F4-4141-8998-050396B400AA}"/>
              </a:ext>
            </a:extLst>
          </p:cNvPr>
          <p:cNvSpPr txBox="1">
            <a:spLocks/>
          </p:cNvSpPr>
          <p:nvPr/>
        </p:nvSpPr>
        <p:spPr>
          <a:xfrm>
            <a:off x="2530768" y="406543"/>
            <a:ext cx="5047670" cy="3258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400" b="1" strike="noStrike" kern="1200" cap="all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 marL="457189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7411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lang="en-US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Unique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085" y="1447943"/>
            <a:ext cx="5948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70C0"/>
                </a:solidFill>
              </a:rPr>
              <a:t>Code </a:t>
            </a:r>
            <a:r>
              <a:rPr lang="en-US" i="1" dirty="0" smtClean="0">
                <a:solidFill>
                  <a:srgbClr val="0070C0"/>
                </a:solidFill>
              </a:rPr>
              <a:t>coverage is </a:t>
            </a:r>
            <a:r>
              <a:rPr lang="en-US" i="1" dirty="0" smtClean="0">
                <a:solidFill>
                  <a:srgbClr val="0070C0"/>
                </a:solidFill>
              </a:rPr>
              <a:t>improved ( &gt;90%) for </a:t>
            </a:r>
            <a:r>
              <a:rPr lang="en-US" i="1" dirty="0" smtClean="0">
                <a:solidFill>
                  <a:srgbClr val="0070C0"/>
                </a:solidFill>
              </a:rPr>
              <a:t>2 HMI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70C0"/>
                </a:solidFill>
              </a:rPr>
              <a:t>Defect capture is easy during development </a:t>
            </a:r>
            <a:r>
              <a:rPr lang="en-US" i="1" dirty="0" smtClean="0">
                <a:solidFill>
                  <a:srgbClr val="0070C0"/>
                </a:solidFill>
              </a:rPr>
              <a:t>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70C0"/>
                </a:solidFill>
              </a:rPr>
              <a:t>With auto builds in future, defect inflow can be reduced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70C0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1658" y="2559004"/>
            <a:ext cx="3789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To be updated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78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824057" y="2383063"/>
            <a:ext cx="7178040" cy="377373"/>
          </a:xfrm>
        </p:spPr>
        <p:txBody>
          <a:bodyPr vert="horz" lIns="91438" tIns="45719" rIns="91438" bIns="45719" rtlCol="0" anchor="t">
            <a:noAutofit/>
          </a:bodyPr>
          <a:lstStyle/>
          <a:p>
            <a:pPr algn="ctr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</a:pPr>
            <a:r>
              <a:rPr lang="en-US" sz="2800" dirty="0">
                <a:solidFill>
                  <a:srgbClr val="002060"/>
                </a:solidFill>
                <a:cs typeface="Gill Sans MT" panose="020B0502020104020203" pitchFamily="34" charset="0"/>
              </a:rPr>
              <a:t>Thank you</a:t>
            </a:r>
          </a:p>
        </p:txBody>
      </p:sp>
      <p:pic>
        <p:nvPicPr>
          <p:cNvPr id="5" name="Picture 1" descr="cid:image002.png@01D582B2.9F28ABD0">
            <a:extLst>
              <a:ext uri="{FF2B5EF4-FFF2-40B4-BE49-F238E27FC236}">
                <a16:creationId xmlns:a16="http://schemas.microsoft.com/office/drawing/2014/main" id="{AE04DA6A-B358-4FEC-ACC8-27EE3751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2697" cy="11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0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478" y="715543"/>
            <a:ext cx="7475705" cy="325857"/>
          </a:xfrm>
        </p:spPr>
        <p:txBody>
          <a:bodyPr/>
          <a:lstStyle/>
          <a:p>
            <a:r>
              <a:rPr lang="en-US" dirty="0"/>
              <a:t>UT Workshop</a:t>
            </a:r>
          </a:p>
        </p:txBody>
      </p:sp>
      <p:pic>
        <p:nvPicPr>
          <p:cNvPr id="3074" name="Picture 1" descr="cid:image002.png@01D582B2.9F28ABD0">
            <a:extLst>
              <a:ext uri="{FF2B5EF4-FFF2-40B4-BE49-F238E27FC236}">
                <a16:creationId xmlns:a16="http://schemas.microsoft.com/office/drawing/2014/main" id="{AE04DA6A-B358-4FEC-ACC8-27EE3751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2697" cy="11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2F788C4-A9F4-4141-8998-050396B400AA}"/>
              </a:ext>
            </a:extLst>
          </p:cNvPr>
          <p:cNvSpPr txBox="1">
            <a:spLocks/>
          </p:cNvSpPr>
          <p:nvPr/>
        </p:nvSpPr>
        <p:spPr>
          <a:xfrm>
            <a:off x="2724168" y="398180"/>
            <a:ext cx="5047670" cy="3258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400" b="1" strike="noStrike" kern="1200" cap="all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 marL="457189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7411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lang="en-US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the Team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545394" y="1520398"/>
            <a:ext cx="3148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Team (From left to right)</a:t>
            </a:r>
          </a:p>
          <a:p>
            <a:endParaRPr lang="en-US" i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i="1" dirty="0" smtClean="0">
                <a:solidFill>
                  <a:srgbClr val="0070C0"/>
                </a:solidFill>
              </a:rPr>
              <a:t>Mohit Rajani</a:t>
            </a:r>
          </a:p>
          <a:p>
            <a:pPr marL="342900" indent="-342900">
              <a:buAutoNum type="arabicParenR"/>
            </a:pPr>
            <a:r>
              <a:rPr lang="en-US" i="1" dirty="0" smtClean="0">
                <a:solidFill>
                  <a:srgbClr val="0070C0"/>
                </a:solidFill>
              </a:rPr>
              <a:t>Prashantkumar Raut</a:t>
            </a:r>
          </a:p>
          <a:p>
            <a:pPr marL="342900" indent="-342900">
              <a:buAutoNum type="arabicParenR"/>
            </a:pPr>
            <a:r>
              <a:rPr lang="en-US" i="1" dirty="0" smtClean="0">
                <a:solidFill>
                  <a:srgbClr val="0070C0"/>
                </a:solidFill>
              </a:rPr>
              <a:t>Rajat Gupta</a:t>
            </a:r>
          </a:p>
          <a:p>
            <a:pPr marL="342900" indent="-342900">
              <a:buAutoNum type="arabicParenR"/>
            </a:pPr>
            <a:r>
              <a:rPr lang="en-US" i="1" dirty="0" smtClean="0">
                <a:solidFill>
                  <a:srgbClr val="0070C0"/>
                </a:solidFill>
              </a:rPr>
              <a:t>Gaurav Garg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398"/>
            <a:ext cx="5545394" cy="31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478" y="715543"/>
            <a:ext cx="7475705" cy="325857"/>
          </a:xfrm>
        </p:spPr>
        <p:txBody>
          <a:bodyPr/>
          <a:lstStyle/>
          <a:p>
            <a:r>
              <a:rPr lang="en-US" dirty="0"/>
              <a:t>UT Workshop</a:t>
            </a:r>
          </a:p>
        </p:txBody>
      </p:sp>
      <p:pic>
        <p:nvPicPr>
          <p:cNvPr id="3074" name="Picture 1" descr="cid:image002.png@01D582B2.9F28ABD0">
            <a:extLst>
              <a:ext uri="{FF2B5EF4-FFF2-40B4-BE49-F238E27FC236}">
                <a16:creationId xmlns:a16="http://schemas.microsoft.com/office/drawing/2014/main" id="{AE04DA6A-B358-4FEC-ACC8-27EE3751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2697" cy="11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2F788C4-A9F4-4141-8998-050396B400AA}"/>
              </a:ext>
            </a:extLst>
          </p:cNvPr>
          <p:cNvSpPr txBox="1">
            <a:spLocks/>
          </p:cNvSpPr>
          <p:nvPr/>
        </p:nvSpPr>
        <p:spPr>
          <a:xfrm>
            <a:off x="2786513" y="400240"/>
            <a:ext cx="5047670" cy="3258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400" b="1" strike="noStrike" kern="1200" cap="all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 marL="457189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7411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lang="en-US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4497" y="1356703"/>
            <a:ext cx="79952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“Version </a:t>
            </a:r>
            <a:r>
              <a:rPr lang="en-US" i="1" dirty="0">
                <a:solidFill>
                  <a:srgbClr val="0070C0"/>
                </a:solidFill>
              </a:rPr>
              <a:t>Manager and Software Download </a:t>
            </a:r>
            <a:r>
              <a:rPr lang="en-US" i="1" dirty="0" smtClean="0">
                <a:solidFill>
                  <a:srgbClr val="0070C0"/>
                </a:solidFill>
              </a:rPr>
              <a:t>modules </a:t>
            </a:r>
            <a:r>
              <a:rPr lang="en-US" i="1" dirty="0" smtClean="0">
                <a:solidFill>
                  <a:srgbClr val="0070C0"/>
                </a:solidFill>
              </a:rPr>
              <a:t>from </a:t>
            </a:r>
            <a:r>
              <a:rPr lang="en-US" i="1" dirty="0">
                <a:solidFill>
                  <a:srgbClr val="0070C0"/>
                </a:solidFill>
              </a:rPr>
              <a:t>Tata HMI </a:t>
            </a:r>
            <a:r>
              <a:rPr lang="en-US" i="1" dirty="0" smtClean="0">
                <a:solidFill>
                  <a:srgbClr val="0070C0"/>
                </a:solidFill>
              </a:rPr>
              <a:t>code”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Description:- 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The Tata HMI follows layered architecture. </a:t>
            </a:r>
            <a:r>
              <a:rPr lang="en-US" i="1" dirty="0" smtClean="0">
                <a:solidFill>
                  <a:srgbClr val="0070C0"/>
                </a:solidFill>
              </a:rPr>
              <a:t>Any </a:t>
            </a:r>
            <a:r>
              <a:rPr lang="en-US" i="1" dirty="0" smtClean="0">
                <a:solidFill>
                  <a:srgbClr val="0070C0"/>
                </a:solidFill>
              </a:rPr>
              <a:t>module has the below layers</a:t>
            </a:r>
            <a:r>
              <a:rPr lang="en-US" i="1" dirty="0" smtClean="0">
                <a:solidFill>
                  <a:srgbClr val="0070C0"/>
                </a:solidFill>
              </a:rPr>
              <a:t>:-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1) A resource layer responsible for communication with domain services (C++)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2) </a:t>
            </a:r>
            <a:r>
              <a:rPr lang="en-US" i="1" dirty="0" err="1" smtClean="0">
                <a:solidFill>
                  <a:srgbClr val="0070C0"/>
                </a:solidFill>
              </a:rPr>
              <a:t>Qt</a:t>
            </a:r>
            <a:r>
              <a:rPr lang="en-US" i="1" dirty="0" smtClean="0">
                <a:solidFill>
                  <a:srgbClr val="0070C0"/>
                </a:solidFill>
              </a:rPr>
              <a:t> Adaptation layer responsible for communication between resource layer and UI layer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3) </a:t>
            </a:r>
            <a:r>
              <a:rPr lang="en-US" i="1" dirty="0" smtClean="0">
                <a:solidFill>
                  <a:srgbClr val="0070C0"/>
                </a:solidFill>
              </a:rPr>
              <a:t>UI layer responsible for UI (HMI) and UI logic</a:t>
            </a:r>
            <a:endParaRPr lang="en-US" i="1" dirty="0" smtClean="0">
              <a:solidFill>
                <a:srgbClr val="0070C0"/>
              </a:solidFill>
            </a:endParaRPr>
          </a:p>
          <a:p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From the above, we cover layers 1 and 2.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i="1" dirty="0" smtClean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786" y="3126658"/>
            <a:ext cx="2659627" cy="17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478" y="715543"/>
            <a:ext cx="7475705" cy="325857"/>
          </a:xfrm>
        </p:spPr>
        <p:txBody>
          <a:bodyPr/>
          <a:lstStyle/>
          <a:p>
            <a:r>
              <a:rPr lang="en-US" dirty="0"/>
              <a:t>UT Workshop</a:t>
            </a:r>
          </a:p>
        </p:txBody>
      </p:sp>
      <p:pic>
        <p:nvPicPr>
          <p:cNvPr id="3074" name="Picture 1" descr="cid:image002.png@01D582B2.9F28ABD0">
            <a:extLst>
              <a:ext uri="{FF2B5EF4-FFF2-40B4-BE49-F238E27FC236}">
                <a16:creationId xmlns:a16="http://schemas.microsoft.com/office/drawing/2014/main" id="{AE04DA6A-B358-4FEC-ACC8-27EE3751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2697" cy="11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2F788C4-A9F4-4141-8998-050396B400AA}"/>
              </a:ext>
            </a:extLst>
          </p:cNvPr>
          <p:cNvSpPr txBox="1">
            <a:spLocks/>
          </p:cNvSpPr>
          <p:nvPr/>
        </p:nvSpPr>
        <p:spPr>
          <a:xfrm>
            <a:off x="2731658" y="396373"/>
            <a:ext cx="5047670" cy="3258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400" b="1" strike="noStrike" kern="1200" cap="all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 marL="457189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7411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lang="en-US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4832" y="1248086"/>
            <a:ext cx="4555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Arrange, Act, </a:t>
            </a:r>
            <a:r>
              <a:rPr lang="en-US" i="1" dirty="0" smtClean="0">
                <a:solidFill>
                  <a:srgbClr val="0070C0"/>
                </a:solidFill>
              </a:rPr>
              <a:t>Assert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 </a:t>
            </a:r>
            <a:endParaRPr lang="en-US" i="1" dirty="0" smtClean="0">
              <a:solidFill>
                <a:srgbClr val="0070C0"/>
              </a:solidFill>
            </a:endParaRPr>
          </a:p>
          <a:p>
            <a:endParaRPr lang="en-US" i="1" dirty="0" smtClean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" y="1679865"/>
            <a:ext cx="6100916" cy="3080795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4245077" y="2171415"/>
            <a:ext cx="1113504" cy="827423"/>
          </a:xfrm>
          <a:prstGeom prst="cloudCallout">
            <a:avLst>
              <a:gd name="adj1" fmla="val -141573"/>
              <a:gd name="adj2" fmla="val -363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31110" y="2378102"/>
            <a:ext cx="102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Arrange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4471218" y="3519526"/>
            <a:ext cx="1113504" cy="827423"/>
          </a:xfrm>
          <a:prstGeom prst="cloudCallout">
            <a:avLst>
              <a:gd name="adj1" fmla="val -141573"/>
              <a:gd name="adj2" fmla="val -363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57251" y="3726213"/>
            <a:ext cx="102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Arrange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478" y="715543"/>
            <a:ext cx="7475705" cy="325857"/>
          </a:xfrm>
        </p:spPr>
        <p:txBody>
          <a:bodyPr/>
          <a:lstStyle/>
          <a:p>
            <a:r>
              <a:rPr lang="en-US" dirty="0"/>
              <a:t>UT Workshop</a:t>
            </a:r>
          </a:p>
        </p:txBody>
      </p:sp>
      <p:pic>
        <p:nvPicPr>
          <p:cNvPr id="3074" name="Picture 1" descr="cid:image002.png@01D582B2.9F28ABD0">
            <a:extLst>
              <a:ext uri="{FF2B5EF4-FFF2-40B4-BE49-F238E27FC236}">
                <a16:creationId xmlns:a16="http://schemas.microsoft.com/office/drawing/2014/main" id="{AE04DA6A-B358-4FEC-ACC8-27EE3751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2697" cy="11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2F788C4-A9F4-4141-8998-050396B400AA}"/>
              </a:ext>
            </a:extLst>
          </p:cNvPr>
          <p:cNvSpPr txBox="1">
            <a:spLocks/>
          </p:cNvSpPr>
          <p:nvPr/>
        </p:nvSpPr>
        <p:spPr>
          <a:xfrm>
            <a:off x="2731658" y="396373"/>
            <a:ext cx="5047670" cy="3258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400" b="1" strike="noStrike" kern="1200" cap="all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 marL="457189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7411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lang="en-US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1410" y="1261242"/>
            <a:ext cx="597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Arrange, Act, </a:t>
            </a:r>
            <a:r>
              <a:rPr lang="en-US" i="1" dirty="0" smtClean="0">
                <a:solidFill>
                  <a:srgbClr val="0070C0"/>
                </a:solidFill>
              </a:rPr>
              <a:t>Assert</a:t>
            </a:r>
            <a:endParaRPr lang="en-US" i="1" dirty="0" smtClean="0">
              <a:solidFill>
                <a:srgbClr val="0070C0"/>
              </a:solidFill>
            </a:endParaRPr>
          </a:p>
          <a:p>
            <a:endParaRPr lang="en-US" i="1" dirty="0" smtClean="0">
              <a:solidFill>
                <a:srgbClr val="0070C0"/>
              </a:solidFill>
            </a:endParaRPr>
          </a:p>
          <a:p>
            <a:endParaRPr lang="en-US" i="1" dirty="0" smtClean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2" y="1641116"/>
            <a:ext cx="6883331" cy="268507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021344" y="2014248"/>
            <a:ext cx="1113504" cy="827423"/>
            <a:chOff x="7091515" y="1665203"/>
            <a:chExt cx="1113504" cy="827423"/>
          </a:xfrm>
        </p:grpSpPr>
        <p:sp>
          <p:nvSpPr>
            <p:cNvPr id="7" name="Cloud Callout 6"/>
            <p:cNvSpPr/>
            <p:nvPr/>
          </p:nvSpPr>
          <p:spPr>
            <a:xfrm>
              <a:off x="7091515" y="1665203"/>
              <a:ext cx="1113504" cy="827423"/>
            </a:xfrm>
            <a:prstGeom prst="cloudCallout">
              <a:avLst>
                <a:gd name="adj1" fmla="val -146871"/>
                <a:gd name="adj2" fmla="val -1016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7548" y="1839327"/>
              <a:ext cx="10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Assert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478" y="715543"/>
            <a:ext cx="7475705" cy="325857"/>
          </a:xfrm>
        </p:spPr>
        <p:txBody>
          <a:bodyPr/>
          <a:lstStyle/>
          <a:p>
            <a:r>
              <a:rPr lang="en-US" dirty="0"/>
              <a:t>UT Workshop</a:t>
            </a:r>
          </a:p>
        </p:txBody>
      </p:sp>
      <p:pic>
        <p:nvPicPr>
          <p:cNvPr id="3074" name="Picture 1" descr="cid:image002.png@01D582B2.9F28ABD0">
            <a:extLst>
              <a:ext uri="{FF2B5EF4-FFF2-40B4-BE49-F238E27FC236}">
                <a16:creationId xmlns:a16="http://schemas.microsoft.com/office/drawing/2014/main" id="{AE04DA6A-B358-4FEC-ACC8-27EE3751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2697" cy="11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2F788C4-A9F4-4141-8998-050396B400AA}"/>
              </a:ext>
            </a:extLst>
          </p:cNvPr>
          <p:cNvSpPr txBox="1">
            <a:spLocks/>
          </p:cNvSpPr>
          <p:nvPr/>
        </p:nvSpPr>
        <p:spPr>
          <a:xfrm>
            <a:off x="2731658" y="396373"/>
            <a:ext cx="5047670" cy="3258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400" b="1" strike="noStrike" kern="1200" cap="all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 marL="457189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7411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lang="en-US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1409" y="1261242"/>
            <a:ext cx="611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Arrange, Act, Assert</a:t>
            </a:r>
          </a:p>
          <a:p>
            <a:endParaRPr lang="en-US" i="1" dirty="0" smtClean="0">
              <a:solidFill>
                <a:srgbClr val="0070C0"/>
              </a:solidFill>
            </a:endParaRPr>
          </a:p>
          <a:p>
            <a:endParaRPr lang="en-US" i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9" y="1603559"/>
            <a:ext cx="8368807" cy="279458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6029628" y="2771185"/>
            <a:ext cx="1113504" cy="827423"/>
          </a:xfrm>
          <a:prstGeom prst="cloudCallout">
            <a:avLst>
              <a:gd name="adj1" fmla="val -141573"/>
              <a:gd name="adj2" fmla="val -363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97558" y="2982866"/>
            <a:ext cx="72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478" y="715543"/>
            <a:ext cx="7475705" cy="325857"/>
          </a:xfrm>
        </p:spPr>
        <p:txBody>
          <a:bodyPr/>
          <a:lstStyle/>
          <a:p>
            <a:r>
              <a:rPr lang="en-US" dirty="0"/>
              <a:t>UT Workshop</a:t>
            </a:r>
          </a:p>
        </p:txBody>
      </p:sp>
      <p:pic>
        <p:nvPicPr>
          <p:cNvPr id="3074" name="Picture 1" descr="cid:image002.png@01D582B2.9F28ABD0">
            <a:extLst>
              <a:ext uri="{FF2B5EF4-FFF2-40B4-BE49-F238E27FC236}">
                <a16:creationId xmlns:a16="http://schemas.microsoft.com/office/drawing/2014/main" id="{AE04DA6A-B358-4FEC-ACC8-27EE3751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2697" cy="11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2F788C4-A9F4-4141-8998-050396B400AA}"/>
              </a:ext>
            </a:extLst>
          </p:cNvPr>
          <p:cNvSpPr txBox="1">
            <a:spLocks/>
          </p:cNvSpPr>
          <p:nvPr/>
        </p:nvSpPr>
        <p:spPr>
          <a:xfrm>
            <a:off x="2731658" y="396373"/>
            <a:ext cx="5047670" cy="3258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400" b="1" strike="noStrike" kern="1200" cap="all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 marL="457189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7411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lang="en-US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1410" y="1261242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Behavior, BESOD - Parameterization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0" y="1630574"/>
            <a:ext cx="8461333" cy="246412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968108" y="4050323"/>
            <a:ext cx="1255877" cy="827423"/>
            <a:chOff x="4523170" y="3422448"/>
            <a:chExt cx="1255877" cy="827423"/>
          </a:xfrm>
        </p:grpSpPr>
        <p:sp>
          <p:nvSpPr>
            <p:cNvPr id="8" name="Cloud Callout 7"/>
            <p:cNvSpPr/>
            <p:nvPr/>
          </p:nvSpPr>
          <p:spPr>
            <a:xfrm>
              <a:off x="4523170" y="3422448"/>
              <a:ext cx="1113504" cy="827423"/>
            </a:xfrm>
            <a:prstGeom prst="cloudCallout">
              <a:avLst>
                <a:gd name="adj1" fmla="val -100809"/>
                <a:gd name="adj2" fmla="val -11183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23170" y="3705354"/>
              <a:ext cx="1255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Parameterization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71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478" y="715543"/>
            <a:ext cx="7475705" cy="325857"/>
          </a:xfrm>
        </p:spPr>
        <p:txBody>
          <a:bodyPr/>
          <a:lstStyle/>
          <a:p>
            <a:r>
              <a:rPr lang="en-US" dirty="0"/>
              <a:t>UT Workshop</a:t>
            </a:r>
          </a:p>
        </p:txBody>
      </p:sp>
      <p:pic>
        <p:nvPicPr>
          <p:cNvPr id="3074" name="Picture 1" descr="cid:image002.png@01D582B2.9F28ABD0">
            <a:extLst>
              <a:ext uri="{FF2B5EF4-FFF2-40B4-BE49-F238E27FC236}">
                <a16:creationId xmlns:a16="http://schemas.microsoft.com/office/drawing/2014/main" id="{AE04DA6A-B358-4FEC-ACC8-27EE3751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2697" cy="11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2F788C4-A9F4-4141-8998-050396B400AA}"/>
              </a:ext>
            </a:extLst>
          </p:cNvPr>
          <p:cNvSpPr txBox="1">
            <a:spLocks/>
          </p:cNvSpPr>
          <p:nvPr/>
        </p:nvSpPr>
        <p:spPr>
          <a:xfrm>
            <a:off x="2731658" y="396373"/>
            <a:ext cx="5047670" cy="3258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400" b="1" strike="noStrike" kern="1200" cap="all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 marL="457189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7411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lang="en-US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1410" y="1261242"/>
            <a:ext cx="377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Behavior, BESOD – Boundary Value check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8" y="1567273"/>
            <a:ext cx="5033808" cy="3409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585" y="1987534"/>
            <a:ext cx="2999895" cy="128473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70555" y="3804694"/>
            <a:ext cx="1255877" cy="827423"/>
            <a:chOff x="4523170" y="3422448"/>
            <a:chExt cx="1255877" cy="827423"/>
          </a:xfrm>
        </p:grpSpPr>
        <p:sp>
          <p:nvSpPr>
            <p:cNvPr id="9" name="Cloud Callout 8"/>
            <p:cNvSpPr/>
            <p:nvPr/>
          </p:nvSpPr>
          <p:spPr>
            <a:xfrm>
              <a:off x="4523170" y="3422448"/>
              <a:ext cx="1113504" cy="827423"/>
            </a:xfrm>
            <a:prstGeom prst="cloudCallout">
              <a:avLst>
                <a:gd name="adj1" fmla="val -180565"/>
                <a:gd name="adj2" fmla="val 1457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23170" y="3705354"/>
              <a:ext cx="1255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Boundary check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70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478" y="715543"/>
            <a:ext cx="7475705" cy="325857"/>
          </a:xfrm>
        </p:spPr>
        <p:txBody>
          <a:bodyPr/>
          <a:lstStyle/>
          <a:p>
            <a:r>
              <a:rPr lang="en-US" dirty="0"/>
              <a:t>UT Workshop</a:t>
            </a:r>
          </a:p>
        </p:txBody>
      </p:sp>
      <p:pic>
        <p:nvPicPr>
          <p:cNvPr id="3074" name="Picture 1" descr="cid:image002.png@01D582B2.9F28ABD0">
            <a:extLst>
              <a:ext uri="{FF2B5EF4-FFF2-40B4-BE49-F238E27FC236}">
                <a16:creationId xmlns:a16="http://schemas.microsoft.com/office/drawing/2014/main" id="{AE04DA6A-B358-4FEC-ACC8-27EE3751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42697" cy="112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2F788C4-A9F4-4141-8998-050396B400AA}"/>
              </a:ext>
            </a:extLst>
          </p:cNvPr>
          <p:cNvSpPr txBox="1">
            <a:spLocks/>
          </p:cNvSpPr>
          <p:nvPr/>
        </p:nvSpPr>
        <p:spPr>
          <a:xfrm>
            <a:off x="2731658" y="396373"/>
            <a:ext cx="5047670" cy="3258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400" b="1" strike="noStrike" kern="1200" cap="all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 marL="457189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7411" indent="-173034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lang="en-US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1410" y="1261242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Coverage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7" y="1694438"/>
            <a:ext cx="6337889" cy="15327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7" y="3362632"/>
            <a:ext cx="6337889" cy="157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2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Harman PPT Covers">
  <a:themeElements>
    <a:clrScheme name="Custom 28">
      <a:dk1>
        <a:sysClr val="windowText" lastClr="000000"/>
      </a:dk1>
      <a:lt1>
        <a:sysClr val="window" lastClr="FFFFFF"/>
      </a:lt1>
      <a:dk2>
        <a:srgbClr val="014C76"/>
      </a:dk2>
      <a:lt2>
        <a:srgbClr val="8EB4E3"/>
      </a:lt2>
      <a:accent1>
        <a:srgbClr val="4F81BD"/>
      </a:accent1>
      <a:accent2>
        <a:srgbClr val="00A8E3"/>
      </a:accent2>
      <a:accent3>
        <a:srgbClr val="10253F"/>
      </a:accent3>
      <a:accent4>
        <a:srgbClr val="B7DEE8"/>
      </a:accent4>
      <a:accent5>
        <a:srgbClr val="31859C"/>
      </a:accent5>
      <a:accent6>
        <a:srgbClr val="FF6600"/>
      </a:accent6>
      <a:hlink>
        <a:srgbClr val="00B050"/>
      </a:hlink>
      <a:folHlink>
        <a:srgbClr val="8EB4E3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807131C9E9C4D8105D0A7C9752C9A" ma:contentTypeVersion="1" ma:contentTypeDescription="Create a new document." ma:contentTypeScope="" ma:versionID="b233d75206d7f546a1d95244e52a003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00BE8B-FCFE-43B8-86F2-8884FCEAFE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F7CE89-240D-405D-A12D-C95B54F43B60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70D58A2-FE7A-4158-9538-06C6310A6D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Final Harman PPT Covers</Template>
  <TotalTime>9833</TotalTime>
  <Words>225</Words>
  <Application>Microsoft Office PowerPoint</Application>
  <PresentationFormat>On-screen Show (16:9)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Tahoma</vt:lpstr>
      <vt:lpstr>Final Harman PPT Covers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Harman International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gnuessle</dc:creator>
  <cp:lastModifiedBy>Raut, Prashantkumar</cp:lastModifiedBy>
  <cp:revision>581</cp:revision>
  <cp:lastPrinted>2017-01-30T19:48:46Z</cp:lastPrinted>
  <dcterms:created xsi:type="dcterms:W3CDTF">2016-06-17T10:06:44Z</dcterms:created>
  <dcterms:modified xsi:type="dcterms:W3CDTF">2019-11-07T12:39:23Z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0x0101001A3807131C9E9C4D8105D0A7C9752C9A</vt:lpwstr>
  </property>
</Properties>
</file>