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57" r:id="rId4"/>
    <p:sldId id="258" r:id="rId5"/>
    <p:sldId id="283" r:id="rId6"/>
    <p:sldId id="259" r:id="rId7"/>
    <p:sldId id="260" r:id="rId8"/>
    <p:sldId id="263" r:id="rId9"/>
    <p:sldId id="287" r:id="rId10"/>
    <p:sldId id="288" r:id="rId11"/>
    <p:sldId id="264" r:id="rId12"/>
    <p:sldId id="265" r:id="rId13"/>
    <p:sldId id="261" r:id="rId14"/>
    <p:sldId id="262"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C45E-98D8-48FE-C587-7A03181C5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69ACB-3F73-555B-8C24-2AF7FBA23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F30E3-09E0-DBCA-C509-F91F72568F66}"/>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5" name="Footer Placeholder 4">
            <a:extLst>
              <a:ext uri="{FF2B5EF4-FFF2-40B4-BE49-F238E27FC236}">
                <a16:creationId xmlns:a16="http://schemas.microsoft.com/office/drawing/2014/main" id="{E66158E5-3A28-32D4-638C-FEBF71EBF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0FC0A-0BE7-DBB1-1FA5-12C3ED4DB35A}"/>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336047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1674-B03C-01DF-E96B-5E3FFA2024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0B1AF4-FBD5-A5AC-9D4E-733D71CE70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681D0-09CF-F16F-AA0B-D4BED23CF5D7}"/>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5" name="Footer Placeholder 4">
            <a:extLst>
              <a:ext uri="{FF2B5EF4-FFF2-40B4-BE49-F238E27FC236}">
                <a16:creationId xmlns:a16="http://schemas.microsoft.com/office/drawing/2014/main" id="{2E20B4C1-E259-A4E6-5DFC-15645653D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2FBB1-80CA-BB79-73BE-525E31E5D59F}"/>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213174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0E049-D47A-9A91-BE56-DC18F30DC6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6F25B-6A53-AA68-C8C6-EAE0DC60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AED8A-52F1-7938-AECF-F693EFF24CCA}"/>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5" name="Footer Placeholder 4">
            <a:extLst>
              <a:ext uri="{FF2B5EF4-FFF2-40B4-BE49-F238E27FC236}">
                <a16:creationId xmlns:a16="http://schemas.microsoft.com/office/drawing/2014/main" id="{AE6D5140-A2FC-BE62-2ECE-4FA3BA289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798EB-5EC2-A259-A55C-0601AA39A434}"/>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324741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AFFB-38E3-99F7-A468-3E4183831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1E97D-7730-8F1E-C19A-BFB63A9C7C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C8B5E-0E49-E547-59BC-CCDC8710A4A0}"/>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5" name="Footer Placeholder 4">
            <a:extLst>
              <a:ext uri="{FF2B5EF4-FFF2-40B4-BE49-F238E27FC236}">
                <a16:creationId xmlns:a16="http://schemas.microsoft.com/office/drawing/2014/main" id="{DD747475-6B45-9AD1-8734-810926226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839E7-6106-2B73-0DC2-EC9E154582CC}"/>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10786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DF9B-D621-81DF-C846-A96BC3455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267D42-E703-8285-D392-7E6AA7D213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1A62-C898-BA26-0E02-B1F61AF561B0}"/>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5" name="Footer Placeholder 4">
            <a:extLst>
              <a:ext uri="{FF2B5EF4-FFF2-40B4-BE49-F238E27FC236}">
                <a16:creationId xmlns:a16="http://schemas.microsoft.com/office/drawing/2014/main" id="{47FD3B77-065F-170D-C391-1786DD8E5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0D028-1047-216E-F68C-891001F75F4D}"/>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275721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A8EA-E7B9-1352-6EF3-E9081B4D3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AB3AB-AFEA-6E80-96E4-7D22F217E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547B69-846F-FABE-1917-666636523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8BBAB-4016-A367-A2EF-DF5E5BA5F579}"/>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6" name="Footer Placeholder 5">
            <a:extLst>
              <a:ext uri="{FF2B5EF4-FFF2-40B4-BE49-F238E27FC236}">
                <a16:creationId xmlns:a16="http://schemas.microsoft.com/office/drawing/2014/main" id="{18247017-3F0B-7D31-0B1F-5F40A22BF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9D53B-AC33-C6A9-EDD6-42544F14784A}"/>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290700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35A5-76DB-7866-9158-0C19A2593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C07EE-1CCE-25EB-4932-E8F2B3A5F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0B8EC-4AAF-7B03-26C4-5F59017A01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B7EDAE-9E14-DAA8-D814-3B4E3131A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813FA-18FE-8B73-C361-C1F31DB48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06A774-9AB2-2464-BC93-78F87EFB97CA}"/>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8" name="Footer Placeholder 7">
            <a:extLst>
              <a:ext uri="{FF2B5EF4-FFF2-40B4-BE49-F238E27FC236}">
                <a16:creationId xmlns:a16="http://schemas.microsoft.com/office/drawing/2014/main" id="{5A4DA095-7E99-3633-42C0-7B41E7F6AF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5B4B8-4D9F-CAC3-5FA6-0BE8368A7966}"/>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282118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365C-4895-50E0-EC7F-27CF2F7AC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98D70-8300-935D-0812-CF3485F76E81}"/>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4" name="Footer Placeholder 3">
            <a:extLst>
              <a:ext uri="{FF2B5EF4-FFF2-40B4-BE49-F238E27FC236}">
                <a16:creationId xmlns:a16="http://schemas.microsoft.com/office/drawing/2014/main" id="{12DA1E5B-225A-0517-AF21-4A8B6678DD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D8AFA0-7BCC-B8EA-152D-EE7C905050EE}"/>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342027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071E4-9E2D-0C91-A085-74EC1E38345B}"/>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3" name="Footer Placeholder 2">
            <a:extLst>
              <a:ext uri="{FF2B5EF4-FFF2-40B4-BE49-F238E27FC236}">
                <a16:creationId xmlns:a16="http://schemas.microsoft.com/office/drawing/2014/main" id="{433EF5F1-CA8B-8250-B638-55DF8C5284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EAC62C-E26B-E258-786E-BEDE2D8C1EBB}"/>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27893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45A-4996-09A9-7118-5491BEE76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3843C-8139-8C37-630B-A3A2138F3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13D91B-B886-722D-B8CC-2F44BAB94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19D1-44BE-6038-4E05-239A1E035C84}"/>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6" name="Footer Placeholder 5">
            <a:extLst>
              <a:ext uri="{FF2B5EF4-FFF2-40B4-BE49-F238E27FC236}">
                <a16:creationId xmlns:a16="http://schemas.microsoft.com/office/drawing/2014/main" id="{292637BF-5F04-263F-374A-F7BDAF733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83207-73E4-0127-9A54-883C89B19912}"/>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265612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AB62-FD4B-2230-FBB6-5F4BDB4AF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699BD3-C706-230D-CA43-36939D0C2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4A88CB-4B3A-07FE-D461-176B21F39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A75C2-4605-8D09-FB12-9DCD1EA382D6}"/>
              </a:ext>
            </a:extLst>
          </p:cNvPr>
          <p:cNvSpPr>
            <a:spLocks noGrp="1"/>
          </p:cNvSpPr>
          <p:nvPr>
            <p:ph type="dt" sz="half" idx="10"/>
          </p:nvPr>
        </p:nvSpPr>
        <p:spPr/>
        <p:txBody>
          <a:bodyPr/>
          <a:lstStyle/>
          <a:p>
            <a:fld id="{3EA7667E-593F-42CC-8083-91125A53E916}" type="datetimeFigureOut">
              <a:rPr lang="en-US" smtClean="0"/>
              <a:t>1/10/2025</a:t>
            </a:fld>
            <a:endParaRPr lang="en-US"/>
          </a:p>
        </p:txBody>
      </p:sp>
      <p:sp>
        <p:nvSpPr>
          <p:cNvPr id="6" name="Footer Placeholder 5">
            <a:extLst>
              <a:ext uri="{FF2B5EF4-FFF2-40B4-BE49-F238E27FC236}">
                <a16:creationId xmlns:a16="http://schemas.microsoft.com/office/drawing/2014/main" id="{308CEFD2-D964-5C6C-8753-00939DC9C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A5CD88-A8E6-FE82-9C68-4AE7DDDD882B}"/>
              </a:ext>
            </a:extLst>
          </p:cNvPr>
          <p:cNvSpPr>
            <a:spLocks noGrp="1"/>
          </p:cNvSpPr>
          <p:nvPr>
            <p:ph type="sldNum" sz="quarter" idx="12"/>
          </p:nvPr>
        </p:nvSpPr>
        <p:spPr/>
        <p:txBody>
          <a:bodyPr/>
          <a:lstStyle/>
          <a:p>
            <a:fld id="{F7DDAA62-B4DF-43E6-87E7-63275667A467}" type="slidenum">
              <a:rPr lang="en-US" smtClean="0"/>
              <a:t>‹#›</a:t>
            </a:fld>
            <a:endParaRPr lang="en-US"/>
          </a:p>
        </p:txBody>
      </p:sp>
    </p:spTree>
    <p:extLst>
      <p:ext uri="{BB962C8B-B14F-4D97-AF65-F5344CB8AC3E}">
        <p14:creationId xmlns:p14="http://schemas.microsoft.com/office/powerpoint/2010/main" val="249695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E79CB-4670-A8B1-863C-6B60472C0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A57484-D6EF-58A0-BDD3-6C9C3FF53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DDBFC-E58C-0675-09FB-BEB50BBDF2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A7667E-593F-42CC-8083-91125A53E916}" type="datetimeFigureOut">
              <a:rPr lang="en-US" smtClean="0"/>
              <a:t>1/10/2025</a:t>
            </a:fld>
            <a:endParaRPr lang="en-US"/>
          </a:p>
        </p:txBody>
      </p:sp>
      <p:sp>
        <p:nvSpPr>
          <p:cNvPr id="5" name="Footer Placeholder 4">
            <a:extLst>
              <a:ext uri="{FF2B5EF4-FFF2-40B4-BE49-F238E27FC236}">
                <a16:creationId xmlns:a16="http://schemas.microsoft.com/office/drawing/2014/main" id="{D519CF06-301C-E4E0-8363-787DE8AA9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91F5B1-F920-F00B-9A36-7DEA508BE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DDAA62-B4DF-43E6-87E7-63275667A467}" type="slidenum">
              <a:rPr lang="en-US" smtClean="0"/>
              <a:t>‹#›</a:t>
            </a:fld>
            <a:endParaRPr lang="en-US"/>
          </a:p>
        </p:txBody>
      </p:sp>
    </p:spTree>
    <p:extLst>
      <p:ext uri="{BB962C8B-B14F-4D97-AF65-F5344CB8AC3E}">
        <p14:creationId xmlns:p14="http://schemas.microsoft.com/office/powerpoint/2010/main" val="378990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857720-EA07-A8B7-E6D9-122B4A3A8564}"/>
              </a:ext>
            </a:extLst>
          </p:cNvPr>
          <p:cNvSpPr/>
          <p:nvPr/>
        </p:nvSpPr>
        <p:spPr>
          <a:xfrm>
            <a:off x="0" y="5845"/>
            <a:ext cx="12192000" cy="6858000"/>
          </a:xfrm>
          <a:prstGeom prst="rect">
            <a:avLst/>
          </a:prstGeom>
          <a:solidFill>
            <a:schemeClr val="bg1"/>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48AD49B-82CB-4393-215F-21C66D25AE59}"/>
              </a:ext>
            </a:extLst>
          </p:cNvPr>
          <p:cNvSpPr txBox="1"/>
          <p:nvPr/>
        </p:nvSpPr>
        <p:spPr>
          <a:xfrm>
            <a:off x="3442249" y="163851"/>
            <a:ext cx="5307495" cy="707886"/>
          </a:xfrm>
          <a:prstGeom prst="rect">
            <a:avLst/>
          </a:prstGeom>
          <a:noFill/>
          <a:ln>
            <a:solidFill>
              <a:schemeClr val="bg1"/>
            </a:solidFill>
          </a:ln>
        </p:spPr>
        <p:txBody>
          <a:bodyPr wrap="square" rtlCol="0">
            <a:spAutoFit/>
          </a:bodyPr>
          <a:lstStyle/>
          <a:p>
            <a:pPr algn="ctr"/>
            <a:r>
              <a:rPr lang="en-US" sz="2000">
                <a:effectLst/>
                <a:latin typeface="Arial" panose="020B0604020202020204" pitchFamily="34" charset="0"/>
                <a:ea typeface="Times New Roman" panose="02020603050405020304" pitchFamily="18" charset="0"/>
                <a:cs typeface="Arial" panose="020B0604020202020204" pitchFamily="34" charset="0"/>
              </a:rPr>
              <a:t>KHOA KỸ THUẬT VÀ CÔNG NGHỆ</a:t>
            </a:r>
          </a:p>
          <a:p>
            <a:pPr algn="ctr"/>
            <a:r>
              <a:rPr lang="en-US" sz="2000" b="1">
                <a:effectLst/>
                <a:latin typeface="Arial" panose="020B0604020202020204" pitchFamily="34" charset="0"/>
                <a:ea typeface="Times New Roman" panose="02020603050405020304" pitchFamily="18" charset="0"/>
                <a:cs typeface="Arial" panose="020B0604020202020204" pitchFamily="34" charset="0"/>
              </a:rPr>
              <a:t>BỘ MÔN CÔNG NGHỆ THÔNG TIN</a:t>
            </a:r>
            <a:endParaRPr lang="en-US" sz="20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8" name="Picture 7">
            <a:extLst>
              <a:ext uri="{FF2B5EF4-FFF2-40B4-BE49-F238E27FC236}">
                <a16:creationId xmlns:a16="http://schemas.microsoft.com/office/drawing/2014/main" id="{1BD98B27-4EC3-065B-DF45-DC85FFAC5B2E}"/>
              </a:ext>
            </a:extLst>
          </p:cNvPr>
          <p:cNvPicPr>
            <a:picLocks noChangeAspect="1"/>
          </p:cNvPicPr>
          <p:nvPr/>
        </p:nvPicPr>
        <p:blipFill>
          <a:blip r:embed="rId2"/>
          <a:stretch>
            <a:fillRect/>
          </a:stretch>
        </p:blipFill>
        <p:spPr>
          <a:xfrm>
            <a:off x="5436748" y="807095"/>
            <a:ext cx="1318498" cy="1291677"/>
          </a:xfrm>
          <a:prstGeom prst="rect">
            <a:avLst/>
          </a:prstGeom>
        </p:spPr>
      </p:pic>
      <p:sp>
        <p:nvSpPr>
          <p:cNvPr id="9" name="Rectangle 8">
            <a:extLst>
              <a:ext uri="{FF2B5EF4-FFF2-40B4-BE49-F238E27FC236}">
                <a16:creationId xmlns:a16="http://schemas.microsoft.com/office/drawing/2014/main" id="{F384F3E9-EB4F-2C85-5B74-07A1AD7CB940}"/>
              </a:ext>
            </a:extLst>
          </p:cNvPr>
          <p:cNvSpPr/>
          <p:nvPr/>
        </p:nvSpPr>
        <p:spPr>
          <a:xfrm>
            <a:off x="3144074" y="2024082"/>
            <a:ext cx="5903844" cy="1026269"/>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en-US" sz="2000" b="1">
                <a:effectLst/>
                <a:latin typeface="Arial" panose="020B0604020202020204" pitchFamily="34" charset="0"/>
                <a:ea typeface="Times New Roman" panose="02020603050405020304" pitchFamily="18" charset="0"/>
                <a:cs typeface="Arial" panose="020B0604020202020204" pitchFamily="34" charset="0"/>
              </a:rPr>
              <a:t>THỰC TẬP ĐỒ ÁN </a:t>
            </a:r>
            <a:r>
              <a:rPr lang="en-US" sz="2000" b="1">
                <a:latin typeface="Arial" panose="020B0604020202020204" pitchFamily="34" charset="0"/>
                <a:ea typeface="Times New Roman" panose="02020603050405020304" pitchFamily="18" charset="0"/>
                <a:cs typeface="Arial" panose="020B0604020202020204" pitchFamily="34" charset="0"/>
              </a:rPr>
              <a:t>CHUYÊN </a:t>
            </a:r>
            <a:r>
              <a:rPr lang="en-US" sz="2000" b="1">
                <a:effectLst/>
                <a:latin typeface="Arial" panose="020B0604020202020204" pitchFamily="34" charset="0"/>
                <a:ea typeface="Times New Roman" panose="02020603050405020304" pitchFamily="18" charset="0"/>
                <a:cs typeface="Arial" panose="020B0604020202020204" pitchFamily="34" charset="0"/>
              </a:rPr>
              <a:t>NGÀNH </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50000"/>
              </a:lnSpc>
            </a:pPr>
            <a:r>
              <a:rPr lang="en-US" sz="2000" b="1">
                <a:effectLst/>
                <a:latin typeface="Arial" panose="020B0604020202020204" pitchFamily="34" charset="0"/>
                <a:ea typeface="Times New Roman" panose="02020603050405020304" pitchFamily="18" charset="0"/>
                <a:cs typeface="Arial" panose="020B0604020202020204" pitchFamily="34" charset="0"/>
              </a:rPr>
              <a:t>HỌC KỲ I, NĂM HỌC 2024 - 2025</a:t>
            </a:r>
            <a:endParaRPr lang="en-US" sz="2000">
              <a:effectLst/>
              <a:latin typeface="Arial" panose="020B0604020202020204" pitchFamily="34" charset="0"/>
              <a:ea typeface="Times New Roman" panose="02020603050405020304" pitchFamily="18" charset="0"/>
              <a:cs typeface="Arial" panose="020B0604020202020204" pitchFamily="34" charset="0"/>
            </a:endParaRPr>
          </a:p>
        </p:txBody>
      </p:sp>
      <p:sp>
        <p:nvSpPr>
          <p:cNvPr id="10" name="Rectangle 9">
            <a:extLst>
              <a:ext uri="{FF2B5EF4-FFF2-40B4-BE49-F238E27FC236}">
                <a16:creationId xmlns:a16="http://schemas.microsoft.com/office/drawing/2014/main" id="{C6686AC2-03F5-9E87-CFA0-3C7EF10439C1}"/>
              </a:ext>
            </a:extLst>
          </p:cNvPr>
          <p:cNvSpPr/>
          <p:nvPr/>
        </p:nvSpPr>
        <p:spPr>
          <a:xfrm>
            <a:off x="100428" y="3022972"/>
            <a:ext cx="11991135" cy="1270939"/>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en-US" sz="2400" b="1">
                <a:effectLst/>
                <a:latin typeface="Arial" panose="020B0604020202020204" pitchFamily="34" charset="0"/>
                <a:ea typeface="Times New Roman" panose="02020603050405020304" pitchFamily="18" charset="0"/>
                <a:cs typeface="Arial" panose="020B0604020202020204" pitchFamily="34" charset="0"/>
              </a:rPr>
              <a:t>X</a:t>
            </a:r>
            <a:r>
              <a:rPr lang="en-US" sz="2400" b="1">
                <a:latin typeface="Arial" panose="020B0604020202020204" pitchFamily="34" charset="0"/>
                <a:ea typeface="Times New Roman" panose="02020603050405020304" pitchFamily="18" charset="0"/>
                <a:cs typeface="Arial" panose="020B0604020202020204" pitchFamily="34" charset="0"/>
              </a:rPr>
              <a:t>ÂY DỰNG HỆ THỐNG ĐẶT VÉ CÔNG TY VẬN TẢI HÀNH KHÁCH BẰNG NODEJS</a:t>
            </a:r>
            <a:endParaRPr lang="en-US" sz="2400" b="1">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Rectangle 10">
            <a:extLst>
              <a:ext uri="{FF2B5EF4-FFF2-40B4-BE49-F238E27FC236}">
                <a16:creationId xmlns:a16="http://schemas.microsoft.com/office/drawing/2014/main" id="{4787E066-B52E-BA08-CB43-4F20AA90F2DA}"/>
              </a:ext>
            </a:extLst>
          </p:cNvPr>
          <p:cNvSpPr/>
          <p:nvPr/>
        </p:nvSpPr>
        <p:spPr>
          <a:xfrm>
            <a:off x="965753" y="4485192"/>
            <a:ext cx="4093263" cy="807609"/>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2000" i="1">
                <a:effectLst/>
                <a:latin typeface="Arial" panose="020B0604020202020204" pitchFamily="34" charset="0"/>
                <a:ea typeface="Times New Roman" panose="02020603050405020304" pitchFamily="18" charset="0"/>
                <a:cs typeface="Arial" panose="020B0604020202020204" pitchFamily="34" charset="0"/>
              </a:rPr>
              <a:t>Giáo viên hướng dẫn:</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r>
              <a:rPr lang="en-US" sz="2000">
                <a:effectLst/>
                <a:latin typeface="Arial" panose="020B0604020202020204" pitchFamily="34" charset="0"/>
                <a:ea typeface="Times New Roman" panose="02020603050405020304" pitchFamily="18" charset="0"/>
                <a:cs typeface="Arial" panose="020B0604020202020204" pitchFamily="34" charset="0"/>
              </a:rPr>
              <a:t>ThS. </a:t>
            </a:r>
            <a:r>
              <a:rPr lang="en-US" sz="2000" b="1">
                <a:latin typeface="Arial" panose="020B0604020202020204" pitchFamily="34" charset="0"/>
                <a:ea typeface="Times New Roman" panose="02020603050405020304" pitchFamily="18" charset="0"/>
                <a:cs typeface="Arial" panose="020B0604020202020204" pitchFamily="34" charset="0"/>
              </a:rPr>
              <a:t>Phạm Minh Đương</a:t>
            </a:r>
            <a:endParaRPr lang="en-US" sz="2000">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a:extLst>
              <a:ext uri="{FF2B5EF4-FFF2-40B4-BE49-F238E27FC236}">
                <a16:creationId xmlns:a16="http://schemas.microsoft.com/office/drawing/2014/main" id="{D52749D2-0AA0-ADBA-C0F2-2A5E0B74DFC2}"/>
              </a:ext>
            </a:extLst>
          </p:cNvPr>
          <p:cNvSpPr/>
          <p:nvPr/>
        </p:nvSpPr>
        <p:spPr>
          <a:xfrm>
            <a:off x="8295860" y="4293911"/>
            <a:ext cx="3269972" cy="1550504"/>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2000" i="1">
                <a:effectLst/>
                <a:latin typeface="Arial" panose="020B0604020202020204" pitchFamily="34" charset="0"/>
                <a:ea typeface="Times New Roman" panose="02020603050405020304" pitchFamily="18" charset="0"/>
                <a:cs typeface="Arial" panose="020B0604020202020204" pitchFamily="34" charset="0"/>
              </a:rPr>
              <a:t>Sinh viên thực hiện:</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r>
              <a:rPr lang="en-US" sz="2000">
                <a:effectLst/>
                <a:latin typeface="Arial" panose="020B0604020202020204" pitchFamily="34" charset="0"/>
                <a:ea typeface="Times New Roman" panose="02020603050405020304" pitchFamily="18" charset="0"/>
                <a:cs typeface="Arial" panose="020B0604020202020204" pitchFamily="34" charset="0"/>
              </a:rPr>
              <a:t>Họ tên: </a:t>
            </a:r>
            <a:r>
              <a:rPr lang="en-US" sz="2000" b="1">
                <a:effectLst/>
                <a:latin typeface="Arial" panose="020B0604020202020204" pitchFamily="34" charset="0"/>
                <a:ea typeface="Times New Roman" panose="02020603050405020304" pitchFamily="18" charset="0"/>
                <a:cs typeface="Arial" panose="020B0604020202020204" pitchFamily="34" charset="0"/>
              </a:rPr>
              <a:t>Kim Hữu Ngân</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r>
              <a:rPr lang="en-US" sz="2000">
                <a:effectLst/>
                <a:latin typeface="Arial" panose="020B0604020202020204" pitchFamily="34" charset="0"/>
                <a:ea typeface="Times New Roman" panose="02020603050405020304" pitchFamily="18" charset="0"/>
                <a:cs typeface="Arial" panose="020B0604020202020204" pitchFamily="34" charset="0"/>
              </a:rPr>
              <a:t>MSSV: </a:t>
            </a:r>
            <a:r>
              <a:rPr lang="en-US" sz="2000" b="1">
                <a:effectLst/>
                <a:latin typeface="Arial" panose="020B0604020202020204" pitchFamily="34" charset="0"/>
                <a:ea typeface="Times New Roman" panose="02020603050405020304" pitchFamily="18" charset="0"/>
                <a:cs typeface="Arial" panose="020B0604020202020204" pitchFamily="34" charset="0"/>
              </a:rPr>
              <a:t>110121141</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r>
              <a:rPr lang="en-US" sz="2000">
                <a:effectLst/>
                <a:latin typeface="Arial" panose="020B0604020202020204" pitchFamily="34" charset="0"/>
                <a:ea typeface="Times New Roman" panose="02020603050405020304" pitchFamily="18" charset="0"/>
                <a:cs typeface="Arial" panose="020B0604020202020204" pitchFamily="34" charset="0"/>
              </a:rPr>
              <a:t>Lớp: </a:t>
            </a:r>
            <a:r>
              <a:rPr lang="en-US" sz="2000" b="1">
                <a:effectLst/>
                <a:latin typeface="Arial" panose="020B0604020202020204" pitchFamily="34" charset="0"/>
                <a:ea typeface="Times New Roman" panose="02020603050405020304" pitchFamily="18" charset="0"/>
                <a:cs typeface="Arial" panose="020B0604020202020204" pitchFamily="34" charset="0"/>
              </a:rPr>
              <a:t>DA21TTC</a:t>
            </a:r>
            <a:endParaRPr lang="en-US" sz="2000">
              <a:effectLst/>
              <a:latin typeface="Arial" panose="020B0604020202020204" pitchFamily="34" charset="0"/>
              <a:ea typeface="Times New Roman" panose="02020603050405020304" pitchFamily="18" charset="0"/>
              <a:cs typeface="Arial" panose="020B0604020202020204" pitchFamily="34" charset="0"/>
            </a:endParaRPr>
          </a:p>
        </p:txBody>
      </p:sp>
      <p:sp>
        <p:nvSpPr>
          <p:cNvPr id="13" name="Rectangle 12">
            <a:extLst>
              <a:ext uri="{FF2B5EF4-FFF2-40B4-BE49-F238E27FC236}">
                <a16:creationId xmlns:a16="http://schemas.microsoft.com/office/drawing/2014/main" id="{3D95E9B8-7DD5-8EA7-03BB-004766B7B312}"/>
              </a:ext>
            </a:extLst>
          </p:cNvPr>
          <p:cNvSpPr/>
          <p:nvPr/>
        </p:nvSpPr>
        <p:spPr>
          <a:xfrm>
            <a:off x="3606245" y="6130110"/>
            <a:ext cx="4979504" cy="564039"/>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en-US" sz="2000" b="1" i="1">
                <a:effectLst/>
                <a:latin typeface="Arial" panose="020B0604020202020204" pitchFamily="34" charset="0"/>
                <a:ea typeface="Times New Roman" panose="02020603050405020304" pitchFamily="18" charset="0"/>
                <a:cs typeface="Arial" panose="020B0604020202020204" pitchFamily="34" charset="0"/>
              </a:rPr>
              <a:t>Trà Vinh, tháng 12 năm 2023     </a:t>
            </a:r>
            <a:endParaRPr lang="en-US" sz="200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008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4D6A85-D9A5-B7D6-A948-E5D5F8049518}"/>
              </a:ext>
            </a:extLst>
          </p:cNvPr>
          <p:cNvSpPr txBox="1"/>
          <p:nvPr/>
        </p:nvSpPr>
        <p:spPr>
          <a:xfrm>
            <a:off x="382772" y="255182"/>
            <a:ext cx="7758727" cy="769441"/>
          </a:xfrm>
          <a:prstGeom prst="rect">
            <a:avLst/>
          </a:prstGeom>
          <a:noFill/>
        </p:spPr>
        <p:txBody>
          <a:bodyPr wrap="none" rtlCol="0">
            <a:spAutoFit/>
          </a:bodyPr>
          <a:lstStyle/>
          <a:p>
            <a:r>
              <a:rPr lang="en-US" sz="4400" b="1">
                <a:latin typeface="Arial" panose="020B0604020202020204" pitchFamily="34" charset="0"/>
                <a:cs typeface="Arial" panose="020B0604020202020204" pitchFamily="34" charset="0"/>
              </a:rPr>
              <a:t>NHƯỢC ĐIỂM CỦA NODEJS</a:t>
            </a:r>
            <a:endParaRPr lang="en-US" sz="4400"/>
          </a:p>
        </p:txBody>
      </p:sp>
      <p:sp>
        <p:nvSpPr>
          <p:cNvPr id="5" name="TextBox 4">
            <a:extLst>
              <a:ext uri="{FF2B5EF4-FFF2-40B4-BE49-F238E27FC236}">
                <a16:creationId xmlns:a16="http://schemas.microsoft.com/office/drawing/2014/main" id="{D92ADCD3-CB25-18A2-9B8A-FD52E64C7402}"/>
              </a:ext>
            </a:extLst>
          </p:cNvPr>
          <p:cNvSpPr txBox="1"/>
          <p:nvPr/>
        </p:nvSpPr>
        <p:spPr>
          <a:xfrm>
            <a:off x="336698" y="639902"/>
            <a:ext cx="11472530" cy="5171737"/>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sz="320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Node.js hao tốn tài nguyên, cần biên dịch nên không phù hợp cho ứng dụng tốn tài nguyên CPU.</a:t>
            </a:r>
          </a:p>
          <a:p>
            <a:pPr marL="457200" indent="-457200">
              <a:lnSpc>
                <a:spcPct val="150000"/>
              </a:lnSpc>
              <a:buFont typeface="Arial" panose="020B0604020202020204" pitchFamily="34" charset="0"/>
              <a:buChar char="•"/>
            </a:pPr>
            <a:r>
              <a:rPr lang="vi-VN" sz="3200">
                <a:latin typeface="Arial" panose="020B0604020202020204" pitchFamily="34" charset="0"/>
                <a:cs typeface="Arial" panose="020B0604020202020204" pitchFamily="34" charset="0"/>
              </a:rPr>
              <a:t>Node.js không vượt trội nhiều so với PHP, Ruby, Python và ít phù hợp cho dự án quan trọng dù tốt cho ứng dụng mới.</a:t>
            </a:r>
            <a:endParaRPr lang="en-US" sz="320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vi-VN" sz="3200">
                <a:latin typeface="Arial" panose="020B0604020202020204" pitchFamily="34" charset="0"/>
                <a:cs typeface="Arial" panose="020B0604020202020204" pitchFamily="34" charset="0"/>
              </a:rPr>
              <a:t>Một số thư viện chưa ổn định như Java hay .NET.</a:t>
            </a:r>
            <a:endParaRPr lang="en-US" sz="320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Dễ gặp rủi ro nếu không cập nhật và quản lý cẩn thận.</a:t>
            </a:r>
          </a:p>
        </p:txBody>
      </p:sp>
    </p:spTree>
    <p:extLst>
      <p:ext uri="{BB962C8B-B14F-4D97-AF65-F5344CB8AC3E}">
        <p14:creationId xmlns:p14="http://schemas.microsoft.com/office/powerpoint/2010/main" val="14620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57B9E6-520A-93D7-8775-84EAA6A00A19}"/>
              </a:ext>
            </a:extLst>
          </p:cNvPr>
          <p:cNvSpPr>
            <a:spLocks noGrp="1"/>
          </p:cNvSpPr>
          <p:nvPr>
            <p:ph type="title"/>
          </p:nvPr>
        </p:nvSpPr>
        <p:spPr>
          <a:xfrm>
            <a:off x="4783640" y="80611"/>
            <a:ext cx="6568468" cy="962096"/>
          </a:xfrm>
        </p:spPr>
        <p:txBody>
          <a:bodyPr vert="horz" lIns="91440" tIns="45720" rIns="91440" bIns="45720" rtlCol="0" anchor="b">
            <a:normAutofit/>
          </a:bodyPr>
          <a:lstStyle/>
          <a:p>
            <a:r>
              <a:rPr lang="en-US" b="1">
                <a:latin typeface="Arial" panose="020B0604020202020204" pitchFamily="34" charset="0"/>
                <a:cs typeface="Arial" panose="020B0604020202020204" pitchFamily="34" charset="0"/>
              </a:rPr>
              <a:t>KẾT QUẢ ĐẠT ĐƯỢC</a:t>
            </a:r>
          </a:p>
        </p:txBody>
      </p:sp>
      <p:sp>
        <p:nvSpPr>
          <p:cNvPr id="1033" name="Oval 103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chieve Company Goals with Daily Activity Alignment">
            <a:extLst>
              <a:ext uri="{FF2B5EF4-FFF2-40B4-BE49-F238E27FC236}">
                <a16:creationId xmlns:a16="http://schemas.microsoft.com/office/drawing/2014/main" id="{8CEB4ADB-E123-EBA8-A8AE-7E8564E3B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103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3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03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04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164D8C0-C777-F598-E211-C59C79AB24D0}"/>
              </a:ext>
            </a:extLst>
          </p:cNvPr>
          <p:cNvSpPr/>
          <p:nvPr/>
        </p:nvSpPr>
        <p:spPr>
          <a:xfrm>
            <a:off x="11495314" y="3429000"/>
            <a:ext cx="272143" cy="3429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CF3D33B-9AB9-3AAD-F9AD-398EE3454879}"/>
              </a:ext>
            </a:extLst>
          </p:cNvPr>
          <p:cNvSpPr txBox="1"/>
          <p:nvPr/>
        </p:nvSpPr>
        <p:spPr>
          <a:xfrm>
            <a:off x="6291518" y="1720241"/>
            <a:ext cx="5761940" cy="2913872"/>
          </a:xfrm>
          <a:prstGeom prst="rect">
            <a:avLst/>
          </a:prstGeom>
        </p:spPr>
        <p:txBody>
          <a:bodyPr vert="horz" lIns="91440" tIns="45720" rIns="91440" bIns="45720" rtlCol="0" anchor="t">
            <a:noAutofit/>
          </a:bodyPr>
          <a:lstStyle/>
          <a:p>
            <a:pPr marL="457200" indent="-457200" algn="just">
              <a:lnSpc>
                <a:spcPct val="150000"/>
              </a:lnSpc>
              <a:spcAft>
                <a:spcPts val="600"/>
              </a:spcAft>
              <a:buFont typeface="Wingdings" panose="05000000000000000000" pitchFamily="2" charset="2"/>
              <a:buChar char="Ø"/>
            </a:pPr>
            <a:r>
              <a:rPr lang="en-US" sz="3200">
                <a:solidFill>
                  <a:schemeClr val="tx1">
                    <a:alpha val="80000"/>
                  </a:schemeClr>
                </a:solidFill>
                <a:latin typeface="Arial" panose="020B0604020202020204" pitchFamily="34" charset="0"/>
                <a:cs typeface="Arial" panose="020B0604020202020204" pitchFamily="34" charset="0"/>
              </a:rPr>
              <a:t>Giảm thiểu thời gian đặt vé cho khách hàng. </a:t>
            </a:r>
          </a:p>
          <a:p>
            <a:pPr marL="457200" indent="-457200" algn="just">
              <a:lnSpc>
                <a:spcPct val="150000"/>
              </a:lnSpc>
              <a:spcAft>
                <a:spcPts val="600"/>
              </a:spcAft>
              <a:buFont typeface="Wingdings" panose="05000000000000000000" pitchFamily="2" charset="2"/>
              <a:buChar char="Ø"/>
            </a:pPr>
            <a:r>
              <a:rPr lang="en-US" sz="3200">
                <a:solidFill>
                  <a:schemeClr val="tx1">
                    <a:alpha val="80000"/>
                  </a:schemeClr>
                </a:solidFill>
                <a:latin typeface="Arial" panose="020B0604020202020204" pitchFamily="34" charset="0"/>
                <a:cs typeface="Arial" panose="020B0604020202020204" pitchFamily="34" charset="0"/>
              </a:rPr>
              <a:t>Tăng doanh thu nhờ tự động hóa quá trình quản lý. </a:t>
            </a:r>
          </a:p>
          <a:p>
            <a:pPr marL="457200" indent="-457200" algn="just">
              <a:lnSpc>
                <a:spcPct val="150000"/>
              </a:lnSpc>
              <a:spcAft>
                <a:spcPts val="600"/>
              </a:spcAft>
              <a:buFont typeface="Wingdings" panose="05000000000000000000" pitchFamily="2" charset="2"/>
              <a:buChar char="Ø"/>
            </a:pPr>
            <a:r>
              <a:rPr lang="en-US" sz="3200">
                <a:solidFill>
                  <a:schemeClr val="tx1">
                    <a:alpha val="80000"/>
                  </a:schemeClr>
                </a:solidFill>
                <a:latin typeface="Arial" panose="020B0604020202020204" pitchFamily="34" charset="0"/>
                <a:cs typeface="Arial" panose="020B0604020202020204" pitchFamily="34" charset="0"/>
              </a:rPr>
              <a:t>Hệ thống dễ dàng mở rộng. </a:t>
            </a:r>
          </a:p>
        </p:txBody>
      </p:sp>
    </p:spTree>
    <p:extLst>
      <p:ext uri="{BB962C8B-B14F-4D97-AF65-F5344CB8AC3E}">
        <p14:creationId xmlns:p14="http://schemas.microsoft.com/office/powerpoint/2010/main" val="96350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ướng dẫn kiểm toán viên kết luận về báo cáo tài chính">
            <a:extLst>
              <a:ext uri="{FF2B5EF4-FFF2-40B4-BE49-F238E27FC236}">
                <a16:creationId xmlns:a16="http://schemas.microsoft.com/office/drawing/2014/main" id="{8F2E503D-4EB2-7B49-74C3-5148773FE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484" r="862" b="-1"/>
          <a:stretch/>
        </p:blipFill>
        <p:spPr bwMode="auto">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8597E9-F83B-452B-0920-3D50732C4423}"/>
              </a:ext>
            </a:extLst>
          </p:cNvPr>
          <p:cNvSpPr txBox="1"/>
          <p:nvPr/>
        </p:nvSpPr>
        <p:spPr>
          <a:xfrm>
            <a:off x="4880343" y="1552575"/>
            <a:ext cx="6946011" cy="3752849"/>
          </a:xfrm>
          <a:prstGeom prst="rect">
            <a:avLst/>
          </a:prstGeom>
        </p:spPr>
        <p:txBody>
          <a:bodyPr vert="horz" lIns="91440" tIns="45720" rIns="91440" bIns="45720" rtlCol="0">
            <a:noAutofit/>
          </a:bodyPr>
          <a:lstStyle/>
          <a:p>
            <a:pPr algn="just">
              <a:lnSpc>
                <a:spcPct val="150000"/>
              </a:lnSpc>
              <a:spcAft>
                <a:spcPts val="600"/>
              </a:spcAft>
            </a:pPr>
            <a:r>
              <a:rPr lang="en-US" sz="3200">
                <a:latin typeface="Arial" panose="020B0604020202020204" pitchFamily="34" charset="0"/>
                <a:cs typeface="Arial" panose="020B0604020202020204" pitchFamily="34" charset="0"/>
              </a:rPr>
              <a:t>Xây dựng thành công “hệ thống đặt vé công ty vận tải hành khách bằng nodejs” mang lại lợi ích cho khách hàng đặt vé thông qua hệ thống và phù hợp với nhu cầu người dùng hiện nay.</a:t>
            </a:r>
          </a:p>
        </p:txBody>
      </p:sp>
      <p:sp>
        <p:nvSpPr>
          <p:cNvPr id="4" name="Title 1">
            <a:extLst>
              <a:ext uri="{FF2B5EF4-FFF2-40B4-BE49-F238E27FC236}">
                <a16:creationId xmlns:a16="http://schemas.microsoft.com/office/drawing/2014/main" id="{1A000313-B32F-41E3-4384-4505ED589496}"/>
              </a:ext>
            </a:extLst>
          </p:cNvPr>
          <p:cNvSpPr txBox="1">
            <a:spLocks/>
          </p:cNvSpPr>
          <p:nvPr/>
        </p:nvSpPr>
        <p:spPr>
          <a:xfrm>
            <a:off x="6417733" y="185185"/>
            <a:ext cx="5291663" cy="11334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a:latin typeface="Arial" panose="020B0604020202020204" pitchFamily="34" charset="0"/>
                <a:cs typeface="Arial" panose="020B0604020202020204" pitchFamily="34" charset="0"/>
              </a:rPr>
              <a:t>KẾT LUẬN</a:t>
            </a:r>
          </a:p>
        </p:txBody>
      </p:sp>
    </p:spTree>
    <p:extLst>
      <p:ext uri="{BB962C8B-B14F-4D97-AF65-F5344CB8AC3E}">
        <p14:creationId xmlns:p14="http://schemas.microsoft.com/office/powerpoint/2010/main" val="39996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Định hướng phát triển - GTL Logistics">
            <a:extLst>
              <a:ext uri="{FF2B5EF4-FFF2-40B4-BE49-F238E27FC236}">
                <a16:creationId xmlns:a16="http://schemas.microsoft.com/office/drawing/2014/main" id="{980E0E77-38A0-628C-3F04-42DB7C323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2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61677F9-E9AA-12A6-F458-E75E35515F0B}"/>
              </a:ext>
            </a:extLst>
          </p:cNvPr>
          <p:cNvSpPr txBox="1">
            <a:spLocks/>
          </p:cNvSpPr>
          <p:nvPr/>
        </p:nvSpPr>
        <p:spPr>
          <a:xfrm>
            <a:off x="173602" y="0"/>
            <a:ext cx="6433457"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a:latin typeface="Arial" panose="020B0604020202020204" pitchFamily="34" charset="0"/>
                <a:cs typeface="Arial" panose="020B0604020202020204" pitchFamily="34" charset="0"/>
              </a:rPr>
              <a:t>HƯỚNG PHÁT TRIỂN</a:t>
            </a:r>
          </a:p>
        </p:txBody>
      </p:sp>
      <p:sp>
        <p:nvSpPr>
          <p:cNvPr id="5" name="Content Placeholder 2">
            <a:extLst>
              <a:ext uri="{FF2B5EF4-FFF2-40B4-BE49-F238E27FC236}">
                <a16:creationId xmlns:a16="http://schemas.microsoft.com/office/drawing/2014/main" id="{F083C583-FA00-165B-7638-AE891730FFDC}"/>
              </a:ext>
            </a:extLst>
          </p:cNvPr>
          <p:cNvSpPr>
            <a:spLocks noGrp="1"/>
          </p:cNvSpPr>
          <p:nvPr>
            <p:ph idx="1"/>
          </p:nvPr>
        </p:nvSpPr>
        <p:spPr>
          <a:xfrm>
            <a:off x="478401" y="1650429"/>
            <a:ext cx="6433457" cy="3742762"/>
          </a:xfrm>
        </p:spPr>
        <p:txBody>
          <a:bodyPr vert="horz" lIns="91440" tIns="45720" rIns="91440" bIns="45720" rtlCol="0">
            <a:noAutofit/>
          </a:bodyPr>
          <a:lstStyle/>
          <a:p>
            <a:pPr>
              <a:lnSpc>
                <a:spcPct val="150000"/>
              </a:lnSpc>
            </a:pPr>
            <a:r>
              <a:rPr lang="en-US" sz="3200">
                <a:latin typeface="Arial" panose="020B0604020202020204" pitchFamily="34" charset="0"/>
                <a:cs typeface="Arial" panose="020B0604020202020204" pitchFamily="34" charset="0"/>
              </a:rPr>
              <a:t>Tiếp tục cải tiến giao diện người dùng. </a:t>
            </a:r>
          </a:p>
          <a:p>
            <a:pPr>
              <a:lnSpc>
                <a:spcPct val="150000"/>
              </a:lnSpc>
            </a:pPr>
            <a:r>
              <a:rPr lang="en-US" sz="3200">
                <a:latin typeface="Arial" panose="020B0604020202020204" pitchFamily="34" charset="0"/>
                <a:cs typeface="Arial" panose="020B0604020202020204" pitchFamily="34" charset="0"/>
              </a:rPr>
              <a:t>Tích hợp thêm nhiều các hình thức thanh toán. </a:t>
            </a:r>
          </a:p>
          <a:p>
            <a:pPr>
              <a:lnSpc>
                <a:spcPct val="150000"/>
              </a:lnSpc>
            </a:pPr>
            <a:r>
              <a:rPr lang="en-US" sz="3200">
                <a:latin typeface="Arial" panose="020B0604020202020204" pitchFamily="34" charset="0"/>
                <a:cs typeface="Arial" panose="020B0604020202020204" pitchFamily="34" charset="0"/>
              </a:rPr>
              <a:t>Phát triển ứng dụng đa nền tảng.</a:t>
            </a:r>
          </a:p>
        </p:txBody>
      </p:sp>
    </p:spTree>
    <p:extLst>
      <p:ext uri="{BB962C8B-B14F-4D97-AF65-F5344CB8AC3E}">
        <p14:creationId xmlns:p14="http://schemas.microsoft.com/office/powerpoint/2010/main" val="76884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88F5D9-F8B5-D6D2-4400-78398D4D05E2}"/>
              </a:ext>
            </a:extLst>
          </p:cNvPr>
          <p:cNvSpPr txBox="1"/>
          <p:nvPr/>
        </p:nvSpPr>
        <p:spPr>
          <a:xfrm>
            <a:off x="1818008" y="2663993"/>
            <a:ext cx="4978399" cy="140167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kern="1200">
                <a:solidFill>
                  <a:schemeClr val="tx1"/>
                </a:solidFill>
                <a:latin typeface="Arial" panose="020B0604020202020204" pitchFamily="34" charset="0"/>
                <a:ea typeface="+mj-ea"/>
                <a:cs typeface="Arial" panose="020B0604020202020204" pitchFamily="34" charset="0"/>
              </a:rPr>
              <a:t>DEMO</a:t>
            </a:r>
          </a:p>
        </p:txBody>
      </p:sp>
      <p:pic>
        <p:nvPicPr>
          <p:cNvPr id="9" name="Graphic 8" descr="Play">
            <a:extLst>
              <a:ext uri="{FF2B5EF4-FFF2-40B4-BE49-F238E27FC236}">
                <a16:creationId xmlns:a16="http://schemas.microsoft.com/office/drawing/2014/main" id="{0FCF94C7-887F-13C5-FA4A-EF585EDFD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1" name="Graphic 10" descr="Play">
            <a:extLst>
              <a:ext uri="{FF2B5EF4-FFF2-40B4-BE49-F238E27FC236}">
                <a16:creationId xmlns:a16="http://schemas.microsoft.com/office/drawing/2014/main" id="{B27DB005-49A6-43B2-A00C-00057E9BAA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777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91D1406E-F8E7-63AD-F714-83FCA3E3992E}"/>
              </a:ext>
            </a:extLst>
          </p:cNvPr>
          <p:cNvSpPr txBox="1"/>
          <p:nvPr/>
        </p:nvSpPr>
        <p:spPr>
          <a:xfrm>
            <a:off x="645539" y="2244500"/>
            <a:ext cx="11543413" cy="2149412"/>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8000" b="1" kern="1200">
                <a:solidFill>
                  <a:schemeClr val="tx1"/>
                </a:solidFill>
                <a:latin typeface="Arial" panose="020B0604020202020204" pitchFamily="34" charset="0"/>
                <a:ea typeface="+mj-ea"/>
                <a:cs typeface="Arial" panose="020B0604020202020204" pitchFamily="34" charset="0"/>
              </a:rPr>
              <a:t>CẢM ƠN THẦY </a:t>
            </a:r>
          </a:p>
          <a:p>
            <a:pPr algn="ctr">
              <a:lnSpc>
                <a:spcPct val="90000"/>
              </a:lnSpc>
              <a:spcBef>
                <a:spcPct val="0"/>
              </a:spcBef>
              <a:spcAft>
                <a:spcPts val="600"/>
              </a:spcAft>
            </a:pPr>
            <a:r>
              <a:rPr lang="en-US" sz="8000" b="1" kern="1200">
                <a:solidFill>
                  <a:schemeClr val="tx1"/>
                </a:solidFill>
                <a:latin typeface="Arial" panose="020B0604020202020204" pitchFamily="34" charset="0"/>
                <a:ea typeface="+mj-ea"/>
                <a:cs typeface="Arial" panose="020B0604020202020204" pitchFamily="34" charset="0"/>
              </a:rPr>
              <a:t>ĐÃ LẮNG NGHE</a:t>
            </a:r>
          </a:p>
        </p:txBody>
      </p:sp>
    </p:spTree>
    <p:extLst>
      <p:ext uri="{BB962C8B-B14F-4D97-AF65-F5344CB8AC3E}">
        <p14:creationId xmlns:p14="http://schemas.microsoft.com/office/powerpoint/2010/main" val="155781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5A81C1-7A5C-815F-0B77-F2572C58648C}"/>
              </a:ext>
            </a:extLst>
          </p:cNvPr>
          <p:cNvSpPr txBox="1"/>
          <p:nvPr/>
        </p:nvSpPr>
        <p:spPr>
          <a:xfrm>
            <a:off x="435935" y="244549"/>
            <a:ext cx="3262432" cy="830997"/>
          </a:xfrm>
          <a:prstGeom prst="rect">
            <a:avLst/>
          </a:prstGeom>
          <a:noFill/>
        </p:spPr>
        <p:txBody>
          <a:bodyPr wrap="none" rtlCol="0">
            <a:spAutoFit/>
          </a:bodyPr>
          <a:lstStyle/>
          <a:p>
            <a:r>
              <a:rPr lang="en-US" sz="4800" b="1">
                <a:latin typeface="Arial" panose="020B0604020202020204" pitchFamily="34" charset="0"/>
                <a:cs typeface="Arial" panose="020B0604020202020204" pitchFamily="34" charset="0"/>
              </a:rPr>
              <a:t>NỘI DUNG</a:t>
            </a:r>
          </a:p>
        </p:txBody>
      </p:sp>
      <p:sp>
        <p:nvSpPr>
          <p:cNvPr id="5" name="TextBox 4">
            <a:extLst>
              <a:ext uri="{FF2B5EF4-FFF2-40B4-BE49-F238E27FC236}">
                <a16:creationId xmlns:a16="http://schemas.microsoft.com/office/drawing/2014/main" id="{CBC30E95-12F8-60E7-4C37-2FAFB3DAD897}"/>
              </a:ext>
            </a:extLst>
          </p:cNvPr>
          <p:cNvSpPr txBox="1"/>
          <p:nvPr/>
        </p:nvSpPr>
        <p:spPr>
          <a:xfrm>
            <a:off x="435935" y="808074"/>
            <a:ext cx="10281684" cy="6441572"/>
          </a:xfrm>
          <a:prstGeom prst="rect">
            <a:avLst/>
          </a:prstGeom>
          <a:noFill/>
        </p:spPr>
        <p:txBody>
          <a:bodyPr wrap="square" rtlCol="0">
            <a:spAutoFit/>
          </a:bodyPr>
          <a:lstStyle/>
          <a:p>
            <a:pPr marL="514350" indent="-514350">
              <a:lnSpc>
                <a:spcPct val="150000"/>
              </a:lnSpc>
              <a:buFont typeface="+mj-lt"/>
              <a:buAutoNum type="arabicPeriod"/>
            </a:pPr>
            <a:r>
              <a:rPr lang="en-US" sz="4000">
                <a:latin typeface="Arial" panose="020B0604020202020204" pitchFamily="34" charset="0"/>
                <a:cs typeface="Arial" panose="020B0604020202020204" pitchFamily="34" charset="0"/>
              </a:rPr>
              <a:t>Giới thiệu</a:t>
            </a:r>
          </a:p>
          <a:p>
            <a:pPr marL="514350" indent="-514350">
              <a:lnSpc>
                <a:spcPct val="150000"/>
              </a:lnSpc>
              <a:buFont typeface="+mj-lt"/>
              <a:buAutoNum type="arabicPeriod"/>
            </a:pPr>
            <a:r>
              <a:rPr lang="en-US" sz="4000">
                <a:latin typeface="Arial" panose="020B0604020202020204" pitchFamily="34" charset="0"/>
                <a:cs typeface="Arial" panose="020B0604020202020204" pitchFamily="34" charset="0"/>
              </a:rPr>
              <a:t>Quy trình xây dựng hệ thống</a:t>
            </a:r>
          </a:p>
          <a:p>
            <a:pPr marL="514350" indent="-514350">
              <a:lnSpc>
                <a:spcPct val="150000"/>
              </a:lnSpc>
              <a:buFont typeface="+mj-lt"/>
              <a:buAutoNum type="arabicPeriod"/>
            </a:pPr>
            <a:r>
              <a:rPr lang="en-US" sz="4000">
                <a:latin typeface="Arial" panose="020B0604020202020204" pitchFamily="34" charset="0"/>
                <a:cs typeface="Arial" panose="020B0604020202020204" pitchFamily="34" charset="0"/>
              </a:rPr>
              <a:t>Tính năng chính của hệ thống</a:t>
            </a:r>
          </a:p>
          <a:p>
            <a:pPr marL="514350" indent="-514350">
              <a:lnSpc>
                <a:spcPct val="150000"/>
              </a:lnSpc>
              <a:buFont typeface="+mj-lt"/>
              <a:buAutoNum type="arabicPeriod"/>
            </a:pPr>
            <a:r>
              <a:rPr lang="vi-VN" sz="4000">
                <a:latin typeface="Arial" panose="020B0604020202020204" pitchFamily="34" charset="0"/>
                <a:cs typeface="Arial" panose="020B0604020202020204" pitchFamily="34" charset="0"/>
              </a:rPr>
              <a:t>Ư</a:t>
            </a:r>
            <a:r>
              <a:rPr lang="en-US" sz="4000">
                <a:latin typeface="Arial" panose="020B0604020202020204" pitchFamily="34" charset="0"/>
                <a:cs typeface="Arial" panose="020B0604020202020204" pitchFamily="34" charset="0"/>
              </a:rPr>
              <a:t>u và nhược điểm của NodeJS</a:t>
            </a:r>
          </a:p>
          <a:p>
            <a:pPr marL="514350" indent="-514350">
              <a:lnSpc>
                <a:spcPct val="150000"/>
              </a:lnSpc>
              <a:buFont typeface="+mj-lt"/>
              <a:buAutoNum type="arabicPeriod"/>
            </a:pPr>
            <a:r>
              <a:rPr lang="en-US" sz="4000">
                <a:latin typeface="Arial" panose="020B0604020202020204" pitchFamily="34" charset="0"/>
                <a:cs typeface="Arial" panose="020B0604020202020204" pitchFamily="34" charset="0"/>
              </a:rPr>
              <a:t>Kết quả đạt được</a:t>
            </a:r>
          </a:p>
          <a:p>
            <a:pPr marL="514350" indent="-514350">
              <a:lnSpc>
                <a:spcPct val="150000"/>
              </a:lnSpc>
              <a:buFont typeface="+mj-lt"/>
              <a:buAutoNum type="arabicPeriod"/>
            </a:pPr>
            <a:r>
              <a:rPr lang="en-US" sz="4000">
                <a:latin typeface="Arial" panose="020B0604020202020204" pitchFamily="34" charset="0"/>
                <a:cs typeface="Arial" panose="020B0604020202020204" pitchFamily="34" charset="0"/>
              </a:rPr>
              <a:t>Kết luận và hướng phát triển</a:t>
            </a:r>
          </a:p>
          <a:p>
            <a:pPr marL="514350" indent="-514350">
              <a:lnSpc>
                <a:spcPct val="150000"/>
              </a:lnSpc>
              <a:buFont typeface="+mj-lt"/>
              <a:buAutoNum type="arabicPeriod"/>
            </a:pPr>
            <a:endParaRPr lang="en-US" sz="4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99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7235-CAF9-AEFF-E385-1D447D8A5163}"/>
              </a:ext>
            </a:extLst>
          </p:cNvPr>
          <p:cNvSpPr>
            <a:spLocks noGrp="1"/>
          </p:cNvSpPr>
          <p:nvPr>
            <p:ph type="title"/>
          </p:nvPr>
        </p:nvSpPr>
        <p:spPr>
          <a:xfrm>
            <a:off x="231911" y="272142"/>
            <a:ext cx="3455821" cy="964223"/>
          </a:xfrm>
        </p:spPr>
        <p:txBody>
          <a:bodyPr vert="horz" lIns="91440" tIns="45720" rIns="91440" bIns="45720" rtlCol="0" anchor="b">
            <a:normAutofit/>
          </a:bodyPr>
          <a:lstStyle/>
          <a:p>
            <a:r>
              <a:rPr lang="en-US" b="1" kern="1200">
                <a:solidFill>
                  <a:schemeClr val="tx1"/>
                </a:solidFill>
                <a:latin typeface="Arial" panose="020B0604020202020204" pitchFamily="34" charset="0"/>
                <a:cs typeface="Arial" panose="020B0604020202020204" pitchFamily="34" charset="0"/>
              </a:rPr>
              <a:t>GIỚI THIỆU</a:t>
            </a:r>
          </a:p>
        </p:txBody>
      </p:sp>
      <p:sp>
        <p:nvSpPr>
          <p:cNvPr id="4" name="TextBox 3">
            <a:extLst>
              <a:ext uri="{FF2B5EF4-FFF2-40B4-BE49-F238E27FC236}">
                <a16:creationId xmlns:a16="http://schemas.microsoft.com/office/drawing/2014/main" id="{655B10E3-E833-220B-344D-8C4D85D8AB97}"/>
              </a:ext>
            </a:extLst>
          </p:cNvPr>
          <p:cNvSpPr txBox="1"/>
          <p:nvPr/>
        </p:nvSpPr>
        <p:spPr>
          <a:xfrm>
            <a:off x="365063" y="1213724"/>
            <a:ext cx="9916621" cy="3447832"/>
          </a:xfrm>
          <a:prstGeom prst="rect">
            <a:avLst/>
          </a:prstGeom>
        </p:spPr>
        <p:txBody>
          <a:bodyPr vert="horz" lIns="91440" tIns="45720" rIns="91440" bIns="45720" rtlCol="0" anchor="t">
            <a:noAutofit/>
          </a:bodyPr>
          <a:lstStyle/>
          <a:p>
            <a:pPr marL="228600" indent="-457200" algn="just">
              <a:lnSpc>
                <a:spcPct val="150000"/>
              </a:lnSpc>
              <a:spcAft>
                <a:spcPts val="600"/>
              </a:spcAft>
              <a:buFont typeface="Wingdings" panose="05000000000000000000" pitchFamily="2" charset="2"/>
              <a:buChar char="q"/>
            </a:pPr>
            <a:r>
              <a:rPr lang="en-US" sz="3200" b="1">
                <a:latin typeface="Arial" panose="020B0604020202020204" pitchFamily="34" charset="0"/>
                <a:cs typeface="Arial" panose="020B0604020202020204" pitchFamily="34" charset="0"/>
              </a:rPr>
              <a:t>Mục tiêu</a:t>
            </a:r>
          </a:p>
          <a:p>
            <a:pPr marL="57150" algn="just">
              <a:lnSpc>
                <a:spcPct val="150000"/>
              </a:lnSpc>
              <a:spcAft>
                <a:spcPts val="600"/>
              </a:spcAft>
            </a:pPr>
            <a:r>
              <a:rPr lang="en-US" sz="3200">
                <a:latin typeface="Arial" panose="020B0604020202020204" pitchFamily="34" charset="0"/>
                <a:cs typeface="Arial" panose="020B0604020202020204" pitchFamily="34" charset="0"/>
              </a:rPr>
              <a:t>Xây dựng một hệ thống đặt vé trực tuyến nhằm tối ưu hóa quy trình đặt vé và quản lý hành khách.</a:t>
            </a:r>
          </a:p>
          <a:p>
            <a:pPr marL="57150" algn="just">
              <a:lnSpc>
                <a:spcPct val="150000"/>
              </a:lnSpc>
              <a:spcAft>
                <a:spcPts val="600"/>
              </a:spcAft>
            </a:pPr>
            <a:r>
              <a:rPr lang="en-US" sz="3200">
                <a:latin typeface="Arial" panose="020B0604020202020204" pitchFamily="34" charset="0"/>
                <a:cs typeface="Arial" panose="020B0604020202020204" pitchFamily="34" charset="0"/>
              </a:rPr>
              <a:t>Hỗ trợ khách hàng đặt vé nhanh chóng, tiện lợi.</a:t>
            </a:r>
          </a:p>
          <a:p>
            <a:pPr marL="57150" algn="just">
              <a:lnSpc>
                <a:spcPct val="150000"/>
              </a:lnSpc>
              <a:spcAft>
                <a:spcPts val="600"/>
              </a:spcAft>
            </a:pPr>
            <a:r>
              <a:rPr lang="en-US" sz="3200">
                <a:latin typeface="Arial" panose="020B0604020202020204" pitchFamily="34" charset="0"/>
                <a:cs typeface="Arial" panose="020B0604020202020204" pitchFamily="34" charset="0"/>
              </a:rPr>
              <a:t>Tăng hiệu quả quản lý và doanh thu cho công ty vận tải.</a:t>
            </a:r>
          </a:p>
        </p:txBody>
      </p:sp>
      <p:pic>
        <p:nvPicPr>
          <p:cNvPr id="1026" name="Picture 2">
            <a:extLst>
              <a:ext uri="{FF2B5EF4-FFF2-40B4-BE49-F238E27FC236}">
                <a16:creationId xmlns:a16="http://schemas.microsoft.com/office/drawing/2014/main" id="{0311128D-78B0-9EAE-D003-8F02414C15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bwMode="auto">
          <a:xfrm rot="5955789">
            <a:off x="8681024" y="3757596"/>
            <a:ext cx="4415291" cy="2483600"/>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2" name="Rectangle 10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7CD9A9B3-B141-63DA-9A4D-D9EBF3135846}"/>
              </a:ext>
            </a:extLst>
          </p:cNvPr>
          <p:cNvSpPr/>
          <p:nvPr/>
        </p:nvSpPr>
        <p:spPr>
          <a:xfrm>
            <a:off x="12068638" y="0"/>
            <a:ext cx="123362"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12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A59B9A-F1B7-5C18-873F-0EFC64683404}"/>
              </a:ext>
            </a:extLst>
          </p:cNvPr>
          <p:cNvSpPr txBox="1"/>
          <p:nvPr/>
        </p:nvSpPr>
        <p:spPr>
          <a:xfrm>
            <a:off x="385430" y="213161"/>
            <a:ext cx="11229752" cy="295574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3200" b="1">
                <a:latin typeface="Arial" panose="020B0604020202020204" pitchFamily="34" charset="0"/>
                <a:cs typeface="Arial" panose="020B0604020202020204" pitchFamily="34" charset="0"/>
              </a:rPr>
              <a:t>Công nghệ sử dụng</a:t>
            </a:r>
          </a:p>
          <a:p>
            <a:pPr algn="just">
              <a:lnSpc>
                <a:spcPct val="150000"/>
              </a:lnSpc>
            </a:pPr>
            <a:r>
              <a:rPr lang="vi-VN" sz="3200">
                <a:latin typeface="Arial" panose="020B0604020202020204" pitchFamily="34" charset="0"/>
                <a:cs typeface="Arial" panose="020B0604020202020204" pitchFamily="34" charset="0"/>
              </a:rPr>
              <a:t>Backend: Node.js (Express.js). </a:t>
            </a:r>
            <a:endParaRPr lang="en-US" sz="3200">
              <a:latin typeface="Arial" panose="020B0604020202020204" pitchFamily="34" charset="0"/>
              <a:cs typeface="Arial" panose="020B0604020202020204" pitchFamily="34" charset="0"/>
            </a:endParaRPr>
          </a:p>
          <a:p>
            <a:pPr algn="just">
              <a:lnSpc>
                <a:spcPct val="150000"/>
              </a:lnSpc>
            </a:pPr>
            <a:r>
              <a:rPr lang="vi-VN" sz="3200">
                <a:latin typeface="Arial" panose="020B0604020202020204" pitchFamily="34" charset="0"/>
                <a:cs typeface="Arial" panose="020B0604020202020204" pitchFamily="34" charset="0"/>
              </a:rPr>
              <a:t>Frontend: EJS, HTML, CSS, JavaScript. </a:t>
            </a:r>
            <a:endParaRPr lang="en-US" sz="3200">
              <a:latin typeface="Arial" panose="020B0604020202020204" pitchFamily="34" charset="0"/>
              <a:cs typeface="Arial" panose="020B0604020202020204" pitchFamily="34" charset="0"/>
            </a:endParaRPr>
          </a:p>
          <a:p>
            <a:pPr algn="just">
              <a:lnSpc>
                <a:spcPct val="150000"/>
              </a:lnSpc>
            </a:pPr>
            <a:r>
              <a:rPr lang="vi-VN" sz="3200">
                <a:latin typeface="Arial" panose="020B0604020202020204" pitchFamily="34" charset="0"/>
                <a:cs typeface="Arial" panose="020B0604020202020204" pitchFamily="34" charset="0"/>
              </a:rPr>
              <a:t>Cơ Sở Dữ Liệu: MongoDB.</a:t>
            </a:r>
            <a:endParaRPr lang="en-US" sz="32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259A41B-6A25-4343-EFAF-DA3C648F3FCB}"/>
              </a:ext>
            </a:extLst>
          </p:cNvPr>
          <p:cNvSpPr txBox="1"/>
          <p:nvPr/>
        </p:nvSpPr>
        <p:spPr>
          <a:xfrm>
            <a:off x="385431" y="3163591"/>
            <a:ext cx="11229751" cy="295574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3200" b="1">
                <a:latin typeface="Arial" panose="020B0604020202020204" pitchFamily="34" charset="0"/>
                <a:cs typeface="Arial" panose="020B0604020202020204" pitchFamily="34" charset="0"/>
              </a:rPr>
              <a:t>Phạm vi dự án</a:t>
            </a:r>
          </a:p>
          <a:p>
            <a:pPr algn="just">
              <a:lnSpc>
                <a:spcPct val="150000"/>
              </a:lnSpc>
            </a:pPr>
            <a:r>
              <a:rPr lang="en-US" sz="3200">
                <a:latin typeface="Arial" panose="020B0604020202020204" pitchFamily="34" charset="0"/>
                <a:cs typeface="Arial" panose="020B0604020202020204" pitchFamily="34" charset="0"/>
              </a:rPr>
              <a:t>Cung cấp giao diện cho công ty quản lý tuyến xe, ghế ngồi, hành khách. </a:t>
            </a:r>
          </a:p>
          <a:p>
            <a:pPr algn="just">
              <a:lnSpc>
                <a:spcPct val="150000"/>
              </a:lnSpc>
            </a:pPr>
            <a:r>
              <a:rPr lang="en-US" sz="3200">
                <a:latin typeface="Arial" panose="020B0604020202020204" pitchFamily="34" charset="0"/>
                <a:cs typeface="Arial" panose="020B0604020202020204" pitchFamily="34" charset="0"/>
              </a:rPr>
              <a:t>Hỗ trợ khách hàng tìm kiếm chuyến đi, đặt vé và thanh toán.</a:t>
            </a:r>
          </a:p>
        </p:txBody>
      </p:sp>
    </p:spTree>
    <p:extLst>
      <p:ext uri="{BB962C8B-B14F-4D97-AF65-F5344CB8AC3E}">
        <p14:creationId xmlns:p14="http://schemas.microsoft.com/office/powerpoint/2010/main" val="21780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8C9E8-30C2-7B7B-A39E-CEB4026A036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E227224-897B-2D16-69B2-689DA0AA033F}"/>
              </a:ext>
            </a:extLst>
          </p:cNvPr>
          <p:cNvSpPr>
            <a:spLocks noGrp="1"/>
          </p:cNvSpPr>
          <p:nvPr>
            <p:ph type="title"/>
          </p:nvPr>
        </p:nvSpPr>
        <p:spPr>
          <a:xfrm>
            <a:off x="285305" y="184372"/>
            <a:ext cx="9985745" cy="1325563"/>
          </a:xfrm>
        </p:spPr>
        <p:txBody>
          <a:bodyPr>
            <a:normAutofit/>
          </a:bodyPr>
          <a:lstStyle/>
          <a:p>
            <a:r>
              <a:rPr lang="en-US" b="1">
                <a:latin typeface="Arial" panose="020B0604020202020204" pitchFamily="34" charset="0"/>
                <a:cs typeface="Arial" panose="020B0604020202020204" pitchFamily="34" charset="0"/>
              </a:rPr>
              <a:t>QUY TRÌNH XÂY DỰNG HỆ THỐNG</a:t>
            </a:r>
          </a:p>
        </p:txBody>
      </p:sp>
      <p:sp>
        <p:nvSpPr>
          <p:cNvPr id="2" name="TextBox 1">
            <a:extLst>
              <a:ext uri="{FF2B5EF4-FFF2-40B4-BE49-F238E27FC236}">
                <a16:creationId xmlns:a16="http://schemas.microsoft.com/office/drawing/2014/main" id="{D1E0B276-E624-C849-A6FD-3DA173808168}"/>
              </a:ext>
            </a:extLst>
          </p:cNvPr>
          <p:cNvSpPr txBox="1"/>
          <p:nvPr/>
        </p:nvSpPr>
        <p:spPr>
          <a:xfrm>
            <a:off x="434158" y="1452327"/>
            <a:ext cx="7114957" cy="4453335"/>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vi-VN" sz="3200" b="1"/>
              <a:t>Phân Tích Yêu Cầu </a:t>
            </a:r>
            <a:endParaRPr lang="en-US" sz="3200" b="1"/>
          </a:p>
          <a:p>
            <a:pPr>
              <a:lnSpc>
                <a:spcPct val="150000"/>
              </a:lnSpc>
            </a:pPr>
            <a:r>
              <a:rPr lang="vi-VN" sz="3200"/>
              <a:t>Thu thập yêu cầu từ khách hàng. </a:t>
            </a:r>
            <a:endParaRPr lang="en-US" sz="3200"/>
          </a:p>
          <a:p>
            <a:pPr marL="457200" indent="-457200">
              <a:lnSpc>
                <a:spcPct val="150000"/>
              </a:lnSpc>
              <a:buFont typeface="Wingdings" panose="05000000000000000000" pitchFamily="2" charset="2"/>
              <a:buChar char="q"/>
            </a:pPr>
            <a:r>
              <a:rPr lang="vi-VN" sz="3200" b="1"/>
              <a:t>Thiết Kế Hệ Thống Kiến Trúc: </a:t>
            </a:r>
            <a:endParaRPr lang="en-US" sz="3200" b="1"/>
          </a:p>
          <a:p>
            <a:pPr>
              <a:lnSpc>
                <a:spcPct val="150000"/>
              </a:lnSpc>
            </a:pPr>
            <a:r>
              <a:rPr lang="vi-VN" sz="3200"/>
              <a:t>Database: Thiết kế các bảng trong MongoDB: </a:t>
            </a:r>
            <a:r>
              <a:rPr lang="en-US" sz="3200"/>
              <a:t>User, taove, taovekhuhoi, DatVe, datvekhuhoi, lienhe.</a:t>
            </a:r>
          </a:p>
        </p:txBody>
      </p:sp>
      <p:pic>
        <p:nvPicPr>
          <p:cNvPr id="1026" name="Picture 2">
            <a:extLst>
              <a:ext uri="{FF2B5EF4-FFF2-40B4-BE49-F238E27FC236}">
                <a16:creationId xmlns:a16="http://schemas.microsoft.com/office/drawing/2014/main" id="{A3F6B81A-FC92-DAA7-FE6B-266A1473D68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875" b="97344" l="7813" r="93125">
                        <a14:foregroundMark x1="21094" y1="24531" x2="21094" y2="24531"/>
                        <a14:foregroundMark x1="19063" y1="36094" x2="19063" y2="36094"/>
                        <a14:foregroundMark x1="19375" y1="30938" x2="19375" y2="30938"/>
                        <a14:foregroundMark x1="21094" y1="35469" x2="21094" y2="35469"/>
                        <a14:foregroundMark x1="14844" y1="68438" x2="14844" y2="68438"/>
                        <a14:foregroundMark x1="8438" y1="68125" x2="8438" y2="68125"/>
                        <a14:foregroundMark x1="7813" y1="63750" x2="7813" y2="63750"/>
                        <a14:foregroundMark x1="7813" y1="63750" x2="7813" y2="63750"/>
                        <a14:foregroundMark x1="32969" y1="54688" x2="32969" y2="54688"/>
                        <a14:foregroundMark x1="32969" y1="54688" x2="32969" y2="54688"/>
                        <a14:foregroundMark x1="33438" y1="59844" x2="33438" y2="59844"/>
                        <a14:foregroundMark x1="65781" y1="20469" x2="65781" y2="20469"/>
                        <a14:foregroundMark x1="67656" y1="20938" x2="67656" y2="20938"/>
                        <a14:foregroundMark x1="65313" y1="28906" x2="65313" y2="28906"/>
                        <a14:foregroundMark x1="66406" y1="22656" x2="66406" y2="22656"/>
                        <a14:foregroundMark x1="86719" y1="10000" x2="86719" y2="10000"/>
                        <a14:foregroundMark x1="91406" y1="8281" x2="91406" y2="8281"/>
                        <a14:foregroundMark x1="88906" y1="7031" x2="88906" y2="7031"/>
                        <a14:foregroundMark x1="87656" y1="7031" x2="87656" y2="7031"/>
                        <a14:foregroundMark x1="93281" y1="8281" x2="93281" y2="8281"/>
                        <a14:foregroundMark x1="82500" y1="47188" x2="82500" y2="47188"/>
                        <a14:foregroundMark x1="87656" y1="92188" x2="87656" y2="92188"/>
                        <a14:foregroundMark x1="92500" y1="97344" x2="92500" y2="97344"/>
                        <a14:foregroundMark x1="37344" y1="41875" x2="37344" y2="41875"/>
                        <a14:foregroundMark x1="52344" y1="80625" x2="52344" y2="80625"/>
                        <a14:foregroundMark x1="52344" y1="80625" x2="52344" y2="80625"/>
                        <a14:foregroundMark x1="52344" y1="80625" x2="52344" y2="80625"/>
                        <a14:foregroundMark x1="52344" y1="80625" x2="52344" y2="80625"/>
                        <a14:foregroundMark x1="46719" y1="83438" x2="46719" y2="83438"/>
                        <a14:foregroundMark x1="47344" y1="77656" x2="47344" y2="77656"/>
                        <a14:foregroundMark x1="60156" y1="82656" x2="60156" y2="82656"/>
                        <a14:foregroundMark x1="63125" y1="83594" x2="63125" y2="83594"/>
                        <a14:foregroundMark x1="61875" y1="85156" x2="61875" y2="85156"/>
                        <a14:foregroundMark x1="57813" y1="84844" x2="57813" y2="84844"/>
                        <a14:foregroundMark x1="56094" y1="83750" x2="56094" y2="83750"/>
                        <a14:foregroundMark x1="56094" y1="82500" x2="56094" y2="82500"/>
                        <a14:foregroundMark x1="54063" y1="82031" x2="54063" y2="82031"/>
                        <a14:foregroundMark x1="52969" y1="82344" x2="52500" y2="82969"/>
                        <a14:foregroundMark x1="52500" y1="83125" x2="52500" y2="83125"/>
                        <a14:foregroundMark x1="45469" y1="16563" x2="45469" y2="16563"/>
                        <a14:foregroundMark x1="45469" y1="16563" x2="45469" y2="16563"/>
                        <a14:foregroundMark x1="45469" y1="16563" x2="45469" y2="16563"/>
                        <a14:foregroundMark x1="45469" y1="16563" x2="45469" y2="16563"/>
                        <a14:foregroundMark x1="45469" y1="16563" x2="45469" y2="16563"/>
                        <a14:foregroundMark x1="38438" y1="19063" x2="38438" y2="19063"/>
                        <a14:foregroundMark x1="38438" y1="19063" x2="38438" y2="19063"/>
                        <a14:foregroundMark x1="38438" y1="19063" x2="38438" y2="19063"/>
                        <a14:foregroundMark x1="38750" y1="22656" x2="38750" y2="22656"/>
                        <a14:foregroundMark x1="38750" y1="22813" x2="39844" y2="24063"/>
                        <a14:foregroundMark x1="40781" y1="24531" x2="40781" y2="24531"/>
                        <a14:foregroundMark x1="42500" y1="24531" x2="42500" y2="24531"/>
                        <a14:foregroundMark x1="44375" y1="22656" x2="44375" y2="22656"/>
                        <a14:foregroundMark x1="45000" y1="20469" x2="45000" y2="20469"/>
                        <a14:foregroundMark x1="46719" y1="16875" x2="46719" y2="16875"/>
                        <a14:foregroundMark x1="46250" y1="13438" x2="46250" y2="13438"/>
                        <a14:foregroundMark x1="44219" y1="12500" x2="44219" y2="12500"/>
                        <a14:foregroundMark x1="41875" y1="11719" x2="43906" y2="21719"/>
                        <a14:foregroundMark x1="46094" y1="14531" x2="47656" y2="25313"/>
                        <a14:foregroundMark x1="47656" y1="25313" x2="46563" y2="25156"/>
                        <a14:foregroundMark x1="36875" y1="23750" x2="45000" y2="26719"/>
                        <a14:foregroundMark x1="36719" y1="24844" x2="37969" y2="27813"/>
                        <a14:foregroundMark x1="43281" y1="23438" x2="43281" y2="23438"/>
                        <a14:foregroundMark x1="39844" y1="26875" x2="39844" y2="26875"/>
                        <a14:foregroundMark x1="39844" y1="26875" x2="39844" y2="26875"/>
                        <a14:foregroundMark x1="36719" y1="27187" x2="36719" y2="27187"/>
                        <a14:foregroundMark x1="36719" y1="27187" x2="36719" y2="27187"/>
                        <a14:foregroundMark x1="81094" y1="50000" x2="81094" y2="50000"/>
                      </a14:backgroundRemoval>
                    </a14:imgEffect>
                  </a14:imgLayer>
                </a14:imgProps>
              </a:ext>
              <a:ext uri="{28A0092B-C50C-407E-A947-70E740481C1C}">
                <a14:useLocalDpi xmlns:a14="http://schemas.microsoft.com/office/drawing/2010/main" val="0"/>
              </a:ext>
            </a:extLst>
          </a:blip>
          <a:srcRect/>
          <a:stretch>
            <a:fillRect/>
          </a:stretch>
        </p:blipFill>
        <p:spPr bwMode="auto">
          <a:xfrm>
            <a:off x="7108371" y="1310064"/>
            <a:ext cx="4970967" cy="497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643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F038-2F72-0D84-4856-EF9E2966F60B}"/>
              </a:ext>
            </a:extLst>
          </p:cNvPr>
          <p:cNvSpPr txBox="1"/>
          <p:nvPr/>
        </p:nvSpPr>
        <p:spPr>
          <a:xfrm>
            <a:off x="265814" y="380883"/>
            <a:ext cx="8963507" cy="666932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vi-VN" sz="3200" b="1"/>
              <a:t>Triển Khai Phát Triển </a:t>
            </a:r>
            <a:endParaRPr lang="en-US" sz="3200" b="1"/>
          </a:p>
          <a:p>
            <a:pPr>
              <a:lnSpc>
                <a:spcPct val="150000"/>
              </a:lnSpc>
            </a:pPr>
            <a:r>
              <a:rPr lang="vi-VN" sz="3200"/>
              <a:t>Xây dựng backend với Express.js. </a:t>
            </a:r>
            <a:endParaRPr lang="en-US" sz="3200"/>
          </a:p>
          <a:p>
            <a:pPr>
              <a:lnSpc>
                <a:spcPct val="150000"/>
              </a:lnSpc>
            </a:pPr>
            <a:r>
              <a:rPr lang="vi-VN" sz="3200"/>
              <a:t>Tích hợp MongoDB và các API. </a:t>
            </a:r>
            <a:endParaRPr lang="en-US" sz="3200"/>
          </a:p>
          <a:p>
            <a:pPr>
              <a:lnSpc>
                <a:spcPct val="150000"/>
              </a:lnSpc>
            </a:pPr>
            <a:r>
              <a:rPr lang="vi-VN" sz="3200"/>
              <a:t>Xây dựng giao diện người dùng. </a:t>
            </a:r>
            <a:endParaRPr lang="en-US" sz="3200"/>
          </a:p>
          <a:p>
            <a:pPr marL="457200" indent="-457200">
              <a:lnSpc>
                <a:spcPct val="150000"/>
              </a:lnSpc>
              <a:buFont typeface="Wingdings" panose="05000000000000000000" pitchFamily="2" charset="2"/>
              <a:buChar char="q"/>
            </a:pPr>
            <a:r>
              <a:rPr lang="vi-VN" sz="3200" b="1"/>
              <a:t>Kiểm Thử Hệ Thống </a:t>
            </a:r>
            <a:endParaRPr lang="en-US" sz="3200" b="1"/>
          </a:p>
          <a:p>
            <a:pPr>
              <a:lnSpc>
                <a:spcPct val="150000"/>
              </a:lnSpc>
            </a:pPr>
            <a:r>
              <a:rPr lang="vi-VN" sz="3200"/>
              <a:t>Thử nghiệm chức năng: đăng nhập/đăng ký, đặt vé, thanh toán. </a:t>
            </a:r>
            <a:endParaRPr lang="en-US" sz="3200"/>
          </a:p>
          <a:p>
            <a:pPr>
              <a:lnSpc>
                <a:spcPct val="150000"/>
              </a:lnSpc>
            </a:pPr>
            <a:r>
              <a:rPr lang="vi-VN" sz="3200"/>
              <a:t>Kiểm tra tính bảo mật và hiệu năng. </a:t>
            </a:r>
            <a:endParaRPr lang="en-US" sz="3200"/>
          </a:p>
          <a:p>
            <a:pPr>
              <a:lnSpc>
                <a:spcPct val="150000"/>
              </a:lnSpc>
            </a:pPr>
            <a:endParaRPr lang="en-US" sz="3200"/>
          </a:p>
        </p:txBody>
      </p:sp>
      <p:pic>
        <p:nvPicPr>
          <p:cNvPr id="2050" name="Picture 2" descr="Kiểm thử hiệu năng • TESTING VN">
            <a:extLst>
              <a:ext uri="{FF2B5EF4-FFF2-40B4-BE49-F238E27FC236}">
                <a16:creationId xmlns:a16="http://schemas.microsoft.com/office/drawing/2014/main" id="{B1EDB7E7-90AE-0859-2A8B-004E00C3D51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30" b="93745" l="10000" r="90000">
                        <a14:foregroundMark x1="45052" y1="65207" x2="45052" y2="65207"/>
                        <a14:foregroundMark x1="60313" y1="58718" x2="60313" y2="58718"/>
                        <a14:foregroundMark x1="17135" y1="81314" x2="17135" y2="81314"/>
                        <a14:foregroundMark x1="20417" y1="75059" x2="20417" y2="75059"/>
                        <a14:foregroundMark x1="16927" y1="76075" x2="16927" y2="76075"/>
                        <a14:foregroundMark x1="20208" y1="45895" x2="20208" y2="45895"/>
                        <a14:foregroundMark x1="34375" y1="28929" x2="34375" y2="28929"/>
                        <a14:foregroundMark x1="55729" y1="24316" x2="55729" y2="24316"/>
                        <a14:foregroundMark x1="19323" y1="42299" x2="19323" y2="42299"/>
                        <a14:foregroundMark x1="51406" y1="88819" x2="51406" y2="88819"/>
                        <a14:foregroundMark x1="55521" y1="89445" x2="55521" y2="89445"/>
                        <a14:foregroundMark x1="69063" y1="93745" x2="69063" y2="93745"/>
                        <a14:foregroundMark x1="57083" y1="87177" x2="57083" y2="87177"/>
                      </a14:backgroundRemoval>
                    </a14:imgEffect>
                  </a14:imgLayer>
                </a14:imgProps>
              </a:ext>
              <a:ext uri="{28A0092B-C50C-407E-A947-70E740481C1C}">
                <a14:useLocalDpi xmlns:a14="http://schemas.microsoft.com/office/drawing/2010/main" val="0"/>
              </a:ext>
            </a:extLst>
          </a:blip>
          <a:srcRect/>
          <a:stretch>
            <a:fillRect/>
          </a:stretch>
        </p:blipFill>
        <p:spPr bwMode="auto">
          <a:xfrm>
            <a:off x="7712148" y="3601018"/>
            <a:ext cx="4876118" cy="324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9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5 tính năng hữu ích mà iPhone và Galaxy không có">
            <a:extLst>
              <a:ext uri="{FF2B5EF4-FFF2-40B4-BE49-F238E27FC236}">
                <a16:creationId xmlns:a16="http://schemas.microsoft.com/office/drawing/2014/main" id="{D0411106-DE05-0595-32AB-47FBE2291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146" y="627321"/>
            <a:ext cx="4259854" cy="61288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D6BBA2D-65C3-AD92-607A-2B94B2B80F00}"/>
              </a:ext>
            </a:extLst>
          </p:cNvPr>
          <p:cNvSpPr>
            <a:spLocks noGrp="1"/>
          </p:cNvSpPr>
          <p:nvPr>
            <p:ph type="title"/>
          </p:nvPr>
        </p:nvSpPr>
        <p:spPr>
          <a:xfrm>
            <a:off x="232144" y="0"/>
            <a:ext cx="10464210" cy="1325563"/>
          </a:xfrm>
        </p:spPr>
        <p:txBody>
          <a:bodyPr>
            <a:noAutofit/>
          </a:bodyPr>
          <a:lstStyle/>
          <a:p>
            <a:pPr>
              <a:lnSpc>
                <a:spcPct val="150000"/>
              </a:lnSpc>
            </a:pPr>
            <a:r>
              <a:rPr lang="en-US" sz="4400" b="1">
                <a:latin typeface="Arial" panose="020B0604020202020204" pitchFamily="34" charset="0"/>
                <a:cs typeface="Arial" panose="020B0604020202020204" pitchFamily="34" charset="0"/>
              </a:rPr>
              <a:t>TÍNH NĂNG CHÍNH CỦA HỆ THỐNG</a:t>
            </a:r>
          </a:p>
        </p:txBody>
      </p:sp>
      <p:sp>
        <p:nvSpPr>
          <p:cNvPr id="2" name="TextBox 1">
            <a:extLst>
              <a:ext uri="{FF2B5EF4-FFF2-40B4-BE49-F238E27FC236}">
                <a16:creationId xmlns:a16="http://schemas.microsoft.com/office/drawing/2014/main" id="{9A4431BF-FB1E-ECB5-7618-CA6BE52D9C99}"/>
              </a:ext>
            </a:extLst>
          </p:cNvPr>
          <p:cNvSpPr txBox="1"/>
          <p:nvPr/>
        </p:nvSpPr>
        <p:spPr>
          <a:xfrm>
            <a:off x="409290" y="1112191"/>
            <a:ext cx="8351938" cy="519199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vi-VN" sz="3200" b="1"/>
              <a:t>Đăng Nhập/Đăng Ký</a:t>
            </a:r>
            <a:r>
              <a:rPr lang="en-US" sz="3200" b="1"/>
              <a:t>:</a:t>
            </a:r>
          </a:p>
          <a:p>
            <a:pPr algn="just">
              <a:lnSpc>
                <a:spcPct val="150000"/>
              </a:lnSpc>
            </a:pPr>
            <a:r>
              <a:rPr lang="en-US" sz="3200"/>
              <a:t>	</a:t>
            </a:r>
            <a:r>
              <a:rPr lang="vi-VN" sz="3200"/>
              <a:t>Xác thực khách hàng bằng email.</a:t>
            </a:r>
            <a:r>
              <a:rPr lang="en-US" sz="3200"/>
              <a:t> </a:t>
            </a:r>
            <a:endParaRPr lang="vi-VN" sz="3200"/>
          </a:p>
          <a:p>
            <a:pPr marL="457200" indent="-457200" algn="just">
              <a:lnSpc>
                <a:spcPct val="150000"/>
              </a:lnSpc>
              <a:buFont typeface="Wingdings" panose="05000000000000000000" pitchFamily="2" charset="2"/>
              <a:buChar char="q"/>
            </a:pPr>
            <a:r>
              <a:rPr lang="vi-VN" sz="3200" b="1"/>
              <a:t>Tìm Kiếm Chuyến Xe</a:t>
            </a:r>
            <a:r>
              <a:rPr lang="en-US" sz="3200" b="1"/>
              <a:t>: </a:t>
            </a:r>
          </a:p>
          <a:p>
            <a:pPr algn="just">
              <a:lnSpc>
                <a:spcPct val="150000"/>
              </a:lnSpc>
            </a:pPr>
            <a:r>
              <a:rPr lang="en-US" sz="3200"/>
              <a:t>	</a:t>
            </a:r>
            <a:r>
              <a:rPr lang="vi-VN" sz="3200"/>
              <a:t>Lựa chọn điểm đi, điểm đến, ngày giờ.</a:t>
            </a:r>
          </a:p>
          <a:p>
            <a:pPr marL="457200" indent="-457200" algn="just">
              <a:lnSpc>
                <a:spcPct val="150000"/>
              </a:lnSpc>
              <a:buFont typeface="Wingdings" panose="05000000000000000000" pitchFamily="2" charset="2"/>
              <a:buChar char="q"/>
            </a:pPr>
            <a:r>
              <a:rPr lang="vi-VN" sz="3200" b="1"/>
              <a:t>Quản Lý Ghế Ngồi</a:t>
            </a:r>
            <a:r>
              <a:rPr lang="en-US" sz="3200" b="1"/>
              <a:t>: </a:t>
            </a:r>
          </a:p>
          <a:p>
            <a:pPr algn="just">
              <a:lnSpc>
                <a:spcPct val="150000"/>
              </a:lnSpc>
            </a:pPr>
            <a:r>
              <a:rPr lang="en-US" sz="3200"/>
              <a:t>	</a:t>
            </a:r>
            <a:r>
              <a:rPr lang="vi-VN" sz="3200"/>
              <a:t>Hiển thị trạng thái ghế (đã đặt, trống).</a:t>
            </a:r>
          </a:p>
          <a:p>
            <a:pPr algn="just">
              <a:lnSpc>
                <a:spcPct val="150000"/>
              </a:lnSpc>
            </a:pPr>
            <a:endParaRPr lang="en-US" sz="3200"/>
          </a:p>
        </p:txBody>
      </p:sp>
    </p:spTree>
    <p:extLst>
      <p:ext uri="{BB962C8B-B14F-4D97-AF65-F5344CB8AC3E}">
        <p14:creationId xmlns:p14="http://schemas.microsoft.com/office/powerpoint/2010/main" val="312049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hứng từ thanh toán không dùng tiền mặt là gì? - FACO Việt Nam">
            <a:extLst>
              <a:ext uri="{FF2B5EF4-FFF2-40B4-BE49-F238E27FC236}">
                <a16:creationId xmlns:a16="http://schemas.microsoft.com/office/drawing/2014/main" id="{53A82546-D1B3-99CF-3066-110A810E8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117" r="3638" b="2"/>
          <a:stretch/>
        </p:blipFill>
        <p:spPr bwMode="auto">
          <a:xfrm>
            <a:off x="4430486" y="10"/>
            <a:ext cx="7761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9950564-0A8B-5D10-73A8-172466CC38C2}"/>
              </a:ext>
            </a:extLst>
          </p:cNvPr>
          <p:cNvSpPr txBox="1"/>
          <p:nvPr/>
        </p:nvSpPr>
        <p:spPr>
          <a:xfrm>
            <a:off x="435430" y="1360820"/>
            <a:ext cx="7528356" cy="3742762"/>
          </a:xfrm>
          <a:prstGeom prst="rect">
            <a:avLst/>
          </a:prstGeom>
        </p:spPr>
        <p:txBody>
          <a:bodyPr vert="horz" lIns="91440" tIns="45720" rIns="91440" bIns="45720" rtlCol="0">
            <a:noAutofit/>
          </a:bodyPr>
          <a:lstStyle/>
          <a:p>
            <a:pPr marL="457200" indent="-457200" algn="just">
              <a:lnSpc>
                <a:spcPct val="150000"/>
              </a:lnSpc>
              <a:spcAft>
                <a:spcPts val="600"/>
              </a:spcAft>
              <a:buFont typeface="Wingdings" panose="05000000000000000000" pitchFamily="2" charset="2"/>
              <a:buChar char="q"/>
            </a:pPr>
            <a:r>
              <a:rPr lang="en-US" sz="3200" b="1">
                <a:latin typeface="Arial" panose="020B0604020202020204" pitchFamily="34" charset="0"/>
                <a:cs typeface="Arial" panose="020B0604020202020204" pitchFamily="34" charset="0"/>
              </a:rPr>
              <a:t>Thanh Toán: </a:t>
            </a:r>
          </a:p>
          <a:p>
            <a:pPr algn="just">
              <a:lnSpc>
                <a:spcPct val="150000"/>
              </a:lnSpc>
              <a:spcAft>
                <a:spcPts val="600"/>
              </a:spcAft>
            </a:pPr>
            <a:r>
              <a:rPr lang="en-US" sz="3200">
                <a:latin typeface="Arial" panose="020B0604020202020204" pitchFamily="34" charset="0"/>
                <a:cs typeface="Arial" panose="020B0604020202020204" pitchFamily="34" charset="0"/>
              </a:rPr>
              <a:t>	Tích hợp các hình thức thanh toán: payOS.</a:t>
            </a:r>
          </a:p>
          <a:p>
            <a:pPr marL="457200" indent="-457200" algn="just">
              <a:lnSpc>
                <a:spcPct val="150000"/>
              </a:lnSpc>
              <a:spcAft>
                <a:spcPts val="600"/>
              </a:spcAft>
              <a:buFont typeface="Wingdings" panose="05000000000000000000" pitchFamily="2" charset="2"/>
              <a:buChar char="q"/>
            </a:pPr>
            <a:r>
              <a:rPr lang="en-US" sz="3200" b="1">
                <a:latin typeface="Arial" panose="020B0604020202020204" pitchFamily="34" charset="0"/>
                <a:cs typeface="Arial" panose="020B0604020202020204" pitchFamily="34" charset="0"/>
              </a:rPr>
              <a:t>Quản Lý Booking: </a:t>
            </a:r>
          </a:p>
          <a:p>
            <a:pPr algn="just">
              <a:lnSpc>
                <a:spcPct val="150000"/>
              </a:lnSpc>
              <a:spcAft>
                <a:spcPts val="600"/>
              </a:spcAft>
            </a:pPr>
            <a:r>
              <a:rPr lang="en-US" sz="3200">
                <a:latin typeface="Arial" panose="020B0604020202020204" pitchFamily="34" charset="0"/>
                <a:cs typeface="Arial" panose="020B0604020202020204" pitchFamily="34" charset="0"/>
              </a:rPr>
              <a:t>	Lưu và hiển thị lịch sử đặt vé.</a:t>
            </a:r>
          </a:p>
          <a:p>
            <a:pPr indent="-228600" algn="just">
              <a:lnSpc>
                <a:spcPct val="150000"/>
              </a:lnSpc>
              <a:spcAft>
                <a:spcPts val="600"/>
              </a:spcAft>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754D9E-C96F-8C62-B9D5-8A41E041C5CF}"/>
              </a:ext>
            </a:extLst>
          </p:cNvPr>
          <p:cNvSpPr>
            <a:spLocks noGrp="1"/>
          </p:cNvSpPr>
          <p:nvPr>
            <p:ph type="title"/>
          </p:nvPr>
        </p:nvSpPr>
        <p:spPr>
          <a:xfrm>
            <a:off x="232144" y="0"/>
            <a:ext cx="10464210" cy="1325563"/>
          </a:xfrm>
        </p:spPr>
        <p:txBody>
          <a:bodyPr>
            <a:noAutofit/>
          </a:bodyPr>
          <a:lstStyle/>
          <a:p>
            <a:pPr>
              <a:lnSpc>
                <a:spcPct val="150000"/>
              </a:lnSpc>
            </a:pPr>
            <a:r>
              <a:rPr lang="vi-VN" sz="4400" b="1">
                <a:latin typeface="Arial" panose="020B0604020202020204" pitchFamily="34" charset="0"/>
                <a:cs typeface="Arial" panose="020B0604020202020204" pitchFamily="34" charset="0"/>
              </a:rPr>
              <a:t>Ư</a:t>
            </a:r>
            <a:r>
              <a:rPr lang="en-US" sz="4400" b="1">
                <a:latin typeface="Arial" panose="020B0604020202020204" pitchFamily="34" charset="0"/>
                <a:cs typeface="Arial" panose="020B0604020202020204" pitchFamily="34" charset="0"/>
              </a:rPr>
              <a:t>U ĐIỂM</a:t>
            </a:r>
          </a:p>
        </p:txBody>
      </p:sp>
      <p:sp>
        <p:nvSpPr>
          <p:cNvPr id="7" name="TextBox 6">
            <a:extLst>
              <a:ext uri="{FF2B5EF4-FFF2-40B4-BE49-F238E27FC236}">
                <a16:creationId xmlns:a16="http://schemas.microsoft.com/office/drawing/2014/main" id="{3D5AF891-9840-14CC-05EE-ECC4809B1932}"/>
              </a:ext>
            </a:extLst>
          </p:cNvPr>
          <p:cNvSpPr txBox="1"/>
          <p:nvPr/>
        </p:nvSpPr>
        <p:spPr>
          <a:xfrm>
            <a:off x="232144" y="1233376"/>
            <a:ext cx="11842898" cy="591040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vi-VN" sz="3200" b="0" i="0">
                <a:effectLst/>
                <a:latin typeface="Arial" panose="020B0604020202020204" pitchFamily="34" charset="0"/>
                <a:cs typeface="Arial" panose="020B0604020202020204" pitchFamily="34" charset="0"/>
              </a:rPr>
              <a:t>Có tốc độ xử lý nhanh nhờ cơ chế xử lý bất đồng bộ</a:t>
            </a:r>
            <a:r>
              <a:rPr lang="en-US" sz="3200" b="0" i="0">
                <a:effectLst/>
                <a:latin typeface="Arial" panose="020B0604020202020204" pitchFamily="34" charset="0"/>
                <a:cs typeface="Arial" panose="020B0604020202020204" pitchFamily="34" charset="0"/>
              </a:rPr>
              <a:t>, có thể dễ dàng xử lý hàng ngàn kết nối trong khoảng thời gian ngắn nhất.</a:t>
            </a:r>
          </a:p>
          <a:p>
            <a:pPr marL="457200" indent="-457200" algn="just">
              <a:lnSpc>
                <a:spcPct val="150000"/>
              </a:lnSpc>
              <a:buFont typeface="Arial" panose="020B0604020202020204" pitchFamily="34" charset="0"/>
              <a:buChar char="•"/>
            </a:pPr>
            <a:r>
              <a:rPr lang="en-US" sz="3200" b="0" i="0">
                <a:effectLst/>
                <a:latin typeface="Arial" panose="020B0604020202020204" pitchFamily="34" charset="0"/>
                <a:cs typeface="Arial" panose="020B0604020202020204" pitchFamily="34" charset="0"/>
              </a:rPr>
              <a:t>Giúp dễ dàng mở rộng khi có nhu cầu phát triển website.</a:t>
            </a:r>
          </a:p>
          <a:p>
            <a:pPr marL="457200" indent="-4572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S</a:t>
            </a:r>
            <a:r>
              <a:rPr lang="vi-VN" sz="3200">
                <a:latin typeface="Arial" panose="020B0604020202020204" pitchFamily="34" charset="0"/>
                <a:cs typeface="Arial" panose="020B0604020202020204" pitchFamily="34" charset="0"/>
              </a:rPr>
              <a:t>ử dụng ít RAM và xử lý nhiều kết nối đồng thời. </a:t>
            </a:r>
            <a:endParaRPr lang="en-US" sz="320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vi-VN" sz="3200">
                <a:latin typeface="Arial" panose="020B0604020202020204" pitchFamily="34" charset="0"/>
                <a:cs typeface="Arial" panose="020B0604020202020204" pitchFamily="34" charset="0"/>
              </a:rPr>
              <a:t>Phù hợp cho ứng dụng thời gian thực như chat, mạng xã hội và dễ dàng mở rộng khi cần phát triển.</a:t>
            </a:r>
            <a:endParaRPr lang="en-US" sz="3200" b="0" i="0">
              <a:effectLst/>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3741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TotalTime>
  <Words>697</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Wingdings</vt:lpstr>
      <vt:lpstr>Office Theme</vt:lpstr>
      <vt:lpstr>PowerPoint Presentation</vt:lpstr>
      <vt:lpstr>PowerPoint Presentation</vt:lpstr>
      <vt:lpstr>GIỚI THIỆU</vt:lpstr>
      <vt:lpstr>PowerPoint Presentation</vt:lpstr>
      <vt:lpstr>QUY TRÌNH XÂY DỰNG HỆ THỐNG</vt:lpstr>
      <vt:lpstr>PowerPoint Presentation</vt:lpstr>
      <vt:lpstr>TÍNH NĂNG CHÍNH CỦA HỆ THỐNG</vt:lpstr>
      <vt:lpstr>PowerPoint Presentation</vt:lpstr>
      <vt:lpstr>ƯU ĐIỂM</vt:lpstr>
      <vt:lpstr>PowerPoint Presentation</vt:lpstr>
      <vt:lpstr>KẾT QUẢ ĐẠT ĐƯỢC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Ngân Hữu</dc:creator>
  <cp:lastModifiedBy>Ngân Hữu</cp:lastModifiedBy>
  <cp:revision>21</cp:revision>
  <dcterms:created xsi:type="dcterms:W3CDTF">2024-11-22T13:55:13Z</dcterms:created>
  <dcterms:modified xsi:type="dcterms:W3CDTF">2025-01-10T07:53:23Z</dcterms:modified>
</cp:coreProperties>
</file>