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82" r:id="rId2"/>
    <p:sldId id="272" r:id="rId3"/>
    <p:sldId id="273" r:id="rId4"/>
    <p:sldId id="280" r:id="rId5"/>
    <p:sldId id="274" r:id="rId6"/>
    <p:sldId id="275" r:id="rId7"/>
    <p:sldId id="276" r:id="rId8"/>
    <p:sldId id="281" r:id="rId9"/>
    <p:sldId id="277" r:id="rId10"/>
    <p:sldId id="278" r:id="rId11"/>
    <p:sldId id="279" r:id="rId12"/>
    <p:sldId id="285" r:id="rId13"/>
    <p:sldId id="283" r:id="rId14"/>
    <p:sldId id="284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1/13/2024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4366" y="0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857720-EA07-A8B7-E6D9-122B4A3A8564}"/>
              </a:ext>
            </a:extLst>
          </p:cNvPr>
          <p:cNvSpPr/>
          <p:nvPr/>
        </p:nvSpPr>
        <p:spPr>
          <a:xfrm>
            <a:off x="0" y="5845"/>
            <a:ext cx="12192000" cy="685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AD49B-82CB-4393-215F-21C66D25AE59}"/>
              </a:ext>
            </a:extLst>
          </p:cNvPr>
          <p:cNvSpPr txBox="1"/>
          <p:nvPr/>
        </p:nvSpPr>
        <p:spPr>
          <a:xfrm>
            <a:off x="3442249" y="163851"/>
            <a:ext cx="5307495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KHOA KỸ THUẬT VÀ CÔNG NGHỆ</a:t>
            </a:r>
          </a:p>
          <a:p>
            <a:pPr algn="ctr"/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 MÔN CÔNG NGHỆ THÔNG TIN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D98B27-4EC3-065B-DF45-DC85FFAC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48" y="807095"/>
            <a:ext cx="1318498" cy="1291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84F3E9-EB4F-2C85-5B74-07A1AD7CB940}"/>
              </a:ext>
            </a:extLst>
          </p:cNvPr>
          <p:cNvSpPr/>
          <p:nvPr/>
        </p:nvSpPr>
        <p:spPr>
          <a:xfrm>
            <a:off x="3144074" y="2024082"/>
            <a:ext cx="5903844" cy="1026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 TẬP ĐỒ ÁN CƠ SỞ NGÀNH 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HỌC KỲ I, NĂM HỌC 2023 - 2024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86AC2-03F5-9E87-CFA0-3C7EF10439C1}"/>
              </a:ext>
            </a:extLst>
          </p:cNvPr>
          <p:cNvSpPr/>
          <p:nvPr/>
        </p:nvSpPr>
        <p:spPr>
          <a:xfrm>
            <a:off x="626159" y="3022972"/>
            <a:ext cx="10939673" cy="1270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 SÁNH LMS CANVAS VỚI MOODLE </a:t>
            </a:r>
            <a:endParaRPr lang="en-US" sz="24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 ĐỀ XUẤT TRIỂN KHAI HỆ THỐNG HỖ TRỢ HỌC TẬP TRỰC TUYẾN </a:t>
            </a:r>
            <a:endParaRPr lang="en-US" sz="24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7E066-B52E-BA08-CB43-4F20AA90F2DA}"/>
              </a:ext>
            </a:extLst>
          </p:cNvPr>
          <p:cNvSpPr/>
          <p:nvPr/>
        </p:nvSpPr>
        <p:spPr>
          <a:xfrm>
            <a:off x="965753" y="4485192"/>
            <a:ext cx="4093263" cy="807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Giáo viên hướng dẫn: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ThS. </a:t>
            </a: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Nguyễn Hoàng Duy Thiện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749D2-0AA0-ADBA-C0F2-2A5E0B74DFC2}"/>
              </a:ext>
            </a:extLst>
          </p:cNvPr>
          <p:cNvSpPr/>
          <p:nvPr/>
        </p:nvSpPr>
        <p:spPr>
          <a:xfrm>
            <a:off x="8295860" y="4293911"/>
            <a:ext cx="3269972" cy="155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Sinh viên thực hiện: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 tên: </a:t>
            </a: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Kim Hữu Ngân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MSSV: </a:t>
            </a: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110121141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Lớp: </a:t>
            </a: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DA21TTC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5E9B8-7DD5-8EA7-03BB-004766B7B312}"/>
              </a:ext>
            </a:extLst>
          </p:cNvPr>
          <p:cNvSpPr/>
          <p:nvPr/>
        </p:nvSpPr>
        <p:spPr>
          <a:xfrm>
            <a:off x="3606245" y="6130110"/>
            <a:ext cx="4979504" cy="564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Trà Vinh, tháng 12 năm 2023     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5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7222984-B69A-0047-A4A7-223BEA58492A}"/>
              </a:ext>
            </a:extLst>
          </p:cNvPr>
          <p:cNvSpPr txBox="1"/>
          <p:nvPr/>
        </p:nvSpPr>
        <p:spPr>
          <a:xfrm>
            <a:off x="625641" y="1934678"/>
            <a:ext cx="187692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u điểm: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A456E-5EB2-3B9B-DD92-A4D2945A0D8F}"/>
              </a:ext>
            </a:extLst>
          </p:cNvPr>
          <p:cNvSpPr txBox="1"/>
          <p:nvPr/>
        </p:nvSpPr>
        <p:spPr>
          <a:xfrm>
            <a:off x="693019" y="4720224"/>
            <a:ext cx="21992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Khuyết điểm: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DECBF-1A83-17AE-4570-68D071CA8C7B}"/>
              </a:ext>
            </a:extLst>
          </p:cNvPr>
          <p:cNvSpPr txBox="1"/>
          <p:nvPr/>
        </p:nvSpPr>
        <p:spPr>
          <a:xfrm>
            <a:off x="3792353" y="4350892"/>
            <a:ext cx="256994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Giao diện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49189-E0BC-7B4C-C98A-393C778B625F}"/>
              </a:ext>
            </a:extLst>
          </p:cNvPr>
          <p:cNvSpPr txBox="1"/>
          <p:nvPr/>
        </p:nvSpPr>
        <p:spPr>
          <a:xfrm>
            <a:off x="3792354" y="5089556"/>
            <a:ext cx="609279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Việc tuỳ biến phải dựa trên nền tảng có sẵn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3D9619-4D3D-1558-C067-B621804F1359}"/>
              </a:ext>
            </a:extLst>
          </p:cNvPr>
          <p:cNvSpPr txBox="1"/>
          <p:nvPr/>
        </p:nvSpPr>
        <p:spPr>
          <a:xfrm>
            <a:off x="3888605" y="1306779"/>
            <a:ext cx="76777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 mở, hệ thống đồ sộ với nhiều module chức năng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626E-DDCE-9EEC-23C2-BF2C851EA5C5}"/>
              </a:ext>
            </a:extLst>
          </p:cNvPr>
          <p:cNvSpPr txBox="1"/>
          <p:nvPr/>
        </p:nvSpPr>
        <p:spPr>
          <a:xfrm>
            <a:off x="3888605" y="1934677"/>
            <a:ext cx="664143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Miễn phí và dễ dàng cài đặt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07A7F-4A01-7D08-F933-93F9D3FC4D7F}"/>
              </a:ext>
            </a:extLst>
          </p:cNvPr>
          <p:cNvSpPr txBox="1"/>
          <p:nvPr/>
        </p:nvSpPr>
        <p:spPr>
          <a:xfrm>
            <a:off x="3888605" y="2534967"/>
            <a:ext cx="664143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Cộng đồng lớn, nguồn tài nguyên phong phú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F2C6AB4-AFC8-B8E2-FDD0-18764FFBB16A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2502568" y="1537612"/>
            <a:ext cx="1386037" cy="6278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DA5FDC8-B838-E433-CD1A-7B2E1FB26DCA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502568" y="2165510"/>
            <a:ext cx="1386037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ED12071-6B6F-4E1A-2ABB-E0D1F875FF5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502568" y="2165511"/>
            <a:ext cx="1386037" cy="6002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34A08E2-86AE-1965-95A0-998235EE507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92287" y="4581725"/>
            <a:ext cx="900066" cy="3693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5CDE169-BEAB-6F56-61D0-AFE70DCA6B0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92287" y="4951057"/>
            <a:ext cx="900067" cy="3693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61EA4C-50D3-0C6B-EABB-DA57803C5EA0}"/>
              </a:ext>
            </a:extLst>
          </p:cNvPr>
          <p:cNvSpPr txBox="1"/>
          <p:nvPr/>
        </p:nvSpPr>
        <p:spPr>
          <a:xfrm>
            <a:off x="407504" y="1043608"/>
            <a:ext cx="423407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Thực hiện hoá nghiên cứu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CBE5A-5182-C766-759A-B15EDE5D40C5}"/>
              </a:ext>
            </a:extLst>
          </p:cNvPr>
          <p:cNvSpPr txBox="1"/>
          <p:nvPr/>
        </p:nvSpPr>
        <p:spPr>
          <a:xfrm>
            <a:off x="407503" y="1736466"/>
            <a:ext cx="10744201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Lệnh: </a:t>
            </a:r>
            <a:r>
              <a:rPr lang="en-US" sz="2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sudo apt update -y &amp;&amp; apt upgrade -y</a:t>
            </a:r>
          </a:p>
          <a:p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D</a:t>
            </a: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ùng để cập nhật và nâng cấp các gói phần mềm trên hệ thống Linux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869F9-B0AD-47F9-AE07-467A9A1EA557}"/>
              </a:ext>
            </a:extLst>
          </p:cNvPr>
          <p:cNvSpPr txBox="1"/>
          <p:nvPr/>
        </p:nvSpPr>
        <p:spPr>
          <a:xfrm>
            <a:off x="407502" y="2949506"/>
            <a:ext cx="107442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Lệnh: </a:t>
            </a:r>
            <a:r>
              <a:rPr lang="en-US" sz="2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sudo apt install -y apache2</a:t>
            </a:r>
          </a:p>
          <a:p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Dùng </a:t>
            </a: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 cài đặt máy chủ web Apache trên hệ thống Linux và lưu trữ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606776-356C-EEA2-6801-8428C737685F}"/>
              </a:ext>
            </a:extLst>
          </p:cNvPr>
          <p:cNvSpPr txBox="1"/>
          <p:nvPr/>
        </p:nvSpPr>
        <p:spPr>
          <a:xfrm>
            <a:off x="407502" y="4152518"/>
            <a:ext cx="1074420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Lệnh: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sudo iptables -I INPUT -p tcp --dport 80 -j ACCEPT 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Lệnh này là mở cổng 80 trên máy chủ của bạn để cho phép kết nối đến dịch vụ web (HTTP).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9DB464-2C18-6C0C-ED51-87D1E5F13441}"/>
              </a:ext>
            </a:extLst>
          </p:cNvPr>
          <p:cNvSpPr txBox="1"/>
          <p:nvPr/>
        </p:nvSpPr>
        <p:spPr>
          <a:xfrm>
            <a:off x="407502" y="5764619"/>
            <a:ext cx="10644809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Lệnh: 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sudo chown www-data:www-data /var/www/html/ -R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Được sử dụng để thay đổi chủ sở hữu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E1CA4-CF13-C239-7506-5225F8E4B10E}"/>
              </a:ext>
            </a:extLst>
          </p:cNvPr>
          <p:cNvSpPr txBox="1"/>
          <p:nvPr/>
        </p:nvSpPr>
        <p:spPr>
          <a:xfrm>
            <a:off x="407504" y="1043608"/>
            <a:ext cx="4070802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Thực hiện hoá nghiên cứu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91E2E-C039-9308-1359-82D1931A8E21}"/>
              </a:ext>
            </a:extLst>
          </p:cNvPr>
          <p:cNvSpPr txBox="1"/>
          <p:nvPr/>
        </p:nvSpPr>
        <p:spPr>
          <a:xfrm>
            <a:off x="407504" y="1972304"/>
            <a:ext cx="743447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Lệnh: 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sudo nano /etc/apache2/apache2.conf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Được sử dụng để mở tệp cấu hình chính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sử tệp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3C2ED-3182-69F4-2268-20E3A55F9E1B}"/>
              </a:ext>
            </a:extLst>
          </p:cNvPr>
          <p:cNvSpPr txBox="1"/>
          <p:nvPr/>
        </p:nvSpPr>
        <p:spPr>
          <a:xfrm>
            <a:off x="407504" y="3270333"/>
            <a:ext cx="77227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Lệnh: 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sudo mysql_secure_installation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Được sử dụng để tăng cường bảo mật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849D1-F439-4A27-2F2D-0E3D458F3B06}"/>
              </a:ext>
            </a:extLst>
          </p:cNvPr>
          <p:cNvSpPr txBox="1"/>
          <p:nvPr/>
        </p:nvSpPr>
        <p:spPr>
          <a:xfrm>
            <a:off x="407504" y="4820478"/>
            <a:ext cx="980992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lệnh: 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mkdir moodledata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Đ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ược sử dụng để tạo một thư mục mới với tên là "moodledata"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3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01A72-2634-42A0-56B9-5E9AB489B1E5}"/>
              </a:ext>
            </a:extLst>
          </p:cNvPr>
          <p:cNvSpPr txBox="1"/>
          <p:nvPr/>
        </p:nvSpPr>
        <p:spPr>
          <a:xfrm>
            <a:off x="-1" y="210466"/>
            <a:ext cx="357808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Sản phẩm 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A9875-6B78-F7A2-BB94-458AF52E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557"/>
            <a:ext cx="12095922" cy="61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C96D62-7F54-6B38-8184-A9E8B35FAF6A}"/>
              </a:ext>
            </a:extLst>
          </p:cNvPr>
          <p:cNvSpPr txBox="1"/>
          <p:nvPr/>
        </p:nvSpPr>
        <p:spPr>
          <a:xfrm>
            <a:off x="238539" y="1053548"/>
            <a:ext cx="479066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Kết luận và hướng phát triển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E2748-6668-03E6-A429-0CC15B77762E}"/>
              </a:ext>
            </a:extLst>
          </p:cNvPr>
          <p:cNvSpPr txBox="1"/>
          <p:nvPr/>
        </p:nvSpPr>
        <p:spPr>
          <a:xfrm>
            <a:off x="238539" y="2504661"/>
            <a:ext cx="1075414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Giảm bớt thời gian, giải quyết công việc với tốc độ cao và độ chính xác cao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ACFA8-C842-6E86-4E0A-0D15FD5D4020}"/>
              </a:ext>
            </a:extLst>
          </p:cNvPr>
          <p:cNvSpPr txBox="1"/>
          <p:nvPr/>
        </p:nvSpPr>
        <p:spPr>
          <a:xfrm>
            <a:off x="238539" y="1755697"/>
            <a:ext cx="194807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Kết luận: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8BBEB-C863-3DE8-D49B-DFDC1701756E}"/>
              </a:ext>
            </a:extLst>
          </p:cNvPr>
          <p:cNvSpPr txBox="1"/>
          <p:nvPr/>
        </p:nvSpPr>
        <p:spPr>
          <a:xfrm>
            <a:off x="238539" y="3631960"/>
            <a:ext cx="2932044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Hướng phát triển: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42CA0-925B-681F-B7A8-8FB0C2B6869E}"/>
              </a:ext>
            </a:extLst>
          </p:cNvPr>
          <p:cNvSpPr txBox="1"/>
          <p:nvPr/>
        </p:nvSpPr>
        <p:spPr>
          <a:xfrm>
            <a:off x="238539" y="4472609"/>
            <a:ext cx="11519453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Cài đặt và cấu hình Moodle và phát triển các plugin cho Moodle, tích hợp Moodle với các hệ thống khác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6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534EA09-87E7-372C-CE2D-D278F9EE2957}"/>
              </a:ext>
            </a:extLst>
          </p:cNvPr>
          <p:cNvSpPr/>
          <p:nvPr/>
        </p:nvSpPr>
        <p:spPr>
          <a:xfrm>
            <a:off x="798443" y="1530628"/>
            <a:ext cx="10595113" cy="40452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CÁM ƠN THẦY CÔ </a:t>
            </a:r>
          </a:p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NGHE!</a:t>
            </a:r>
          </a:p>
        </p:txBody>
      </p:sp>
    </p:spTree>
    <p:extLst>
      <p:ext uri="{BB962C8B-B14F-4D97-AF65-F5344CB8AC3E}">
        <p14:creationId xmlns:p14="http://schemas.microsoft.com/office/powerpoint/2010/main" val="142225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LMS CANVAS VỚI MOODLE </a:t>
            </a:r>
            <a:b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ĐỀ XUẤT TRIỂN KHAI HỆ THỐNG</a:t>
            </a:r>
            <a:b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TRỢ HỌC TẬP TRỰC TUYẾN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07936" y="3429000"/>
            <a:ext cx="5084064" cy="1752600"/>
          </a:xfrm>
        </p:spPr>
        <p:txBody>
          <a:bodyPr/>
          <a:lstStyle/>
          <a:p>
            <a:pPr algn="l"/>
            <a:r>
              <a:rPr lang="en-US"/>
              <a:t>Sinh viên thực hiện: Kim Hữu Ngân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486" y="3327431"/>
            <a:ext cx="1974574" cy="50689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000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3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817EA6-6BE1-252D-BF37-9131DFFEE5DA}"/>
              </a:ext>
            </a:extLst>
          </p:cNvPr>
          <p:cNvSpPr/>
          <p:nvPr/>
        </p:nvSpPr>
        <p:spPr>
          <a:xfrm>
            <a:off x="5183255" y="924961"/>
            <a:ext cx="5491368" cy="506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Mở đầu</a:t>
            </a:r>
            <a:endParaRPr lang="en-US" sz="24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61090E-38BE-0E29-57B0-8D3C010D18BA}"/>
              </a:ext>
            </a:extLst>
          </p:cNvPr>
          <p:cNvSpPr/>
          <p:nvPr/>
        </p:nvSpPr>
        <p:spPr>
          <a:xfrm>
            <a:off x="5183254" y="1725062"/>
            <a:ext cx="5491369" cy="506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Tổng quan về </a:t>
            </a: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E-learning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86AE25-590F-4492-4753-DC8BCE82B375}"/>
              </a:ext>
            </a:extLst>
          </p:cNvPr>
          <p:cNvSpPr/>
          <p:nvPr/>
        </p:nvSpPr>
        <p:spPr>
          <a:xfrm>
            <a:off x="5183254" y="2521747"/>
            <a:ext cx="5660338" cy="506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Giới thiệu nền tảng đào tạo trực tuyến LMS Canvas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48B055-F225-D288-830B-9CB160DFB70F}"/>
              </a:ext>
            </a:extLst>
          </p:cNvPr>
          <p:cNvSpPr/>
          <p:nvPr/>
        </p:nvSpPr>
        <p:spPr>
          <a:xfrm>
            <a:off x="5183252" y="3322462"/>
            <a:ext cx="5491373" cy="506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Giới thiệu nền tảng đào tạo trực tuyến LMS Moodle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9AD357-9FB5-94C7-654E-948C03ED8CF1}"/>
              </a:ext>
            </a:extLst>
          </p:cNvPr>
          <p:cNvSpPr/>
          <p:nvPr/>
        </p:nvSpPr>
        <p:spPr>
          <a:xfrm>
            <a:off x="5183250" y="4089173"/>
            <a:ext cx="5491371" cy="506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Thực hiện hoá nghiên cứu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55CEE9-C723-1F93-AD14-9E927D56CDF5}"/>
              </a:ext>
            </a:extLst>
          </p:cNvPr>
          <p:cNvSpPr/>
          <p:nvPr/>
        </p:nvSpPr>
        <p:spPr>
          <a:xfrm>
            <a:off x="5183251" y="4776372"/>
            <a:ext cx="5491368" cy="506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Sản phẩm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3C7FD3-BB96-1517-8802-A0703DF596E8}"/>
              </a:ext>
            </a:extLst>
          </p:cNvPr>
          <p:cNvSpPr/>
          <p:nvPr/>
        </p:nvSpPr>
        <p:spPr>
          <a:xfrm>
            <a:off x="5183250" y="5573057"/>
            <a:ext cx="5491373" cy="506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Kết luận và hướng phát triển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396A48-3833-42E9-33F8-1A3DFCAA6C4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276060" y="1178409"/>
            <a:ext cx="2907195" cy="24024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317FA4E-0002-7F81-9EB2-BE51D064CE40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2276060" y="1978510"/>
            <a:ext cx="2907194" cy="160236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4382F5-AED4-F064-88D8-ED4B527D465D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2276060" y="2775195"/>
            <a:ext cx="2907194" cy="8056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DCCF4ED-9676-AB3F-5F18-B0A9F2340F5D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2276060" y="3575910"/>
            <a:ext cx="2907192" cy="496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53210F2-451A-3AD4-6701-BC506EAFBE26}"/>
              </a:ext>
            </a:extLst>
          </p:cNvPr>
          <p:cNvCxnSpPr>
            <a:stCxn id="3" idx="3"/>
            <a:endCxn id="12" idx="1"/>
          </p:cNvCxnSpPr>
          <p:nvPr/>
        </p:nvCxnSpPr>
        <p:spPr>
          <a:xfrm>
            <a:off x="2276060" y="3580879"/>
            <a:ext cx="2907190" cy="7617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419FC0-C83D-AA3A-E3F8-2A0F8CA1A9FA}"/>
              </a:ext>
            </a:extLst>
          </p:cNvPr>
          <p:cNvCxnSpPr>
            <a:stCxn id="3" idx="3"/>
            <a:endCxn id="15" idx="1"/>
          </p:cNvCxnSpPr>
          <p:nvPr/>
        </p:nvCxnSpPr>
        <p:spPr>
          <a:xfrm>
            <a:off x="2276060" y="3580879"/>
            <a:ext cx="2907191" cy="14489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0884901-4AE5-F22E-244A-E5957142B6FA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2276060" y="3580879"/>
            <a:ext cx="2907190" cy="22456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E6463-1968-3E7C-5C2D-0FE7FDB40B44}"/>
              </a:ext>
            </a:extLst>
          </p:cNvPr>
          <p:cNvSpPr txBox="1"/>
          <p:nvPr/>
        </p:nvSpPr>
        <p:spPr>
          <a:xfrm>
            <a:off x="417444" y="1083366"/>
            <a:ext cx="1938130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MỞ ĐẦU</a:t>
            </a:r>
            <a:endParaRPr lang="en-US" sz="30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EA2FC-3AB4-8A08-5FED-DE8F1FDD0521}"/>
              </a:ext>
            </a:extLst>
          </p:cNvPr>
          <p:cNvSpPr txBox="1"/>
          <p:nvPr/>
        </p:nvSpPr>
        <p:spPr>
          <a:xfrm>
            <a:off x="417444" y="1878495"/>
            <a:ext cx="11539330" cy="44558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 do chọn đề tài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Vấn đề về Giáo dục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Mục đích của đề tài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S</a:t>
            </a: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ử dụng thành thạo một số tính năng của hệ thống Elearning Moodle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Đối tượng nghiên cứu 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Phần mềm Moodle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Phạm vi nghiên cứu 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Nghiên cứu LMS Canvas và Moodle 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0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3000" b="1">
                <a:solidFill>
                  <a:schemeClr val="tx1"/>
                </a:solidFill>
              </a:rPr>
              <a:t>Tổng quan về </a:t>
            </a:r>
            <a:r>
              <a:rPr lang="en-US" sz="30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E-learning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816FD-0C31-8A5D-34FA-632DE5A9E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341" y="1935480"/>
            <a:ext cx="4725059" cy="36295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752C3-4648-A9DA-BBB2-1A6A87BD3F07}"/>
              </a:ext>
            </a:extLst>
          </p:cNvPr>
          <p:cNvSpPr txBox="1"/>
          <p:nvPr/>
        </p:nvSpPr>
        <p:spPr>
          <a:xfrm>
            <a:off x="609600" y="2075943"/>
            <a:ext cx="6134100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về </a:t>
            </a:r>
            <a:r>
              <a:rPr lang="en-US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E-learning</a:t>
            </a:r>
          </a:p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Là hệ thống đào tạo học tập</a:t>
            </a:r>
          </a:p>
          <a:p>
            <a:pPr algn="just">
              <a:lnSpc>
                <a:spcPct val="150000"/>
              </a:lnSpc>
            </a:pP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iảng viên, học viên đều có thể tham gia học và đào tạo bằng hệ thống E-Learning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0103" y="997267"/>
            <a:ext cx="10972800" cy="517207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Tìm hiểu về LMS Moodle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A96561-D885-42FE-FE45-2C02318E6D2B}"/>
              </a:ext>
            </a:extLst>
          </p:cNvPr>
          <p:cNvSpPr/>
          <p:nvPr/>
        </p:nvSpPr>
        <p:spPr>
          <a:xfrm>
            <a:off x="752475" y="2412682"/>
            <a:ext cx="1704975" cy="5591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LMS Moodle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A7FE50-37CF-BA09-8698-2C7EEFC55E4F}"/>
              </a:ext>
            </a:extLst>
          </p:cNvPr>
          <p:cNvSpPr/>
          <p:nvPr/>
        </p:nvSpPr>
        <p:spPr>
          <a:xfrm>
            <a:off x="3133724" y="1514475"/>
            <a:ext cx="8382000" cy="419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Tx/>
              <a:buNone/>
            </a:pPr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Moodle là một hệ thống đào tạo trực tuyến và quản lý học tập.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006FA6-FDCE-9F1D-3A46-1324032A64E0}"/>
              </a:ext>
            </a:extLst>
          </p:cNvPr>
          <p:cNvSpPr/>
          <p:nvPr/>
        </p:nvSpPr>
        <p:spPr>
          <a:xfrm>
            <a:off x="3133724" y="2203132"/>
            <a:ext cx="8382000" cy="419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Tx/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Phần mềm Moodle được đánh giá cao.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C6F5F6-A958-FEAC-2E56-E0BD08366242}"/>
              </a:ext>
            </a:extLst>
          </p:cNvPr>
          <p:cNvSpPr/>
          <p:nvPr/>
        </p:nvSpPr>
        <p:spPr>
          <a:xfrm>
            <a:off x="3133724" y="2878452"/>
            <a:ext cx="8381999" cy="5886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Tx/>
              <a:buNone/>
            </a:pPr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hần mềm này vô cùng linh hoạt, thân thiện và phù hợp với tất cả các loại hình tổ chức.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0D2F13-E3CB-D9EA-6D58-81A9A5BF4EB9}"/>
              </a:ext>
            </a:extLst>
          </p:cNvPr>
          <p:cNvSpPr/>
          <p:nvPr/>
        </p:nvSpPr>
        <p:spPr>
          <a:xfrm>
            <a:off x="3133723" y="3653316"/>
            <a:ext cx="8381999" cy="419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Moodle được đánh giá cao trong giáo dục.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AE8DEC-4E30-1522-403F-839761EDFB81}"/>
              </a:ext>
            </a:extLst>
          </p:cNvPr>
          <p:cNvSpPr/>
          <p:nvPr/>
        </p:nvSpPr>
        <p:spPr>
          <a:xfrm>
            <a:off x="1466848" y="4661532"/>
            <a:ext cx="4191001" cy="419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Moodle được đánh giá cao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3CC4F88-FEE9-B4B8-3004-4F9F2E153F38}"/>
              </a:ext>
            </a:extLst>
          </p:cNvPr>
          <p:cNvSpPr/>
          <p:nvPr/>
        </p:nvSpPr>
        <p:spPr>
          <a:xfrm>
            <a:off x="7658099" y="4581525"/>
            <a:ext cx="4191001" cy="419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 nguồn mở miễn phí</a:t>
            </a:r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1A253B-9426-8EDA-D787-18F9CE4F7F32}"/>
              </a:ext>
            </a:extLst>
          </p:cNvPr>
          <p:cNvSpPr/>
          <p:nvPr/>
        </p:nvSpPr>
        <p:spPr>
          <a:xfrm>
            <a:off x="1466848" y="5539741"/>
            <a:ext cx="4191001" cy="419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 thể cấu hình và nhiều tính năng</a:t>
            </a:r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27D0DF9-65CB-C025-C138-C3668EB359B0}"/>
              </a:ext>
            </a:extLst>
          </p:cNvPr>
          <p:cNvSpPr/>
          <p:nvPr/>
        </p:nvSpPr>
        <p:spPr>
          <a:xfrm>
            <a:off x="7658099" y="5539741"/>
            <a:ext cx="4191001" cy="419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Cộng </a:t>
            </a:r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đồng hỗ trợ toàn cầu </a:t>
            </a:r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6136870-3DB6-E5A2-5D42-B2AD9071E4C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457450" y="1724025"/>
            <a:ext cx="676274" cy="968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D9286A3-045A-241B-3AB7-F5B1D4E5CCDC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2457450" y="2412682"/>
            <a:ext cx="676274" cy="2795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346DBA3-FA56-A54B-AAC7-E77073F33E2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457450" y="2692241"/>
            <a:ext cx="676274" cy="4805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4BA79A5-FDDC-0DBF-C87F-491C0A2C9A26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457450" y="2692241"/>
            <a:ext cx="676273" cy="11706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AE389F2-1881-BA49-ADDE-6E81CF9C4826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5657849" y="4110984"/>
            <a:ext cx="981076" cy="76009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5BB8D31-2003-F455-5F07-0038C512569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638925" y="4098370"/>
            <a:ext cx="1019174" cy="6927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6D07501-3596-6931-74DF-B39F746F02CB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5309951" y="4420317"/>
            <a:ext cx="1676873" cy="9810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C82B809-C6CE-B99D-2036-3BE795F74E12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329361" y="4420552"/>
            <a:ext cx="1638305" cy="10191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AF038B-915F-8847-A2F8-CC50E41E53D4}"/>
              </a:ext>
            </a:extLst>
          </p:cNvPr>
          <p:cNvSpPr txBox="1"/>
          <p:nvPr/>
        </p:nvSpPr>
        <p:spPr>
          <a:xfrm>
            <a:off x="318051" y="1098657"/>
            <a:ext cx="784197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Giới thiệu nền tảng đào tạo trực tuyến LMS Canvas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A4880E-588D-0B3C-84EE-AA31B231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26" y="786972"/>
            <a:ext cx="4031974" cy="102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C5451A-10BB-AD32-5F44-063496BCC31D}"/>
              </a:ext>
            </a:extLst>
          </p:cNvPr>
          <p:cNvSpPr txBox="1"/>
          <p:nvPr/>
        </p:nvSpPr>
        <p:spPr>
          <a:xfrm>
            <a:off x="482046" y="2361939"/>
            <a:ext cx="1152939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LMS viết tắt của Leaning Management System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E7E59-C2AC-A5A5-BCAE-1779BEB25C89}"/>
              </a:ext>
            </a:extLst>
          </p:cNvPr>
          <p:cNvSpPr txBox="1"/>
          <p:nvPr/>
        </p:nvSpPr>
        <p:spPr>
          <a:xfrm>
            <a:off x="482046" y="1760044"/>
            <a:ext cx="250466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LMS Canvas: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D4EB8-5CC6-7638-5E92-9EB7ACC7C150}"/>
              </a:ext>
            </a:extLst>
          </p:cNvPr>
          <p:cNvSpPr txBox="1"/>
          <p:nvPr/>
        </p:nvSpPr>
        <p:spPr>
          <a:xfrm>
            <a:off x="482046" y="2807597"/>
            <a:ext cx="905454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Hệ thống LMS Canvas được các tổ chức giáo dục lựa chọn: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80EC0-F123-6E4C-A787-B78431F888EE}"/>
              </a:ext>
            </a:extLst>
          </p:cNvPr>
          <p:cNvSpPr txBox="1"/>
          <p:nvPr/>
        </p:nvSpPr>
        <p:spPr>
          <a:xfrm>
            <a:off x="482046" y="3372409"/>
            <a:ext cx="496956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Tính ổn định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49D9E-EBF8-A1E0-CF28-D1B1D4B5AD02}"/>
              </a:ext>
            </a:extLst>
          </p:cNvPr>
          <p:cNvSpPr txBox="1"/>
          <p:nvPr/>
        </p:nvSpPr>
        <p:spPr>
          <a:xfrm>
            <a:off x="437321" y="3937221"/>
            <a:ext cx="496956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Quản lý theo kiểu phân tầng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1460A-3B23-3B4B-0F1F-32DD9B803E3E}"/>
              </a:ext>
            </a:extLst>
          </p:cNvPr>
          <p:cNvSpPr txBox="1"/>
          <p:nvPr/>
        </p:nvSpPr>
        <p:spPr>
          <a:xfrm>
            <a:off x="437321" y="4502033"/>
            <a:ext cx="755373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Khả năng tích hợp các phần mềm hỗ trợ học tập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0F9F9-AB46-FBC1-4D93-D9ED964C6EC0}"/>
              </a:ext>
            </a:extLst>
          </p:cNvPr>
          <p:cNvSpPr txBox="1"/>
          <p:nvPr/>
        </p:nvSpPr>
        <p:spPr>
          <a:xfrm>
            <a:off x="437321" y="5066845"/>
            <a:ext cx="63312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Công cụ </a:t>
            </a:r>
            <a:r>
              <a:rPr lang="en-US" sz="2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“Outcome”</a:t>
            </a: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Chỉ tiêu học tập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39143-0E12-8B9E-D430-1F731D922AE0}"/>
              </a:ext>
            </a:extLst>
          </p:cNvPr>
          <p:cNvSpPr txBox="1"/>
          <p:nvPr/>
        </p:nvSpPr>
        <p:spPr>
          <a:xfrm>
            <a:off x="482046" y="5631657"/>
            <a:ext cx="701702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Triển khai Canvas LMS trong giáo dục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DE736-78B9-E99A-B88A-57A7D68E5730}"/>
              </a:ext>
            </a:extLst>
          </p:cNvPr>
          <p:cNvSpPr txBox="1"/>
          <p:nvPr/>
        </p:nvSpPr>
        <p:spPr>
          <a:xfrm>
            <a:off x="680463" y="1475259"/>
            <a:ext cx="161547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u điểm: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C0C49-99C2-E9C5-E314-AA3A76BD5118}"/>
              </a:ext>
            </a:extLst>
          </p:cNvPr>
          <p:cNvSpPr txBox="1"/>
          <p:nvPr/>
        </p:nvSpPr>
        <p:spPr>
          <a:xfrm>
            <a:off x="433658" y="4836277"/>
            <a:ext cx="225984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Khuyết điểm: 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6A912-ECC9-26A8-5A74-884193349D41}"/>
              </a:ext>
            </a:extLst>
          </p:cNvPr>
          <p:cNvSpPr txBox="1"/>
          <p:nvPr/>
        </p:nvSpPr>
        <p:spPr>
          <a:xfrm>
            <a:off x="3518452" y="793126"/>
            <a:ext cx="779227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Dễ sử dụng và không cần kỹ năng đồ hoạ chuyên sâu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CAA5C-6289-4477-2557-2B2B265B9430}"/>
              </a:ext>
            </a:extLst>
          </p:cNvPr>
          <p:cNvSpPr txBox="1"/>
          <p:nvPr/>
        </p:nvSpPr>
        <p:spPr>
          <a:xfrm>
            <a:off x="3518452" y="1475258"/>
            <a:ext cx="696733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Cung cấp nhiều tuỳ chọn thiết kế và tài nguyên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A72B7-998E-0773-3470-9B244133B830}"/>
              </a:ext>
            </a:extLst>
          </p:cNvPr>
          <p:cNvSpPr txBox="1"/>
          <p:nvPr/>
        </p:nvSpPr>
        <p:spPr>
          <a:xfrm>
            <a:off x="3518452" y="2170997"/>
            <a:ext cx="652007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Tích hợp sẵn các công cụ tối ưu hoá hình ảnh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55841-19DC-78F8-6A2D-76B137AA1D0A}"/>
              </a:ext>
            </a:extLst>
          </p:cNvPr>
          <p:cNvSpPr txBox="1"/>
          <p:nvPr/>
        </p:nvSpPr>
        <p:spPr>
          <a:xfrm>
            <a:off x="3518452" y="4374612"/>
            <a:ext cx="683812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Giới hạn trong việc tuỳ chỉnh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1AB8E-A264-459B-1796-387AA05A37F6}"/>
              </a:ext>
            </a:extLst>
          </p:cNvPr>
          <p:cNvSpPr txBox="1"/>
          <p:nvPr/>
        </p:nvSpPr>
        <p:spPr>
          <a:xfrm>
            <a:off x="3518452" y="5297942"/>
            <a:ext cx="816002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Không đáp ứng hoàn toàn các dự án chuyên nghiệp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1B90A21-2993-04C9-2BE4-1E37E0E30155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2295938" y="1706091"/>
            <a:ext cx="122251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B10DB4C-A87A-98E6-EE83-4CC226EC01E3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2295938" y="1023959"/>
            <a:ext cx="1222514" cy="6821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5998009-72C9-7971-F6E2-C6E31893F3B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95938" y="1706092"/>
            <a:ext cx="1222514" cy="69573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AE672-D4AC-8FE1-3115-7D83D2813BF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693503" y="4605445"/>
            <a:ext cx="824949" cy="4616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7FA6697-3A4B-C65C-5DE7-099E9292F14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693503" y="5067110"/>
            <a:ext cx="824949" cy="4616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54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7A8EF8-D8E6-340F-231B-1774086CA1A2}"/>
              </a:ext>
            </a:extLst>
          </p:cNvPr>
          <p:cNvSpPr txBox="1"/>
          <p:nvPr/>
        </p:nvSpPr>
        <p:spPr>
          <a:xfrm>
            <a:off x="397566" y="1013791"/>
            <a:ext cx="830911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Giới thiệu nền tảng đào tạo trực tuyến LMS Moodle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0E089F87-019C-630B-E92F-861E712A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413" y="724685"/>
            <a:ext cx="4086793" cy="1828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3D080E-34A2-3AF2-E22E-C96B987EE241}"/>
              </a:ext>
            </a:extLst>
          </p:cNvPr>
          <p:cNvSpPr txBox="1"/>
          <p:nvPr/>
        </p:nvSpPr>
        <p:spPr>
          <a:xfrm>
            <a:off x="683393" y="1645138"/>
            <a:ext cx="505326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Khái niệm về Moodle: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B94F8-5899-BE79-F65A-4118E17D9288}"/>
              </a:ext>
            </a:extLst>
          </p:cNvPr>
          <p:cNvSpPr txBox="1"/>
          <p:nvPr/>
        </p:nvSpPr>
        <p:spPr>
          <a:xfrm>
            <a:off x="683392" y="2276485"/>
            <a:ext cx="7151572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Moodle LMS là hệ thống quản lý học tập phổ biến nhất và được sử dụng nhiều nhất trên thế giới.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C2C38-65D6-E446-84C3-016B28A1158A}"/>
              </a:ext>
            </a:extLst>
          </p:cNvPr>
          <p:cNvSpPr txBox="1"/>
          <p:nvPr/>
        </p:nvSpPr>
        <p:spPr>
          <a:xfrm>
            <a:off x="683392" y="3295967"/>
            <a:ext cx="8023287" cy="5778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Phần mềm Moodle LMS được sử dụng nhiều nhất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D4F2E-E639-B7F6-FC9F-905CE647FA3B}"/>
              </a:ext>
            </a:extLst>
          </p:cNvPr>
          <p:cNvSpPr txBox="1"/>
          <p:nvPr/>
        </p:nvSpPr>
        <p:spPr>
          <a:xfrm>
            <a:off x="683392" y="4062302"/>
            <a:ext cx="788371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Moodle được hỗ trợ bởi một cộng đồng toàn cầu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F67FF-03E5-1101-CC27-E656D6DA0258}"/>
              </a:ext>
            </a:extLst>
          </p:cNvPr>
          <p:cNvSpPr txBox="1"/>
          <p:nvPr/>
        </p:nvSpPr>
        <p:spPr>
          <a:xfrm>
            <a:off x="683392" y="4697160"/>
            <a:ext cx="767133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Moodle có thể cấu hình, linh hoạt và giàu tính năng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448</TotalTime>
  <Words>824</Words>
  <Application>Microsoft Office PowerPoint</Application>
  <PresentationFormat>Widescreen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Palatino Linotype</vt:lpstr>
      <vt:lpstr>Times New Roman</vt:lpstr>
      <vt:lpstr>Wingdings</vt:lpstr>
      <vt:lpstr>Wingdings 2</vt:lpstr>
      <vt:lpstr>Presentation on brainstorming</vt:lpstr>
      <vt:lpstr>PowerPoint Presentation</vt:lpstr>
      <vt:lpstr>SO SÁNH LMS CANVAS VỚI MOODLE  VÀ ĐỀ XUẤT TRIỂN KHAI HỆ THỐNG HỖ TRỢ HỌC TẬP TRỰC TUYẾN</vt:lpstr>
      <vt:lpstr>NỘI DUNG</vt:lpstr>
      <vt:lpstr>PowerPoint Presentation</vt:lpstr>
      <vt:lpstr>Tổng quan về E-learning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SÁNH LMS CANVAS VỚI MOODLE  VÀ ĐỀ XUẤT TRIỂN KHAI HỆ THỐNG HỖ TRỢ HỌC TẬP TRỰC TUYẾN</dc:title>
  <dc:creator>Ngân Hữu</dc:creator>
  <cp:lastModifiedBy>Ngân Hữu</cp:lastModifiedBy>
  <cp:revision>28</cp:revision>
  <dcterms:created xsi:type="dcterms:W3CDTF">2024-01-11T12:03:23Z</dcterms:created>
  <dcterms:modified xsi:type="dcterms:W3CDTF">2024-01-13T14:10:50Z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