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3" r:id="rId10"/>
    <p:sldId id="265" r:id="rId11"/>
    <p:sldId id="272" r:id="rId12"/>
    <p:sldId id="274" r:id="rId13"/>
    <p:sldId id="267" r:id="rId14"/>
    <p:sldId id="270" r:id="rId15"/>
    <p:sldId id="269" r:id="rId16"/>
    <p:sldId id="271" r:id="rId17"/>
    <p:sldId id="266" r:id="rId18"/>
    <p:sldId id="26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020" autoAdjust="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52781-A794-4666-AAF8-D5EFCC5C7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en-US" altLang="zh-CN" smtClean="0"/>
              <a:t>client</a:t>
            </a:r>
            <a:r>
              <a:rPr lang="zh-CN" altLang="en-US" smtClean="0"/>
              <a:t>：即客户端，用户可以通过</a:t>
            </a:r>
            <a:r>
              <a:rPr lang="en-US" altLang="zh-CN" smtClean="0"/>
              <a:t>etcd</a:t>
            </a:r>
            <a:r>
              <a:rPr lang="zh-CN" altLang="en-US" smtClean="0"/>
              <a:t>提供的命令行工具访问</a:t>
            </a:r>
            <a:r>
              <a:rPr lang="en-US" altLang="zh-CN" smtClean="0"/>
              <a:t>ETCD</a:t>
            </a:r>
            <a:r>
              <a:rPr lang="zh-CN" altLang="en-US" smtClean="0"/>
              <a:t>集群。</a:t>
            </a:r>
            <a:r>
              <a:rPr lang="en-US" altLang="zh-CN" smtClean="0"/>
              <a:t>client</a:t>
            </a:r>
            <a:r>
              <a:rPr lang="zh-CN" altLang="en-US" smtClean="0"/>
              <a:t>和</a:t>
            </a:r>
            <a:r>
              <a:rPr lang="en-US" altLang="zh-CN" smtClean="0"/>
              <a:t>server</a:t>
            </a:r>
            <a:r>
              <a:rPr lang="zh-CN" altLang="en-US" smtClean="0"/>
              <a:t>之间的通信协议：</a:t>
            </a:r>
            <a:r>
              <a:rPr lang="en-US" altLang="zh-CN" smtClean="0"/>
              <a:t>etcdv2</a:t>
            </a:r>
            <a:r>
              <a:rPr lang="zh-CN" altLang="en-US" smtClean="0"/>
              <a:t>使用</a:t>
            </a:r>
            <a:r>
              <a:rPr lang="en-US" altLang="zh-CN" smtClean="0"/>
              <a:t>http</a:t>
            </a:r>
            <a:r>
              <a:rPr lang="zh-CN" altLang="en-US" smtClean="0"/>
              <a:t>协议，</a:t>
            </a:r>
            <a:r>
              <a:rPr lang="en-US" altLang="zh-CN" smtClean="0"/>
              <a:t>etcdv3</a:t>
            </a:r>
            <a:r>
              <a:rPr lang="zh-CN" altLang="en-US" smtClean="0"/>
              <a:t>使用</a:t>
            </a:r>
            <a:r>
              <a:rPr lang="en-US" altLang="zh-CN" smtClean="0"/>
              <a:t>grpc</a:t>
            </a:r>
            <a:r>
              <a:rPr lang="zh-CN" altLang="en-US" smtClean="0"/>
              <a:t>协议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server</a:t>
            </a:r>
            <a:r>
              <a:rPr lang="zh-CN" altLang="en-US" smtClean="0"/>
              <a:t>：用于实现逻辑功能，包括：</a:t>
            </a:r>
            <a:r>
              <a:rPr lang="en-US" altLang="zh-CN" smtClean="0"/>
              <a:t>key-val</a:t>
            </a:r>
            <a:r>
              <a:rPr lang="zh-CN" altLang="en-US" smtClean="0"/>
              <a:t>数据存储、</a:t>
            </a:r>
            <a:r>
              <a:rPr lang="en-US" altLang="zh-CN" smtClean="0"/>
              <a:t>tree Index</a:t>
            </a:r>
            <a:r>
              <a:rPr lang="zh-CN" altLang="en-US" smtClean="0"/>
              <a:t>数据索引构建、</a:t>
            </a:r>
            <a:r>
              <a:rPr lang="en-US" altLang="zh-CN" smtClean="0"/>
              <a:t>lease</a:t>
            </a:r>
            <a:r>
              <a:rPr lang="zh-CN" altLang="en-US" smtClean="0"/>
              <a:t>租约设置等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Raft</a:t>
            </a:r>
            <a:r>
              <a:rPr lang="zh-CN" altLang="en-US" smtClean="0"/>
              <a:t>层：实现</a:t>
            </a:r>
            <a:r>
              <a:rPr lang="en-US" altLang="zh-CN" smtClean="0"/>
              <a:t>Raft</a:t>
            </a:r>
            <a:r>
              <a:rPr lang="zh-CN" altLang="en-US" smtClean="0"/>
              <a:t>算法，包含：</a:t>
            </a:r>
            <a:r>
              <a:rPr lang="en-US" altLang="zh-CN" smtClean="0"/>
              <a:t>Leader</a:t>
            </a:r>
            <a:r>
              <a:rPr lang="zh-CN" altLang="en-US" smtClean="0"/>
              <a:t>节点选取、日志复制、复制状态机等。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）存储层：</a:t>
            </a:r>
            <a:endParaRPr lang="en-US" altLang="zh-CN" smtClean="0"/>
          </a:p>
          <a:p>
            <a:r>
              <a:rPr lang="en-US" altLang="zh-CN" smtClean="0"/>
              <a:t>MVCC</a:t>
            </a:r>
            <a:r>
              <a:rPr lang="zh-CN" altLang="en-US" smtClean="0"/>
              <a:t>：用于并发情况下控制数据读写的一致性。</a:t>
            </a:r>
            <a:endParaRPr lang="en-US" altLang="zh-CN" smtClean="0"/>
          </a:p>
          <a:p>
            <a:r>
              <a:rPr lang="en-US" altLang="zh-CN" smtClean="0"/>
              <a:t>boltDB</a:t>
            </a:r>
            <a:r>
              <a:rPr lang="zh-CN" altLang="en-US" smtClean="0"/>
              <a:t>：采用</a:t>
            </a:r>
            <a:r>
              <a:rPr lang="en-US" altLang="zh-CN" smtClean="0"/>
              <a:t>B+</a:t>
            </a:r>
            <a:r>
              <a:rPr lang="zh-CN" altLang="en-US" smtClean="0"/>
              <a:t>树的形式保存数据，实现数据持久化。</a:t>
            </a:r>
            <a:endParaRPr lang="en-US" altLang="zh-CN" smtClean="0"/>
          </a:p>
          <a:p>
            <a:r>
              <a:rPr lang="en-US" altLang="zh-CN" smtClean="0"/>
              <a:t>Wal</a:t>
            </a:r>
            <a:r>
              <a:rPr lang="zh-CN" altLang="en-US" smtClean="0"/>
              <a:t>：是预写日志，采用日志文件来保存所有写入数据的操作，在复制状态机中使用该文件，来确保</a:t>
            </a:r>
            <a:r>
              <a:rPr lang="en-US" altLang="zh-CN" smtClean="0"/>
              <a:t>ETCD</a:t>
            </a:r>
            <a:r>
              <a:rPr lang="zh-CN" altLang="en-US" smtClean="0"/>
              <a:t>集群节点中数据的一致性。</a:t>
            </a:r>
            <a:endParaRPr lang="en-US" altLang="zh-CN" smtClean="0"/>
          </a:p>
          <a:p>
            <a:r>
              <a:rPr lang="en-US" altLang="zh-CN" smtClean="0"/>
              <a:t>Snapshot</a:t>
            </a:r>
            <a:r>
              <a:rPr lang="zh-CN" altLang="en-US" smtClean="0"/>
              <a:t>：定期生成</a:t>
            </a:r>
            <a:r>
              <a:rPr lang="en-US" altLang="zh-CN" smtClean="0"/>
              <a:t>wal</a:t>
            </a:r>
            <a:r>
              <a:rPr lang="zh-CN" altLang="en-US" smtClean="0"/>
              <a:t>的日志文件的快照数据，用于防止日志文件过大，避免过多的占用存储空间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1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节点都维护了一个状态机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集群启动，会初始化一个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节点，决定日志的顺序，负责发送日志到其他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</a:t>
            </a:r>
            <a:r>
              <a:rPr lang="zh-CN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一致性模块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接收到客户端的写请求时，先将命令写入自己的日志，然后同步给所有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节点都接收到日志后，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节点才提交日志。日志提交后，由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节点按顺序应用于状态机。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）仅当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日志提交成功后，其他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节点才会将来自步骤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节点中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consensus module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发送的日志数据，应用到该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节点的状态机中，然后进行数据写入操作。（从而保证所有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节点的数据一致性）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）最后，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节点将数据写入命令的执行状态，返回给客户端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8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集群启动之后，会自动选举出一个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节点，这样才能使整个集群正常工作。若没有选举出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，则会不断地重新进行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选举，直至选举出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，集群才会进入正常工作状态。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节点没有接收到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节点的心跳时，会导致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节点心跳超时。然后集群开始进入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选举流程。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）若，存在多个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，此时可能会出现所有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得到的选票数量一致，需要重新开始投票以选取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节点。（这就是为什么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集群的节点数量必须为奇数，若为偶数，则会增加选票瓜分情况出现的概率）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在选举过程中，循环等待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节点的选票，此时已经有一个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得票超过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，并当选为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节点。则剩余的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自动变为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得票超过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时，该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）若，某个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已经成为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节点，但该节点宕机，退出集群。此时，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集群需要从剩余的节点中选出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。现在，节点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（旧的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）的任期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 &lt;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（新的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），因此节点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自动转为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Follower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0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8" y="520065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文本框 62"/>
          <p:cNvSpPr txBox="1">
            <a:spLocks noChangeArrowheads="1"/>
          </p:cNvSpPr>
          <p:nvPr/>
        </p:nvSpPr>
        <p:spPr bwMode="auto">
          <a:xfrm>
            <a:off x="3971194" y="3377744"/>
            <a:ext cx="42799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/>
              <a:t>ETCD</a:t>
            </a:r>
            <a:r>
              <a:rPr lang="zh-CN" altLang="en-US" sz="4800"/>
              <a:t>调研报告</a:t>
            </a:r>
          </a:p>
        </p:txBody>
      </p:sp>
      <p:sp>
        <p:nvSpPr>
          <p:cNvPr id="1068" name="矩形 1067"/>
          <p:cNvSpPr/>
          <p:nvPr/>
        </p:nvSpPr>
        <p:spPr>
          <a:xfrm>
            <a:off x="836507" y="2439987"/>
            <a:ext cx="10384491" cy="2598177"/>
          </a:xfrm>
          <a:prstGeom prst="rect">
            <a:avLst/>
          </a:prstGeom>
          <a:noFill/>
          <a:ln w="25400">
            <a:solidFill>
              <a:srgbClr val="005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069" name="矩形 1068"/>
          <p:cNvSpPr/>
          <p:nvPr/>
        </p:nvSpPr>
        <p:spPr>
          <a:xfrm>
            <a:off x="11037801" y="4874700"/>
            <a:ext cx="477518" cy="480183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7" name="矩形 116"/>
          <p:cNvSpPr/>
          <p:nvPr/>
        </p:nvSpPr>
        <p:spPr>
          <a:xfrm>
            <a:off x="10769514" y="4646101"/>
            <a:ext cx="475926" cy="478582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8" name="矩形 117"/>
          <p:cNvSpPr/>
          <p:nvPr/>
        </p:nvSpPr>
        <p:spPr>
          <a:xfrm>
            <a:off x="677758" y="2233613"/>
            <a:ext cx="474663" cy="474662"/>
          </a:xfrm>
          <a:prstGeom prst="rect">
            <a:avLst/>
          </a:prstGeom>
          <a:solidFill>
            <a:srgbClr val="00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19" name="矩形 118"/>
          <p:cNvSpPr/>
          <p:nvPr/>
        </p:nvSpPr>
        <p:spPr>
          <a:xfrm>
            <a:off x="830158" y="2386013"/>
            <a:ext cx="474663" cy="474662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pic>
        <p:nvPicPr>
          <p:cNvPr id="2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317" y="0"/>
            <a:ext cx="58658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469">
        <p14:prism isContent="1" isInverted="1"/>
      </p:transition>
    </mc:Choice>
    <mc:Fallback xmlns="">
      <p:transition spd="slow" advTm="34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4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部署方案</a:t>
            </a:r>
            <a:endParaRPr lang="zh-CN" altLang="en-US" sz="4800" b="1" smtClean="0">
              <a:solidFill>
                <a:srgbClr val="005CA7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4293247" y="3464170"/>
            <a:ext cx="30348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4.1</a:t>
            </a:r>
            <a:r>
              <a:rPr lang="zh-CN" altLang="en-US" sz="2400" smtClean="0"/>
              <a:t>、系统结构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4.2</a:t>
            </a:r>
            <a:r>
              <a:rPr lang="zh-CN" altLang="en-US" sz="2400" smtClean="0"/>
              <a:t>、评估磁盘性能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4.3</a:t>
            </a:r>
            <a:r>
              <a:rPr lang="zh-CN" altLang="en-US" sz="2400" smtClean="0"/>
              <a:t>、构建、发布镜像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4.4</a:t>
            </a:r>
            <a:r>
              <a:rPr lang="zh-CN" altLang="en-US" sz="2400" smtClean="0"/>
              <a:t>、部署在</a:t>
            </a:r>
            <a:r>
              <a:rPr lang="en-US" altLang="zh-CN" sz="2400" smtClean="0"/>
              <a:t>Docker</a:t>
            </a:r>
            <a:r>
              <a:rPr lang="zh-CN" altLang="en-US" sz="2400"/>
              <a:t>中</a:t>
            </a:r>
          </a:p>
        </p:txBody>
      </p: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2031321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设计方案概述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、系统结构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407" y="2428702"/>
            <a:ext cx="6952518" cy="407153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17186" y="1753237"/>
            <a:ext cx="2749471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VMWare + Ubuntu</a:t>
            </a: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XShell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679057"/>
      </p:ext>
    </p:extLst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455042" y="579120"/>
            <a:ext cx="7782043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571359" cy="954107"/>
            <a:chOff x="858582" y="300264"/>
            <a:chExt cx="3065386" cy="954107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、磁盘性能评估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217186" y="1179079"/>
            <a:ext cx="50028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因为，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需要经数据持久化至本地磁盘，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2762234"/>
      </p:ext>
    </p:extLst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、构建镜像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308343"/>
            <a:ext cx="9607605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Dockerfile</a:t>
            </a:r>
            <a:r>
              <a:rPr lang="zh-CN" altLang="en-US" sz="140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en-US" altLang="zh-CN" sz="140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FROM centos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MAINTAINER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chris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ENV TZ="Asia/Shanghai";\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DOWNLOAD=https://github.com/etcd-io/etcd/releases/download/v3.4.16/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ETCDVERSION=etcd-v3.4.16-linux-amd64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USER=admin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RUN yum install curl wget tar -y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useradd ${USER}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mkdir -p /export/{servers,Logs,packages,Apps,Shell}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wget ${DOWNLOAD}${ETCDVERSION}.tar.gz &amp;&amp; tar -zxf ${ETCDVERSION}.tar.gz -C /export/servers/ &amp;&amp; 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/bin/rm -rf ${ETCDVERSION}.tar.gz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chown -R ${USER}.${USER} /export ;\</a:t>
            </a: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    ln -s /export/servers/${ETCDVERSION}/etcd* /usr/local/bin/;\</a:t>
            </a:r>
          </a:p>
          <a:p>
            <a:pPr>
              <a:lnSpc>
                <a:spcPct val="125000"/>
              </a:lnSpc>
            </a:pP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    rm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-rf /etcd-data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en-US" altLang="zh-CN" sz="140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EXPOSE 2379 2380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753237"/>
            <a:ext cx="2492990" cy="42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Centos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ETCD3.4.16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232062"/>
            <a:ext cx="2339098" cy="572462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镜像运行的环境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4.3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、发布镜像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4706" y="1916391"/>
            <a:ext cx="826380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将构建好的镜像发布至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中，以便后续其他主机使用该镜像。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）注册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DockerHub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帐号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login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命令登陆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push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发布镜像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pull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拉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取镜像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123206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发布流程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3" y="2583985"/>
            <a:ext cx="6878515" cy="4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97194"/>
      </p:ext>
    </p:extLst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2657042"/>
            <a:ext cx="10133237" cy="4104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05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105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docker-compose.yml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version: 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'2</a:t>
            </a:r>
            <a:r>
              <a:rPr lang="en-US" altLang="zh-CN" sz="1050" smtClean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endParaRPr lang="en-US" altLang="zh-CN" sz="105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services: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etcd: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image: z1294550676/etcd:3.4.16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command: ["/usr/local/bin/etcd","--name", "etcd1",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"--data-dir", "/etcd-data",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"--advertise-client-urls","http://0.0.0.0:2379",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"--listen-peer-urls","http://0.0.0.0:2380",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"--initial-advertise-peer-urls","http://0.0.0.0:2380",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"--initial-cluster","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etcd1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=http://0.0.0.0:2380,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etcd2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=http://192.168.83.137:2380,</a:t>
            </a:r>
            <a:r>
              <a:rPr lang="en-US" altLang="zh-CN" sz="105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etcd3</a:t>
            </a: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=http://192.168.83.138:2380",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"--initial-cluster-token","2021CTyun!",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"--initial-cluster-state","new",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         "--auto-compaction-retention","10"]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volumes: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/data/etcd:/etcd-data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ports: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- 2379:2379</a:t>
            </a:r>
          </a:p>
          <a:p>
            <a:pPr>
              <a:lnSpc>
                <a:spcPct val="125000"/>
              </a:lnSpc>
            </a:pPr>
            <a:r>
              <a:rPr lang="en-US" altLang="zh-CN" sz="1050">
                <a:latin typeface="宋体" panose="02010600030101010101" pitchFamily="2" charset="-122"/>
                <a:ea typeface="宋体" panose="02010600030101010101" pitchFamily="2" charset="-122"/>
              </a:rPr>
              <a:t>      - 2380:2380</a:t>
            </a:r>
            <a:endParaRPr lang="zh-CN" altLang="en-US" sz="105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186" y="1410547"/>
            <a:ext cx="582723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环境准备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）物理主机：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主机、安装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环境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 compose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运行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镜像。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394714"/>
      </p:ext>
    </p:extLst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967654" y="579120"/>
            <a:ext cx="7269431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2" y="300264"/>
            <a:ext cx="4083971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4.4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、部署在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Docker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中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6801" y="1709485"/>
            <a:ext cx="10443885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部署时可能出现的问题：</a:t>
            </a:r>
            <a:endParaRPr lang="en-US" altLang="zh-CN" sz="2000" b="1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Ubuntu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主机，使用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docker-compose up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时可能出现的错误：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 cluster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 mismatch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 (got 8cee0098a60e7c30 want 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96c8b4467f8c27c1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原因：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先前宿主机中的数据卷，已经存在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集群的节点，新的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集群会读取这些旧节点文件，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但旧节点已经不存在，故出现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不匹配的问题。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smtClean="0">
                <a:latin typeface="宋体" panose="02010600030101010101" pitchFamily="2" charset="-122"/>
                <a:ea typeface="宋体" panose="02010600030101010101" pitchFamily="2" charset="-122"/>
              </a:rPr>
              <a:t>解决方式：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台主机上已经运行的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容器、删除宿主机挂载的数据卷。并重新创建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容器。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784903" y="100351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86801" y="889372"/>
            <a:ext cx="141576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smtClean="0">
                <a:latin typeface="+mn-ea"/>
                <a:ea typeface="+mn-ea"/>
              </a:rPr>
              <a:t>部署方案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3878861"/>
      </p:ext>
    </p:extLst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2847" y="2222819"/>
            <a:ext cx="23863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5</a:t>
            </a:r>
            <a:r>
              <a:rPr lang="zh-CN" altLang="en-US" sz="4800" b="1" smtClean="0">
                <a:solidFill>
                  <a:srgbClr val="005CA7"/>
                </a:solidFill>
              </a:rPr>
              <a:t>、</a:t>
            </a:r>
            <a:r>
              <a:rPr lang="zh-CN" altLang="en-US" sz="4800" b="1" smtClean="0">
                <a:solidFill>
                  <a:srgbClr val="005CA7"/>
                </a:solidFill>
                <a:sym typeface="+mn-ea"/>
              </a:rPr>
              <a:t>问题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、问题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44" y="1525146"/>
            <a:ext cx="8044236" cy="2405015"/>
          </a:xfrm>
          <a:prstGeom prst="rect">
            <a:avLst/>
          </a:prstGeom>
        </p:spPr>
      </p:pic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 flipH="1" flipV="1">
            <a:off x="1565229" y="1066061"/>
            <a:ext cx="1141287" cy="0"/>
            <a:chOff x="7568477" y="2641879"/>
            <a:chExt cx="1575523" cy="0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2"/>
          <p:cNvSpPr txBox="1"/>
          <p:nvPr/>
        </p:nvSpPr>
        <p:spPr>
          <a:xfrm>
            <a:off x="1330448" y="1098763"/>
            <a:ext cx="1674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zh-CN" sz="4000" b="1" spc="300" dirty="0">
              <a:solidFill>
                <a:srgbClr val="005C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flipV="1">
            <a:off x="1565229" y="1806649"/>
            <a:ext cx="1141287" cy="0"/>
            <a:chOff x="7568477" y="2641879"/>
            <a:chExt cx="1575523" cy="0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7568477" y="2641879"/>
              <a:ext cx="46638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"/>
          <p:cNvSpPr>
            <a:spLocks noChangeArrowheads="1"/>
          </p:cNvSpPr>
          <p:nvPr/>
        </p:nvSpPr>
        <p:spPr bwMode="auto">
          <a:xfrm>
            <a:off x="1519293" y="727507"/>
            <a:ext cx="1247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08422" y="3502914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>
                <a:solidFill>
                  <a:schemeClr val="tx1"/>
                </a:solidFill>
              </a:rPr>
              <a:t>基本原理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834070" y="4238510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部署方案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5019736" y="3526524"/>
            <a:ext cx="457200" cy="457200"/>
            <a:chOff x="4473270" y="2468419"/>
            <a:chExt cx="457200" cy="457200"/>
          </a:xfrm>
        </p:grpSpPr>
        <p:sp>
          <p:nvSpPr>
            <p:cNvPr id="40" name="椭圆 39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021558" y="4257652"/>
            <a:ext cx="457200" cy="457200"/>
            <a:chOff x="4475092" y="3513535"/>
            <a:chExt cx="457200" cy="457200"/>
          </a:xfrm>
        </p:grpSpPr>
        <p:sp>
          <p:nvSpPr>
            <p:cNvPr id="46" name="椭圆 45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156036" y="2911105"/>
            <a:ext cx="3482406" cy="3485973"/>
            <a:chOff x="-265115" y="3698415"/>
            <a:chExt cx="4351968" cy="4356426"/>
          </a:xfrm>
        </p:grpSpPr>
        <p:sp>
          <p:nvSpPr>
            <p:cNvPr id="58" name="Freeform 5"/>
            <p:cNvSpPr>
              <a:spLocks noEditPoints="1"/>
            </p:cNvSpPr>
            <p:nvPr/>
          </p:nvSpPr>
          <p:spPr bwMode="auto">
            <a:xfrm rot="363427">
              <a:off x="-265115" y="3698415"/>
              <a:ext cx="4351968" cy="4356426"/>
            </a:xfrm>
            <a:custGeom>
              <a:avLst/>
              <a:gdLst>
                <a:gd name="T0" fmla="*/ 50 w 4280"/>
                <a:gd name="T1" fmla="*/ 3831 h 4280"/>
                <a:gd name="T2" fmla="*/ 59 w 4280"/>
                <a:gd name="T3" fmla="*/ 4021 h 4280"/>
                <a:gd name="T4" fmla="*/ 259 w 4280"/>
                <a:gd name="T5" fmla="*/ 4221 h 4280"/>
                <a:gd name="T6" fmla="*/ 449 w 4280"/>
                <a:gd name="T7" fmla="*/ 4230 h 4280"/>
                <a:gd name="T8" fmla="*/ 1047 w 4280"/>
                <a:gd name="T9" fmla="*/ 3632 h 4280"/>
                <a:gd name="T10" fmla="*/ 1038 w 4280"/>
                <a:gd name="T11" fmla="*/ 3443 h 4280"/>
                <a:gd name="T12" fmla="*/ 837 w 4280"/>
                <a:gd name="T13" fmla="*/ 3242 h 4280"/>
                <a:gd name="T14" fmla="*/ 648 w 4280"/>
                <a:gd name="T15" fmla="*/ 3233 h 4280"/>
                <a:gd name="T16" fmla="*/ 50 w 4280"/>
                <a:gd name="T17" fmla="*/ 3831 h 4280"/>
                <a:gd name="T18" fmla="*/ 2717 w 4280"/>
                <a:gd name="T19" fmla="*/ 3126 h 4280"/>
                <a:gd name="T20" fmla="*/ 3822 w 4280"/>
                <a:gd name="T21" fmla="*/ 2669 h 4280"/>
                <a:gd name="T22" fmla="*/ 4280 w 4280"/>
                <a:gd name="T23" fmla="*/ 1563 h 4280"/>
                <a:gd name="T24" fmla="*/ 3822 w 4280"/>
                <a:gd name="T25" fmla="*/ 458 h 4280"/>
                <a:gd name="T26" fmla="*/ 2717 w 4280"/>
                <a:gd name="T27" fmla="*/ 0 h 4280"/>
                <a:gd name="T28" fmla="*/ 1611 w 4280"/>
                <a:gd name="T29" fmla="*/ 458 h 4280"/>
                <a:gd name="T30" fmla="*/ 1417 w 4280"/>
                <a:gd name="T31" fmla="*/ 2431 h 4280"/>
                <a:gd name="T32" fmla="*/ 1369 w 4280"/>
                <a:gd name="T33" fmla="*/ 2462 h 4280"/>
                <a:gd name="T34" fmla="*/ 1360 w 4280"/>
                <a:gd name="T35" fmla="*/ 2472 h 4280"/>
                <a:gd name="T36" fmla="*/ 1360 w 4280"/>
                <a:gd name="T37" fmla="*/ 2670 h 4280"/>
                <a:gd name="T38" fmla="*/ 1610 w 4280"/>
                <a:gd name="T39" fmla="*/ 2920 h 4280"/>
                <a:gd name="T40" fmla="*/ 1808 w 4280"/>
                <a:gd name="T41" fmla="*/ 2920 h 4280"/>
                <a:gd name="T42" fmla="*/ 1818 w 4280"/>
                <a:gd name="T43" fmla="*/ 2911 h 4280"/>
                <a:gd name="T44" fmla="*/ 1849 w 4280"/>
                <a:gd name="T45" fmla="*/ 2864 h 4280"/>
                <a:gd name="T46" fmla="*/ 2717 w 4280"/>
                <a:gd name="T47" fmla="*/ 3126 h 4280"/>
                <a:gd name="T48" fmla="*/ 2717 w 4280"/>
                <a:gd name="T49" fmla="*/ 291 h 4280"/>
                <a:gd name="T50" fmla="*/ 3617 w 4280"/>
                <a:gd name="T51" fmla="*/ 663 h 4280"/>
                <a:gd name="T52" fmla="*/ 3989 w 4280"/>
                <a:gd name="T53" fmla="*/ 1563 h 4280"/>
                <a:gd name="T54" fmla="*/ 3617 w 4280"/>
                <a:gd name="T55" fmla="*/ 2463 h 4280"/>
                <a:gd name="T56" fmla="*/ 2717 w 4280"/>
                <a:gd name="T57" fmla="*/ 2836 h 4280"/>
                <a:gd name="T58" fmla="*/ 1817 w 4280"/>
                <a:gd name="T59" fmla="*/ 2463 h 4280"/>
                <a:gd name="T60" fmla="*/ 1817 w 4280"/>
                <a:gd name="T61" fmla="*/ 663 h 4280"/>
                <a:gd name="T62" fmla="*/ 2717 w 4280"/>
                <a:gd name="T63" fmla="*/ 291 h 4280"/>
                <a:gd name="T64" fmla="*/ 1036 w 4280"/>
                <a:gd name="T65" fmla="*/ 2894 h 4280"/>
                <a:gd name="T66" fmla="*/ 1036 w 4280"/>
                <a:gd name="T67" fmla="*/ 3244 h 4280"/>
                <a:gd name="T68" fmla="*/ 1386 w 4280"/>
                <a:gd name="T69" fmla="*/ 3244 h 4280"/>
                <a:gd name="T70" fmla="*/ 1386 w 4280"/>
                <a:gd name="T71" fmla="*/ 2894 h 4280"/>
                <a:gd name="T72" fmla="*/ 1036 w 4280"/>
                <a:gd name="T73" fmla="*/ 2894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80" h="4280">
                  <a:moveTo>
                    <a:pt x="50" y="3831"/>
                  </a:moveTo>
                  <a:cubicBezTo>
                    <a:pt x="0" y="3881"/>
                    <a:pt x="4" y="3966"/>
                    <a:pt x="59" y="4021"/>
                  </a:cubicBezTo>
                  <a:lnTo>
                    <a:pt x="259" y="4221"/>
                  </a:lnTo>
                  <a:cubicBezTo>
                    <a:pt x="314" y="4276"/>
                    <a:pt x="399" y="4280"/>
                    <a:pt x="449" y="4230"/>
                  </a:cubicBezTo>
                  <a:lnTo>
                    <a:pt x="1047" y="3632"/>
                  </a:lnTo>
                  <a:cubicBezTo>
                    <a:pt x="1096" y="3583"/>
                    <a:pt x="1092" y="3498"/>
                    <a:pt x="1038" y="3443"/>
                  </a:cubicBezTo>
                  <a:lnTo>
                    <a:pt x="837" y="3242"/>
                  </a:lnTo>
                  <a:cubicBezTo>
                    <a:pt x="782" y="3188"/>
                    <a:pt x="697" y="3184"/>
                    <a:pt x="648" y="3233"/>
                  </a:cubicBezTo>
                  <a:lnTo>
                    <a:pt x="50" y="3831"/>
                  </a:lnTo>
                  <a:close/>
                  <a:moveTo>
                    <a:pt x="2717" y="3126"/>
                  </a:moveTo>
                  <a:cubicBezTo>
                    <a:pt x="3134" y="3126"/>
                    <a:pt x="3527" y="2964"/>
                    <a:pt x="3822" y="2669"/>
                  </a:cubicBezTo>
                  <a:cubicBezTo>
                    <a:pt x="4117" y="2373"/>
                    <a:pt x="4280" y="1981"/>
                    <a:pt x="4280" y="1563"/>
                  </a:cubicBezTo>
                  <a:cubicBezTo>
                    <a:pt x="4280" y="1146"/>
                    <a:pt x="4117" y="753"/>
                    <a:pt x="3822" y="458"/>
                  </a:cubicBezTo>
                  <a:cubicBezTo>
                    <a:pt x="3527" y="163"/>
                    <a:pt x="3134" y="0"/>
                    <a:pt x="2717" y="0"/>
                  </a:cubicBezTo>
                  <a:cubicBezTo>
                    <a:pt x="2299" y="0"/>
                    <a:pt x="1907" y="163"/>
                    <a:pt x="1611" y="458"/>
                  </a:cubicBezTo>
                  <a:cubicBezTo>
                    <a:pt x="1076" y="993"/>
                    <a:pt x="1011" y="1824"/>
                    <a:pt x="1417" y="2431"/>
                  </a:cubicBezTo>
                  <a:cubicBezTo>
                    <a:pt x="1399" y="2438"/>
                    <a:pt x="1383" y="2448"/>
                    <a:pt x="1369" y="2462"/>
                  </a:cubicBezTo>
                  <a:lnTo>
                    <a:pt x="1360" y="2472"/>
                  </a:lnTo>
                  <a:cubicBezTo>
                    <a:pt x="1305" y="2526"/>
                    <a:pt x="1305" y="2615"/>
                    <a:pt x="1360" y="2670"/>
                  </a:cubicBezTo>
                  <a:lnTo>
                    <a:pt x="1610" y="2920"/>
                  </a:lnTo>
                  <a:cubicBezTo>
                    <a:pt x="1665" y="2975"/>
                    <a:pt x="1754" y="2975"/>
                    <a:pt x="1808" y="2920"/>
                  </a:cubicBezTo>
                  <a:lnTo>
                    <a:pt x="1818" y="2911"/>
                  </a:lnTo>
                  <a:cubicBezTo>
                    <a:pt x="1832" y="2897"/>
                    <a:pt x="1842" y="2881"/>
                    <a:pt x="1849" y="2864"/>
                  </a:cubicBezTo>
                  <a:cubicBezTo>
                    <a:pt x="2104" y="3035"/>
                    <a:pt x="2403" y="3126"/>
                    <a:pt x="2717" y="3126"/>
                  </a:cubicBezTo>
                  <a:close/>
                  <a:moveTo>
                    <a:pt x="2717" y="291"/>
                  </a:moveTo>
                  <a:cubicBezTo>
                    <a:pt x="3057" y="291"/>
                    <a:pt x="3376" y="423"/>
                    <a:pt x="3617" y="663"/>
                  </a:cubicBezTo>
                  <a:cubicBezTo>
                    <a:pt x="3857" y="904"/>
                    <a:pt x="3989" y="1223"/>
                    <a:pt x="3989" y="1563"/>
                  </a:cubicBezTo>
                  <a:cubicBezTo>
                    <a:pt x="3989" y="1903"/>
                    <a:pt x="3857" y="2223"/>
                    <a:pt x="3617" y="2463"/>
                  </a:cubicBezTo>
                  <a:cubicBezTo>
                    <a:pt x="3376" y="2703"/>
                    <a:pt x="3057" y="2836"/>
                    <a:pt x="2717" y="2836"/>
                  </a:cubicBezTo>
                  <a:cubicBezTo>
                    <a:pt x="2377" y="2836"/>
                    <a:pt x="2057" y="2703"/>
                    <a:pt x="1817" y="2463"/>
                  </a:cubicBezTo>
                  <a:cubicBezTo>
                    <a:pt x="1321" y="1967"/>
                    <a:pt x="1321" y="1160"/>
                    <a:pt x="1817" y="663"/>
                  </a:cubicBezTo>
                  <a:cubicBezTo>
                    <a:pt x="2057" y="423"/>
                    <a:pt x="2377" y="291"/>
                    <a:pt x="2717" y="291"/>
                  </a:cubicBezTo>
                  <a:close/>
                  <a:moveTo>
                    <a:pt x="1036" y="2894"/>
                  </a:moveTo>
                  <a:cubicBezTo>
                    <a:pt x="940" y="2991"/>
                    <a:pt x="940" y="3147"/>
                    <a:pt x="1036" y="3244"/>
                  </a:cubicBezTo>
                  <a:cubicBezTo>
                    <a:pt x="1133" y="3340"/>
                    <a:pt x="1289" y="3340"/>
                    <a:pt x="1386" y="3244"/>
                  </a:cubicBezTo>
                  <a:cubicBezTo>
                    <a:pt x="1482" y="3147"/>
                    <a:pt x="1482" y="2991"/>
                    <a:pt x="1386" y="2894"/>
                  </a:cubicBezTo>
                  <a:cubicBezTo>
                    <a:pt x="1289" y="2798"/>
                    <a:pt x="1133" y="2798"/>
                    <a:pt x="1036" y="2894"/>
                  </a:cubicBezTo>
                  <a:close/>
                </a:path>
              </a:pathLst>
            </a:custGeom>
            <a:solidFill>
              <a:srgbClr val="005CA7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/>
            </a:p>
          </p:txBody>
        </p:sp>
        <p:sp>
          <p:nvSpPr>
            <p:cNvPr id="59" name="Freeform 26"/>
            <p:cNvSpPr>
              <a:spLocks noEditPoints="1"/>
            </p:cNvSpPr>
            <p:nvPr/>
          </p:nvSpPr>
          <p:spPr bwMode="auto">
            <a:xfrm>
              <a:off x="1701375" y="4457942"/>
              <a:ext cx="1632150" cy="1515569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392" tIns="45696" rIns="91392" bIns="45696" numCol="1" anchor="t" anchorCtr="0" compatLnSpc="1"/>
            <a:lstStyle/>
            <a:p>
              <a:endParaRPr lang="zh-CN" altLang="en-US" sz="180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808422" y="27851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基本架构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019736" y="2808799"/>
            <a:ext cx="457200" cy="457200"/>
            <a:chOff x="4473270" y="2468419"/>
            <a:chExt cx="457200" cy="457200"/>
          </a:xfrm>
        </p:grpSpPr>
        <p:sp>
          <p:nvSpPr>
            <p:cNvPr id="38" name="椭圆 3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34070" y="4939550"/>
            <a:ext cx="8928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21558" y="4958692"/>
            <a:ext cx="457200" cy="457200"/>
            <a:chOff x="4475092" y="3513535"/>
            <a:chExt cx="457200" cy="457200"/>
          </a:xfrm>
        </p:grpSpPr>
        <p:sp>
          <p:nvSpPr>
            <p:cNvPr id="4" name="椭圆 3"/>
            <p:cNvSpPr/>
            <p:nvPr/>
          </p:nvSpPr>
          <p:spPr>
            <a:xfrm>
              <a:off x="4475092" y="3513535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1"/>
            <p:cNvSpPr>
              <a:spLocks noChangeArrowheads="1"/>
            </p:cNvSpPr>
            <p:nvPr/>
          </p:nvSpPr>
          <p:spPr bwMode="auto">
            <a:xfrm>
              <a:off x="4490842" y="3567569"/>
              <a:ext cx="3890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24932" y="2061289"/>
            <a:ext cx="1604010" cy="520700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基本概念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36246" y="2084899"/>
            <a:ext cx="457200" cy="457200"/>
            <a:chOff x="4473270" y="2468419"/>
            <a:chExt cx="457200" cy="457200"/>
          </a:xfrm>
        </p:grpSpPr>
        <p:sp>
          <p:nvSpPr>
            <p:cNvPr id="8" name="椭圆 7"/>
            <p:cNvSpPr/>
            <p:nvPr/>
          </p:nvSpPr>
          <p:spPr>
            <a:xfrm>
              <a:off x="4473270" y="2468419"/>
              <a:ext cx="457200" cy="457200"/>
            </a:xfrm>
            <a:prstGeom prst="ellipse">
              <a:avLst/>
            </a:prstGeom>
            <a:solidFill>
              <a:srgbClr val="005C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1"/>
            <p:cNvSpPr>
              <a:spLocks noChangeArrowheads="1"/>
            </p:cNvSpPr>
            <p:nvPr/>
          </p:nvSpPr>
          <p:spPr bwMode="auto">
            <a:xfrm>
              <a:off x="4490843" y="2512554"/>
              <a:ext cx="389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4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1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、基本概念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 rot="10800000" flipV="1">
            <a:off x="784903" y="134620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86801" y="1232062"/>
            <a:ext cx="1571388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概述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、基本概念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7140" y="1871239"/>
            <a:ext cx="7005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ETCD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一个分布式的、高可用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key-value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存储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0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，基于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Go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语言实现，主要用于共享配置和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服务发现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 rot="10800000" flipV="1">
            <a:off x="784903" y="3641000"/>
            <a:ext cx="272237" cy="276076"/>
          </a:xfrm>
          <a:prstGeom prst="roundRect">
            <a:avLst>
              <a:gd name="adj" fmla="val 5039"/>
            </a:avLst>
          </a:prstGeom>
          <a:solidFill>
            <a:srgbClr val="005798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86801" y="3526854"/>
            <a:ext cx="1879165" cy="52565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smtClean="0">
                <a:latin typeface="+mn-ea"/>
              </a:rPr>
              <a:t>ETCD</a:t>
            </a:r>
            <a:r>
              <a:rPr lang="zh-CN" altLang="en-US" sz="2400" smtClean="0">
                <a:latin typeface="+mn-ea"/>
                <a:ea typeface="+mn-ea"/>
              </a:rPr>
              <a:t>的特点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7140" y="4232118"/>
            <a:ext cx="7005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）一主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从：主节点负责写数据、从节点负责读数据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）采用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Raft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算法保证数据一致性：状态机</a:t>
            </a:r>
            <a:endParaRPr lang="en-US" altLang="zh-CN" sz="200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）支持</a:t>
            </a:r>
            <a:r>
              <a:rPr lang="en-US" altLang="zh-CN" sz="2000" smtClean="0">
                <a:latin typeface="宋体" panose="02010600030101010101" pitchFamily="2" charset="-122"/>
                <a:ea typeface="宋体" panose="02010600030101010101" pitchFamily="2" charset="-122"/>
              </a:rPr>
              <a:t>watch</a:t>
            </a:r>
            <a:r>
              <a:rPr lang="zh-CN" altLang="en-US" sz="2000" smtClean="0">
                <a:latin typeface="宋体" panose="02010600030101010101" pitchFamily="2" charset="-122"/>
                <a:ea typeface="宋体" panose="02010600030101010101" pitchFamily="2" charset="-122"/>
              </a:rPr>
              <a:t>机制：可用于服务发现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2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、基本架构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、基本架构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2" y="1072583"/>
            <a:ext cx="10243781" cy="5424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3247" y="2222819"/>
            <a:ext cx="3605530" cy="82867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800" b="1" smtClean="0">
                <a:solidFill>
                  <a:srgbClr val="005CA7"/>
                </a:solidFill>
              </a:rPr>
              <a:t>3</a:t>
            </a:r>
            <a:r>
              <a:rPr lang="zh-CN" altLang="en-US" sz="4800" b="1" smtClean="0">
                <a:solidFill>
                  <a:srgbClr val="005CA7"/>
                </a:solidFill>
              </a:rPr>
              <a:t>、基本原理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8856539" y="2615142"/>
            <a:ext cx="3424360" cy="354027"/>
            <a:chOff x="743958" y="3475975"/>
            <a:chExt cx="753417" cy="0"/>
          </a:xfrm>
        </p:grpSpPr>
        <p:cxnSp>
          <p:nvCxnSpPr>
            <p:cNvPr id="14" name="直接连接符 13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H="1">
            <a:off x="-114301" y="2609107"/>
            <a:ext cx="3449785" cy="444705"/>
            <a:chOff x="743958" y="3475975"/>
            <a:chExt cx="753417" cy="0"/>
          </a:xfrm>
        </p:grpSpPr>
        <p:cxnSp>
          <p:nvCxnSpPr>
            <p:cNvPr id="17" name="直接连接符 16"/>
            <p:cNvCxnSpPr/>
            <p:nvPr/>
          </p:nvCxnSpPr>
          <p:spPr>
            <a:xfrm flipH="1" flipV="1">
              <a:off x="951148" y="3475975"/>
              <a:ext cx="546227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43958" y="3475975"/>
              <a:ext cx="207190" cy="0"/>
            </a:xfrm>
            <a:prstGeom prst="line">
              <a:avLst/>
            </a:prstGeom>
            <a:ln w="762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4293247" y="3464170"/>
            <a:ext cx="3015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3.1</a:t>
            </a:r>
            <a:r>
              <a:rPr lang="zh-CN" altLang="en-US" sz="2400" smtClean="0"/>
              <a:t>、状态机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3.2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Leader</a:t>
            </a:r>
            <a:r>
              <a:rPr lang="zh-CN" altLang="en-US" sz="2400" smtClean="0"/>
              <a:t>选举过程</a:t>
            </a:r>
            <a:endParaRPr lang="en-US" altLang="zh-CN" sz="2400"/>
          </a:p>
        </p:txBody>
      </p:sp>
    </p:spTree>
  </p:cSld>
  <p:clrMapOvr>
    <a:masterClrMapping/>
  </p:clrMapOvr>
  <p:transition spd="slow" advTm="501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23" idx="3"/>
          </p:cNvCxnSpPr>
          <p:nvPr/>
        </p:nvCxnSpPr>
        <p:spPr>
          <a:xfrm>
            <a:off x="4043680" y="574675"/>
            <a:ext cx="8193405" cy="4445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3159997" cy="523220"/>
            <a:chOff x="858582" y="300264"/>
            <a:chExt cx="3065386" cy="523220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3.1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、状态机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58" y="1737946"/>
            <a:ext cx="7394712" cy="4400159"/>
          </a:xfrm>
          <a:prstGeom prst="rect">
            <a:avLst/>
          </a:prstGeom>
        </p:spPr>
      </p:pic>
    </p:spTree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066"/>
          <p:cNvSpPr txBox="1">
            <a:spLocks noChangeArrowheads="1"/>
          </p:cNvSpPr>
          <p:nvPr/>
        </p:nvSpPr>
        <p:spPr bwMode="auto">
          <a:xfrm>
            <a:off x="62086" y="334719"/>
            <a:ext cx="24641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chemeClr val="bg1"/>
                </a:solidFill>
              </a:rPr>
              <a:t>1</a:t>
            </a:r>
            <a:r>
              <a:rPr lang="zh-CN" altLang="en-US" sz="3200" b="1" smtClean="0">
                <a:solidFill>
                  <a:schemeClr val="bg1"/>
                </a:solidFill>
              </a:rPr>
              <a:t>、当前进度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5039139" y="571500"/>
            <a:ext cx="7197946" cy="762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-193573" y="571500"/>
            <a:ext cx="1052155" cy="0"/>
          </a:xfrm>
          <a:prstGeom prst="line">
            <a:avLst/>
          </a:prstGeom>
          <a:ln w="38100">
            <a:solidFill>
              <a:srgbClr val="005C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883683" y="300264"/>
            <a:ext cx="4155456" cy="954107"/>
            <a:chOff x="858582" y="300264"/>
            <a:chExt cx="3065386" cy="954107"/>
          </a:xfrm>
        </p:grpSpPr>
        <p:sp>
          <p:nvSpPr>
            <p:cNvPr id="23" name="圆角矩形 22"/>
            <p:cNvSpPr/>
            <p:nvPr/>
          </p:nvSpPr>
          <p:spPr>
            <a:xfrm>
              <a:off x="858582" y="325576"/>
              <a:ext cx="3065386" cy="497908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005C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1"/>
            <p:cNvSpPr>
              <a:spLocks noChangeArrowheads="1"/>
            </p:cNvSpPr>
            <p:nvPr/>
          </p:nvSpPr>
          <p:spPr bwMode="auto">
            <a:xfrm>
              <a:off x="933433" y="300264"/>
              <a:ext cx="286454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rPr>
                <a:t>3.2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Leader</a:t>
              </a:r>
              <a:r>
                <a:rPr lang="zh-CN" altLang="en-US" sz="2800" b="1" smtClean="0">
                  <a:solidFill>
                    <a:srgbClr val="005CA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选举过程</a:t>
              </a:r>
              <a:endParaRPr lang="zh-CN" altLang="en-US" sz="2800" b="1" dirty="0">
                <a:solidFill>
                  <a:srgbClr val="005CA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077" y="1069408"/>
            <a:ext cx="9616919" cy="52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259"/>
      </p:ext>
    </p:extLst>
  </p:cSld>
  <p:clrMapOvr>
    <a:masterClrMapping/>
  </p:clrMapOvr>
  <p:transition spd="slow" advTm="501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125000"/>
          </a:lnSpc>
          <a:defRPr sz="120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1140</Words>
  <Application>Microsoft Office PowerPoint</Application>
  <PresentationFormat>宽屏</PresentationFormat>
  <Paragraphs>149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Master</cp:lastModifiedBy>
  <cp:revision>73</cp:revision>
  <dcterms:created xsi:type="dcterms:W3CDTF">2021-07-13T08:06:00Z</dcterms:created>
  <dcterms:modified xsi:type="dcterms:W3CDTF">2021-07-14T16:42:17Z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79E1C833D81947B6B1D18F0428D78E59</vt:lpwstr>
  </property>
  <property fmtid="{D5CDD505-2E9C-101B-9397-08002B2CF9AE}" pid="3" name="KSOProductBuildVer">
    <vt:lpwstr>2052-11.1.0.10578</vt:lpwstr>
  </property>
</Properties>
</file>