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97" r:id="rId8"/>
    <p:sldId id="298" r:id="rId9"/>
    <p:sldId id="299" r:id="rId10"/>
    <p:sldId id="261" r:id="rId11"/>
    <p:sldId id="262" r:id="rId12"/>
    <p:sldId id="302" r:id="rId13"/>
    <p:sldId id="301" r:id="rId14"/>
    <p:sldId id="300" r:id="rId15"/>
    <p:sldId id="263" r:id="rId16"/>
    <p:sldId id="284" r:id="rId17"/>
    <p:sldId id="303" r:id="rId18"/>
    <p:sldId id="304" r:id="rId19"/>
    <p:sldId id="28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3399" autoAdjust="0"/>
  </p:normalViewPr>
  <p:slideViewPr>
    <p:cSldViewPr snapToGrid="0">
      <p:cViewPr varScale="1">
        <p:scale>
          <a:sx n="64" d="100"/>
          <a:sy n="64" d="100"/>
        </p:scale>
        <p:origin x="1402" y="62"/>
      </p:cViewPr>
      <p:guideLst/>
    </p:cSldViewPr>
  </p:slideViewPr>
  <p:notesTextViewPr>
    <p:cViewPr>
      <p:scale>
        <a:sx n="1" d="1"/>
        <a:sy n="1" d="1"/>
      </p:scale>
      <p:origin x="0" y="-86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52781-A794-4666-AAF8-D5EFCC5C7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- 角色（role）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用户（user）：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通过keystone访问openstack服务，keystone会通过认证信息验证用户请求的合法性，通过验证的用户将会分配到一个特定的令牌（token），该令牌可以用作后续资源访问的一个通行证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组（group）：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用户组，是部分用户的集合。一个组users的容器，可以向group中添加用户，并直接给group分配角色，那么在这个group中的所有用户都拥有了group所拥有的角色权限。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服务实例（instance）：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依据镜像创建的服务对象。eg：在openstack中创建的虚拟机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服务（service）：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通过keystone连接、管理的：nova、cinder、swift等OpenStack中的服务组件。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项目（project）：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项目是各个服务中可以访问的资源集合。因此，在创建虚拟机时需要指定某个项目。用户默认被绑定到某些项目上，用户访问项目的资源前，必须具拥有对该项目的访问权限。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域（domain）：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在公有云或者私有云中表示一个用户。其上可创建多个project、users、group和roles。用户可以对其上的多个project进行管理。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区域（region）：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指的是物理机的集群（资源池、数据中心）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52781-A794-4666-AAF8-D5EFCC5C7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BOOTPROTO</a:t>
            </a:r>
            <a:r>
              <a:rPr lang="zh-CN" altLang="en-US"/>
              <a:t>：配置网卡启动时获取</a:t>
            </a:r>
            <a:r>
              <a:rPr lang="en-US" altLang="zh-CN"/>
              <a:t>IP</a:t>
            </a:r>
            <a:r>
              <a:rPr lang="zh-CN" altLang="en-US"/>
              <a:t>地址的方式，默认为</a:t>
            </a:r>
            <a:r>
              <a:rPr lang="en-US" altLang="zh-CN"/>
              <a:t>DHCP</a:t>
            </a:r>
            <a:r>
              <a:rPr lang="zh-CN" altLang="en-US"/>
              <a:t>，此处设置为</a:t>
            </a:r>
            <a:r>
              <a:rPr lang="en-US" altLang="zh-CN"/>
              <a:t>static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hosts就相当于本地的一个dns缓存，比如说需要访问一个网站，如果hosts文件</a:t>
            </a:r>
            <a:r>
              <a:rPr lang="zh-CN"/>
              <a:t>中不存在该域名所对应的</a:t>
            </a:r>
            <a:r>
              <a:rPr lang="en-US" altLang="zh-CN"/>
              <a:t>IP</a:t>
            </a:r>
            <a:r>
              <a:rPr lang="zh-CN" altLang="en-US"/>
              <a:t>地址</a:t>
            </a:r>
            <a:r>
              <a:rPr lang="zh-CN"/>
              <a:t>，</a:t>
            </a:r>
            <a:r>
              <a:t>就需要的浏览器访问远程的dns解析服务器</a:t>
            </a:r>
            <a:r>
              <a:rPr lang="zh-CN"/>
              <a:t>，获取相应的</a:t>
            </a:r>
            <a:r>
              <a:rPr lang="en-US" altLang="zh-CN"/>
              <a:t>IP</a:t>
            </a:r>
            <a:r>
              <a:rPr lang="zh-CN" altLang="en-US"/>
              <a:t>地址。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hostname</a:t>
            </a:r>
            <a:r>
              <a:rPr lang="zh-CN" altLang="en-US"/>
              <a:t>配置的</a:t>
            </a:r>
            <a:r>
              <a:rPr lang="en-US" altLang="zh-CN"/>
              <a:t>controller</a:t>
            </a:r>
            <a:r>
              <a:rPr lang="zh-CN" altLang="en-US"/>
              <a:t>，主要用于配置文件中的</a:t>
            </a:r>
            <a:r>
              <a:rPr lang="en-US" altLang="zh-CN"/>
              <a:t>[database]</a:t>
            </a:r>
            <a:r>
              <a:rPr lang="zh-CN" altLang="en-US"/>
              <a:t>，配置</a:t>
            </a:r>
            <a:r>
              <a:rPr lang="en-US" altLang="zh-CN"/>
              <a:t>mysql</a:t>
            </a:r>
            <a:r>
              <a:rPr lang="zh-CN" altLang="en-US"/>
              <a:t>的数据库连接</a:t>
            </a:r>
            <a:r>
              <a:rPr lang="en-US" altLang="zh-CN"/>
              <a:t>URL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management network</a:t>
            </a:r>
            <a:r>
              <a:rPr lang="zh-CN" altLang="en-US"/>
              <a:t>：用于负责各个节点的通信服务，比如：</a:t>
            </a:r>
            <a:r>
              <a:rPr lang="en-US" altLang="zh-CN"/>
              <a:t>controller</a:t>
            </a:r>
            <a:r>
              <a:rPr lang="zh-CN" altLang="en-US"/>
              <a:t>、</a:t>
            </a:r>
            <a:r>
              <a:rPr lang="en-US" altLang="zh-CN"/>
              <a:t>compute</a:t>
            </a:r>
            <a:r>
              <a:rPr lang="zh-CN" altLang="en-US"/>
              <a:t>节点的的</a:t>
            </a:r>
            <a:r>
              <a:rPr lang="en-US" altLang="zh-CN"/>
              <a:t>API Network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Provider Network</a:t>
            </a:r>
            <a:r>
              <a:rPr lang="zh-CN" altLang="en-US"/>
              <a:t>：用于给</a:t>
            </a:r>
            <a:r>
              <a:rPr lang="en-US" altLang="zh-CN"/>
              <a:t>OpenStack</a:t>
            </a:r>
            <a:r>
              <a:rPr lang="zh-CN" altLang="en-US"/>
              <a:t>创建的各个虚拟机提供通信</a:t>
            </a:r>
            <a:r>
              <a:rPr lang="zh-CN" altLang="en-US"/>
              <a:t>服务。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文本框 62"/>
          <p:cNvSpPr txBox="1">
            <a:spLocks noChangeArrowheads="1"/>
          </p:cNvSpPr>
          <p:nvPr/>
        </p:nvSpPr>
        <p:spPr bwMode="auto">
          <a:xfrm>
            <a:off x="3209829" y="3023414"/>
            <a:ext cx="563753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800"/>
              <a:t>OpenStack</a:t>
            </a:r>
            <a:r>
              <a:rPr lang="zh-CN" altLang="en-US" sz="4800"/>
              <a:t>部署</a:t>
            </a:r>
            <a:r>
              <a:rPr lang="zh-CN" altLang="en-US" sz="4800"/>
              <a:t>总结</a:t>
            </a:r>
            <a:endParaRPr lang="zh-CN" altLang="en-US" sz="4800"/>
          </a:p>
        </p:txBody>
      </p:sp>
      <p:sp>
        <p:nvSpPr>
          <p:cNvPr id="1068" name="矩形 1067"/>
          <p:cNvSpPr/>
          <p:nvPr/>
        </p:nvSpPr>
        <p:spPr>
          <a:xfrm>
            <a:off x="836507" y="2139632"/>
            <a:ext cx="10384491" cy="2598177"/>
          </a:xfrm>
          <a:prstGeom prst="rect">
            <a:avLst/>
          </a:prstGeom>
          <a:noFill/>
          <a:ln w="25400">
            <a:solidFill>
              <a:srgbClr val="005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1037801" y="4574345"/>
            <a:ext cx="477518" cy="480183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769514" y="4345746"/>
            <a:ext cx="475926" cy="47858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677758" y="1933258"/>
            <a:ext cx="474663" cy="474662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830158" y="2085658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317" y="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、基本架构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2315210" cy="5695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</a:rPr>
              <a:t>按节点划分</a:t>
            </a:r>
            <a:r>
              <a:rPr lang="zh-CN" altLang="en-US" sz="2400" smtClean="0">
                <a:latin typeface="+mn-ea"/>
              </a:rPr>
              <a:t>组件</a:t>
            </a:r>
            <a:endParaRPr lang="zh-CN" altLang="en-US" sz="2400" smtClean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7965" y="723900"/>
            <a:ext cx="8084820" cy="61341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、基本架构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1400810" cy="5695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</a:rPr>
              <a:t>网络架构</a:t>
            </a:r>
            <a:endParaRPr lang="zh-CN" altLang="en-US" sz="240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2980" y="1113790"/>
            <a:ext cx="7647305" cy="54711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、基本架构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0880" y="1923415"/>
            <a:ext cx="11288395" cy="434403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2730500" cy="5695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smtClean="0">
                <a:latin typeface="+mn-ea"/>
              </a:rPr>
              <a:t>Keystone</a:t>
            </a:r>
            <a:r>
              <a:rPr lang="zh-CN" altLang="en-US" sz="2400" smtClean="0">
                <a:latin typeface="+mn-ea"/>
              </a:rPr>
              <a:t>中的</a:t>
            </a:r>
            <a:r>
              <a:rPr lang="zh-CN" altLang="en-US" sz="2400" smtClean="0">
                <a:latin typeface="+mn-ea"/>
              </a:rPr>
              <a:t>概念</a:t>
            </a:r>
            <a:endParaRPr lang="zh-CN" altLang="en-US" sz="2400" smtClean="0">
              <a:latin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3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zh-CN" altLang="en-US" sz="4800" b="1" smtClean="0">
                <a:solidFill>
                  <a:srgbClr val="005CA7"/>
                </a:solidFill>
              </a:rPr>
              <a:t>常见问题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223084" y="574530"/>
            <a:ext cx="8014001" cy="459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339401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3.1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、常见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问题</a:t>
              </a:r>
              <a:endParaRPr lang="zh-CN" altLang="en-US" sz="2800" b="1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217295" y="1075690"/>
            <a:ext cx="97250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、安装keystone后，执行命令：openstack domain create --description "An Example Domain" example，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出现错误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2553970"/>
            <a:ext cx="10914380" cy="15932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3805" y="4238625"/>
            <a:ext cx="97250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原因：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服务端口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未打开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解决方式：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直接关闭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SELinux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223084" y="574530"/>
            <a:ext cx="8014001" cy="459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339401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3.1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、常见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问题</a:t>
              </a:r>
              <a:endParaRPr lang="zh-CN" altLang="en-US" sz="2800" b="1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217295" y="1075690"/>
            <a:ext cx="447357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、VMWare挂载磁盘的注意事项：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endParaRPr lang="zh-CN" altLang="en-US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虚拟机添加磁盘后，系统未挂载该磁盘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zh-CN" altLang="en-US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8820" y="2402840"/>
            <a:ext cx="6861810" cy="305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5000"/>
              </a:lnSpc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#1、查看当前有的磁盘文件：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[root@controller /]# cd /sys/class/scsi_host/ 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#2、获取当前目录下的所有文件名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[root@controller /]# ls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host0 host1 host2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#3、逐个执行上面文件中出现的文件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[root@controller /]# echo "- - -" &gt;  /sys/class/scsi_host/host0/scan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[root@controller /]# echo "- - -" &gt;  /sys/class/scsi_host/host1/scan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[root@controller /]# echo "- - -" &gt;  /sys/class/scsi_host/host2/scan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845" y="3086100"/>
            <a:ext cx="3942080" cy="28695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98820" y="1687830"/>
            <a:ext cx="44735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解决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方式：</a:t>
            </a:r>
            <a:endParaRPr lang="zh-CN" altLang="en-US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223084" y="574530"/>
            <a:ext cx="8014001" cy="459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339401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3.1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、常见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问题</a:t>
              </a:r>
              <a:endParaRPr lang="zh-CN" altLang="en-US" sz="2800" b="1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217295" y="1075690"/>
            <a:ext cx="106984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挂载卷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失败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查看卷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列表：</a:t>
            </a:r>
            <a:endParaRPr lang="zh-CN" altLang="en-US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295" y="2447290"/>
            <a:ext cx="8466455" cy="1976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5000"/>
              </a:lnSpc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[root@controller /]# </a:t>
            </a:r>
            <a:r>
              <a:rPr lang="zh-CN" altLang="en-US" sz="1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openstack volume service list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+------------------+------------+------+---------+-------+----------------------------+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| Binary           | Host       | Zone | Status  | State | Updated_at                 |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+------------------+------------+------+---------+-------+----------------------------+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| cinder-scheduler | controller | nova | enabled | up    | 2016-09-30T02:27:41.000000 |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| cinder-volume    | block@lvm  | nova | </a:t>
            </a:r>
            <a:r>
              <a:rPr lang="zh-CN" altLang="en-US" sz="1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disabled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| down  | 2016-09-30T02:27:46.000000 |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+------------------+------------+------+---------+-------+----------------------------+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7295" y="4347845"/>
            <a:ext cx="106984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原因：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关联的设备未添加到过滤器中。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解决方式：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配置存储节点时，需要挂载相应的卷。</a:t>
            </a:r>
            <a:endParaRPr lang="zh-CN" altLang="en-US" sz="16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11755" y="5638165"/>
            <a:ext cx="606996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[root@controller /]# </a:t>
            </a:r>
            <a:r>
              <a:rPr lang="zh-CN" altLang="en-US" sz="1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vim /etc/lvm/lvm.conf</a:t>
            </a:r>
            <a:endParaRPr lang="zh-CN" altLang="en-US" sz="1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devices {</a:t>
            </a:r>
            <a:r>
              <a:rPr lang="zh-CN" altLang="en-US" sz="1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filter = [ "a/sda/", "a/sdb/", "r/.*/"]</a:t>
            </a:r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zh-CN" altLang="en-US" sz="140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文本框 62"/>
          <p:cNvSpPr txBox="1">
            <a:spLocks noChangeArrowheads="1"/>
          </p:cNvSpPr>
          <p:nvPr/>
        </p:nvSpPr>
        <p:spPr bwMode="auto">
          <a:xfrm>
            <a:off x="5366831" y="2900442"/>
            <a:ext cx="1859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smtClean="0"/>
              <a:t>谢谢</a:t>
            </a:r>
            <a:endParaRPr lang="zh-CN" altLang="en-US" sz="6600"/>
          </a:p>
        </p:txBody>
      </p:sp>
      <p:sp>
        <p:nvSpPr>
          <p:cNvPr id="1068" name="矩形 1067"/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005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0944225" y="4362451"/>
            <a:ext cx="476250" cy="476250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675938" y="4133851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flipH="1" flipV="1">
            <a:off x="1565229" y="1066061"/>
            <a:ext cx="1141287" cy="0"/>
            <a:chOff x="7568477" y="2641879"/>
            <a:chExt cx="1575523" cy="0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42"/>
          <p:cNvSpPr txBox="1"/>
          <p:nvPr/>
        </p:nvSpPr>
        <p:spPr>
          <a:xfrm>
            <a:off x="1330448" y="1098763"/>
            <a:ext cx="167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40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flipV="1">
            <a:off x="1565229" y="1806649"/>
            <a:ext cx="1141287" cy="0"/>
            <a:chOff x="7568477" y="2641879"/>
            <a:chExt cx="1575523" cy="0"/>
          </a:xfrm>
        </p:grpSpPr>
        <p:cxnSp>
          <p:nvCxnSpPr>
            <p:cNvPr id="17" name="直接连接符 16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"/>
          <p:cNvSpPr>
            <a:spLocks noChangeArrowheads="1"/>
          </p:cNvSpPr>
          <p:nvPr/>
        </p:nvSpPr>
        <p:spPr bwMode="auto">
          <a:xfrm>
            <a:off x="1519293" y="727507"/>
            <a:ext cx="124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08422" y="3903599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>
                <a:solidFill>
                  <a:schemeClr val="tx1"/>
                </a:solidFill>
              </a:rPr>
              <a:t>常见</a:t>
            </a:r>
            <a:r>
              <a:rPr lang="zh-CN" altLang="en-US" smtClean="0">
                <a:solidFill>
                  <a:schemeClr val="tx1"/>
                </a:solidFill>
              </a:rPr>
              <a:t>问题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019736" y="3927209"/>
            <a:ext cx="457200" cy="457200"/>
            <a:chOff x="4473270" y="2468419"/>
            <a:chExt cx="457200" cy="457200"/>
          </a:xfrm>
        </p:grpSpPr>
        <p:sp>
          <p:nvSpPr>
            <p:cNvPr id="40" name="椭圆 39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-156036" y="2911105"/>
            <a:ext cx="3482406" cy="3485973"/>
            <a:chOff x="-265115" y="3698415"/>
            <a:chExt cx="4351968" cy="4356426"/>
          </a:xfrm>
        </p:grpSpPr>
        <p:sp>
          <p:nvSpPr>
            <p:cNvPr id="58" name="Freeform 5"/>
            <p:cNvSpPr>
              <a:spLocks noEditPoints="1"/>
            </p:cNvSpPr>
            <p:nvPr/>
          </p:nvSpPr>
          <p:spPr bwMode="auto">
            <a:xfrm rot="363427">
              <a:off x="-265115" y="3698415"/>
              <a:ext cx="4351968" cy="4356426"/>
            </a:xfrm>
            <a:custGeom>
              <a:avLst/>
              <a:gdLst>
                <a:gd name="T0" fmla="*/ 50 w 4280"/>
                <a:gd name="T1" fmla="*/ 3831 h 4280"/>
                <a:gd name="T2" fmla="*/ 59 w 4280"/>
                <a:gd name="T3" fmla="*/ 4021 h 4280"/>
                <a:gd name="T4" fmla="*/ 259 w 4280"/>
                <a:gd name="T5" fmla="*/ 4221 h 4280"/>
                <a:gd name="T6" fmla="*/ 449 w 4280"/>
                <a:gd name="T7" fmla="*/ 4230 h 4280"/>
                <a:gd name="T8" fmla="*/ 1047 w 4280"/>
                <a:gd name="T9" fmla="*/ 3632 h 4280"/>
                <a:gd name="T10" fmla="*/ 1038 w 4280"/>
                <a:gd name="T11" fmla="*/ 3443 h 4280"/>
                <a:gd name="T12" fmla="*/ 837 w 4280"/>
                <a:gd name="T13" fmla="*/ 3242 h 4280"/>
                <a:gd name="T14" fmla="*/ 648 w 4280"/>
                <a:gd name="T15" fmla="*/ 3233 h 4280"/>
                <a:gd name="T16" fmla="*/ 50 w 4280"/>
                <a:gd name="T17" fmla="*/ 3831 h 4280"/>
                <a:gd name="T18" fmla="*/ 2717 w 4280"/>
                <a:gd name="T19" fmla="*/ 3126 h 4280"/>
                <a:gd name="T20" fmla="*/ 3822 w 4280"/>
                <a:gd name="T21" fmla="*/ 2669 h 4280"/>
                <a:gd name="T22" fmla="*/ 4280 w 4280"/>
                <a:gd name="T23" fmla="*/ 1563 h 4280"/>
                <a:gd name="T24" fmla="*/ 3822 w 4280"/>
                <a:gd name="T25" fmla="*/ 458 h 4280"/>
                <a:gd name="T26" fmla="*/ 2717 w 4280"/>
                <a:gd name="T27" fmla="*/ 0 h 4280"/>
                <a:gd name="T28" fmla="*/ 1611 w 4280"/>
                <a:gd name="T29" fmla="*/ 458 h 4280"/>
                <a:gd name="T30" fmla="*/ 1417 w 4280"/>
                <a:gd name="T31" fmla="*/ 2431 h 4280"/>
                <a:gd name="T32" fmla="*/ 1369 w 4280"/>
                <a:gd name="T33" fmla="*/ 2462 h 4280"/>
                <a:gd name="T34" fmla="*/ 1360 w 4280"/>
                <a:gd name="T35" fmla="*/ 2472 h 4280"/>
                <a:gd name="T36" fmla="*/ 1360 w 4280"/>
                <a:gd name="T37" fmla="*/ 2670 h 4280"/>
                <a:gd name="T38" fmla="*/ 1610 w 4280"/>
                <a:gd name="T39" fmla="*/ 2920 h 4280"/>
                <a:gd name="T40" fmla="*/ 1808 w 4280"/>
                <a:gd name="T41" fmla="*/ 2920 h 4280"/>
                <a:gd name="T42" fmla="*/ 1818 w 4280"/>
                <a:gd name="T43" fmla="*/ 2911 h 4280"/>
                <a:gd name="T44" fmla="*/ 1849 w 4280"/>
                <a:gd name="T45" fmla="*/ 2864 h 4280"/>
                <a:gd name="T46" fmla="*/ 2717 w 4280"/>
                <a:gd name="T47" fmla="*/ 3126 h 4280"/>
                <a:gd name="T48" fmla="*/ 2717 w 4280"/>
                <a:gd name="T49" fmla="*/ 291 h 4280"/>
                <a:gd name="T50" fmla="*/ 3617 w 4280"/>
                <a:gd name="T51" fmla="*/ 663 h 4280"/>
                <a:gd name="T52" fmla="*/ 3989 w 4280"/>
                <a:gd name="T53" fmla="*/ 1563 h 4280"/>
                <a:gd name="T54" fmla="*/ 3617 w 4280"/>
                <a:gd name="T55" fmla="*/ 2463 h 4280"/>
                <a:gd name="T56" fmla="*/ 2717 w 4280"/>
                <a:gd name="T57" fmla="*/ 2836 h 4280"/>
                <a:gd name="T58" fmla="*/ 1817 w 4280"/>
                <a:gd name="T59" fmla="*/ 2463 h 4280"/>
                <a:gd name="T60" fmla="*/ 1817 w 4280"/>
                <a:gd name="T61" fmla="*/ 663 h 4280"/>
                <a:gd name="T62" fmla="*/ 2717 w 4280"/>
                <a:gd name="T63" fmla="*/ 291 h 4280"/>
                <a:gd name="T64" fmla="*/ 1036 w 4280"/>
                <a:gd name="T65" fmla="*/ 2894 h 4280"/>
                <a:gd name="T66" fmla="*/ 1036 w 4280"/>
                <a:gd name="T67" fmla="*/ 3244 h 4280"/>
                <a:gd name="T68" fmla="*/ 1386 w 4280"/>
                <a:gd name="T69" fmla="*/ 3244 h 4280"/>
                <a:gd name="T70" fmla="*/ 1386 w 4280"/>
                <a:gd name="T71" fmla="*/ 2894 h 4280"/>
                <a:gd name="T72" fmla="*/ 1036 w 4280"/>
                <a:gd name="T73" fmla="*/ 2894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80" h="4280">
                  <a:moveTo>
                    <a:pt x="50" y="3831"/>
                  </a:moveTo>
                  <a:cubicBezTo>
                    <a:pt x="0" y="3881"/>
                    <a:pt x="4" y="3966"/>
                    <a:pt x="59" y="4021"/>
                  </a:cubicBezTo>
                  <a:lnTo>
                    <a:pt x="259" y="4221"/>
                  </a:lnTo>
                  <a:cubicBezTo>
                    <a:pt x="314" y="4276"/>
                    <a:pt x="399" y="4280"/>
                    <a:pt x="449" y="4230"/>
                  </a:cubicBezTo>
                  <a:lnTo>
                    <a:pt x="1047" y="3632"/>
                  </a:lnTo>
                  <a:cubicBezTo>
                    <a:pt x="1096" y="3583"/>
                    <a:pt x="1092" y="3498"/>
                    <a:pt x="1038" y="3443"/>
                  </a:cubicBezTo>
                  <a:lnTo>
                    <a:pt x="837" y="3242"/>
                  </a:lnTo>
                  <a:cubicBezTo>
                    <a:pt x="782" y="3188"/>
                    <a:pt x="697" y="3184"/>
                    <a:pt x="648" y="3233"/>
                  </a:cubicBezTo>
                  <a:lnTo>
                    <a:pt x="50" y="3831"/>
                  </a:lnTo>
                  <a:close/>
                  <a:moveTo>
                    <a:pt x="2717" y="3126"/>
                  </a:moveTo>
                  <a:cubicBezTo>
                    <a:pt x="3134" y="3126"/>
                    <a:pt x="3527" y="2964"/>
                    <a:pt x="3822" y="2669"/>
                  </a:cubicBezTo>
                  <a:cubicBezTo>
                    <a:pt x="4117" y="2373"/>
                    <a:pt x="4280" y="1981"/>
                    <a:pt x="4280" y="1563"/>
                  </a:cubicBezTo>
                  <a:cubicBezTo>
                    <a:pt x="4280" y="1146"/>
                    <a:pt x="4117" y="753"/>
                    <a:pt x="3822" y="458"/>
                  </a:cubicBezTo>
                  <a:cubicBezTo>
                    <a:pt x="3527" y="163"/>
                    <a:pt x="3134" y="0"/>
                    <a:pt x="2717" y="0"/>
                  </a:cubicBezTo>
                  <a:cubicBezTo>
                    <a:pt x="2299" y="0"/>
                    <a:pt x="1907" y="163"/>
                    <a:pt x="1611" y="458"/>
                  </a:cubicBezTo>
                  <a:cubicBezTo>
                    <a:pt x="1076" y="993"/>
                    <a:pt x="1011" y="1824"/>
                    <a:pt x="1417" y="2431"/>
                  </a:cubicBezTo>
                  <a:cubicBezTo>
                    <a:pt x="1399" y="2438"/>
                    <a:pt x="1383" y="2448"/>
                    <a:pt x="1369" y="2462"/>
                  </a:cubicBezTo>
                  <a:lnTo>
                    <a:pt x="1360" y="2472"/>
                  </a:lnTo>
                  <a:cubicBezTo>
                    <a:pt x="1305" y="2526"/>
                    <a:pt x="1305" y="2615"/>
                    <a:pt x="1360" y="2670"/>
                  </a:cubicBezTo>
                  <a:lnTo>
                    <a:pt x="1610" y="2920"/>
                  </a:lnTo>
                  <a:cubicBezTo>
                    <a:pt x="1665" y="2975"/>
                    <a:pt x="1754" y="2975"/>
                    <a:pt x="1808" y="2920"/>
                  </a:cubicBezTo>
                  <a:lnTo>
                    <a:pt x="1818" y="2911"/>
                  </a:lnTo>
                  <a:cubicBezTo>
                    <a:pt x="1832" y="2897"/>
                    <a:pt x="1842" y="2881"/>
                    <a:pt x="1849" y="2864"/>
                  </a:cubicBezTo>
                  <a:cubicBezTo>
                    <a:pt x="2104" y="3035"/>
                    <a:pt x="2403" y="3126"/>
                    <a:pt x="2717" y="3126"/>
                  </a:cubicBezTo>
                  <a:close/>
                  <a:moveTo>
                    <a:pt x="2717" y="291"/>
                  </a:moveTo>
                  <a:cubicBezTo>
                    <a:pt x="3057" y="291"/>
                    <a:pt x="3376" y="423"/>
                    <a:pt x="3617" y="663"/>
                  </a:cubicBezTo>
                  <a:cubicBezTo>
                    <a:pt x="3857" y="904"/>
                    <a:pt x="3989" y="1223"/>
                    <a:pt x="3989" y="1563"/>
                  </a:cubicBezTo>
                  <a:cubicBezTo>
                    <a:pt x="3989" y="1903"/>
                    <a:pt x="3857" y="2223"/>
                    <a:pt x="3617" y="2463"/>
                  </a:cubicBezTo>
                  <a:cubicBezTo>
                    <a:pt x="3376" y="2703"/>
                    <a:pt x="3057" y="2836"/>
                    <a:pt x="2717" y="2836"/>
                  </a:cubicBezTo>
                  <a:cubicBezTo>
                    <a:pt x="2377" y="2836"/>
                    <a:pt x="2057" y="2703"/>
                    <a:pt x="1817" y="2463"/>
                  </a:cubicBezTo>
                  <a:cubicBezTo>
                    <a:pt x="1321" y="1967"/>
                    <a:pt x="1321" y="1160"/>
                    <a:pt x="1817" y="663"/>
                  </a:cubicBezTo>
                  <a:cubicBezTo>
                    <a:pt x="2057" y="423"/>
                    <a:pt x="2377" y="291"/>
                    <a:pt x="2717" y="291"/>
                  </a:cubicBezTo>
                  <a:close/>
                  <a:moveTo>
                    <a:pt x="1036" y="2894"/>
                  </a:moveTo>
                  <a:cubicBezTo>
                    <a:pt x="940" y="2991"/>
                    <a:pt x="940" y="3147"/>
                    <a:pt x="1036" y="3244"/>
                  </a:cubicBezTo>
                  <a:cubicBezTo>
                    <a:pt x="1133" y="3340"/>
                    <a:pt x="1289" y="3340"/>
                    <a:pt x="1386" y="3244"/>
                  </a:cubicBezTo>
                  <a:cubicBezTo>
                    <a:pt x="1482" y="3147"/>
                    <a:pt x="1482" y="2991"/>
                    <a:pt x="1386" y="2894"/>
                  </a:cubicBezTo>
                  <a:cubicBezTo>
                    <a:pt x="1289" y="2798"/>
                    <a:pt x="1133" y="2798"/>
                    <a:pt x="1036" y="2894"/>
                  </a:cubicBezTo>
                  <a:close/>
                </a:path>
              </a:pathLst>
            </a:cu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59" name="Freeform 26"/>
            <p:cNvSpPr>
              <a:spLocks noEditPoints="1"/>
            </p:cNvSpPr>
            <p:nvPr/>
          </p:nvSpPr>
          <p:spPr bwMode="auto">
            <a:xfrm>
              <a:off x="1701375" y="4457942"/>
              <a:ext cx="1632150" cy="1515569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808422" y="3185874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基本</a:t>
            </a:r>
            <a:r>
              <a:rPr lang="zh-CN" altLang="en-US">
                <a:solidFill>
                  <a:schemeClr val="tx1"/>
                </a:solidFill>
              </a:rPr>
              <a:t>概念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019736" y="3209484"/>
            <a:ext cx="457200" cy="457200"/>
            <a:chOff x="4473270" y="2468419"/>
            <a:chExt cx="457200" cy="457200"/>
          </a:xfrm>
        </p:grpSpPr>
        <p:sp>
          <p:nvSpPr>
            <p:cNvPr id="38" name="椭圆 37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824932" y="2461974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>
                <a:solidFill>
                  <a:schemeClr val="tx1"/>
                </a:solidFill>
              </a:rPr>
              <a:t>准备工作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36246" y="2485584"/>
            <a:ext cx="457200" cy="457200"/>
            <a:chOff x="4473270" y="2468419"/>
            <a:chExt cx="457200" cy="457200"/>
          </a:xfrm>
        </p:grpSpPr>
        <p:sp>
          <p:nvSpPr>
            <p:cNvPr id="8" name="椭圆 7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4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9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1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zh-CN" altLang="en-US" sz="4800" b="1" smtClean="0">
                <a:solidFill>
                  <a:srgbClr val="005CA7"/>
                </a:solidFill>
              </a:rPr>
              <a:t>准备工作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293247" y="3464170"/>
            <a:ext cx="392112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smtClean="0"/>
              <a:t>1.1</a:t>
            </a:r>
            <a:r>
              <a:rPr lang="zh-CN" altLang="en-US" sz="2400" smtClean="0"/>
              <a:t>、禁用</a:t>
            </a:r>
            <a:r>
              <a:rPr lang="en-US" altLang="zh-CN" sz="2400" smtClean="0"/>
              <a:t>SELinux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1.2</a:t>
            </a:r>
            <a:r>
              <a:rPr lang="zh-CN" altLang="en-US" sz="2400" smtClean="0"/>
              <a:t>、关闭防火墙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1.3</a:t>
            </a:r>
            <a:r>
              <a:rPr lang="zh-CN" altLang="en-US" sz="2400" smtClean="0"/>
              <a:t>、配置</a:t>
            </a:r>
            <a:r>
              <a:rPr lang="zh-CN" altLang="en-US" sz="2400" smtClean="0"/>
              <a:t>网卡</a:t>
            </a:r>
            <a:endParaRPr lang="zh-CN" altLang="en-US" sz="2400" smtClean="0"/>
          </a:p>
          <a:p>
            <a:endParaRPr lang="zh-CN" altLang="en-US" sz="2400" smtClean="0"/>
          </a:p>
          <a:p>
            <a:r>
              <a:rPr lang="en-US" altLang="zh-CN" sz="2400" smtClean="0"/>
              <a:t>1.4</a:t>
            </a:r>
            <a:r>
              <a:rPr lang="zh-CN" altLang="en-US" sz="2400" smtClean="0"/>
              <a:t>、配置主机名、</a:t>
            </a:r>
            <a:r>
              <a:rPr lang="zh-CN" altLang="en-US" sz="2400" smtClean="0"/>
              <a:t>域名解析</a:t>
            </a:r>
            <a:endParaRPr lang="zh-CN" altLang="en-US" sz="2400" smtClean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15" y="1231900"/>
            <a:ext cx="2726690" cy="5695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</a:rPr>
              <a:t>关闭</a:t>
            </a:r>
            <a:r>
              <a:rPr lang="en-US" altLang="zh-CN" sz="2400" smtClean="0">
                <a:latin typeface="+mn-ea"/>
              </a:rPr>
              <a:t>SELinux</a:t>
            </a:r>
            <a:endParaRPr lang="en-US" altLang="zh-CN" sz="2400" smtClean="0">
              <a:latin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、准备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工作</a:t>
              </a:r>
              <a:endParaRPr lang="zh-CN" altLang="en-US" sz="2800" b="1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7275" y="1871345"/>
            <a:ext cx="913638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SELinux致使很多服务端口默认是关闭，可能会导致Apache服务无法启动。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关闭方式：</a:t>
            </a:r>
            <a:endParaRPr lang="zh-CN" altLang="en-US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</a:rPr>
              <a:t>[root@controller /]# 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vim</a:t>
            </a:r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</a:rPr>
              <a:t> /etc/selinux/config</a:t>
            </a:r>
            <a:endParaRPr lang="zh-CN" altLang="en-US" sz="1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</a:rPr>
              <a:t>SELINUX=</a:t>
            </a:r>
            <a:r>
              <a:rPr lang="zh-CN" altLang="en-US" sz="1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disabled</a:t>
            </a:r>
            <a:endParaRPr lang="zh-CN" altLang="en-US" sz="1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[root@controller /]#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setenforce 0</a:t>
            </a:r>
            <a:endParaRPr lang="zh-CN" altLang="en-US" sz="1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验证：</a:t>
            </a:r>
            <a:endParaRPr lang="zh-CN" altLang="en-US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</a:rPr>
              <a:t>[root@controller openstack]# sestatus -v</a:t>
            </a:r>
            <a:endParaRPr lang="zh-CN" altLang="en-US" sz="1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SELinux status:</a:t>
            </a:r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  </a:t>
            </a:r>
            <a:r>
              <a:rPr lang="zh-CN" altLang="en-US" sz="1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disabled</a:t>
            </a:r>
            <a:endParaRPr lang="zh-CN" altLang="en-US" sz="1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1705610" cy="5695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</a:rPr>
              <a:t>关闭</a:t>
            </a:r>
            <a:r>
              <a:rPr lang="zh-CN" altLang="en-US" sz="2400" smtClean="0">
                <a:latin typeface="+mn-ea"/>
              </a:rPr>
              <a:t>防火墙</a:t>
            </a:r>
            <a:endParaRPr lang="zh-CN" altLang="en-US" sz="2400" smtClean="0">
              <a:latin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、准备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工作</a:t>
              </a:r>
              <a:endParaRPr lang="zh-CN" altLang="en-US" sz="2800" b="1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57275" y="1871345"/>
            <a:ext cx="91363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作用：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免去配置OpenStack各个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组件时，需要不断手动开启端口的麻烦。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关闭方式：</a:t>
            </a:r>
            <a:endParaRPr lang="zh-CN" altLang="en-US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[root@controller ~]# systemctl </a:t>
            </a:r>
            <a:r>
              <a:rPr lang="en-US" altLang="zh-CN" sz="1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stop 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firewalld </a:t>
            </a:r>
            <a:endParaRPr lang="en-US" altLang="zh-CN" sz="1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[root@controller ~]# systemctl </a:t>
            </a:r>
            <a:r>
              <a:rPr lang="en-US" altLang="zh-CN" sz="1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disable 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firewalld</a:t>
            </a:r>
            <a:endParaRPr lang="en-US" altLang="zh-CN" sz="1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验证：</a:t>
            </a:r>
            <a:endParaRPr lang="zh-CN" altLang="en-US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</a:rPr>
              <a:t>[root@controller 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~</a:t>
            </a:r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</a:rPr>
              <a:t>]# systemctl </a:t>
            </a:r>
            <a:r>
              <a:rPr lang="zh-CN" altLang="en-US" sz="1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status </a:t>
            </a:r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</a:rPr>
              <a:t>firewalld</a:t>
            </a:r>
            <a:endParaRPr lang="zh-CN" altLang="en-US" sz="1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</a:rPr>
              <a:t>firewalld.service - firewalld - dynamic firewall daemon</a:t>
            </a:r>
            <a:endParaRPr lang="zh-CN" altLang="en-US" sz="1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</a:rPr>
              <a:t>   Loaded: loaded (/usr/lib/systemd/system/firewalld.service; disabled; vendor preset: enabled)</a:t>
            </a:r>
            <a:endParaRPr lang="zh-CN" altLang="en-US" sz="1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Active: inactive (dead)</a:t>
            </a:r>
            <a:endParaRPr lang="zh-CN" altLang="en-US" sz="1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7085330" y="2702560"/>
            <a:ext cx="4433570" cy="1442085"/>
          </a:xfrm>
          <a:prstGeom prst="wedgeRoundRectCallout">
            <a:avLst>
              <a:gd name="adj1" fmla="val -38665"/>
              <a:gd name="adj2" fmla="val -62549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手动配置端口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firewall-cmd --zone=public --add-port=端口号/tcp --permanent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1400810" cy="5695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</a:rPr>
              <a:t>配置网卡</a:t>
            </a:r>
            <a:endParaRPr lang="zh-CN" altLang="en-US" sz="2400" smtClean="0">
              <a:latin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、准备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工作</a:t>
              </a:r>
              <a:endParaRPr lang="zh-CN" altLang="en-US" sz="2800" b="1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57275" y="1871345"/>
            <a:ext cx="510159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启动协议：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修改为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static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（默认为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DHCP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修改方式：</a:t>
            </a:r>
            <a:endParaRPr lang="zh-CN" altLang="en-US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[root@controller /]# 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vim /etc/sysconfig/network-scripts/</a:t>
            </a:r>
            <a:r>
              <a:rPr lang="en-US" altLang="zh-CN" sz="1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ifcfg-ens33</a:t>
            </a:r>
            <a:endParaRPr lang="en-US" altLang="zh-CN" sz="1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ONBOOT=yes</a:t>
            </a:r>
            <a:endParaRPr lang="en-US" altLang="zh-CN" sz="1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BOOTPROTO=static</a:t>
            </a:r>
            <a:endParaRPr lang="en-US" altLang="zh-CN" sz="1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IPADDR=192.168.83.139</a:t>
            </a:r>
            <a:endParaRPr lang="en-US" altLang="zh-CN" sz="1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GATEWAY=192.168.83.2</a:t>
            </a:r>
            <a:endParaRPr lang="en-US" altLang="zh-CN" sz="1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NETMASK=255.255.255.0</a:t>
            </a:r>
            <a:endParaRPr lang="en-US" altLang="zh-CN" sz="1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DNS1=114.114.114.114</a:t>
            </a:r>
            <a:endParaRPr lang="zh-CN" altLang="en-US" sz="1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69430" y="1801495"/>
            <a:ext cx="502856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 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验证：</a:t>
            </a:r>
            <a:endParaRPr lang="zh-CN" altLang="en-US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[root@controller /]# </a:t>
            </a:r>
            <a:r>
              <a:rPr lang="en-US" altLang="zh-CN" sz="1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ifconfig</a:t>
            </a:r>
            <a:endParaRPr lang="en-US" altLang="zh-CN" sz="1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ens33: ....</a:t>
            </a:r>
            <a:endParaRPr lang="en-US" altLang="zh-CN" sz="1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inet 192.168.83.139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  netmask 255.255.255.0  </a:t>
            </a:r>
            <a:endParaRPr lang="en-US" altLang="zh-CN" sz="1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broadcast 192.168.83.255</a:t>
            </a:r>
            <a:endParaRPr lang="en-US" altLang="zh-CN" sz="14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1705610" cy="5695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</a:rPr>
              <a:t>配置主机名</a:t>
            </a:r>
            <a:endParaRPr lang="zh-CN" altLang="en-US" sz="2400" smtClean="0">
              <a:latin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、准备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工作</a:t>
              </a:r>
              <a:endParaRPr lang="zh-CN" altLang="en-US" sz="2800" b="1" smtClean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57275" y="1871345"/>
            <a:ext cx="5682615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修改方式：</a:t>
            </a:r>
            <a:endParaRPr lang="zh-CN" altLang="en-US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[root@controller ~]# hostnamectl set-hostname </a:t>
            </a:r>
            <a:r>
              <a:rPr lang="en-US" altLang="zh-CN" sz="1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controller </a:t>
            </a:r>
            <a:endParaRPr lang="en-US" altLang="zh-CN" sz="1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 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验证：</a:t>
            </a:r>
            <a:endParaRPr lang="en-US" altLang="zh-CN" sz="200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[root@controller ~]# </a:t>
            </a:r>
            <a:r>
              <a:rPr lang="en-US" altLang="zh-CN" sz="1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hostname </a:t>
            </a:r>
            <a:endParaRPr lang="en-US" altLang="zh-CN" sz="1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controller </a:t>
            </a:r>
            <a:endParaRPr lang="en-US" altLang="zh-CN" sz="1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18935" y="1801495"/>
            <a:ext cx="5462905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 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修改方式：</a:t>
            </a:r>
            <a:endParaRPr lang="zh-CN" altLang="en-US" sz="2000" b="1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[root@controller ~]# cat /etc/hosts</a:t>
            </a:r>
            <a:endParaRPr lang="en-US" altLang="zh-CN" sz="140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192.168.83.139 controller</a:t>
            </a:r>
            <a:endParaRPr lang="en-US" altLang="zh-CN" sz="1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 </a:t>
            </a: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验证：</a:t>
            </a:r>
            <a:endParaRPr lang="zh-CN" altLang="en-US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[root@controller /]# </a:t>
            </a:r>
            <a:r>
              <a:rPr lang="en-US" altLang="zh-CN" sz="1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ping </a:t>
            </a:r>
            <a:r>
              <a:rPr lang="en-US" altLang="zh-CN" sz="14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endParaRPr lang="en-US" altLang="zh-CN" sz="1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PING controller (192.168.83.139) 56(84) bytes of data.</a:t>
            </a:r>
            <a:endParaRPr lang="en-US" altLang="zh-CN" sz="1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64 bytes from controller (192.168.83.139): icmp_seq=1 ttl=64 time=0.031 ms</a:t>
            </a:r>
            <a:endParaRPr lang="en-US" altLang="zh-CN" sz="1400" b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 rot="10800000" flipV="1">
            <a:off x="6885983" y="134684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87881" y="1232697"/>
            <a:ext cx="2010410" cy="5695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smtClean="0">
                <a:latin typeface="+mn-ea"/>
                <a:sym typeface="+mn-ea"/>
              </a:rPr>
              <a:t>配置域名解析</a:t>
            </a:r>
            <a:endParaRPr lang="zh-CN" altLang="en-US" sz="2400" smtClean="0">
              <a:latin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2</a:t>
            </a:r>
            <a:r>
              <a:rPr lang="zh-CN" altLang="en-US" sz="4800" b="1" smtClean="0">
                <a:solidFill>
                  <a:srgbClr val="005CA7"/>
                </a:solidFill>
              </a:rPr>
              <a:t>、基本</a:t>
            </a:r>
            <a:r>
              <a:rPr lang="zh-CN" altLang="en-US" sz="4800" b="1" smtClean="0">
                <a:solidFill>
                  <a:srgbClr val="005CA7"/>
                </a:solidFill>
              </a:rPr>
              <a:t>概念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293247" y="3464170"/>
            <a:ext cx="3104515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smtClean="0"/>
              <a:t>2.1</a:t>
            </a:r>
            <a:r>
              <a:rPr lang="zh-CN" altLang="en-US" sz="2400" smtClean="0"/>
              <a:t>、总体</a:t>
            </a:r>
            <a:r>
              <a:rPr lang="zh-CN" altLang="en-US" sz="2400" smtClean="0"/>
              <a:t>框架</a:t>
            </a:r>
            <a:endParaRPr lang="zh-CN" altLang="en-US" sz="2400" smtClean="0"/>
          </a:p>
          <a:p>
            <a:endParaRPr lang="en-US" altLang="zh-CN" sz="2400" smtClean="0"/>
          </a:p>
          <a:p>
            <a:r>
              <a:rPr lang="en-US" altLang="zh-CN" sz="2400" smtClean="0"/>
              <a:t>2.2</a:t>
            </a:r>
            <a:r>
              <a:rPr lang="zh-CN" altLang="en-US" sz="2400" smtClean="0"/>
              <a:t>、按节点划分</a:t>
            </a:r>
            <a:r>
              <a:rPr lang="zh-CN" altLang="en-US" sz="2400" smtClean="0"/>
              <a:t>组件</a:t>
            </a:r>
            <a:endParaRPr lang="zh-CN" altLang="en-US" sz="2400" smtClean="0"/>
          </a:p>
          <a:p>
            <a:endParaRPr lang="zh-CN" altLang="en-US" sz="2400" smtClean="0"/>
          </a:p>
          <a:p>
            <a:r>
              <a:rPr lang="en-US" altLang="zh-CN" sz="2400" smtClean="0"/>
              <a:t>2.3</a:t>
            </a:r>
            <a:r>
              <a:rPr lang="zh-CN" altLang="en-US" sz="2400" smtClean="0"/>
              <a:t>、网络架构</a:t>
            </a:r>
            <a:endParaRPr lang="zh-CN" altLang="en-US" sz="2400" smtClean="0"/>
          </a:p>
          <a:p>
            <a:endParaRPr lang="zh-CN" altLang="en-US" sz="2400" smtClean="0"/>
          </a:p>
          <a:p>
            <a:r>
              <a:rPr lang="en-US" altLang="zh-CN" sz="2400" smtClean="0"/>
              <a:t>2.4</a:t>
            </a:r>
            <a:r>
              <a:rPr lang="zh-CN" altLang="en-US" sz="2400" smtClean="0"/>
              <a:t>、</a:t>
            </a:r>
            <a:r>
              <a:rPr lang="en-US" altLang="zh-CN" sz="2400" smtClean="0"/>
              <a:t>Keytone</a:t>
            </a:r>
            <a:r>
              <a:rPr lang="zh-CN" altLang="en-US" sz="2400" smtClean="0"/>
              <a:t>中的概念</a:t>
            </a:r>
            <a:endParaRPr lang="en-US" altLang="zh-CN" sz="2400" smtClean="0"/>
          </a:p>
          <a:p>
            <a:endParaRPr lang="en-US" altLang="zh-CN" sz="2400"/>
          </a:p>
          <a:p>
            <a:endParaRPr lang="zh-CN" altLang="en-US" sz="2400" smtClean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、基本架构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1400810" cy="5695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</a:rPr>
              <a:t>总体架构</a:t>
            </a:r>
            <a:endParaRPr lang="zh-CN" altLang="en-US" sz="2400" smtClean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5605" y="719455"/>
            <a:ext cx="7119620" cy="613854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532,&quot;width&quot;:1437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25000"/>
          </a:lnSpc>
          <a:defRPr sz="120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2896</Words>
  <Application>WPS 演示</Application>
  <PresentationFormat>宽屏</PresentationFormat>
  <Paragraphs>205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Arial Unicode MS</vt:lpstr>
      <vt:lpstr>黑体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</dc:creator>
  <cp:lastModifiedBy>MQ.D</cp:lastModifiedBy>
  <cp:revision>262</cp:revision>
  <dcterms:created xsi:type="dcterms:W3CDTF">2021-07-13T08:06:00Z</dcterms:created>
  <dcterms:modified xsi:type="dcterms:W3CDTF">2021-07-30T09:51:26Z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79E1C833D81947B6B1D18F0428D78E59</vt:lpwstr>
  </property>
  <property fmtid="{D5CDD505-2E9C-101B-9397-08002B2CF9AE}" pid="3" name="KSOProductBuildVer">
    <vt:lpwstr>2052-11.1.0.10667</vt:lpwstr>
  </property>
</Properties>
</file>