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84" r:id="rId9"/>
    <p:sldId id="264" r:id="rId10"/>
    <p:sldId id="273" r:id="rId11"/>
    <p:sldId id="265" r:id="rId12"/>
    <p:sldId id="272" r:id="rId13"/>
    <p:sldId id="274" r:id="rId14"/>
    <p:sldId id="267" r:id="rId15"/>
    <p:sldId id="270" r:id="rId16"/>
    <p:sldId id="269" r:id="rId17"/>
    <p:sldId id="271" r:id="rId18"/>
    <p:sldId id="266" r:id="rId19"/>
    <p:sldId id="268" r:id="rId20"/>
    <p:sldId id="2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3399" autoAdjust="0"/>
  </p:normalViewPr>
  <p:slideViewPr>
    <p:cSldViewPr snapToGrid="0">
      <p:cViewPr varScale="1">
        <p:scale>
          <a:sx n="64" d="100"/>
          <a:sy n="64" d="100"/>
        </p:scale>
        <p:origin x="1402" y="62"/>
      </p:cViewPr>
      <p:guideLst/>
    </p:cSldViewPr>
  </p:slideViewPr>
  <p:notesTextViewPr>
    <p:cViewPr>
      <p:scale>
        <a:sx n="1" d="1"/>
        <a:sy n="1" d="1"/>
      </p:scale>
      <p:origin x="0" y="-8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52781-A794-4666-AAF8-D5EFCC5C768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DockerFile</a:t>
            </a:r>
            <a:r>
              <a:rPr lang="zh-CN" altLang="en-US" smtClean="0"/>
              <a:t>搭建自己的</a:t>
            </a:r>
            <a:r>
              <a:rPr lang="en-US" altLang="zh-CN" smtClean="0"/>
              <a:t>ETCD</a:t>
            </a:r>
            <a:r>
              <a:rPr lang="zh-CN" altLang="en-US" smtClean="0"/>
              <a:t>镜像，在</a:t>
            </a:r>
            <a:r>
              <a:rPr lang="en-US" altLang="zh-CN" smtClean="0"/>
              <a:t>centos</a:t>
            </a:r>
            <a:r>
              <a:rPr lang="zh-CN" altLang="en-US" smtClean="0"/>
              <a:t>系统中安装</a:t>
            </a:r>
            <a:r>
              <a:rPr lang="en-US" altLang="zh-CN" smtClean="0"/>
              <a:t>ETCD</a:t>
            </a:r>
            <a:r>
              <a:rPr lang="zh-CN" altLang="en-US" smtClean="0"/>
              <a:t>，并打包该环境。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22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将打包好的镜像发布至</a:t>
            </a:r>
            <a:r>
              <a:rPr lang="en-US" altLang="zh-CN" smtClean="0"/>
              <a:t>DockerHub</a:t>
            </a:r>
            <a:r>
              <a:rPr lang="zh-CN" altLang="en-US" smtClean="0"/>
              <a:t>中，方便其他主机使用该镜像进行部署工作。主要使用的命令：</a:t>
            </a:r>
            <a:r>
              <a:rPr lang="en-US" altLang="zh-CN" smtClean="0"/>
              <a:t>login</a:t>
            </a:r>
            <a:r>
              <a:rPr lang="zh-CN" altLang="en-US" smtClean="0"/>
              <a:t>、</a:t>
            </a:r>
            <a:r>
              <a:rPr lang="en-US" altLang="zh-CN" smtClean="0"/>
              <a:t>push</a:t>
            </a:r>
            <a:r>
              <a:rPr lang="zh-CN" altLang="en-US" smtClean="0"/>
              <a:t>、</a:t>
            </a:r>
            <a:r>
              <a:rPr lang="en-US" altLang="zh-CN" smtClean="0"/>
              <a:t>pull</a:t>
            </a:r>
            <a:r>
              <a:rPr lang="zh-CN" altLang="en-US" smtClean="0"/>
              <a:t>等。发布完成的镜像如图所示。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611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准备部署环境，在</a:t>
            </a:r>
            <a:r>
              <a:rPr lang="en-US" altLang="zh-CN" smtClean="0"/>
              <a:t>Vmware</a:t>
            </a:r>
            <a:r>
              <a:rPr lang="zh-CN" altLang="en-US" smtClean="0"/>
              <a:t>中启动</a:t>
            </a:r>
            <a:r>
              <a:rPr lang="en-US" altLang="zh-CN" smtClean="0"/>
              <a:t>3</a:t>
            </a:r>
            <a:r>
              <a:rPr lang="zh-CN" altLang="en-US" smtClean="0"/>
              <a:t>台虚拟机，并且在虚拟机中安装</a:t>
            </a:r>
            <a:r>
              <a:rPr lang="en-US" altLang="zh-CN" smtClean="0"/>
              <a:t>Docker</a:t>
            </a:r>
            <a:r>
              <a:rPr lang="zh-CN" altLang="en-US" smtClean="0"/>
              <a:t>环境，运行</a:t>
            </a:r>
            <a:r>
              <a:rPr lang="en-US" altLang="zh-CN" smtClean="0"/>
              <a:t>docker-compose</a:t>
            </a:r>
            <a:r>
              <a:rPr lang="zh-CN" altLang="en-US" smtClean="0"/>
              <a:t>脚本，启动相应的容器。脚本中的</a:t>
            </a:r>
            <a:r>
              <a:rPr lang="en-US" altLang="zh-CN" smtClean="0"/>
              <a:t>etcd1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3</a:t>
            </a:r>
            <a:r>
              <a:rPr lang="zh-CN" altLang="en-US" smtClean="0"/>
              <a:t>表示</a:t>
            </a:r>
            <a:r>
              <a:rPr lang="en-US" altLang="zh-CN" smtClean="0"/>
              <a:t>3</a:t>
            </a:r>
            <a:r>
              <a:rPr lang="zh-CN" altLang="en-US" smtClean="0"/>
              <a:t>个节点的</a:t>
            </a:r>
            <a:r>
              <a:rPr lang="en-US" altLang="zh-CN" smtClean="0"/>
              <a:t>IP</a:t>
            </a:r>
            <a:r>
              <a:rPr lang="zh-CN" altLang="en-US" smtClean="0"/>
              <a:t>，在</a:t>
            </a:r>
            <a:r>
              <a:rPr lang="en-US" altLang="zh-CN" smtClean="0"/>
              <a:t>3</a:t>
            </a:r>
            <a:r>
              <a:rPr lang="zh-CN" altLang="en-US" smtClean="0"/>
              <a:t>台虚拟机中需要进行相应的修改，并且使用数据卷的方式将容器中</a:t>
            </a:r>
            <a:r>
              <a:rPr lang="en-US" altLang="zh-CN" smtClean="0"/>
              <a:t>ETCD</a:t>
            </a:r>
            <a:r>
              <a:rPr lang="zh-CN" altLang="en-US" smtClean="0"/>
              <a:t>的数据复制到宿主机中，防止因容器被删除而导致</a:t>
            </a:r>
            <a:r>
              <a:rPr lang="en-US" altLang="zh-CN" smtClean="0"/>
              <a:t>ETCD</a:t>
            </a:r>
            <a:r>
              <a:rPr lang="zh-CN" altLang="en-US" smtClean="0"/>
              <a:t>的数据丢失。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71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>
              <a:lnSpc>
                <a:spcPct val="125000"/>
              </a:lnSpc>
            </a:pP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b="0" smtClean="0">
                <a:latin typeface="宋体" panose="02010600030101010101" pitchFamily="2" charset="-122"/>
                <a:ea typeface="+mn-ea"/>
              </a:rPr>
              <a:t>1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）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  <a:sym typeface="+mn-ea"/>
              </a:rPr>
              <a:t>ETCD门槛较高，自己的实际项目经验不足，进行调研</a:t>
            </a:r>
            <a:r>
              <a:rPr lang="en-US" altLang="zh-CN" sz="1200" b="0" smtClean="0">
                <a:latin typeface="宋体" panose="02010600030101010101" pitchFamily="2" charset="-122"/>
                <a:ea typeface="+mn-ea"/>
                <a:sym typeface="+mn-ea"/>
              </a:rPr>
              <a:t>ETCD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  <a:sym typeface="+mn-ea"/>
              </a:rPr>
              <a:t>感觉难度较大，</a:t>
            </a:r>
            <a:endParaRPr lang="zh-CN" altLang="en-US" sz="1200" b="0" smtClean="0"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b="0" smtClean="0">
                <a:latin typeface="宋体" panose="02010600030101010101" pitchFamily="2" charset="-122"/>
                <a:ea typeface="+mn-ea"/>
              </a:rPr>
              <a:t>2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）刚开始接触</a:t>
            </a:r>
            <a:r>
              <a:rPr lang="en-US" altLang="zh-CN" sz="1200" b="0" smtClean="0">
                <a:latin typeface="宋体" panose="02010600030101010101" pitchFamily="2" charset="-122"/>
                <a:ea typeface="+mn-ea"/>
              </a:rPr>
              <a:t>Go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相关的工作，很多相关的知识储备不足，目前的知识都是现学现用，因此在很多细节方面会考虑不全，存在盲区。</a:t>
            </a:r>
          </a:p>
          <a:p>
            <a:pPr algn="l">
              <a:lnSpc>
                <a:spcPct val="125000"/>
              </a:lnSpc>
            </a:pP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b="0" smtClean="0"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）开发经验欠缺，也是第一次接触分布式系统，不能很好的处理</a:t>
            </a:r>
            <a:r>
              <a:rPr lang="en-US" altLang="zh-CN" sz="1200" b="0" smtClean="0">
                <a:latin typeface="宋体" panose="02010600030101010101" pitchFamily="2" charset="-122"/>
                <a:ea typeface="+mn-ea"/>
              </a:rPr>
              <a:t>ETCD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相关的问题。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52781-A794-4666-AAF8-D5EFCC5C7680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client</a:t>
            </a:r>
            <a:r>
              <a:rPr lang="zh-CN" altLang="en-US" smtClean="0"/>
              <a:t>：即客户端，用户可以通过</a:t>
            </a:r>
            <a:r>
              <a:rPr lang="en-US" altLang="zh-CN" smtClean="0"/>
              <a:t>etcd</a:t>
            </a:r>
            <a:r>
              <a:rPr lang="zh-CN" altLang="en-US" smtClean="0"/>
              <a:t>提供的命令行工具访问</a:t>
            </a:r>
            <a:r>
              <a:rPr lang="en-US" altLang="zh-CN" smtClean="0"/>
              <a:t>ETCD</a:t>
            </a:r>
            <a:r>
              <a:rPr lang="zh-CN" altLang="en-US" smtClean="0"/>
              <a:t>集群。</a:t>
            </a:r>
            <a:r>
              <a:rPr lang="en-US" altLang="zh-CN" smtClean="0"/>
              <a:t>client</a:t>
            </a:r>
            <a:r>
              <a:rPr lang="zh-CN" altLang="en-US" smtClean="0"/>
              <a:t>和</a:t>
            </a:r>
            <a:r>
              <a:rPr lang="en-US" altLang="zh-CN" smtClean="0"/>
              <a:t>server</a:t>
            </a:r>
            <a:r>
              <a:rPr lang="zh-CN" altLang="en-US" smtClean="0"/>
              <a:t>之间的通信协议：</a:t>
            </a:r>
            <a:r>
              <a:rPr lang="en-US" altLang="zh-CN" smtClean="0"/>
              <a:t>etcdv2</a:t>
            </a:r>
            <a:r>
              <a:rPr lang="zh-CN" altLang="en-US" smtClean="0"/>
              <a:t>使用</a:t>
            </a:r>
            <a:r>
              <a:rPr lang="en-US" altLang="zh-CN" smtClean="0"/>
              <a:t>http</a:t>
            </a:r>
            <a:r>
              <a:rPr lang="zh-CN" altLang="en-US" smtClean="0"/>
              <a:t>协议，</a:t>
            </a:r>
            <a:r>
              <a:rPr lang="en-US" altLang="zh-CN" smtClean="0"/>
              <a:t>etcdv3</a:t>
            </a:r>
            <a:r>
              <a:rPr lang="zh-CN" altLang="en-US" smtClean="0"/>
              <a:t>使用</a:t>
            </a:r>
            <a:r>
              <a:rPr lang="en-US" altLang="zh-CN" smtClean="0"/>
              <a:t>grpc</a:t>
            </a:r>
            <a:r>
              <a:rPr lang="zh-CN" altLang="en-US" smtClean="0"/>
              <a:t>协议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server</a:t>
            </a:r>
            <a:r>
              <a:rPr lang="zh-CN" altLang="en-US" smtClean="0"/>
              <a:t>：用于实现逻辑功能，包括：</a:t>
            </a:r>
            <a:r>
              <a:rPr lang="en-US" altLang="zh-CN" smtClean="0"/>
              <a:t>key-val</a:t>
            </a:r>
            <a:r>
              <a:rPr lang="zh-CN" altLang="en-US" smtClean="0"/>
              <a:t>数据存储、</a:t>
            </a:r>
            <a:r>
              <a:rPr lang="en-US" altLang="zh-CN" smtClean="0"/>
              <a:t>tree Index</a:t>
            </a:r>
            <a:r>
              <a:rPr lang="zh-CN" altLang="en-US" smtClean="0"/>
              <a:t>数据索引构建、</a:t>
            </a:r>
            <a:r>
              <a:rPr lang="en-US" altLang="zh-CN" smtClean="0"/>
              <a:t>lease</a:t>
            </a:r>
            <a:r>
              <a:rPr lang="zh-CN" altLang="en-US" smtClean="0"/>
              <a:t>租约设置等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Raft</a:t>
            </a:r>
            <a:r>
              <a:rPr lang="zh-CN" altLang="en-US" smtClean="0"/>
              <a:t>层：实现</a:t>
            </a:r>
            <a:r>
              <a:rPr lang="en-US" altLang="zh-CN" smtClean="0"/>
              <a:t>Raft</a:t>
            </a:r>
            <a:r>
              <a:rPr lang="zh-CN" altLang="en-US" smtClean="0"/>
              <a:t>算法，包含：</a:t>
            </a:r>
            <a:r>
              <a:rPr lang="en-US" altLang="zh-CN" smtClean="0"/>
              <a:t>Leader</a:t>
            </a:r>
            <a:r>
              <a:rPr lang="zh-CN" altLang="en-US" smtClean="0"/>
              <a:t>节点选取、日志复制、复制状态机、</a:t>
            </a:r>
            <a:r>
              <a:rPr lang="en-US" altLang="zh-CN" smtClean="0"/>
              <a:t>Raft</a:t>
            </a:r>
            <a:r>
              <a:rPr lang="en-US" altLang="zh-CN" baseline="0" smtClean="0"/>
              <a:t> log</a:t>
            </a:r>
            <a:r>
              <a:rPr lang="zh-CN" altLang="en-US" baseline="0" smtClean="0"/>
              <a:t>日志文件</a:t>
            </a:r>
            <a:r>
              <a:rPr lang="zh-CN" altLang="en-US" smtClean="0"/>
              <a:t>等。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）存储层：</a:t>
            </a:r>
            <a:endParaRPr lang="en-US" altLang="zh-CN" smtClean="0"/>
          </a:p>
          <a:p>
            <a:r>
              <a:rPr lang="en-US" altLang="zh-CN" smtClean="0"/>
              <a:t>MVCC</a:t>
            </a:r>
            <a:r>
              <a:rPr lang="zh-CN" altLang="en-US" smtClean="0"/>
              <a:t>：这是一种乐观锁的实现方式，保证并发情况下，事务进行数据读写的一致性，</a:t>
            </a:r>
            <a:r>
              <a:rPr lang="en-US" altLang="zh-CN" smtClean="0"/>
              <a:t>MySQL</a:t>
            </a:r>
            <a:r>
              <a:rPr lang="zh-CN" altLang="en-US" smtClean="0"/>
              <a:t>中也采用了这种方式，解决数据的脏读、不可重复读的问题。</a:t>
            </a:r>
            <a:endParaRPr lang="en-US" altLang="zh-CN" smtClean="0"/>
          </a:p>
          <a:p>
            <a:r>
              <a:rPr lang="en-US" altLang="zh-CN" smtClean="0"/>
              <a:t>boltDB</a:t>
            </a:r>
            <a:r>
              <a:rPr lang="zh-CN" altLang="en-US" smtClean="0"/>
              <a:t>：采用</a:t>
            </a:r>
            <a:r>
              <a:rPr lang="en-US" altLang="zh-CN" smtClean="0"/>
              <a:t>B+</a:t>
            </a:r>
            <a:r>
              <a:rPr lang="zh-CN" altLang="en-US" smtClean="0"/>
              <a:t>树的形式保存数据，实现数据持久化。使用非聚集索引的方式存储数据，和</a:t>
            </a:r>
            <a:r>
              <a:rPr lang="en-US" altLang="zh-CN" smtClean="0"/>
              <a:t>MySQL</a:t>
            </a:r>
            <a:r>
              <a:rPr lang="zh-CN" altLang="en-US" smtClean="0"/>
              <a:t>中的</a:t>
            </a:r>
            <a:r>
              <a:rPr lang="en-US" altLang="zh-CN" smtClean="0"/>
              <a:t>MyISAM</a:t>
            </a:r>
            <a:r>
              <a:rPr lang="zh-CN" altLang="en-US" smtClean="0"/>
              <a:t>搜索引擎类似，把</a:t>
            </a:r>
            <a:r>
              <a:rPr lang="en-US" altLang="zh-CN" smtClean="0"/>
              <a:t>key</a:t>
            </a:r>
            <a:r>
              <a:rPr lang="zh-CN" altLang="en-US" smtClean="0"/>
              <a:t>存储在</a:t>
            </a:r>
            <a:r>
              <a:rPr lang="en-US" altLang="zh-CN" smtClean="0"/>
              <a:t>B+</a:t>
            </a:r>
            <a:r>
              <a:rPr lang="zh-CN" altLang="en-US" smtClean="0"/>
              <a:t>树的索引节点页，把</a:t>
            </a:r>
            <a:r>
              <a:rPr lang="en-US" altLang="zh-CN" smtClean="0"/>
              <a:t>key-value</a:t>
            </a:r>
            <a:r>
              <a:rPr lang="zh-CN" altLang="en-US" smtClean="0"/>
              <a:t>存储在</a:t>
            </a:r>
            <a:r>
              <a:rPr lang="en-US" altLang="zh-CN" smtClean="0"/>
              <a:t>B+</a:t>
            </a:r>
            <a:r>
              <a:rPr lang="zh-CN" altLang="en-US" smtClean="0"/>
              <a:t>树的叶子节点页，先在索引节点页中使用二分获取</a:t>
            </a:r>
            <a:r>
              <a:rPr lang="en-US" altLang="zh-CN" smtClean="0"/>
              <a:t>key</a:t>
            </a:r>
            <a:r>
              <a:rPr lang="zh-CN" altLang="en-US" smtClean="0"/>
              <a:t>，再根据查找到</a:t>
            </a:r>
            <a:r>
              <a:rPr lang="en-US" altLang="zh-CN" smtClean="0"/>
              <a:t>key</a:t>
            </a:r>
            <a:r>
              <a:rPr lang="zh-CN" altLang="en-US" smtClean="0"/>
              <a:t>的索引到叶子节点页中获取完整的</a:t>
            </a:r>
            <a:r>
              <a:rPr lang="en-US" altLang="zh-CN" smtClean="0"/>
              <a:t>key-value</a:t>
            </a:r>
            <a:r>
              <a:rPr lang="zh-CN" altLang="en-US" smtClean="0"/>
              <a:t>数据。</a:t>
            </a:r>
            <a:endParaRPr lang="en-US" altLang="zh-CN" smtClean="0"/>
          </a:p>
          <a:p>
            <a:r>
              <a:rPr lang="en-US" altLang="zh-CN" smtClean="0"/>
              <a:t>Wal</a:t>
            </a:r>
            <a:r>
              <a:rPr lang="zh-CN" altLang="en-US" smtClean="0"/>
              <a:t>：是预写日志，采用日志文件来保存所有写入数据的操作，在复制状态机中使用该文件，来确保</a:t>
            </a:r>
            <a:r>
              <a:rPr lang="en-US" altLang="zh-CN" smtClean="0"/>
              <a:t>ETCD</a:t>
            </a:r>
            <a:r>
              <a:rPr lang="zh-CN" altLang="en-US" smtClean="0"/>
              <a:t>集群节点中数据的一致性。</a:t>
            </a:r>
            <a:endParaRPr lang="en-US" altLang="zh-CN" smtClean="0"/>
          </a:p>
          <a:p>
            <a:r>
              <a:rPr lang="en-US" altLang="zh-CN" smtClean="0"/>
              <a:t>Snapshot</a:t>
            </a:r>
            <a:r>
              <a:rPr lang="zh-CN" altLang="en-US" smtClean="0"/>
              <a:t>：定期生成</a:t>
            </a:r>
            <a:r>
              <a:rPr lang="en-US" altLang="zh-CN" smtClean="0"/>
              <a:t>wal</a:t>
            </a:r>
            <a:r>
              <a:rPr lang="zh-CN" altLang="en-US" smtClean="0"/>
              <a:t>的日志文件的快照数据，用于防止日志文件过大，避免过多的占用存储空间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ETCD</a:t>
            </a:r>
            <a:r>
              <a:rPr lang="zh-CN" altLang="en-US" smtClean="0"/>
              <a:t>集群通过日志来记录客户端的写数据操作，使用</a:t>
            </a:r>
            <a:r>
              <a:rPr lang="en-US" altLang="zh-CN" smtClean="0"/>
              <a:t>Leader</a:t>
            </a:r>
            <a:r>
              <a:rPr lang="zh-CN" altLang="en-US" smtClean="0"/>
              <a:t>节点维护一份日志，并将该日志的数据同步至其他节点中，当整个集群的节点均使用了同一份日志时，此时所有节点所拥有的数据就是一致的。这就是</a:t>
            </a:r>
            <a:r>
              <a:rPr lang="en-US" altLang="zh-CN" smtClean="0"/>
              <a:t>raft</a:t>
            </a:r>
            <a:r>
              <a:rPr lang="zh-CN" altLang="en-US" smtClean="0"/>
              <a:t>算法的保证集群数据一致性的方式。这里就会涉及到两个原理：状态机、</a:t>
            </a:r>
            <a:r>
              <a:rPr lang="en-US" altLang="zh-CN" smtClean="0"/>
              <a:t>Leader</a:t>
            </a:r>
            <a:r>
              <a:rPr lang="zh-CN" altLang="en-US" smtClean="0"/>
              <a:t>选举过程。首先 ，介绍一下</a:t>
            </a:r>
            <a:r>
              <a:rPr lang="en-US" altLang="zh-CN" smtClean="0"/>
              <a:t>Raft</a:t>
            </a:r>
            <a:r>
              <a:rPr lang="zh-CN" altLang="en-US" smtClean="0"/>
              <a:t>算法的基本概念，有了这些概念之后，才能更好的去理解状态机和</a:t>
            </a:r>
            <a:r>
              <a:rPr lang="en-US" altLang="zh-CN" smtClean="0"/>
              <a:t>Leader</a:t>
            </a:r>
            <a:r>
              <a:rPr lang="zh-CN" altLang="en-US" smtClean="0"/>
              <a:t>的选举过程。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91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集群的名词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1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）从节点：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负责处理客户端的读数据请求，同时需要从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节点同步数据，将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raft log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日志数据写入该节点的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raft log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文件。如果客户端的写数据操作请求发送给了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，会由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重定向给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2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）候选节点：如果 从节点在一定时间内没有收到 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 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的心跳，则判断 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 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可能已经故障，此时会进入 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 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选举过程，将心跳超时的从节点切换为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Candidate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，参与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 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选举。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）主节点：用于接收、处理客户端发起的写数据操作请求，将这些命令写入本地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raft log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日志后，同步至集群其它节点。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4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）心跳机制：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ETCD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集群的所有节点都是设定为随机的超时时间（相当于定时器，减小出现选票瓜分的概率）。当集群已经产生了 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节点，则 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节点会在固定间隔内给所有节点发送心跳。其他节点收到心跳以后重置心跳等待时间，只要心跳等待不超时，从节点的状态就不会改变。当从节点未接收到心跳时（心跳超时），则重新选举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5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）任期：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每开始一次新的选举，称为一个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任期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），每个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单调递增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的。每一个节点都保存一个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term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，在通信时带上这个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，通过对比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，就可以发现哪些节点的状态已经过期，然后进行后续的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raft log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日志更新操作。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）日志索引：表示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Raft log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日志文件的索引位置，在节点进行数据同步时，通过任期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+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，来定位需要同步的日志数据。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算法的名词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1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）法定人数机制：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Raft 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算法使用 法定人数机制，去判断执行的命令是否成功。当客户端的发送写数据请求时，必须有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50%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以上的节点成功写入该指令后才能算指令执行成功。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2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）状态机：状态机中数据的含义：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节点已提交的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raft log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数据 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= 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那些已经被安全复制至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Follower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节点的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raftlog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数据。每个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ETCD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节点都维护了一个状态机（每个节点都拥有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节点所有的状态机数据），用于写入已提交的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raft log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日志数据。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）主节点选举：用于当集群的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节点宕机后，选举一个新的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节点。因为，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ETCD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集群需要一个主节点进行数据写入操作，通过主节点保证集群中只存在一份被修改的日志数据，通过主节点同步此日志数据到其他从节点中。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4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raft log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日志文件：负责存储客户端发过来的写数据指令，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节点需要将该日志中的数据同步给其它从节点，当超过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50%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的从节点都同步了客户端发送来的写数据指令后，就认为该集群已经安全复制了该指令，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节点将该指令提交至状态机中，最后返回该指令的执行状态给客户端。</a:t>
            </a: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1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集群可以看成：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个主节点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个从节点。每个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节点都维护了一个状态机，因此所有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节点组成的集群系统，可以看成是复制状态机系统。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、正常的日志复制流程：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集群启动，会初始化一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，决定日志的顺序，负责发送日志到其他从节点。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一致性模块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接收到客户端的写请求时，先将命令写入自己的日志，然后同步给所有从节点，仅当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以上从节点都接收到日志后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才提交日志。日志提交后，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按顺序应用于状态机。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）仅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当主节点日志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提交成功后，其他从节点才会将来自步骤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：主节点发送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的日志数据，应用到该从节点的状态机中，然后进行数据写入操作。（从而保证所有从节点的数据一致性）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）最后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将数据写入命令的执行状态，返回给客户端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、如果从节点日志复制失败怎么办（即：步骤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执行失败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这就需要在复制日志时，通过日志数据的索引值和任期进行处理。具体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的处理流程为：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发送至从节点的日志数据中，都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的任期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、日志数据的索引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。具体包含：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当前日志的（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上一条日志的（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下一条日志的（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个参数（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index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），来记录应发送给每一个从节点的下一条日志索引位置。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）然后开始进行数据同步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发送自己的日志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至从节点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中。当从节点接收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发送的日志数据时，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需要判断所接收到的日志数据的索引值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是否等于 从节点最新日志的索引值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若相等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需要从当前的日志索引位置开始同步日志数据值从节点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若不相等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，则从节点拒绝接收该数据，说明从节点缺失了部分日志数据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将发送上一条日志到从节点。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直至主节点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发送日志数据的索引值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等于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从节点最新日志的索引值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从此处开始同步日志数据到从节点中。（这就保证了所有从节点的日志数据可以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的日志数据一致）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Leader</a:t>
            </a:r>
            <a:r>
              <a:rPr lang="zh-CN" altLang="en-US" smtClean="0"/>
              <a:t>选举过程可分为</a:t>
            </a:r>
            <a:r>
              <a:rPr lang="en-US" altLang="zh-CN" smtClean="0"/>
              <a:t>3</a:t>
            </a:r>
            <a:r>
              <a:rPr lang="zh-CN" altLang="en-US" smtClean="0"/>
              <a:t>个阶段：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）第一阶段</a:t>
            </a:r>
            <a:r>
              <a:rPr lang="zh-CN" altLang="en-US" smtClean="0"/>
              <a:t>：从节点 </a:t>
            </a:r>
            <a:r>
              <a:rPr lang="en-US" altLang="zh-CN" smtClean="0"/>
              <a:t>=》</a:t>
            </a:r>
            <a:r>
              <a:rPr lang="zh-CN" altLang="en-US" smtClean="0"/>
              <a:t>候选人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）第二阶段</a:t>
            </a:r>
            <a:r>
              <a:rPr lang="zh-CN" altLang="en-US" smtClean="0"/>
              <a:t>：候选人 </a:t>
            </a:r>
            <a:r>
              <a:rPr lang="en-US" altLang="zh-CN" smtClean="0"/>
              <a:t>=》 </a:t>
            </a:r>
            <a:r>
              <a:rPr lang="zh-CN" altLang="en-US" smtClean="0"/>
              <a:t>主节点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）第三阶段</a:t>
            </a:r>
            <a:r>
              <a:rPr lang="zh-CN" altLang="en-US" smtClean="0"/>
              <a:t>：主节点宕机后，在恢复时加入集群</a:t>
            </a:r>
            <a:endParaRPr lang="en-US" altLang="zh-CN" smtClean="0"/>
          </a:p>
          <a:p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集群启动时、或者主节点宕机时，才会进行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选举。</a:t>
            </a:r>
            <a:endParaRPr lang="en-US" altLang="zh-CN" smtClean="0"/>
          </a:p>
          <a:p>
            <a:r>
              <a:rPr lang="zh-CN" altLang="en-US" smtClean="0"/>
              <a:t>接下来就讲解一下</a:t>
            </a:r>
            <a:r>
              <a:rPr lang="en-US" altLang="zh-CN" smtClean="0"/>
              <a:t>ETCD</a:t>
            </a:r>
            <a:r>
              <a:rPr lang="zh-CN" altLang="en-US" smtClean="0"/>
              <a:t>集群启动时的</a:t>
            </a:r>
            <a:r>
              <a:rPr lang="en-US" altLang="zh-CN" smtClean="0"/>
              <a:t>Leader</a:t>
            </a:r>
            <a:r>
              <a:rPr lang="zh-CN" altLang="en-US" smtClean="0"/>
              <a:t>选举、以及</a:t>
            </a:r>
            <a:r>
              <a:rPr lang="en-US" altLang="zh-CN" smtClean="0"/>
              <a:t>Leader</a:t>
            </a:r>
            <a:r>
              <a:rPr lang="zh-CN" altLang="en-US" smtClean="0"/>
              <a:t>节点宕机后的</a:t>
            </a:r>
            <a:r>
              <a:rPr lang="en-US" altLang="zh-CN" smtClean="0"/>
              <a:t>Leader</a:t>
            </a:r>
            <a:r>
              <a:rPr lang="zh-CN" altLang="en-US" smtClean="0"/>
              <a:t>选举流程，就可以了解整个</a:t>
            </a:r>
            <a:r>
              <a:rPr lang="en-US" altLang="zh-CN" smtClean="0"/>
              <a:t>Leader</a:t>
            </a:r>
            <a:r>
              <a:rPr lang="zh-CN" altLang="en-US" smtClean="0"/>
              <a:t>的选举流程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）首先，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集群启动</a:t>
            </a: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集群启动时，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算法给每个节点设置了随机的超时时间（控制在一定范围内的随机值），这样可以降低同时出现多个从节点心跳超时的概率，减小选票瓜分出现的情况。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）此时，集群中的节点都是从节点，不存在主节点。需要从从节点中选举出一个主节点。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）等待集群中有一个从节点出现心跳超时，该从节点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=》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候选人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（并给自己的任期 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+ 1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，开始给其他节点发起投票请求，即：进入选举。（一般来说，因为设置了随机超时时间，所以集群刚启动时，同时只有一个从节点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=》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候选人，这个阶段进行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选举，可以成功获取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以上的选票，产生一个主节点）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）其次，就是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集群的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节点宕机（开始选举新的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节点）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心跳超时的从节点会转变为候选人，并发起投票，投票可能存在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种结果：选举成功； 选举失败；选举超时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）选举成功：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该候选节点获取了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以上的从节点选票，成功转变为主节点，并且发送自己的心跳报包至其他从节点，以维持整个集群的正常运行。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）选举失败：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当候选人参与选举时，收到了某个主节点发送来的心跳包。此时需要判断该心跳包中的任期和候选人的任期大小。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该心跳包中的任期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≥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候选人任期：说明集群中已经选举出新的主节点。候选人切换为从节点，结束选举流程。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该心跳包中的任期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候选人节点的任期：该候选人继续进行选举流程，直至集群中选举出新的主节点。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）选举超时：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（选票瓜分情况）集群中存在多个候选人参与选举。此时所有的候选人的得票一致，无法选举出新的主节点。就需要进行下一轮选举，直至集群中选举出新的主节点。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）最后，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集群的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节点宕机后，再次恢复后，加入集群的处理方式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当宕机的主节点恢复后并加入集群中，此时，集群中会出现一个过期的主节点。当过期的主节点接收到新的主节点发送的心跳包时，由于该过期主节点的任期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小于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新主节点的任期， 则该过期的主节点会变为从节点。</a:t>
            </a:r>
          </a:p>
          <a:p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参照官方提供的</a:t>
            </a:r>
            <a:r>
              <a:rPr lang="en-US" altLang="zh-CN" smtClean="0"/>
              <a:t>ETCD</a:t>
            </a:r>
            <a:r>
              <a:rPr lang="zh-CN" altLang="en-US" smtClean="0"/>
              <a:t>部署主机的硬件配置。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308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官方的使用手册中，建议在部署</a:t>
            </a:r>
            <a:r>
              <a:rPr lang="en-US" altLang="zh-CN" smtClean="0"/>
              <a:t>ETCD</a:t>
            </a:r>
            <a:r>
              <a:rPr lang="zh-CN" altLang="en-US" smtClean="0"/>
              <a:t>时需要对主机的磁盘性能进行检测。这是因为，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ETCD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需要将数据持久化至本地磁盘，因此对磁盘性能有一定要求。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测试工具为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fio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。参考官网建议的磁盘性能指标：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/>
              <a:t>1</a:t>
            </a:r>
            <a:r>
              <a:rPr lang="zh-CN" altLang="en-US"/>
              <a:t>）查看预写日志文件持续写入的时间，第</a:t>
            </a:r>
            <a:r>
              <a:rPr lang="en-US" altLang="zh-CN"/>
              <a:t>99</a:t>
            </a:r>
            <a:r>
              <a:rPr lang="zh-CN" altLang="en-US"/>
              <a:t>个百分数应小于</a:t>
            </a:r>
            <a:r>
              <a:rPr lang="en-US" altLang="zh-CN"/>
              <a:t>10ms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）查看磁盘带宽应大于</a:t>
            </a:r>
            <a:r>
              <a:rPr lang="en-US" altLang="zh-CN"/>
              <a:t>50MB/s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文本框 62"/>
          <p:cNvSpPr txBox="1">
            <a:spLocks noChangeArrowheads="1"/>
          </p:cNvSpPr>
          <p:nvPr/>
        </p:nvSpPr>
        <p:spPr bwMode="auto">
          <a:xfrm>
            <a:off x="3971194" y="3377744"/>
            <a:ext cx="42799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/>
              <a:t>ETCD</a:t>
            </a:r>
            <a:r>
              <a:rPr lang="zh-CN" altLang="en-US" sz="4800"/>
              <a:t>调研报告</a:t>
            </a:r>
          </a:p>
        </p:txBody>
      </p:sp>
      <p:sp>
        <p:nvSpPr>
          <p:cNvPr id="1068" name="矩形 1067"/>
          <p:cNvSpPr/>
          <p:nvPr/>
        </p:nvSpPr>
        <p:spPr>
          <a:xfrm>
            <a:off x="836507" y="2439987"/>
            <a:ext cx="10384491" cy="2598177"/>
          </a:xfrm>
          <a:prstGeom prst="rect">
            <a:avLst/>
          </a:prstGeom>
          <a:noFill/>
          <a:ln w="25400">
            <a:solidFill>
              <a:srgbClr val="005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1037801" y="4874700"/>
            <a:ext cx="477518" cy="480183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769514" y="4646101"/>
            <a:ext cx="475926" cy="47858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677758" y="2233613"/>
            <a:ext cx="474663" cy="474662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830158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317" y="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039139" y="571500"/>
            <a:ext cx="7197946" cy="762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4155456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3.3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Leader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选举过程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58582" y="856438"/>
            <a:ext cx="9203690" cy="157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主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写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日志，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从节点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读日志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作用：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保证整个集群仅有一份日志 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          =》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保证所有节点执行数据写入操作的顺序一致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=》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保证集群数据的一致性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506" y="2286836"/>
            <a:ext cx="8774005" cy="432911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4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zh-CN" altLang="en-US" sz="4800" b="1" smtClean="0">
                <a:solidFill>
                  <a:srgbClr val="005CA7"/>
                </a:solidFill>
                <a:sym typeface="+mn-ea"/>
              </a:rPr>
              <a:t>部署方案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293247" y="3464170"/>
            <a:ext cx="422592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4.1</a:t>
            </a:r>
            <a:r>
              <a:rPr lang="zh-CN" altLang="en-US" sz="2400" smtClean="0"/>
              <a:t>、系统结构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4.2</a:t>
            </a:r>
            <a:r>
              <a:rPr lang="zh-CN" altLang="en-US" sz="2400" smtClean="0"/>
              <a:t>、主机性能检测（部署前）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4.3</a:t>
            </a:r>
            <a:r>
              <a:rPr lang="zh-CN" altLang="en-US" sz="2400" smtClean="0"/>
              <a:t>、构建、发布镜像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4.4</a:t>
            </a:r>
            <a:r>
              <a:rPr lang="zh-CN" altLang="en-US" sz="2400" smtClean="0"/>
              <a:t>、部署在</a:t>
            </a:r>
            <a:r>
              <a:rPr lang="en-US" altLang="zh-CN" sz="2400" smtClean="0"/>
              <a:t>Docker</a:t>
            </a:r>
            <a:r>
              <a:rPr lang="zh-CN" altLang="en-US" sz="2400"/>
              <a:t>中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2031321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设计方案概述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、系统结构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607" y="2370282"/>
            <a:ext cx="6952518" cy="407153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17295" y="1753235"/>
            <a:ext cx="48806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环境：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VMWare + Ubuntu</a:t>
            </a: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）配置：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ROM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80GB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RAM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2GB - 8GB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XShell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455042" y="579120"/>
            <a:ext cx="7782043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571359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、主机性能检测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217295" y="1461770"/>
            <a:ext cx="86728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需要将数据持久化至本地磁盘，因此对磁盘性能有一定要求。</a:t>
            </a:r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784903" y="108204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913292"/>
            <a:ext cx="2315210" cy="5695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影响性能的因素</a:t>
            </a:r>
          </a:p>
        </p:txBody>
      </p:sp>
      <p:sp>
        <p:nvSpPr>
          <p:cNvPr id="2" name="圆角矩形 1"/>
          <p:cNvSpPr/>
          <p:nvPr/>
        </p:nvSpPr>
        <p:spPr>
          <a:xfrm rot="10800000" flipV="1">
            <a:off x="785538" y="209360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436" y="1924847"/>
            <a:ext cx="1400810" cy="5695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测试工具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17295" y="2494280"/>
            <a:ext cx="86728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fio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，下载地址：https://github.com/axboe/fio/releases/tag/fio-3.27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30" y="3060700"/>
            <a:ext cx="7122160" cy="36099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4.3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、构建镜像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7140" y="2308343"/>
            <a:ext cx="9607605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Dockerfile</a:t>
            </a:r>
            <a:r>
              <a:rPr lang="zh-CN" altLang="en-US" sz="14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4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FROM centos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MAINTAINER 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chris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ENV TZ="Asia/Shanghai";\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DOWNLOAD=https://github.com/etcd-io/etcd/releases/download/v3.4.16/ 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	ETCDVERSION=etcd-v3.4.16-linux-amd64 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USER=admin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RUN yum install curl wget tar -y ;\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useradd ${USER} ;\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mkdir -p /export/{servers,Logs,packages,Apps,Shell} ;\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wget ${DOWNLOAD}${ETCDVERSION}.tar.gz &amp;&amp; tar -zxf ${ETCDVERSION}.tar.gz -C /export/servers/ &amp;&amp; 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/bin/rm -rf ${ETCDVERSION}.tar.gz ;\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chown -R ${USER}.${USER} /export ;\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ln -s /export/servers/${ETCDVERSION}/etcd* /usr/local/bin/;\</a:t>
            </a:r>
          </a:p>
          <a:p>
            <a:pPr>
              <a:lnSpc>
                <a:spcPct val="125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    rm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-rf /etcd-data/ 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EXPOSE 2379 2380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186" y="1753237"/>
            <a:ext cx="2492990" cy="424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Centos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ETCD3.4.16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6801" y="1195867"/>
            <a:ext cx="2339098" cy="57246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镜像运行的环境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4.3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、发布镜像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64706" y="1916391"/>
            <a:ext cx="826380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将构建好的镜像发布至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DockerHub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中，以便后续其他主机使用该镜像。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）注册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DockerHub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帐号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login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命令登陆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push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发布镜像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pull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拉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取镜像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77911" y="1204757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发布流程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153" y="2583985"/>
            <a:ext cx="6878515" cy="403786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67654" y="579120"/>
            <a:ext cx="7269431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2" y="300264"/>
            <a:ext cx="4083971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4.4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、部署在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Docker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中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7140" y="2657042"/>
            <a:ext cx="10133237" cy="413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05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en-US" altLang="zh-CN" sz="105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docker-compose.yml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version: '2</a:t>
            </a:r>
            <a:r>
              <a:rPr lang="en-US" altLang="zh-CN" sz="1050" smtClean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services: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etcd: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image: z1294550676/etcd:3.4.16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command: ["/usr/local/bin/etcd","--name", "etcd1",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"--data-dir", "/etcd-data",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"--listen-client-urls","http://0.0.0.0:2379",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"--advertise-client-urls","http://0.0.0.0:2379",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"--listen-peer-urls","http://0.0.0.0:2380",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"--initial-advertise-peer-urls","http://0.0.0.0:2380",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"--initial-cluster","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etcd1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=http://0.0.0.0:2380,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etcd2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=http://192.168.83.137:2380,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etcd3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=http://192.168.83.138:2380",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"--initial-cluster-token","2021CTyun!",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"--initial-cluster-state","new",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"--auto-compaction-retention","10"]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volumes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- /data/etcd:/etcd-data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ports: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- 2379:2379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- 2380:2380</a:t>
            </a:r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186" y="1410547"/>
            <a:ext cx="5770880" cy="1245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环境准备</a:t>
            </a:r>
            <a:endParaRPr lang="en-US" altLang="zh-CN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）物理主机：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Ubuntu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主机、安装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环境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compose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镜像。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00351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6801" y="889372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部署方案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67654" y="579120"/>
            <a:ext cx="7269431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2" y="300264"/>
            <a:ext cx="4083971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4.4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、部署在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Docker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中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6801" y="1709485"/>
            <a:ext cx="10342880" cy="4323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部署时可能出现的问题：</a:t>
            </a:r>
            <a:endParaRPr lang="en-US" altLang="zh-CN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Ubuntu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主机，使用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docker-compose up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时可能出现的错误：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request cluster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 mismatch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 (got 8cee0098a60e7c30 want 96c8b4467f8c27c1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原因：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先前宿主机中的数据卷，已经存在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集群的节点，新的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集群会读取这些旧节点文件，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但旧节点已经不存在，故出现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不匹配的问题。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解决方式：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台主机上已经运行的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容器、删除宿主机挂载的数据卷。并重新创建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容器。</a:t>
            </a: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（因此，</a:t>
            </a:r>
            <a:r>
              <a:rPr lang="zh-CN" altLang="en-US" sz="2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建议在部署之前，建议清空所有的</a:t>
            </a:r>
            <a:r>
              <a:rPr lang="en-US" altLang="zh-CN" sz="2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容器、宿主机挂载的数据卷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00351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6801" y="889372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部署方案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2847" y="2222819"/>
            <a:ext cx="23863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5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zh-CN" altLang="en-US" sz="4800" b="1" smtClean="0">
                <a:solidFill>
                  <a:srgbClr val="005CA7"/>
                </a:solidFill>
                <a:sym typeface="+mn-ea"/>
              </a:rPr>
              <a:t>问题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、问题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" name="左大括号 2"/>
          <p:cNvSpPr/>
          <p:nvPr/>
        </p:nvSpPr>
        <p:spPr>
          <a:xfrm>
            <a:off x="1824990" y="1802765"/>
            <a:ext cx="291465" cy="2014220"/>
          </a:xfrm>
          <a:prstGeom prst="leftBrace">
            <a:avLst>
              <a:gd name="adj1" fmla="val 6579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4570" y="2556510"/>
            <a:ext cx="69342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难点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16455" y="1802765"/>
            <a:ext cx="912368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ETCD门槛较高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，自己的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实际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项目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经验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不足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，进行调研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感觉难度较大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）刚开始接触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Go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相关的工作，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知识储备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不足，现学现用的知识会存在盲区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开发经验欠缺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第一次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接触分布式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flipH="1" flipV="1">
            <a:off x="1565229" y="1066061"/>
            <a:ext cx="1141287" cy="0"/>
            <a:chOff x="7568477" y="2641879"/>
            <a:chExt cx="1575523" cy="0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42"/>
          <p:cNvSpPr txBox="1"/>
          <p:nvPr/>
        </p:nvSpPr>
        <p:spPr>
          <a:xfrm>
            <a:off x="1330448" y="1098763"/>
            <a:ext cx="167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40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flipV="1">
            <a:off x="1565229" y="1806649"/>
            <a:ext cx="1141287" cy="0"/>
            <a:chOff x="7568477" y="2641879"/>
            <a:chExt cx="1575523" cy="0"/>
          </a:xfrm>
        </p:grpSpPr>
        <p:cxnSp>
          <p:nvCxnSpPr>
            <p:cNvPr id="17" name="直接连接符 16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"/>
          <p:cNvSpPr>
            <a:spLocks noChangeArrowheads="1"/>
          </p:cNvSpPr>
          <p:nvPr/>
        </p:nvSpPr>
        <p:spPr bwMode="auto">
          <a:xfrm>
            <a:off x="1519293" y="727507"/>
            <a:ext cx="124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08422" y="3502914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>
                <a:solidFill>
                  <a:schemeClr val="tx1"/>
                </a:solidFill>
              </a:rPr>
              <a:t>基本原理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834070" y="4238510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部署方案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5019736" y="3526524"/>
            <a:ext cx="457200" cy="457200"/>
            <a:chOff x="4473270" y="2468419"/>
            <a:chExt cx="457200" cy="457200"/>
          </a:xfrm>
        </p:grpSpPr>
        <p:sp>
          <p:nvSpPr>
            <p:cNvPr id="40" name="椭圆 39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021558" y="4257652"/>
            <a:ext cx="457200" cy="457200"/>
            <a:chOff x="4475092" y="3513535"/>
            <a:chExt cx="457200" cy="457200"/>
          </a:xfrm>
        </p:grpSpPr>
        <p:sp>
          <p:nvSpPr>
            <p:cNvPr id="46" name="椭圆 45"/>
            <p:cNvSpPr/>
            <p:nvPr/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"/>
            <p:cNvSpPr>
              <a:spLocks noChangeArrowheads="1"/>
            </p:cNvSpPr>
            <p:nvPr/>
          </p:nvSpPr>
          <p:spPr bwMode="auto">
            <a:xfrm>
              <a:off x="4490842" y="3567569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-156036" y="2911105"/>
            <a:ext cx="3482406" cy="3485973"/>
            <a:chOff x="-265115" y="3698415"/>
            <a:chExt cx="4351968" cy="4356426"/>
          </a:xfrm>
        </p:grpSpPr>
        <p:sp>
          <p:nvSpPr>
            <p:cNvPr id="58" name="Freeform 5"/>
            <p:cNvSpPr>
              <a:spLocks noEditPoints="1"/>
            </p:cNvSpPr>
            <p:nvPr/>
          </p:nvSpPr>
          <p:spPr bwMode="auto">
            <a:xfrm rot="363427">
              <a:off x="-265115" y="3698415"/>
              <a:ext cx="4351968" cy="4356426"/>
            </a:xfrm>
            <a:custGeom>
              <a:avLst/>
              <a:gdLst>
                <a:gd name="T0" fmla="*/ 50 w 4280"/>
                <a:gd name="T1" fmla="*/ 3831 h 4280"/>
                <a:gd name="T2" fmla="*/ 59 w 4280"/>
                <a:gd name="T3" fmla="*/ 4021 h 4280"/>
                <a:gd name="T4" fmla="*/ 259 w 4280"/>
                <a:gd name="T5" fmla="*/ 4221 h 4280"/>
                <a:gd name="T6" fmla="*/ 449 w 4280"/>
                <a:gd name="T7" fmla="*/ 4230 h 4280"/>
                <a:gd name="T8" fmla="*/ 1047 w 4280"/>
                <a:gd name="T9" fmla="*/ 3632 h 4280"/>
                <a:gd name="T10" fmla="*/ 1038 w 4280"/>
                <a:gd name="T11" fmla="*/ 3443 h 4280"/>
                <a:gd name="T12" fmla="*/ 837 w 4280"/>
                <a:gd name="T13" fmla="*/ 3242 h 4280"/>
                <a:gd name="T14" fmla="*/ 648 w 4280"/>
                <a:gd name="T15" fmla="*/ 3233 h 4280"/>
                <a:gd name="T16" fmla="*/ 50 w 4280"/>
                <a:gd name="T17" fmla="*/ 3831 h 4280"/>
                <a:gd name="T18" fmla="*/ 2717 w 4280"/>
                <a:gd name="T19" fmla="*/ 3126 h 4280"/>
                <a:gd name="T20" fmla="*/ 3822 w 4280"/>
                <a:gd name="T21" fmla="*/ 2669 h 4280"/>
                <a:gd name="T22" fmla="*/ 4280 w 4280"/>
                <a:gd name="T23" fmla="*/ 1563 h 4280"/>
                <a:gd name="T24" fmla="*/ 3822 w 4280"/>
                <a:gd name="T25" fmla="*/ 458 h 4280"/>
                <a:gd name="T26" fmla="*/ 2717 w 4280"/>
                <a:gd name="T27" fmla="*/ 0 h 4280"/>
                <a:gd name="T28" fmla="*/ 1611 w 4280"/>
                <a:gd name="T29" fmla="*/ 458 h 4280"/>
                <a:gd name="T30" fmla="*/ 1417 w 4280"/>
                <a:gd name="T31" fmla="*/ 2431 h 4280"/>
                <a:gd name="T32" fmla="*/ 1369 w 4280"/>
                <a:gd name="T33" fmla="*/ 2462 h 4280"/>
                <a:gd name="T34" fmla="*/ 1360 w 4280"/>
                <a:gd name="T35" fmla="*/ 2472 h 4280"/>
                <a:gd name="T36" fmla="*/ 1360 w 4280"/>
                <a:gd name="T37" fmla="*/ 2670 h 4280"/>
                <a:gd name="T38" fmla="*/ 1610 w 4280"/>
                <a:gd name="T39" fmla="*/ 2920 h 4280"/>
                <a:gd name="T40" fmla="*/ 1808 w 4280"/>
                <a:gd name="T41" fmla="*/ 2920 h 4280"/>
                <a:gd name="T42" fmla="*/ 1818 w 4280"/>
                <a:gd name="T43" fmla="*/ 2911 h 4280"/>
                <a:gd name="T44" fmla="*/ 1849 w 4280"/>
                <a:gd name="T45" fmla="*/ 2864 h 4280"/>
                <a:gd name="T46" fmla="*/ 2717 w 4280"/>
                <a:gd name="T47" fmla="*/ 3126 h 4280"/>
                <a:gd name="T48" fmla="*/ 2717 w 4280"/>
                <a:gd name="T49" fmla="*/ 291 h 4280"/>
                <a:gd name="T50" fmla="*/ 3617 w 4280"/>
                <a:gd name="T51" fmla="*/ 663 h 4280"/>
                <a:gd name="T52" fmla="*/ 3989 w 4280"/>
                <a:gd name="T53" fmla="*/ 1563 h 4280"/>
                <a:gd name="T54" fmla="*/ 3617 w 4280"/>
                <a:gd name="T55" fmla="*/ 2463 h 4280"/>
                <a:gd name="T56" fmla="*/ 2717 w 4280"/>
                <a:gd name="T57" fmla="*/ 2836 h 4280"/>
                <a:gd name="T58" fmla="*/ 1817 w 4280"/>
                <a:gd name="T59" fmla="*/ 2463 h 4280"/>
                <a:gd name="T60" fmla="*/ 1817 w 4280"/>
                <a:gd name="T61" fmla="*/ 663 h 4280"/>
                <a:gd name="T62" fmla="*/ 2717 w 4280"/>
                <a:gd name="T63" fmla="*/ 291 h 4280"/>
                <a:gd name="T64" fmla="*/ 1036 w 4280"/>
                <a:gd name="T65" fmla="*/ 2894 h 4280"/>
                <a:gd name="T66" fmla="*/ 1036 w 4280"/>
                <a:gd name="T67" fmla="*/ 3244 h 4280"/>
                <a:gd name="T68" fmla="*/ 1386 w 4280"/>
                <a:gd name="T69" fmla="*/ 3244 h 4280"/>
                <a:gd name="T70" fmla="*/ 1386 w 4280"/>
                <a:gd name="T71" fmla="*/ 2894 h 4280"/>
                <a:gd name="T72" fmla="*/ 1036 w 4280"/>
                <a:gd name="T73" fmla="*/ 2894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80" h="4280">
                  <a:moveTo>
                    <a:pt x="50" y="3831"/>
                  </a:moveTo>
                  <a:cubicBezTo>
                    <a:pt x="0" y="3881"/>
                    <a:pt x="4" y="3966"/>
                    <a:pt x="59" y="4021"/>
                  </a:cubicBezTo>
                  <a:lnTo>
                    <a:pt x="259" y="4221"/>
                  </a:lnTo>
                  <a:cubicBezTo>
                    <a:pt x="314" y="4276"/>
                    <a:pt x="399" y="4280"/>
                    <a:pt x="449" y="4230"/>
                  </a:cubicBezTo>
                  <a:lnTo>
                    <a:pt x="1047" y="3632"/>
                  </a:lnTo>
                  <a:cubicBezTo>
                    <a:pt x="1096" y="3583"/>
                    <a:pt x="1092" y="3498"/>
                    <a:pt x="1038" y="3443"/>
                  </a:cubicBezTo>
                  <a:lnTo>
                    <a:pt x="837" y="3242"/>
                  </a:lnTo>
                  <a:cubicBezTo>
                    <a:pt x="782" y="3188"/>
                    <a:pt x="697" y="3184"/>
                    <a:pt x="648" y="3233"/>
                  </a:cubicBezTo>
                  <a:lnTo>
                    <a:pt x="50" y="3831"/>
                  </a:lnTo>
                  <a:close/>
                  <a:moveTo>
                    <a:pt x="2717" y="3126"/>
                  </a:moveTo>
                  <a:cubicBezTo>
                    <a:pt x="3134" y="3126"/>
                    <a:pt x="3527" y="2964"/>
                    <a:pt x="3822" y="2669"/>
                  </a:cubicBezTo>
                  <a:cubicBezTo>
                    <a:pt x="4117" y="2373"/>
                    <a:pt x="4280" y="1981"/>
                    <a:pt x="4280" y="1563"/>
                  </a:cubicBezTo>
                  <a:cubicBezTo>
                    <a:pt x="4280" y="1146"/>
                    <a:pt x="4117" y="753"/>
                    <a:pt x="3822" y="458"/>
                  </a:cubicBezTo>
                  <a:cubicBezTo>
                    <a:pt x="3527" y="163"/>
                    <a:pt x="3134" y="0"/>
                    <a:pt x="2717" y="0"/>
                  </a:cubicBezTo>
                  <a:cubicBezTo>
                    <a:pt x="2299" y="0"/>
                    <a:pt x="1907" y="163"/>
                    <a:pt x="1611" y="458"/>
                  </a:cubicBezTo>
                  <a:cubicBezTo>
                    <a:pt x="1076" y="993"/>
                    <a:pt x="1011" y="1824"/>
                    <a:pt x="1417" y="2431"/>
                  </a:cubicBezTo>
                  <a:cubicBezTo>
                    <a:pt x="1399" y="2438"/>
                    <a:pt x="1383" y="2448"/>
                    <a:pt x="1369" y="2462"/>
                  </a:cubicBezTo>
                  <a:lnTo>
                    <a:pt x="1360" y="2472"/>
                  </a:lnTo>
                  <a:cubicBezTo>
                    <a:pt x="1305" y="2526"/>
                    <a:pt x="1305" y="2615"/>
                    <a:pt x="1360" y="2670"/>
                  </a:cubicBezTo>
                  <a:lnTo>
                    <a:pt x="1610" y="2920"/>
                  </a:lnTo>
                  <a:cubicBezTo>
                    <a:pt x="1665" y="2975"/>
                    <a:pt x="1754" y="2975"/>
                    <a:pt x="1808" y="2920"/>
                  </a:cubicBezTo>
                  <a:lnTo>
                    <a:pt x="1818" y="2911"/>
                  </a:lnTo>
                  <a:cubicBezTo>
                    <a:pt x="1832" y="2897"/>
                    <a:pt x="1842" y="2881"/>
                    <a:pt x="1849" y="2864"/>
                  </a:cubicBezTo>
                  <a:cubicBezTo>
                    <a:pt x="2104" y="3035"/>
                    <a:pt x="2403" y="3126"/>
                    <a:pt x="2717" y="3126"/>
                  </a:cubicBezTo>
                  <a:close/>
                  <a:moveTo>
                    <a:pt x="2717" y="291"/>
                  </a:moveTo>
                  <a:cubicBezTo>
                    <a:pt x="3057" y="291"/>
                    <a:pt x="3376" y="423"/>
                    <a:pt x="3617" y="663"/>
                  </a:cubicBezTo>
                  <a:cubicBezTo>
                    <a:pt x="3857" y="904"/>
                    <a:pt x="3989" y="1223"/>
                    <a:pt x="3989" y="1563"/>
                  </a:cubicBezTo>
                  <a:cubicBezTo>
                    <a:pt x="3989" y="1903"/>
                    <a:pt x="3857" y="2223"/>
                    <a:pt x="3617" y="2463"/>
                  </a:cubicBezTo>
                  <a:cubicBezTo>
                    <a:pt x="3376" y="2703"/>
                    <a:pt x="3057" y="2836"/>
                    <a:pt x="2717" y="2836"/>
                  </a:cubicBezTo>
                  <a:cubicBezTo>
                    <a:pt x="2377" y="2836"/>
                    <a:pt x="2057" y="2703"/>
                    <a:pt x="1817" y="2463"/>
                  </a:cubicBezTo>
                  <a:cubicBezTo>
                    <a:pt x="1321" y="1967"/>
                    <a:pt x="1321" y="1160"/>
                    <a:pt x="1817" y="663"/>
                  </a:cubicBezTo>
                  <a:cubicBezTo>
                    <a:pt x="2057" y="423"/>
                    <a:pt x="2377" y="291"/>
                    <a:pt x="2717" y="291"/>
                  </a:cubicBezTo>
                  <a:close/>
                  <a:moveTo>
                    <a:pt x="1036" y="2894"/>
                  </a:moveTo>
                  <a:cubicBezTo>
                    <a:pt x="940" y="2991"/>
                    <a:pt x="940" y="3147"/>
                    <a:pt x="1036" y="3244"/>
                  </a:cubicBezTo>
                  <a:cubicBezTo>
                    <a:pt x="1133" y="3340"/>
                    <a:pt x="1289" y="3340"/>
                    <a:pt x="1386" y="3244"/>
                  </a:cubicBezTo>
                  <a:cubicBezTo>
                    <a:pt x="1482" y="3147"/>
                    <a:pt x="1482" y="2991"/>
                    <a:pt x="1386" y="2894"/>
                  </a:cubicBezTo>
                  <a:cubicBezTo>
                    <a:pt x="1289" y="2798"/>
                    <a:pt x="1133" y="2798"/>
                    <a:pt x="1036" y="2894"/>
                  </a:cubicBezTo>
                  <a:close/>
                </a:path>
              </a:pathLst>
            </a:cu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59" name="Freeform 26"/>
            <p:cNvSpPr>
              <a:spLocks noEditPoints="1"/>
            </p:cNvSpPr>
            <p:nvPr/>
          </p:nvSpPr>
          <p:spPr bwMode="auto">
            <a:xfrm>
              <a:off x="1701375" y="4457942"/>
              <a:ext cx="1632150" cy="1515569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808422" y="2785189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基本架构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019736" y="2808799"/>
            <a:ext cx="457200" cy="457200"/>
            <a:chOff x="4473270" y="2468419"/>
            <a:chExt cx="457200" cy="457200"/>
          </a:xfrm>
        </p:grpSpPr>
        <p:sp>
          <p:nvSpPr>
            <p:cNvPr id="38" name="椭圆 37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834070" y="4939550"/>
            <a:ext cx="8928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问题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021558" y="4958692"/>
            <a:ext cx="457200" cy="457200"/>
            <a:chOff x="4475092" y="3513535"/>
            <a:chExt cx="457200" cy="457200"/>
          </a:xfrm>
        </p:grpSpPr>
        <p:sp>
          <p:nvSpPr>
            <p:cNvPr id="4" name="椭圆 3"/>
            <p:cNvSpPr/>
            <p:nvPr/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1"/>
            <p:cNvSpPr>
              <a:spLocks noChangeArrowheads="1"/>
            </p:cNvSpPr>
            <p:nvPr/>
          </p:nvSpPr>
          <p:spPr bwMode="auto">
            <a:xfrm>
              <a:off x="4490842" y="3567569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824932" y="2061289"/>
            <a:ext cx="1803050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>
                <a:solidFill>
                  <a:schemeClr val="tx1"/>
                </a:solidFill>
              </a:rPr>
              <a:t>ETCD</a:t>
            </a:r>
            <a:r>
              <a:rPr lang="zh-CN" altLang="en-US" smtClean="0">
                <a:solidFill>
                  <a:schemeClr val="tx1"/>
                </a:solidFill>
              </a:rPr>
              <a:t>概述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36246" y="2084899"/>
            <a:ext cx="457200" cy="457200"/>
            <a:chOff x="4473270" y="2468419"/>
            <a:chExt cx="457200" cy="457200"/>
          </a:xfrm>
        </p:grpSpPr>
        <p:sp>
          <p:nvSpPr>
            <p:cNvPr id="8" name="椭圆 7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4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文本框 62"/>
          <p:cNvSpPr txBox="1">
            <a:spLocks noChangeArrowheads="1"/>
          </p:cNvSpPr>
          <p:nvPr/>
        </p:nvSpPr>
        <p:spPr bwMode="auto">
          <a:xfrm>
            <a:off x="5366831" y="2900442"/>
            <a:ext cx="1859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smtClean="0"/>
              <a:t>谢谢</a:t>
            </a:r>
            <a:endParaRPr lang="zh-CN" altLang="en-US" sz="6600"/>
          </a:p>
        </p:txBody>
      </p:sp>
      <p:sp>
        <p:nvSpPr>
          <p:cNvPr id="1068" name="矩形 1067"/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005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0944225" y="4362451"/>
            <a:ext cx="476250" cy="476250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675938" y="4133851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80081" y="2222819"/>
            <a:ext cx="4031865" cy="83099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1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en-US" altLang="zh-CN" sz="4800" b="1" smtClean="0">
                <a:solidFill>
                  <a:srgbClr val="005CA7"/>
                </a:solidFill>
              </a:rPr>
              <a:t>ETCD</a:t>
            </a:r>
            <a:r>
              <a:rPr lang="zh-CN" altLang="en-US" sz="4800" b="1" smtClean="0">
                <a:solidFill>
                  <a:srgbClr val="005CA7"/>
                </a:solidFill>
              </a:rPr>
              <a:t>概述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1879165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smtClean="0">
                <a:latin typeface="+mn-ea"/>
              </a:rPr>
              <a:t>ETCD</a:t>
            </a:r>
            <a:r>
              <a:rPr lang="zh-CN" altLang="en-US" sz="2400">
                <a:latin typeface="+mn-ea"/>
              </a:rPr>
              <a:t>是什么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ETCD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概述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7140" y="1871239"/>
            <a:ext cx="7005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一个分布式的、高可用的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key-value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，基于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Go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语言实现，主要用于共享配置和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服务发现</a:t>
            </a:r>
          </a:p>
        </p:txBody>
      </p:sp>
      <p:sp>
        <p:nvSpPr>
          <p:cNvPr id="11" name="圆角矩形 10"/>
          <p:cNvSpPr/>
          <p:nvPr/>
        </p:nvSpPr>
        <p:spPr>
          <a:xfrm rot="10800000" flipV="1">
            <a:off x="784903" y="3641000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6801" y="3526854"/>
            <a:ext cx="1879165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smtClean="0">
                <a:latin typeface="+mn-ea"/>
              </a:rPr>
              <a:t>ETCD</a:t>
            </a:r>
            <a:r>
              <a:rPr lang="zh-CN" altLang="en-US" sz="2400" smtClean="0">
                <a:latin typeface="+mn-ea"/>
                <a:ea typeface="+mn-ea"/>
              </a:rPr>
              <a:t>的特点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7140" y="4232118"/>
            <a:ext cx="700540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一主多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：主节点负责写数据、从节点负责读数据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）采用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Raft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保证数据一致性：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状态机、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Leader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选举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）支持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watch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机制：可用于服务发现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2</a:t>
            </a:r>
            <a:r>
              <a:rPr lang="zh-CN" altLang="en-US" sz="4800" b="1" smtClean="0">
                <a:solidFill>
                  <a:srgbClr val="005CA7"/>
                </a:solidFill>
              </a:rPr>
              <a:t>、基本架构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、基本架构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83" y="1168593"/>
            <a:ext cx="10425312" cy="549496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3</a:t>
            </a:r>
            <a:r>
              <a:rPr lang="zh-CN" altLang="en-US" sz="4800" b="1" smtClean="0">
                <a:solidFill>
                  <a:srgbClr val="005CA7"/>
                </a:solidFill>
              </a:rPr>
              <a:t>、基本原理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293247" y="3464170"/>
            <a:ext cx="2965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3.1</a:t>
            </a:r>
            <a:r>
              <a:rPr lang="zh-CN" altLang="en-US" sz="2400" smtClean="0"/>
              <a:t>、基本概念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3.2</a:t>
            </a:r>
            <a:r>
              <a:rPr lang="zh-CN" altLang="en-US" sz="2400" smtClean="0"/>
              <a:t>、状态机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3.3</a:t>
            </a:r>
            <a:r>
              <a:rPr lang="zh-CN" altLang="en-US" sz="2400" smtClean="0"/>
              <a:t>、</a:t>
            </a:r>
            <a:r>
              <a:rPr lang="en-US" altLang="zh-CN" sz="2400" smtClean="0"/>
              <a:t>Leader</a:t>
            </a:r>
            <a:r>
              <a:rPr lang="zh-CN" altLang="en-US" sz="2400" smtClean="0"/>
              <a:t>选举过程</a:t>
            </a:r>
            <a:endParaRPr lang="en-US" altLang="zh-CN" sz="240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223084" y="574530"/>
            <a:ext cx="8014001" cy="459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339401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3.1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、基本概念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217295" y="1075690"/>
            <a:ext cx="48466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集群中的名词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）从节点（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Follower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）候选节点（候选人、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Candidate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）主节点（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Leader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）心跳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机制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）任期（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Term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）日志索引（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46495" y="1075690"/>
            <a:ext cx="42255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Raft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算法中的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名词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法定人数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机制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）状态机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）主节点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(Leader)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选举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raft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的日志文件（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raft log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6269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3.2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、状态机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25" y="2322185"/>
            <a:ext cx="7394712" cy="440015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17295" y="1075690"/>
            <a:ext cx="920369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）状态机的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作用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用于解决一份数据存在多个副本的数据一致性问题。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）复制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状态机系统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= Σ[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复制单元（状态机）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raft log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）复制状态机系统作用：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用于确保集群中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所有节点执行相同顺序的指令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25000"/>
          </a:lnSpc>
          <a:defRPr sz="120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3282</Words>
  <Application>Microsoft Office PowerPoint</Application>
  <PresentationFormat>宽屏</PresentationFormat>
  <Paragraphs>242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</dc:creator>
  <cp:lastModifiedBy>Master</cp:lastModifiedBy>
  <cp:revision>204</cp:revision>
  <dcterms:created xsi:type="dcterms:W3CDTF">2021-07-13T08:06:00Z</dcterms:created>
  <dcterms:modified xsi:type="dcterms:W3CDTF">2021-07-18T06:01:05Z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79E1C833D81947B6B1D18F0428D78E59</vt:lpwstr>
  </property>
  <property fmtid="{D5CDD505-2E9C-101B-9397-08002B2CF9AE}" pid="3" name="KSOProductBuildVer">
    <vt:lpwstr>2052-11.1.0.10578</vt:lpwstr>
  </property>
</Properties>
</file>