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4" r:id="rId6"/>
    <p:sldId id="265" r:id="rId7"/>
    <p:sldId id="266" r:id="rId8"/>
    <p:sldId id="267" r:id="rId9"/>
    <p:sldId id="259" r:id="rId10"/>
    <p:sldId id="269" r:id="rId11"/>
    <p:sldId id="270" r:id="rId12"/>
    <p:sldId id="271" r:id="rId13"/>
    <p:sldId id="268" r:id="rId14"/>
    <p:sldId id="27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90" autoAdjust="0"/>
    <p:restoredTop sz="94660"/>
  </p:normalViewPr>
  <p:slideViewPr>
    <p:cSldViewPr snapToGrid="0">
      <p:cViewPr>
        <p:scale>
          <a:sx n="66" d="100"/>
          <a:sy n="66" d="100"/>
        </p:scale>
        <p:origin x="638"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7F56-AA68-4790-9DD5-3FB1E7CEE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218CE9-D28A-4643-B1E6-9D22B3A77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9DCD89-83D6-440C-87C2-290B44BA9DB9}"/>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5" name="Footer Placeholder 4">
            <a:extLst>
              <a:ext uri="{FF2B5EF4-FFF2-40B4-BE49-F238E27FC236}">
                <a16:creationId xmlns:a16="http://schemas.microsoft.com/office/drawing/2014/main" id="{6B93C8B6-8ABB-4ED0-A214-7437F1CCD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B2E8D-5177-41B6-97F6-80990B274A72}"/>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467259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EF16-81F4-4A45-AFF7-20CF9A8DA0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1A5CE4-46F9-40D0-A49B-0623E799D9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9F1CF-387B-48DB-9646-9A95A93449C2}"/>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5" name="Footer Placeholder 4">
            <a:extLst>
              <a:ext uri="{FF2B5EF4-FFF2-40B4-BE49-F238E27FC236}">
                <a16:creationId xmlns:a16="http://schemas.microsoft.com/office/drawing/2014/main" id="{4597396A-50DB-4715-AB2E-1E05DC188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25442-2C3D-443F-846A-BC7C4F52BC89}"/>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46891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9CCD1-B921-4038-9FD3-622F5E36C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99AA10-56CA-4867-A0C7-E1F1F4CC4D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BD215-DC66-4A96-A261-382E9993F49B}"/>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5" name="Footer Placeholder 4">
            <a:extLst>
              <a:ext uri="{FF2B5EF4-FFF2-40B4-BE49-F238E27FC236}">
                <a16:creationId xmlns:a16="http://schemas.microsoft.com/office/drawing/2014/main" id="{271BC841-103E-41CF-B2B9-CF069B5E2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1F941-EFE5-4989-A665-A135073CA9AC}"/>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176579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76A9-54C9-4488-9D4E-7A147FA63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7AC04C-743C-4B07-9C65-32E186BD69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1E58F-B7C6-447E-98A6-AFE9A1A49853}"/>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5" name="Footer Placeholder 4">
            <a:extLst>
              <a:ext uri="{FF2B5EF4-FFF2-40B4-BE49-F238E27FC236}">
                <a16:creationId xmlns:a16="http://schemas.microsoft.com/office/drawing/2014/main" id="{DD98E662-7B23-42F3-B55E-98095C9E4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8C440-CB0A-4340-943D-45C7BFE93E0C}"/>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12727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C41B-902E-4644-905C-0D03C3D072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2A9DD7-CDC0-4298-A435-B7991E275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329E53-A4E4-4633-BA77-3209159FC2F0}"/>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5" name="Footer Placeholder 4">
            <a:extLst>
              <a:ext uri="{FF2B5EF4-FFF2-40B4-BE49-F238E27FC236}">
                <a16:creationId xmlns:a16="http://schemas.microsoft.com/office/drawing/2014/main" id="{75886A2D-16C2-439F-9120-DEB0CC088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64366-2E6B-4253-8C56-84F76D4D63FC}"/>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106280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87B1-3DA5-408F-A266-C776F1AAAB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37050-A1DE-4805-B79A-58397F5B00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07B4EC-4D51-465A-9EA9-13FDFCBAF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4A1323-4C1C-4273-AE7B-0F2CEAFCA1E3}"/>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6" name="Footer Placeholder 5">
            <a:extLst>
              <a:ext uri="{FF2B5EF4-FFF2-40B4-BE49-F238E27FC236}">
                <a16:creationId xmlns:a16="http://schemas.microsoft.com/office/drawing/2014/main" id="{A2453CBC-2AF5-4885-9739-BD6FD09D6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99CED-E3CC-4B9A-8A36-D027D97C718B}"/>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0917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8CD3-EF27-4782-AA7A-3749143832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1D37C-AA1D-47C0-B4DE-B5DCD389B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5106E7-BFE5-4427-9479-F273A5814C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52E352-64FE-474B-88C1-1A2B4FC0A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1EF552-D660-4FAF-A4D6-82343EB479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9D337-E5A3-47FB-BB05-194A4E3DD278}"/>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8" name="Footer Placeholder 7">
            <a:extLst>
              <a:ext uri="{FF2B5EF4-FFF2-40B4-BE49-F238E27FC236}">
                <a16:creationId xmlns:a16="http://schemas.microsoft.com/office/drawing/2014/main" id="{9B40CBE1-D6BE-43DF-9874-3934132F55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AB2A7-765A-4E19-937A-175ACC75BBD5}"/>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66756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AB5D-FE33-4861-B379-8A848E675C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9FCBBA-F703-4DDB-9696-D72BCE09D47F}"/>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4" name="Footer Placeholder 3">
            <a:extLst>
              <a:ext uri="{FF2B5EF4-FFF2-40B4-BE49-F238E27FC236}">
                <a16:creationId xmlns:a16="http://schemas.microsoft.com/office/drawing/2014/main" id="{4CA833E2-39B3-4536-BB66-F136479E3F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6852AE-88C9-41A7-B4B0-C2D6619C3093}"/>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21541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1CC0CE-0757-4ADE-92D5-01BAFFF0DC9D}"/>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3" name="Footer Placeholder 2">
            <a:extLst>
              <a:ext uri="{FF2B5EF4-FFF2-40B4-BE49-F238E27FC236}">
                <a16:creationId xmlns:a16="http://schemas.microsoft.com/office/drawing/2014/main" id="{388F6219-283C-4D95-BBDC-ED89359D75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6BA51E-48BC-4F0A-8482-F75839486E3A}"/>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414348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1811-ECAE-40EE-AD6E-40AE2672F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D936B-927A-4237-AC44-A63D0B1B4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C2B17-998E-4050-A42F-FB49BC64A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52C428-BF9C-49C9-9218-0DBF16864603}"/>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6" name="Footer Placeholder 5">
            <a:extLst>
              <a:ext uri="{FF2B5EF4-FFF2-40B4-BE49-F238E27FC236}">
                <a16:creationId xmlns:a16="http://schemas.microsoft.com/office/drawing/2014/main" id="{6ED68147-D486-4004-B676-0973304A3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BCF51-AFC4-49CF-846C-9925DBCF5FEF}"/>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65589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793D-C0CB-4C70-B3BC-40241DAB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CE389E-9505-42B1-8CA3-4A337BFFF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A129E-BB70-4465-8558-2753CA7EF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7B5D34-FAD3-4FE8-B33D-0B0ECA3E19E4}"/>
              </a:ext>
            </a:extLst>
          </p:cNvPr>
          <p:cNvSpPr>
            <a:spLocks noGrp="1"/>
          </p:cNvSpPr>
          <p:nvPr>
            <p:ph type="dt" sz="half" idx="10"/>
          </p:nvPr>
        </p:nvSpPr>
        <p:spPr/>
        <p:txBody>
          <a:bodyPr/>
          <a:lstStyle/>
          <a:p>
            <a:fld id="{1593D36A-4129-4868-A654-22E0AC15B4DF}" type="datetimeFigureOut">
              <a:rPr lang="en-US" smtClean="0"/>
              <a:t>12/21/2023</a:t>
            </a:fld>
            <a:endParaRPr lang="en-US"/>
          </a:p>
        </p:txBody>
      </p:sp>
      <p:sp>
        <p:nvSpPr>
          <p:cNvPr id="6" name="Footer Placeholder 5">
            <a:extLst>
              <a:ext uri="{FF2B5EF4-FFF2-40B4-BE49-F238E27FC236}">
                <a16:creationId xmlns:a16="http://schemas.microsoft.com/office/drawing/2014/main" id="{7E11FD84-E0AA-43C5-A37F-702AB1E87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2FB1B-F2B1-4467-B325-032DD4D2A9BA}"/>
              </a:ext>
            </a:extLst>
          </p:cNvPr>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76205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CDEA5-CD02-4C6C-BDB8-9A181AFED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55A557-6E36-44ED-8F42-AB1E485FB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80FA8-87E4-45CE-8551-7B8938186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3D36A-4129-4868-A654-22E0AC15B4DF}" type="datetimeFigureOut">
              <a:rPr lang="en-US" smtClean="0"/>
              <a:t>12/21/2023</a:t>
            </a:fld>
            <a:endParaRPr lang="en-US"/>
          </a:p>
        </p:txBody>
      </p:sp>
      <p:sp>
        <p:nvSpPr>
          <p:cNvPr id="5" name="Footer Placeholder 4">
            <a:extLst>
              <a:ext uri="{FF2B5EF4-FFF2-40B4-BE49-F238E27FC236}">
                <a16:creationId xmlns:a16="http://schemas.microsoft.com/office/drawing/2014/main" id="{DD85820D-DB16-4293-A4A1-7FF49C09D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733FEA-12E4-43DE-AC19-663D6EC26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FBE46-489F-4DCD-95CA-086B72C588F4}" type="slidenum">
              <a:rPr lang="en-US" smtClean="0"/>
              <a:t>‹#›</a:t>
            </a:fld>
            <a:endParaRPr lang="en-US"/>
          </a:p>
        </p:txBody>
      </p:sp>
    </p:spTree>
    <p:extLst>
      <p:ext uri="{BB962C8B-B14F-4D97-AF65-F5344CB8AC3E}">
        <p14:creationId xmlns:p14="http://schemas.microsoft.com/office/powerpoint/2010/main" val="83297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A13C-20FC-4946-BEB8-0D9E744A6EE9}"/>
              </a:ext>
            </a:extLst>
          </p:cNvPr>
          <p:cNvSpPr>
            <a:spLocks noGrp="1"/>
          </p:cNvSpPr>
          <p:nvPr>
            <p:ph type="ctrTitle"/>
          </p:nvPr>
        </p:nvSpPr>
        <p:spPr>
          <a:xfrm>
            <a:off x="113881" y="1122363"/>
            <a:ext cx="11964238" cy="2387600"/>
          </a:xfrm>
        </p:spPr>
        <p:txBody>
          <a:bodyPr anchor="t">
            <a:normAutofit/>
          </a:bodyPr>
          <a:lstStyle/>
          <a:p>
            <a:r>
              <a:rPr lang="en-US" sz="4000">
                <a:latin typeface="Arial" panose="020B0604020202020204" pitchFamily="34" charset="0"/>
                <a:cs typeface="Arial" panose="020B0604020202020204" pitchFamily="34" charset="0"/>
              </a:rPr>
              <a:t>TR</a:t>
            </a:r>
            <a:r>
              <a:rPr lang="vi-VN" sz="4000">
                <a:latin typeface="Arial" panose="020B0604020202020204" pitchFamily="34" charset="0"/>
                <a:cs typeface="Arial" panose="020B0604020202020204" pitchFamily="34" charset="0"/>
              </a:rPr>
              <a:t>Ư</a:t>
            </a:r>
            <a:r>
              <a:rPr lang="en-US" sz="4000">
                <a:latin typeface="Arial" panose="020B0604020202020204" pitchFamily="34" charset="0"/>
                <a:cs typeface="Arial" panose="020B0604020202020204" pitchFamily="34" charset="0"/>
              </a:rPr>
              <a:t>ỜNG ĐẠI HỌC CNTT</a:t>
            </a:r>
            <a:br>
              <a:rPr lang="en-US" sz="4000">
                <a:latin typeface="Arial" panose="020B0604020202020204" pitchFamily="34" charset="0"/>
                <a:cs typeface="Arial" panose="020B0604020202020204" pitchFamily="34" charset="0"/>
              </a:rPr>
            </a:br>
            <a:r>
              <a:rPr lang="en-US" sz="4000">
                <a:latin typeface="Arial" panose="020B0604020202020204" pitchFamily="34" charset="0"/>
                <a:cs typeface="Arial" panose="020B0604020202020204" pitchFamily="34" charset="0"/>
              </a:rPr>
              <a:t>KHOA KHOA HỌC VÀ KỸ THUẬT THÔNG TIN</a:t>
            </a:r>
          </a:p>
        </p:txBody>
      </p:sp>
      <p:sp>
        <p:nvSpPr>
          <p:cNvPr id="3" name="Subtitle 2">
            <a:extLst>
              <a:ext uri="{FF2B5EF4-FFF2-40B4-BE49-F238E27FC236}">
                <a16:creationId xmlns:a16="http://schemas.microsoft.com/office/drawing/2014/main" id="{63EA682F-425F-4E59-A47C-72FE32689751}"/>
              </a:ext>
            </a:extLst>
          </p:cNvPr>
          <p:cNvSpPr>
            <a:spLocks noGrp="1"/>
          </p:cNvSpPr>
          <p:nvPr>
            <p:ph type="subTitle" idx="1"/>
          </p:nvPr>
        </p:nvSpPr>
        <p:spPr>
          <a:xfrm>
            <a:off x="7170819" y="4853318"/>
            <a:ext cx="4267200" cy="1655762"/>
          </a:xfrm>
        </p:spPr>
        <p:txBody>
          <a:bodyPr/>
          <a:lstStyle/>
          <a:p>
            <a:pPr algn="l"/>
            <a:r>
              <a:rPr lang="en-US"/>
              <a:t>Nhóm 15:</a:t>
            </a:r>
          </a:p>
          <a:p>
            <a:pPr algn="l"/>
            <a:r>
              <a:rPr lang="en-US"/>
              <a:t>	1. Trần Hoài Bão</a:t>
            </a:r>
          </a:p>
        </p:txBody>
      </p:sp>
      <p:sp>
        <p:nvSpPr>
          <p:cNvPr id="4" name="Subtitle 2">
            <a:extLst>
              <a:ext uri="{FF2B5EF4-FFF2-40B4-BE49-F238E27FC236}">
                <a16:creationId xmlns:a16="http://schemas.microsoft.com/office/drawing/2014/main" id="{12D2EC86-45F4-4831-B816-03E54AFB3F17}"/>
              </a:ext>
            </a:extLst>
          </p:cNvPr>
          <p:cNvSpPr txBox="1">
            <a:spLocks/>
          </p:cNvSpPr>
          <p:nvPr/>
        </p:nvSpPr>
        <p:spPr>
          <a:xfrm>
            <a:off x="1259393" y="2933445"/>
            <a:ext cx="9673214" cy="1655762"/>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a:solidFill>
                  <a:srgbClr val="FF0000"/>
                </a:solidFill>
              </a:rPr>
              <a:t>Đề tài</a:t>
            </a:r>
          </a:p>
          <a:p>
            <a:r>
              <a:rPr lang="en-US" sz="3500">
                <a:solidFill>
                  <a:srgbClr val="FF0000"/>
                </a:solidFill>
              </a:rPr>
              <a:t>PHÂN TÍCH YẾU TỐ ẢNH HƯỞNG ĐẾN GIÁ XE Ô TÔ TẠI VIỆT NAM</a:t>
            </a:r>
          </a:p>
        </p:txBody>
      </p:sp>
    </p:spTree>
    <p:extLst>
      <p:ext uri="{BB962C8B-B14F-4D97-AF65-F5344CB8AC3E}">
        <p14:creationId xmlns:p14="http://schemas.microsoft.com/office/powerpoint/2010/main" val="105570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6F7C-5726-4E4B-AC89-372198712DD1}"/>
              </a:ext>
            </a:extLst>
          </p:cNvPr>
          <p:cNvSpPr>
            <a:spLocks noGrp="1"/>
          </p:cNvSpPr>
          <p:nvPr>
            <p:ph type="title"/>
          </p:nvPr>
        </p:nvSpPr>
        <p:spPr/>
        <p:txBody>
          <a:bodyPr/>
          <a:lstStyle/>
          <a:p>
            <a:r>
              <a:rPr lang="en-US"/>
              <a:t>3. PHÂN TÍCH</a:t>
            </a:r>
          </a:p>
        </p:txBody>
      </p:sp>
      <p:pic>
        <p:nvPicPr>
          <p:cNvPr id="4" name="Picture 3" descr="A graph of a person&#10;&#10;Description automatically generated with medium confidence">
            <a:extLst>
              <a:ext uri="{FF2B5EF4-FFF2-40B4-BE49-F238E27FC236}">
                <a16:creationId xmlns:a16="http://schemas.microsoft.com/office/drawing/2014/main" id="{CEC47D25-C3F9-7E41-CD2D-ABE051734397}"/>
              </a:ext>
            </a:extLst>
          </p:cNvPr>
          <p:cNvPicPr>
            <a:picLocks noChangeAspect="1"/>
          </p:cNvPicPr>
          <p:nvPr/>
        </p:nvPicPr>
        <p:blipFill>
          <a:blip r:embed="rId2"/>
          <a:stretch>
            <a:fillRect/>
          </a:stretch>
        </p:blipFill>
        <p:spPr>
          <a:xfrm>
            <a:off x="1902589" y="1414838"/>
            <a:ext cx="8386822" cy="4028324"/>
          </a:xfrm>
          <a:prstGeom prst="rect">
            <a:avLst/>
          </a:prstGeom>
        </p:spPr>
      </p:pic>
      <p:sp>
        <p:nvSpPr>
          <p:cNvPr id="5" name="TextBox 4">
            <a:extLst>
              <a:ext uri="{FF2B5EF4-FFF2-40B4-BE49-F238E27FC236}">
                <a16:creationId xmlns:a16="http://schemas.microsoft.com/office/drawing/2014/main" id="{29F9AE54-DD10-50A9-5D61-3FBDF6FB1162}"/>
              </a:ext>
            </a:extLst>
          </p:cNvPr>
          <p:cNvSpPr txBox="1"/>
          <p:nvPr/>
        </p:nvSpPr>
        <p:spPr>
          <a:xfrm>
            <a:off x="2955403" y="5556378"/>
            <a:ext cx="6643868" cy="369332"/>
          </a:xfrm>
          <a:prstGeom prst="rect">
            <a:avLst/>
          </a:prstGeom>
          <a:noFill/>
        </p:spPr>
        <p:txBody>
          <a:bodyPr wrap="square" rtlCol="0">
            <a:spAutoFit/>
          </a:bodyPr>
          <a:lstStyle/>
          <a:p>
            <a:r>
              <a:rPr lang="en-US"/>
              <a:t>Biểu đồ thể hiện mức giá trung bình theo từng hãng xe</a:t>
            </a:r>
          </a:p>
        </p:txBody>
      </p:sp>
    </p:spTree>
    <p:extLst>
      <p:ext uri="{BB962C8B-B14F-4D97-AF65-F5344CB8AC3E}">
        <p14:creationId xmlns:p14="http://schemas.microsoft.com/office/powerpoint/2010/main" val="340224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6F7C-5726-4E4B-AC89-372198712DD1}"/>
              </a:ext>
            </a:extLst>
          </p:cNvPr>
          <p:cNvSpPr>
            <a:spLocks noGrp="1"/>
          </p:cNvSpPr>
          <p:nvPr>
            <p:ph type="title"/>
          </p:nvPr>
        </p:nvSpPr>
        <p:spPr/>
        <p:txBody>
          <a:bodyPr/>
          <a:lstStyle/>
          <a:p>
            <a:r>
              <a:rPr lang="en-US"/>
              <a:t>3. PHÂN TÍCH</a:t>
            </a:r>
          </a:p>
        </p:txBody>
      </p:sp>
      <p:sp>
        <p:nvSpPr>
          <p:cNvPr id="5" name="TextBox 4">
            <a:extLst>
              <a:ext uri="{FF2B5EF4-FFF2-40B4-BE49-F238E27FC236}">
                <a16:creationId xmlns:a16="http://schemas.microsoft.com/office/drawing/2014/main" id="{29F9AE54-DD10-50A9-5D61-3FBDF6FB1162}"/>
              </a:ext>
            </a:extLst>
          </p:cNvPr>
          <p:cNvSpPr txBox="1"/>
          <p:nvPr/>
        </p:nvSpPr>
        <p:spPr>
          <a:xfrm>
            <a:off x="2955402" y="5556378"/>
            <a:ext cx="7230319" cy="369332"/>
          </a:xfrm>
          <a:prstGeom prst="rect">
            <a:avLst/>
          </a:prstGeom>
          <a:noFill/>
        </p:spPr>
        <p:txBody>
          <a:bodyPr wrap="square" rtlCol="0">
            <a:spAutoFit/>
          </a:bodyPr>
          <a:lstStyle/>
          <a:p>
            <a:r>
              <a:rPr lang="en-US"/>
              <a:t>Biểu đồ thể hiện số lượng xe được đăng bán tại các tỉnh thành trên cả nước</a:t>
            </a:r>
          </a:p>
        </p:txBody>
      </p:sp>
      <p:pic>
        <p:nvPicPr>
          <p:cNvPr id="3" name="Picture 2">
            <a:extLst>
              <a:ext uri="{FF2B5EF4-FFF2-40B4-BE49-F238E27FC236}">
                <a16:creationId xmlns:a16="http://schemas.microsoft.com/office/drawing/2014/main" id="{D49847CE-E5AF-CE39-3D63-11845A0E0CE0}"/>
              </a:ext>
            </a:extLst>
          </p:cNvPr>
          <p:cNvPicPr>
            <a:picLocks noChangeAspect="1"/>
          </p:cNvPicPr>
          <p:nvPr/>
        </p:nvPicPr>
        <p:blipFill>
          <a:blip r:embed="rId2"/>
          <a:stretch>
            <a:fillRect/>
          </a:stretch>
        </p:blipFill>
        <p:spPr>
          <a:xfrm>
            <a:off x="1429758" y="1301622"/>
            <a:ext cx="9924041" cy="4254756"/>
          </a:xfrm>
          <a:prstGeom prst="rect">
            <a:avLst/>
          </a:prstGeom>
        </p:spPr>
      </p:pic>
    </p:spTree>
    <p:extLst>
      <p:ext uri="{BB962C8B-B14F-4D97-AF65-F5344CB8AC3E}">
        <p14:creationId xmlns:p14="http://schemas.microsoft.com/office/powerpoint/2010/main" val="166180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6F7C-5726-4E4B-AC89-372198712DD1}"/>
              </a:ext>
            </a:extLst>
          </p:cNvPr>
          <p:cNvSpPr>
            <a:spLocks noGrp="1"/>
          </p:cNvSpPr>
          <p:nvPr>
            <p:ph type="title"/>
          </p:nvPr>
        </p:nvSpPr>
        <p:spPr/>
        <p:txBody>
          <a:bodyPr/>
          <a:lstStyle/>
          <a:p>
            <a:r>
              <a:rPr lang="en-US"/>
              <a:t>3. PHÂN TÍCH</a:t>
            </a:r>
          </a:p>
        </p:txBody>
      </p:sp>
      <p:sp>
        <p:nvSpPr>
          <p:cNvPr id="5" name="TextBox 4">
            <a:extLst>
              <a:ext uri="{FF2B5EF4-FFF2-40B4-BE49-F238E27FC236}">
                <a16:creationId xmlns:a16="http://schemas.microsoft.com/office/drawing/2014/main" id="{29F9AE54-DD10-50A9-5D61-3FBDF6FB1162}"/>
              </a:ext>
            </a:extLst>
          </p:cNvPr>
          <p:cNvSpPr txBox="1"/>
          <p:nvPr/>
        </p:nvSpPr>
        <p:spPr>
          <a:xfrm>
            <a:off x="8309659" y="1690688"/>
            <a:ext cx="3577541" cy="923330"/>
          </a:xfrm>
          <a:prstGeom prst="rect">
            <a:avLst/>
          </a:prstGeom>
          <a:noFill/>
        </p:spPr>
        <p:txBody>
          <a:bodyPr wrap="square" rtlCol="0">
            <a:spAutoFit/>
          </a:bodyPr>
          <a:lstStyle/>
          <a:p>
            <a:r>
              <a:rPr lang="en-US"/>
              <a:t>Biểu đồ thể hiện số lượng xe được bán ở phân khúc giá trung bình trên 5 tỷ ở mỗi tỉnh thành</a:t>
            </a:r>
          </a:p>
        </p:txBody>
      </p:sp>
      <p:pic>
        <p:nvPicPr>
          <p:cNvPr id="4" name="Picture 3" descr="A graph of different colored bars&#10;&#10;Description automatically generated">
            <a:extLst>
              <a:ext uri="{FF2B5EF4-FFF2-40B4-BE49-F238E27FC236}">
                <a16:creationId xmlns:a16="http://schemas.microsoft.com/office/drawing/2014/main" id="{5FF9C669-C3B2-1E3B-1E08-DF5ECC7798B1}"/>
              </a:ext>
            </a:extLst>
          </p:cNvPr>
          <p:cNvPicPr>
            <a:picLocks noChangeAspect="1"/>
          </p:cNvPicPr>
          <p:nvPr/>
        </p:nvPicPr>
        <p:blipFill>
          <a:blip r:embed="rId2"/>
          <a:stretch>
            <a:fillRect/>
          </a:stretch>
        </p:blipFill>
        <p:spPr>
          <a:xfrm>
            <a:off x="838200" y="1560150"/>
            <a:ext cx="7177266" cy="5031631"/>
          </a:xfrm>
          <a:prstGeom prst="rect">
            <a:avLst/>
          </a:prstGeom>
        </p:spPr>
      </p:pic>
    </p:spTree>
    <p:extLst>
      <p:ext uri="{BB962C8B-B14F-4D97-AF65-F5344CB8AC3E}">
        <p14:creationId xmlns:p14="http://schemas.microsoft.com/office/powerpoint/2010/main" val="4062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6F7C-5726-4E4B-AC89-372198712DD1}"/>
              </a:ext>
            </a:extLst>
          </p:cNvPr>
          <p:cNvSpPr>
            <a:spLocks noGrp="1"/>
          </p:cNvSpPr>
          <p:nvPr>
            <p:ph type="title"/>
          </p:nvPr>
        </p:nvSpPr>
        <p:spPr/>
        <p:txBody>
          <a:bodyPr/>
          <a:lstStyle/>
          <a:p>
            <a:r>
              <a:rPr lang="en-US"/>
              <a:t>3. KẾT QUẢ</a:t>
            </a:r>
          </a:p>
        </p:txBody>
      </p:sp>
      <p:graphicFrame>
        <p:nvGraphicFramePr>
          <p:cNvPr id="5" name="Table 4">
            <a:extLst>
              <a:ext uri="{FF2B5EF4-FFF2-40B4-BE49-F238E27FC236}">
                <a16:creationId xmlns:a16="http://schemas.microsoft.com/office/drawing/2014/main" id="{4A3BBD98-0E6A-87BD-795B-2509D040F83F}"/>
              </a:ext>
            </a:extLst>
          </p:cNvPr>
          <p:cNvGraphicFramePr>
            <a:graphicFrameLocks noGrp="1"/>
          </p:cNvGraphicFramePr>
          <p:nvPr>
            <p:extLst>
              <p:ext uri="{D42A27DB-BD31-4B8C-83A1-F6EECF244321}">
                <p14:modId xmlns:p14="http://schemas.microsoft.com/office/powerpoint/2010/main" val="1496365718"/>
              </p:ext>
            </p:extLst>
          </p:nvPr>
        </p:nvGraphicFramePr>
        <p:xfrm>
          <a:off x="1678330" y="1327556"/>
          <a:ext cx="8495817" cy="5393208"/>
        </p:xfrm>
        <a:graphic>
          <a:graphicData uri="http://schemas.openxmlformats.org/drawingml/2006/table">
            <a:tbl>
              <a:tblPr/>
              <a:tblGrid>
                <a:gridCol w="1307939">
                  <a:extLst>
                    <a:ext uri="{9D8B030D-6E8A-4147-A177-3AD203B41FA5}">
                      <a16:colId xmlns:a16="http://schemas.microsoft.com/office/drawing/2014/main" val="1892752395"/>
                    </a:ext>
                  </a:extLst>
                </a:gridCol>
                <a:gridCol w="1446835">
                  <a:extLst>
                    <a:ext uri="{9D8B030D-6E8A-4147-A177-3AD203B41FA5}">
                      <a16:colId xmlns:a16="http://schemas.microsoft.com/office/drawing/2014/main" val="4258015744"/>
                    </a:ext>
                  </a:extLst>
                </a:gridCol>
                <a:gridCol w="5741043">
                  <a:extLst>
                    <a:ext uri="{9D8B030D-6E8A-4147-A177-3AD203B41FA5}">
                      <a16:colId xmlns:a16="http://schemas.microsoft.com/office/drawing/2014/main" val="1262808158"/>
                    </a:ext>
                  </a:extLst>
                </a:gridCol>
              </a:tblGrid>
              <a:tr h="99421">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Thang đo</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Kết quả</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Nhận xét</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185246"/>
                  </a:ext>
                </a:extLst>
              </a:tr>
              <a:tr h="1567921">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MSE</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0.000568</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Giá trị MSE càng thấp, mô hình càng chính xác. Trong trường hợp này, MSE là 0.000568, điều này gợi ý rằng sai số trung bình giữa giá trị dự đoán và giá trị thực tế là khá nhỏ.</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3895955"/>
                  </a:ext>
                </a:extLst>
              </a:tr>
              <a:tr h="1454959">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MAE</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0.009698</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Trong trường hợp này, MAE là 0.009698, điều này cũng gợi ý rằng sai số trung bình là khá nhỏ.</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955134"/>
                  </a:ext>
                </a:extLst>
              </a:tr>
              <a:tr h="1229036">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R-squared</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0.644</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R-squared đo lường mức độ giải thích của mô hình đối với sự biến động của dữ liệu. Nó có giá trị từ 0 đến 1, và giá trị càng gần 1 thì mô hình càng tốt. Trong trường hợp này, R-squared là 0.644, điều này cho biết mô hình giải thích được khoảng 64.4% biến động của dữ liệu.</a:t>
                      </a:r>
                    </a:p>
                  </a:txBody>
                  <a:tcPr marL="26068" marR="26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3904046"/>
                  </a:ext>
                </a:extLst>
              </a:tr>
            </a:tbl>
          </a:graphicData>
        </a:graphic>
      </p:graphicFrame>
    </p:spTree>
    <p:extLst>
      <p:ext uri="{BB962C8B-B14F-4D97-AF65-F5344CB8AC3E}">
        <p14:creationId xmlns:p14="http://schemas.microsoft.com/office/powerpoint/2010/main" val="129707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6F7C-5726-4E4B-AC89-372198712DD1}"/>
              </a:ext>
            </a:extLst>
          </p:cNvPr>
          <p:cNvSpPr>
            <a:spLocks noGrp="1"/>
          </p:cNvSpPr>
          <p:nvPr>
            <p:ph type="title"/>
          </p:nvPr>
        </p:nvSpPr>
        <p:spPr/>
        <p:txBody>
          <a:bodyPr/>
          <a:lstStyle/>
          <a:p>
            <a:r>
              <a:rPr lang="en-US"/>
              <a:t>3. KẾT QUẢ</a:t>
            </a:r>
          </a:p>
        </p:txBody>
      </p:sp>
      <p:pic>
        <p:nvPicPr>
          <p:cNvPr id="3" name="Picture 2" descr="A green and black graph&#10;&#10;Description automatically generated">
            <a:extLst>
              <a:ext uri="{FF2B5EF4-FFF2-40B4-BE49-F238E27FC236}">
                <a16:creationId xmlns:a16="http://schemas.microsoft.com/office/drawing/2014/main" id="{2D995350-4C29-841F-1954-555EF314E023}"/>
              </a:ext>
            </a:extLst>
          </p:cNvPr>
          <p:cNvPicPr>
            <a:picLocks noChangeAspect="1"/>
          </p:cNvPicPr>
          <p:nvPr/>
        </p:nvPicPr>
        <p:blipFill>
          <a:blip r:embed="rId2"/>
          <a:stretch>
            <a:fillRect/>
          </a:stretch>
        </p:blipFill>
        <p:spPr>
          <a:xfrm>
            <a:off x="6483450" y="790575"/>
            <a:ext cx="5591175" cy="6067425"/>
          </a:xfrm>
          <a:prstGeom prst="rect">
            <a:avLst/>
          </a:prstGeom>
        </p:spPr>
      </p:pic>
      <p:sp>
        <p:nvSpPr>
          <p:cNvPr id="6" name="TextBox 5">
            <a:extLst>
              <a:ext uri="{FF2B5EF4-FFF2-40B4-BE49-F238E27FC236}">
                <a16:creationId xmlns:a16="http://schemas.microsoft.com/office/drawing/2014/main" id="{59F0208D-7515-D1D8-A487-FB7380D4FB76}"/>
              </a:ext>
            </a:extLst>
          </p:cNvPr>
          <p:cNvSpPr txBox="1"/>
          <p:nvPr/>
        </p:nvSpPr>
        <p:spPr>
          <a:xfrm>
            <a:off x="389380" y="1984021"/>
            <a:ext cx="6094070" cy="2754600"/>
          </a:xfrm>
          <a:prstGeom prst="rect">
            <a:avLst/>
          </a:prstGeom>
          <a:noFill/>
        </p:spPr>
        <p:txBody>
          <a:bodyPr wrap="square">
            <a:spAutoFit/>
          </a:bodyPr>
          <a:lstStyle/>
          <a:p>
            <a:pPr marL="0" marR="0" algn="just">
              <a:lnSpc>
                <a:spcPct val="150000"/>
              </a:lnSpc>
              <a:spcBef>
                <a:spcPts val="0"/>
              </a:spcBef>
              <a:spcAft>
                <a:spcPts val="600"/>
              </a:spcAft>
            </a:pPr>
            <a:r>
              <a:rPr lang="en-US" sz="2200">
                <a:effectLst/>
                <a:latin typeface="Arial" panose="020B0604020202020204" pitchFamily="34" charset="0"/>
                <a:ea typeface="Calibri" panose="020F0502020204030204" pitchFamily="34" charset="0"/>
                <a:cs typeface="Arial" panose="020B0604020202020204" pitchFamily="34" charset="0"/>
              </a:rPr>
              <a:t>Từ những phân tích trên, nhóm em rút ra nhận xét rằng các yếu tố có ảnh hưởng nhiều đến giá xe bao gồm: Hãng xe, kiểu dáng, nhiên liệu, dung tích xy lanh và hệ thống dẫn động.</a:t>
            </a:r>
          </a:p>
          <a:p>
            <a:br>
              <a:rPr lang="en-US" sz="1800">
                <a:effectLst/>
                <a:latin typeface="Times New Roman" panose="02020603050405020304" pitchFamily="18" charset="0"/>
                <a:ea typeface="Calibri" panose="020F0502020204030204" pitchFamily="34" charset="0"/>
              </a:rPr>
            </a:br>
            <a:endParaRPr lang="en-US"/>
          </a:p>
        </p:txBody>
      </p:sp>
    </p:spTree>
    <p:extLst>
      <p:ext uri="{BB962C8B-B14F-4D97-AF65-F5344CB8AC3E}">
        <p14:creationId xmlns:p14="http://schemas.microsoft.com/office/powerpoint/2010/main" val="60635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BA54-9739-4AD5-BC58-14912BF8F559}"/>
              </a:ext>
            </a:extLst>
          </p:cNvPr>
          <p:cNvSpPr>
            <a:spLocks noGrp="1"/>
          </p:cNvSpPr>
          <p:nvPr>
            <p:ph type="title"/>
          </p:nvPr>
        </p:nvSpPr>
        <p:spPr/>
        <p:txBody>
          <a:bodyPr/>
          <a:lstStyle/>
          <a:p>
            <a:r>
              <a:rPr lang="en-US"/>
              <a:t>KẾT THÚC BÀI THUYẾT TRÌNH</a:t>
            </a:r>
          </a:p>
        </p:txBody>
      </p:sp>
      <p:sp>
        <p:nvSpPr>
          <p:cNvPr id="3" name="Content Placeholder 2">
            <a:extLst>
              <a:ext uri="{FF2B5EF4-FFF2-40B4-BE49-F238E27FC236}">
                <a16:creationId xmlns:a16="http://schemas.microsoft.com/office/drawing/2014/main" id="{AAD11E2B-C9E9-491E-BCE6-BE7BD48FC22D}"/>
              </a:ext>
            </a:extLst>
          </p:cNvPr>
          <p:cNvSpPr>
            <a:spLocks noGrp="1"/>
          </p:cNvSpPr>
          <p:nvPr>
            <p:ph idx="1"/>
          </p:nvPr>
        </p:nvSpPr>
        <p:spPr/>
        <p:txBody>
          <a:bodyPr anchor="ctr">
            <a:normAutofit/>
          </a:bodyPr>
          <a:lstStyle/>
          <a:p>
            <a:pPr marL="0" indent="0" algn="ctr">
              <a:buNone/>
            </a:pPr>
            <a:r>
              <a:rPr lang="en-US" sz="6000"/>
              <a:t>Q&amp;A</a:t>
            </a:r>
          </a:p>
        </p:txBody>
      </p:sp>
    </p:spTree>
    <p:extLst>
      <p:ext uri="{BB962C8B-B14F-4D97-AF65-F5344CB8AC3E}">
        <p14:creationId xmlns:p14="http://schemas.microsoft.com/office/powerpoint/2010/main" val="142799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D8A9-064F-4F6E-B75E-2EC7F821E6FE}"/>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F4528B92-6FD7-4432-8150-75196CD07981}"/>
              </a:ext>
            </a:extLst>
          </p:cNvPr>
          <p:cNvSpPr>
            <a:spLocks noGrp="1"/>
          </p:cNvSpPr>
          <p:nvPr>
            <p:ph idx="1"/>
          </p:nvPr>
        </p:nvSpPr>
        <p:spPr/>
        <p:txBody>
          <a:bodyPr/>
          <a:lstStyle/>
          <a:p>
            <a:pPr marL="514350" indent="-514350">
              <a:buFont typeface="+mj-lt"/>
              <a:buAutoNum type="arabicPeriod"/>
            </a:pPr>
            <a:r>
              <a:rPr lang="en-US"/>
              <a:t>Giới thiệu</a:t>
            </a:r>
          </a:p>
          <a:p>
            <a:pPr marL="514350" indent="-514350">
              <a:buFont typeface="+mj-lt"/>
              <a:buAutoNum type="arabicPeriod"/>
            </a:pPr>
            <a:r>
              <a:rPr lang="en-US"/>
              <a:t>Mô tả bộ dữ liệu</a:t>
            </a:r>
          </a:p>
          <a:p>
            <a:pPr marL="514350" indent="-514350">
              <a:buFont typeface="+mj-lt"/>
              <a:buAutoNum type="arabicPeriod"/>
            </a:pPr>
            <a:r>
              <a:rPr lang="en-US"/>
              <a:t>Phân tích</a:t>
            </a:r>
          </a:p>
          <a:p>
            <a:pPr marL="514350" indent="-514350">
              <a:buFont typeface="+mj-lt"/>
              <a:buAutoNum type="arabicPeriod"/>
            </a:pPr>
            <a:r>
              <a:rPr lang="en-US"/>
              <a:t>Kết quả</a:t>
            </a:r>
          </a:p>
        </p:txBody>
      </p:sp>
    </p:spTree>
    <p:extLst>
      <p:ext uri="{BB962C8B-B14F-4D97-AF65-F5344CB8AC3E}">
        <p14:creationId xmlns:p14="http://schemas.microsoft.com/office/powerpoint/2010/main" val="202994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27F3-3CD5-440C-AB2A-D214803D0A55}"/>
              </a:ext>
            </a:extLst>
          </p:cNvPr>
          <p:cNvSpPr>
            <a:spLocks noGrp="1"/>
          </p:cNvSpPr>
          <p:nvPr>
            <p:ph type="title"/>
          </p:nvPr>
        </p:nvSpPr>
        <p:spPr/>
        <p:txBody>
          <a:bodyPr/>
          <a:lstStyle/>
          <a:p>
            <a:r>
              <a:rPr lang="en-US"/>
              <a:t>1. Giới thiệu</a:t>
            </a:r>
          </a:p>
        </p:txBody>
      </p:sp>
      <p:sp>
        <p:nvSpPr>
          <p:cNvPr id="3" name="Content Placeholder 2">
            <a:extLst>
              <a:ext uri="{FF2B5EF4-FFF2-40B4-BE49-F238E27FC236}">
                <a16:creationId xmlns:a16="http://schemas.microsoft.com/office/drawing/2014/main" id="{567648B8-2155-468C-B7F8-D51EB73EAF45}"/>
              </a:ext>
            </a:extLst>
          </p:cNvPr>
          <p:cNvSpPr>
            <a:spLocks noGrp="1"/>
          </p:cNvSpPr>
          <p:nvPr>
            <p:ph idx="1"/>
          </p:nvPr>
        </p:nvSpPr>
        <p:spPr/>
        <p:txBody>
          <a:bodyPr>
            <a:normAutofit fontScale="77500" lnSpcReduction="20000"/>
          </a:bodyPr>
          <a:lstStyle/>
          <a:p>
            <a:pPr marL="0" marR="0" algn="just">
              <a:lnSpc>
                <a:spcPct val="150000"/>
              </a:lnSpc>
              <a:spcBef>
                <a:spcPts val="0"/>
              </a:spcBef>
              <a:spcAft>
                <a:spcPts val="600"/>
              </a:spcAft>
            </a:pPr>
            <a:r>
              <a:rPr lang="en-US">
                <a:effectLst/>
                <a:ea typeface="Calibri" panose="020F0502020204030204" pitchFamily="34" charset="0"/>
                <a:cs typeface="Times New Roman" panose="02020603050405020304" pitchFamily="18" charset="0"/>
              </a:rPr>
              <a:t>Đồ án này sẽ tập trung vào việc phân tích những yếu tố quyết định giá xe ô tô tại Việt Nam. Qua quá trình phân tích này, nhóm em hy vọng sẽ mang lại cái nhìn toàn diện và sâu sắc về cách mà những biến động trong môi trường nội và ngoại vi của Việt Nam có thể ảnh hưởng đến giá cả xe ô tô.</a:t>
            </a:r>
          </a:p>
          <a:p>
            <a:pPr marL="0" marR="0" algn="just">
              <a:lnSpc>
                <a:spcPct val="150000"/>
              </a:lnSpc>
              <a:spcBef>
                <a:spcPts val="0"/>
              </a:spcBef>
              <a:spcAft>
                <a:spcPts val="600"/>
              </a:spcAft>
            </a:pPr>
            <a:r>
              <a:rPr lang="en-US">
                <a:effectLst/>
                <a:ea typeface="Calibri" panose="020F0502020204030204" pitchFamily="34" charset="0"/>
                <a:cs typeface="Times New Roman" panose="02020603050405020304" pitchFamily="18" charset="0"/>
              </a:rPr>
              <a:t>Phương pháp nghiên cứu sẽ bao gồm việc thu thập dữ liệu từ các nguồn tin cậy, sử dụng các mô hình phân tích thống kê và các phương pháp máy học để xử lý và đánh giá dữ liệu. Kết quả từ đồ án có thể cung cấp thông tin quý báu cho các doanh nghiệp ô tô, chính phủ, cũng như người tiêu dùng, để họ có thể hiểu rõ hơn về cơ cấu giá cả thị trường và đưa ra các quyết định chiến lược phù hợp.</a:t>
            </a:r>
          </a:p>
          <a:p>
            <a:pPr marL="0" marR="0" algn="just">
              <a:lnSpc>
                <a:spcPct val="150000"/>
              </a:lnSpc>
              <a:spcBef>
                <a:spcPts val="0"/>
              </a:spcBef>
              <a:spcAft>
                <a:spcPts val="600"/>
              </a:spcAft>
            </a:pPr>
            <a:endParaRPr lang="en-US" sz="24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695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27F3-3CD5-440C-AB2A-D214803D0A55}"/>
              </a:ext>
            </a:extLst>
          </p:cNvPr>
          <p:cNvSpPr>
            <a:spLocks noGrp="1"/>
          </p:cNvSpPr>
          <p:nvPr>
            <p:ph type="title"/>
          </p:nvPr>
        </p:nvSpPr>
        <p:spPr/>
        <p:txBody>
          <a:bodyPr/>
          <a:lstStyle/>
          <a:p>
            <a:r>
              <a:rPr lang="en-US"/>
              <a:t>2. MÔ TẢ BỘ DỮ LIỆU</a:t>
            </a:r>
          </a:p>
        </p:txBody>
      </p:sp>
      <p:sp>
        <p:nvSpPr>
          <p:cNvPr id="3" name="Content Placeholder 2">
            <a:extLst>
              <a:ext uri="{FF2B5EF4-FFF2-40B4-BE49-F238E27FC236}">
                <a16:creationId xmlns:a16="http://schemas.microsoft.com/office/drawing/2014/main" id="{567648B8-2155-468C-B7F8-D51EB73EAF45}"/>
              </a:ext>
            </a:extLst>
          </p:cNvPr>
          <p:cNvSpPr>
            <a:spLocks noGrp="1"/>
          </p:cNvSpPr>
          <p:nvPr>
            <p:ph idx="1"/>
          </p:nvPr>
        </p:nvSpPr>
        <p:spPr/>
        <p:txBody>
          <a:bodyPr/>
          <a:lstStyle/>
          <a:p>
            <a:r>
              <a:rPr lang="en-US" sz="2800">
                <a:effectLst/>
                <a:latin typeface="Times New Roman" panose="02020603050405020304" pitchFamily="18" charset="0"/>
                <a:ea typeface="Calibri" panose="020F0502020204030204" pitchFamily="34" charset="0"/>
              </a:rPr>
              <a:t>Bộ dữ liệu ban đầu gồm 15,000 dòng tương ứng với 15,000 tin đăng bán xe ô tô được thu thập từ trang web bonbanh.com.</a:t>
            </a:r>
          </a:p>
          <a:p>
            <a:r>
              <a:rPr lang="en-US" sz="2800">
                <a:effectLst/>
                <a:latin typeface="Times New Roman" panose="02020603050405020304" pitchFamily="18" charset="0"/>
                <a:ea typeface="Calibri" panose="020F0502020204030204" pitchFamily="34" charset="0"/>
              </a:rPr>
              <a:t>Bonbanh.com là một trang web đặc biệt dành cho cộng đồng đam mê và quan tâm đến lĩnh vực ô tô hoặc với những cá nhân có nhu cầu mua bán ô tô nói chung tại Việt Nam.</a:t>
            </a:r>
            <a:endParaRPr lang="en-US"/>
          </a:p>
        </p:txBody>
      </p:sp>
    </p:spTree>
    <p:extLst>
      <p:ext uri="{BB962C8B-B14F-4D97-AF65-F5344CB8AC3E}">
        <p14:creationId xmlns:p14="http://schemas.microsoft.com/office/powerpoint/2010/main" val="233632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27F3-3CD5-440C-AB2A-D214803D0A55}"/>
              </a:ext>
            </a:extLst>
          </p:cNvPr>
          <p:cNvSpPr>
            <a:spLocks noGrp="1"/>
          </p:cNvSpPr>
          <p:nvPr>
            <p:ph type="title"/>
          </p:nvPr>
        </p:nvSpPr>
        <p:spPr/>
        <p:txBody>
          <a:bodyPr/>
          <a:lstStyle/>
          <a:p>
            <a:r>
              <a:rPr lang="en-US"/>
              <a:t>2. MÔ TẢ BỘ DỮ LIỆU</a:t>
            </a:r>
          </a:p>
        </p:txBody>
      </p:sp>
      <p:sp>
        <p:nvSpPr>
          <p:cNvPr id="3" name="Content Placeholder 2">
            <a:extLst>
              <a:ext uri="{FF2B5EF4-FFF2-40B4-BE49-F238E27FC236}">
                <a16:creationId xmlns:a16="http://schemas.microsoft.com/office/drawing/2014/main" id="{567648B8-2155-468C-B7F8-D51EB73EAF45}"/>
              </a:ext>
            </a:extLst>
          </p:cNvPr>
          <p:cNvSpPr>
            <a:spLocks noGrp="1"/>
          </p:cNvSpPr>
          <p:nvPr>
            <p:ph idx="1"/>
          </p:nvPr>
        </p:nvSpPr>
        <p:spPr>
          <a:xfrm>
            <a:off x="838200" y="1825625"/>
            <a:ext cx="5257800" cy="4351338"/>
          </a:xfrm>
        </p:spPr>
        <p:txBody>
          <a:bodyPr>
            <a:noAutofit/>
          </a:bodyPr>
          <a:lstStyle/>
          <a:p>
            <a:pPr marL="285750" indent="-285750" algn="just">
              <a:lnSpc>
                <a:spcPct val="150000"/>
              </a:lnSpc>
              <a:spcBef>
                <a:spcPts val="0"/>
              </a:spcBef>
              <a:buFont typeface="Courier New" panose="02070309020205020404" pitchFamily="49" charset="0"/>
              <a:buChar char="o"/>
            </a:pPr>
            <a:r>
              <a:rPr lang="en-US" sz="1800" b="1">
                <a:effectLst/>
                <a:latin typeface="Arial" panose="020B0604020202020204" pitchFamily="34" charset="0"/>
                <a:ea typeface="Calibri" panose="020F0502020204030204" pitchFamily="34" charset="0"/>
                <a:cs typeface="Arial" panose="020B0604020202020204" pitchFamily="34" charset="0"/>
              </a:rPr>
              <a:t>Dữ Liệu Phong Phú:</a:t>
            </a:r>
            <a:r>
              <a:rPr lang="en-US" sz="1800">
                <a:effectLst/>
                <a:latin typeface="Arial" panose="020B0604020202020204" pitchFamily="34" charset="0"/>
                <a:ea typeface="Calibri" panose="020F0502020204030204" pitchFamily="34" charset="0"/>
                <a:cs typeface="Arial" panose="020B0604020202020204" pitchFamily="34" charset="0"/>
              </a:rPr>
              <a:t> Bonbanh.com là nơi tập trung cung cấp thông tin đa dạng về các loại xe ô tô, từ xe mới đến xe đã qua sử dụng. Người dùng có thể dễ dàng tìm kiếm, so sánh và lựa chọn xe theo nhu cầu của mình.</a:t>
            </a:r>
          </a:p>
          <a:p>
            <a:pPr marL="285750" indent="-285750" algn="just">
              <a:lnSpc>
                <a:spcPct val="150000"/>
              </a:lnSpc>
              <a:spcBef>
                <a:spcPts val="0"/>
              </a:spcBef>
              <a:spcAft>
                <a:spcPts val="600"/>
              </a:spcAft>
              <a:buFont typeface="Courier New" panose="02070309020205020404" pitchFamily="49" charset="0"/>
              <a:buChar char="o"/>
            </a:pPr>
            <a:r>
              <a:rPr lang="en-US" sz="1800" b="1">
                <a:effectLst/>
                <a:latin typeface="Arial" panose="020B0604020202020204" pitchFamily="34" charset="0"/>
                <a:ea typeface="Calibri" panose="020F0502020204030204" pitchFamily="34" charset="0"/>
                <a:cs typeface="Arial" panose="020B0604020202020204" pitchFamily="34" charset="0"/>
              </a:rPr>
              <a:t>Cộng Đồng Sôi Động:</a:t>
            </a:r>
            <a:r>
              <a:rPr lang="en-US" sz="1800">
                <a:effectLst/>
                <a:latin typeface="Arial" panose="020B0604020202020204" pitchFamily="34" charset="0"/>
                <a:ea typeface="Calibri" panose="020F0502020204030204" pitchFamily="34" charset="0"/>
                <a:cs typeface="Arial" panose="020B0604020202020204" pitchFamily="34" charset="0"/>
              </a:rPr>
              <a:t> Với lượng người truy cập đông đảo, Bonbanh.com là nơi tương tác và chia sẻ thông tin giữa các độc giả, đồng thời cung cấp không gian để cộng đồng ô tô Việt Nam trao đổi kinh nghiệm và kiến thức.</a:t>
            </a:r>
          </a:p>
          <a:p>
            <a:endParaRPr lang="en-US" sz="18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E7D812A-1043-82D0-DBC3-96EAF5EB6131}"/>
              </a:ext>
            </a:extLst>
          </p:cNvPr>
          <p:cNvPicPr>
            <a:picLocks noChangeAspect="1"/>
          </p:cNvPicPr>
          <p:nvPr/>
        </p:nvPicPr>
        <p:blipFill>
          <a:blip r:embed="rId2"/>
          <a:stretch>
            <a:fillRect/>
          </a:stretch>
        </p:blipFill>
        <p:spPr>
          <a:xfrm>
            <a:off x="6328582" y="1406769"/>
            <a:ext cx="5605510" cy="3076773"/>
          </a:xfrm>
          <a:prstGeom prst="rect">
            <a:avLst/>
          </a:prstGeom>
        </p:spPr>
      </p:pic>
    </p:spTree>
    <p:extLst>
      <p:ext uri="{BB962C8B-B14F-4D97-AF65-F5344CB8AC3E}">
        <p14:creationId xmlns:p14="http://schemas.microsoft.com/office/powerpoint/2010/main" val="2724550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27F3-3CD5-440C-AB2A-D214803D0A55}"/>
              </a:ext>
            </a:extLst>
          </p:cNvPr>
          <p:cNvSpPr>
            <a:spLocks noGrp="1"/>
          </p:cNvSpPr>
          <p:nvPr>
            <p:ph type="title"/>
          </p:nvPr>
        </p:nvSpPr>
        <p:spPr/>
        <p:txBody>
          <a:bodyPr/>
          <a:lstStyle/>
          <a:p>
            <a:r>
              <a:rPr lang="en-US"/>
              <a:t>2. MÔ TẢ BỘ DỮ LIỆU</a:t>
            </a:r>
          </a:p>
        </p:txBody>
      </p:sp>
      <p:sp>
        <p:nvSpPr>
          <p:cNvPr id="3" name="Content Placeholder 2">
            <a:extLst>
              <a:ext uri="{FF2B5EF4-FFF2-40B4-BE49-F238E27FC236}">
                <a16:creationId xmlns:a16="http://schemas.microsoft.com/office/drawing/2014/main" id="{567648B8-2155-468C-B7F8-D51EB73EAF45}"/>
              </a:ext>
            </a:extLst>
          </p:cNvPr>
          <p:cNvSpPr>
            <a:spLocks noGrp="1"/>
          </p:cNvSpPr>
          <p:nvPr>
            <p:ph idx="1"/>
          </p:nvPr>
        </p:nvSpPr>
        <p:spPr>
          <a:xfrm>
            <a:off x="838200" y="1825625"/>
            <a:ext cx="5257800" cy="4351338"/>
          </a:xfrm>
        </p:spPr>
        <p:txBody>
          <a:bodyPr>
            <a:noAutofit/>
          </a:bodyPr>
          <a:lstStyle/>
          <a:p>
            <a:pPr marL="285750" indent="-285750" algn="just">
              <a:lnSpc>
                <a:spcPct val="150000"/>
              </a:lnSpc>
              <a:spcBef>
                <a:spcPts val="0"/>
              </a:spcBef>
              <a:buFont typeface="Courier New" panose="02070309020205020404" pitchFamily="49" charset="0"/>
              <a:buChar char="o"/>
            </a:pPr>
            <a:r>
              <a:rPr lang="en-US" sz="1800" b="1">
                <a:effectLst/>
                <a:latin typeface="Arial" panose="020B0604020202020204" pitchFamily="34" charset="0"/>
                <a:ea typeface="Calibri" panose="020F0502020204030204" pitchFamily="34" charset="0"/>
                <a:cs typeface="Arial" panose="020B0604020202020204" pitchFamily="34" charset="0"/>
              </a:rPr>
              <a:t>Dữ Liệu Phong Phú:</a:t>
            </a:r>
            <a:r>
              <a:rPr lang="en-US" sz="1800">
                <a:effectLst/>
                <a:latin typeface="Arial" panose="020B0604020202020204" pitchFamily="34" charset="0"/>
                <a:ea typeface="Calibri" panose="020F0502020204030204" pitchFamily="34" charset="0"/>
                <a:cs typeface="Arial" panose="020B0604020202020204" pitchFamily="34" charset="0"/>
              </a:rPr>
              <a:t> Bonbanh.com là nơi tập trung cung cấp thông tin đa dạng về các loại xe ô tô, từ xe mới đến xe đã qua sử dụng. Người dùng có thể dễ dàng tìm kiếm, so sánh và lựa chọn xe theo nhu cầu của mình.</a:t>
            </a:r>
          </a:p>
          <a:p>
            <a:pPr marL="285750" indent="-285750" algn="just">
              <a:lnSpc>
                <a:spcPct val="150000"/>
              </a:lnSpc>
              <a:spcBef>
                <a:spcPts val="0"/>
              </a:spcBef>
              <a:spcAft>
                <a:spcPts val="600"/>
              </a:spcAft>
              <a:buFont typeface="Courier New" panose="02070309020205020404" pitchFamily="49" charset="0"/>
              <a:buChar char="o"/>
            </a:pPr>
            <a:r>
              <a:rPr lang="en-US" sz="1800" b="1">
                <a:effectLst/>
                <a:latin typeface="Arial" panose="020B0604020202020204" pitchFamily="34" charset="0"/>
                <a:ea typeface="Calibri" panose="020F0502020204030204" pitchFamily="34" charset="0"/>
                <a:cs typeface="Arial" panose="020B0604020202020204" pitchFamily="34" charset="0"/>
              </a:rPr>
              <a:t>Cộng Đồng Sôi Động:</a:t>
            </a:r>
            <a:r>
              <a:rPr lang="en-US" sz="1800">
                <a:effectLst/>
                <a:latin typeface="Arial" panose="020B0604020202020204" pitchFamily="34" charset="0"/>
                <a:ea typeface="Calibri" panose="020F0502020204030204" pitchFamily="34" charset="0"/>
                <a:cs typeface="Arial" panose="020B0604020202020204" pitchFamily="34" charset="0"/>
              </a:rPr>
              <a:t> Với lượng người truy cập đông đảo, Bonbanh.com là nơi tương tác và chia sẻ thông tin giữa các độc giả, đồng thời cung cấp không gian để cộng đồng ô tô Việt Nam trao đổi kinh nghiệm và kiến thức.</a:t>
            </a:r>
          </a:p>
          <a:p>
            <a:endParaRPr lang="en-US" sz="18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E7D812A-1043-82D0-DBC3-96EAF5EB6131}"/>
              </a:ext>
            </a:extLst>
          </p:cNvPr>
          <p:cNvPicPr>
            <a:picLocks noChangeAspect="1"/>
          </p:cNvPicPr>
          <p:nvPr/>
        </p:nvPicPr>
        <p:blipFill>
          <a:blip r:embed="rId2"/>
          <a:stretch>
            <a:fillRect/>
          </a:stretch>
        </p:blipFill>
        <p:spPr>
          <a:xfrm>
            <a:off x="6328582" y="1406769"/>
            <a:ext cx="5605510" cy="3076773"/>
          </a:xfrm>
          <a:prstGeom prst="rect">
            <a:avLst/>
          </a:prstGeom>
        </p:spPr>
      </p:pic>
    </p:spTree>
    <p:extLst>
      <p:ext uri="{BB962C8B-B14F-4D97-AF65-F5344CB8AC3E}">
        <p14:creationId xmlns:p14="http://schemas.microsoft.com/office/powerpoint/2010/main" val="164665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27F3-3CD5-440C-AB2A-D214803D0A55}"/>
              </a:ext>
            </a:extLst>
          </p:cNvPr>
          <p:cNvSpPr>
            <a:spLocks noGrp="1"/>
          </p:cNvSpPr>
          <p:nvPr>
            <p:ph type="title"/>
          </p:nvPr>
        </p:nvSpPr>
        <p:spPr/>
        <p:txBody>
          <a:bodyPr/>
          <a:lstStyle/>
          <a:p>
            <a:r>
              <a:rPr lang="en-US"/>
              <a:t>2. MÔ TẢ BỘ DỮ LIỆU</a:t>
            </a:r>
          </a:p>
        </p:txBody>
      </p:sp>
      <p:sp>
        <p:nvSpPr>
          <p:cNvPr id="3" name="Content Placeholder 2">
            <a:extLst>
              <a:ext uri="{FF2B5EF4-FFF2-40B4-BE49-F238E27FC236}">
                <a16:creationId xmlns:a16="http://schemas.microsoft.com/office/drawing/2014/main" id="{567648B8-2155-468C-B7F8-D51EB73EAF45}"/>
              </a:ext>
            </a:extLst>
          </p:cNvPr>
          <p:cNvSpPr>
            <a:spLocks noGrp="1"/>
          </p:cNvSpPr>
          <p:nvPr>
            <p:ph idx="1"/>
          </p:nvPr>
        </p:nvSpPr>
        <p:spPr>
          <a:xfrm>
            <a:off x="838200" y="1825625"/>
            <a:ext cx="5257800" cy="4351338"/>
          </a:xfrm>
        </p:spPr>
        <p:txBody>
          <a:bodyPr>
            <a:noAutofit/>
          </a:bodyPr>
          <a:lstStyle/>
          <a:p>
            <a:r>
              <a:rPr lang="en-US" sz="1800">
                <a:latin typeface="Arial" panose="020B0604020202020204" pitchFamily="34" charset="0"/>
                <a:cs typeface="Arial" panose="020B0604020202020204" pitchFamily="34" charset="0"/>
              </a:rPr>
              <a:t>Bộ dữ liệu ban đầu gồm các 16 cột tương ứng với 16 thuộc tính được thu thập từ trang web</a:t>
            </a:r>
          </a:p>
          <a:p>
            <a:endParaRPr lang="en-US" sz="18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43C068F-6439-7504-F694-DA817CB23A53}"/>
              </a:ext>
            </a:extLst>
          </p:cNvPr>
          <p:cNvPicPr>
            <a:picLocks noChangeAspect="1"/>
          </p:cNvPicPr>
          <p:nvPr/>
        </p:nvPicPr>
        <p:blipFill>
          <a:blip r:embed="rId2"/>
          <a:stretch>
            <a:fillRect/>
          </a:stretch>
        </p:blipFill>
        <p:spPr>
          <a:xfrm>
            <a:off x="6096000" y="790772"/>
            <a:ext cx="6072352" cy="4147306"/>
          </a:xfrm>
          <a:prstGeom prst="rect">
            <a:avLst/>
          </a:prstGeom>
        </p:spPr>
      </p:pic>
    </p:spTree>
    <p:extLst>
      <p:ext uri="{BB962C8B-B14F-4D97-AF65-F5344CB8AC3E}">
        <p14:creationId xmlns:p14="http://schemas.microsoft.com/office/powerpoint/2010/main" val="353436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27F3-3CD5-440C-AB2A-D214803D0A55}"/>
              </a:ext>
            </a:extLst>
          </p:cNvPr>
          <p:cNvSpPr>
            <a:spLocks noGrp="1"/>
          </p:cNvSpPr>
          <p:nvPr>
            <p:ph type="title"/>
          </p:nvPr>
        </p:nvSpPr>
        <p:spPr/>
        <p:txBody>
          <a:bodyPr/>
          <a:lstStyle/>
          <a:p>
            <a:r>
              <a:rPr lang="en-US"/>
              <a:t>2. MÔ TẢ BỘ DỮ LIỆU</a:t>
            </a:r>
          </a:p>
        </p:txBody>
      </p:sp>
      <p:sp>
        <p:nvSpPr>
          <p:cNvPr id="3" name="Content Placeholder 2">
            <a:extLst>
              <a:ext uri="{FF2B5EF4-FFF2-40B4-BE49-F238E27FC236}">
                <a16:creationId xmlns:a16="http://schemas.microsoft.com/office/drawing/2014/main" id="{567648B8-2155-468C-B7F8-D51EB73EAF45}"/>
              </a:ext>
            </a:extLst>
          </p:cNvPr>
          <p:cNvSpPr>
            <a:spLocks noGrp="1"/>
          </p:cNvSpPr>
          <p:nvPr>
            <p:ph idx="1"/>
          </p:nvPr>
        </p:nvSpPr>
        <p:spPr>
          <a:xfrm>
            <a:off x="838200" y="1475509"/>
            <a:ext cx="10805932" cy="1325563"/>
          </a:xfrm>
        </p:spPr>
        <p:txBody>
          <a:bodyPr>
            <a:noAutofit/>
          </a:bodyPr>
          <a:lstStyle/>
          <a:p>
            <a:r>
              <a:rPr lang="en-US" sz="2000">
                <a:effectLst/>
                <a:latin typeface="Arial" panose="020B0604020202020204" pitchFamily="34" charset="0"/>
                <a:ea typeface="Calibri" panose="020F0502020204030204" pitchFamily="34" charset="0"/>
                <a:cs typeface="Arial" panose="020B0604020202020204" pitchFamily="34" charset="0"/>
              </a:rPr>
              <a:t>Bộ dữ liệu mới sau bước tiền xử lý đã có nhiều sự thay đổi. Bộ dữ liệu mới gồm 14,994 dòng dữ liệu, với 38 dòng, trong đó gồm 37 độc lập và 1 biến phụ thuộc là giá trị “price”. Sau đây là bảng mô tả tóm tắt về bộ dữ liệu:</a:t>
            </a:r>
            <a:endParaRPr lang="en-US" sz="200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76051F8A-BCDD-9A42-45A0-3E2950372FE9}"/>
              </a:ext>
            </a:extLst>
          </p:cNvPr>
          <p:cNvGraphicFramePr>
            <a:graphicFrameLocks noGrp="1"/>
          </p:cNvGraphicFramePr>
          <p:nvPr>
            <p:extLst>
              <p:ext uri="{D42A27DB-BD31-4B8C-83A1-F6EECF244321}">
                <p14:modId xmlns:p14="http://schemas.microsoft.com/office/powerpoint/2010/main" val="2638355483"/>
              </p:ext>
            </p:extLst>
          </p:nvPr>
        </p:nvGraphicFramePr>
        <p:xfrm>
          <a:off x="347240" y="2457405"/>
          <a:ext cx="11551534" cy="4126275"/>
        </p:xfrm>
        <a:graphic>
          <a:graphicData uri="http://schemas.openxmlformats.org/drawingml/2006/table">
            <a:tbl>
              <a:tblPr/>
              <a:tblGrid>
                <a:gridCol w="5162309">
                  <a:extLst>
                    <a:ext uri="{9D8B030D-6E8A-4147-A177-3AD203B41FA5}">
                      <a16:colId xmlns:a16="http://schemas.microsoft.com/office/drawing/2014/main" val="308669351"/>
                    </a:ext>
                  </a:extLst>
                </a:gridCol>
                <a:gridCol w="6389225">
                  <a:extLst>
                    <a:ext uri="{9D8B030D-6E8A-4147-A177-3AD203B41FA5}">
                      <a16:colId xmlns:a16="http://schemas.microsoft.com/office/drawing/2014/main" val="369573631"/>
                    </a:ext>
                  </a:extLst>
                </a:gridCol>
              </a:tblGrid>
              <a:tr h="191095">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Tên cột</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Mô tả</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448598"/>
                  </a:ext>
                </a:extLst>
              </a:tr>
              <a:tr h="191095">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Year</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Năm sản xuất</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877617"/>
                  </a:ext>
                </a:extLst>
              </a:tr>
              <a:tr h="191095">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Kms</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Số kilomet đã sử dụng</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8837432"/>
                  </a:ext>
                </a:extLst>
              </a:tr>
              <a:tr h="856042">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Brand_over10Bs, brand_5to10Bs, brand_2to5Bs, brand_1to2Bs, brand_under1B</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Lần lượt là các biến dummy thể hiện hãng xe thuộc phân khúc giá trung bình trên 10 tỷ, từ 5 đến 10 tỷ, từ 2 đến 5 tỷ, từ 1 đến 2 tỷ hoặc dưới 1 tỷ (Việt Nam Đồng)</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3463151"/>
                  </a:ext>
                </a:extLst>
              </a:tr>
              <a:tr h="233930">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Nhập khẩu, Lắp rắp trong nước</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Là các biến dummy thể hiện nguồn gốc của xe</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407222"/>
                  </a:ext>
                </a:extLst>
              </a:tr>
              <a:tr h="233930">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Số tay, số hỗn hợp, số tự động</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Các biến dummy thể hiện sự phân loại xe về hộp số</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5205392"/>
                  </a:ext>
                </a:extLst>
              </a:tr>
              <a:tr h="607197">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FWD – Dẫn động cầu trước, 4WD – Dẫn động 4 bánh, RWD – Dẫn động cầu sau, AWD – 4 bánh toàn thời gian</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Các biến dummy thể hiện sự phân loại của xe về hệ thống dẫn động</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443457"/>
                  </a:ext>
                </a:extLst>
              </a:tr>
              <a:tr h="233930">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Xe đã dùng, Xe mới</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Các biến dummy thể hiện tình trạng sử dụng của xe</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3582305"/>
                  </a:ext>
                </a:extLst>
              </a:tr>
              <a:tr h="731620">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Van/Minivan, SUV, Hatchback, Hatchback, Bán tải/ Pickup, Sedan, Crossover, Coupe, Convertible/ Cabriolet, Truck, Wagon</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Các biến dummy thể hiện phân loại xe về kiểu dáng</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5200745"/>
                  </a:ext>
                </a:extLst>
              </a:tr>
              <a:tr h="191095">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numberOfDoors</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Số cửa</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6892299"/>
                  </a:ext>
                </a:extLst>
              </a:tr>
              <a:tr h="191095">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numberOfSeats</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6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Số chỗ ngồi</a:t>
                      </a:r>
                    </a:p>
                  </a:txBody>
                  <a:tcPr marL="36275" marR="36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445583"/>
                  </a:ext>
                </a:extLst>
              </a:tr>
            </a:tbl>
          </a:graphicData>
        </a:graphic>
      </p:graphicFrame>
    </p:spTree>
    <p:extLst>
      <p:ext uri="{BB962C8B-B14F-4D97-AF65-F5344CB8AC3E}">
        <p14:creationId xmlns:p14="http://schemas.microsoft.com/office/powerpoint/2010/main" val="293236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6F7C-5726-4E4B-AC89-372198712DD1}"/>
              </a:ext>
            </a:extLst>
          </p:cNvPr>
          <p:cNvSpPr>
            <a:spLocks noGrp="1"/>
          </p:cNvSpPr>
          <p:nvPr>
            <p:ph type="title"/>
          </p:nvPr>
        </p:nvSpPr>
        <p:spPr/>
        <p:txBody>
          <a:bodyPr/>
          <a:lstStyle/>
          <a:p>
            <a:r>
              <a:rPr lang="en-US"/>
              <a:t>3. PHÂN TÍCH</a:t>
            </a:r>
          </a:p>
        </p:txBody>
      </p:sp>
      <p:sp>
        <p:nvSpPr>
          <p:cNvPr id="3" name="Content Placeholder 2">
            <a:extLst>
              <a:ext uri="{FF2B5EF4-FFF2-40B4-BE49-F238E27FC236}">
                <a16:creationId xmlns:a16="http://schemas.microsoft.com/office/drawing/2014/main" id="{07BCFCFE-AF90-4383-A48A-381AEDAC8005}"/>
              </a:ext>
            </a:extLst>
          </p:cNvPr>
          <p:cNvSpPr>
            <a:spLocks noGrp="1"/>
          </p:cNvSpPr>
          <p:nvPr>
            <p:ph idx="1"/>
          </p:nvPr>
        </p:nvSpPr>
        <p:spPr>
          <a:xfrm>
            <a:off x="838200" y="1825625"/>
            <a:ext cx="10515600" cy="2526456"/>
          </a:xfrm>
        </p:spPr>
        <p:txBody>
          <a:bodyPr/>
          <a:lstStyle/>
          <a:p>
            <a:r>
              <a:rPr lang="en-US" sz="1800">
                <a:effectLst/>
                <a:latin typeface="Times New Roman" panose="02020603050405020304" pitchFamily="18" charset="0"/>
                <a:ea typeface="Calibri" panose="020F0502020204030204" pitchFamily="34" charset="0"/>
              </a:rPr>
              <a:t>Nhóm chúng em đã sử dụng thư viện Requests, BeautifulSoup của Python để thu thập dữ liệu từ API của trang web bonbanh.com</a:t>
            </a:r>
          </a:p>
          <a:p>
            <a:r>
              <a:rPr lang="en-US" sz="1800">
                <a:effectLst/>
                <a:latin typeface="Times New Roman" panose="02020603050405020304" pitchFamily="18" charset="0"/>
                <a:ea typeface="Calibri" panose="020F0502020204030204" pitchFamily="34" charset="0"/>
                <a:cs typeface="Times New Roman" panose="02020603050405020304" pitchFamily="18" charset="0"/>
              </a:rPr>
              <a:t>Quá trình thu thập dữ liệu diễn ra từ ngày 1/10/2023 – 2/11/2023. nhóm em đã sử dụng thêm một phần mềm VPN bên thứ ba để có thể truy cập trang web từ địa chỉ IP từ các khu vực quốc gia khác.</a:t>
            </a:r>
          </a:p>
          <a:p>
            <a:r>
              <a:rPr lang="en-US" sz="1800">
                <a:effectLst/>
                <a:latin typeface="Times New Roman" panose="02020603050405020304" pitchFamily="18" charset="0"/>
                <a:ea typeface="Calibri" panose="020F0502020204030204" pitchFamily="34" charset="0"/>
                <a:cs typeface="Times New Roman" panose="02020603050405020304" pitchFamily="18" charset="0"/>
              </a:rPr>
              <a:t>Một phần quá trình thu thập dữ liệu diễn ra khá mất thời gian là do thiết bị phần cứng không đảm bảo, bên cạnh đó là có nhiều sự thay đổi ở kết cấu trang web bonbanh.com xảy ra trong quá trình thu thập, dẫn đến nhiều lần nhóm phải cập nhật đoạn code Python dùng để thu thập dữ liệu.</a:t>
            </a:r>
          </a:p>
          <a:p>
            <a:pPr marL="0" indent="0">
              <a:buNone/>
            </a:pPr>
            <a:endParaRPr lang="en-US"/>
          </a:p>
        </p:txBody>
      </p:sp>
      <p:pic>
        <p:nvPicPr>
          <p:cNvPr id="2050" name="Picture 2" descr="Urban VPN proxy Unblocker - Ứng dụng trên Google Play">
            <a:extLst>
              <a:ext uri="{FF2B5EF4-FFF2-40B4-BE49-F238E27FC236}">
                <a16:creationId xmlns:a16="http://schemas.microsoft.com/office/drawing/2014/main" id="{134366B9-92F6-D791-C474-E96F85BE5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0301" y="434975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893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1260</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Times New Roman</vt:lpstr>
      <vt:lpstr>Office Theme</vt:lpstr>
      <vt:lpstr>TRƯỜNG ĐẠI HỌC CNTT KHOA KHOA HỌC VÀ KỸ THUẬT THÔNG TIN</vt:lpstr>
      <vt:lpstr>OUTLINE</vt:lpstr>
      <vt:lpstr>1. Giới thiệu</vt:lpstr>
      <vt:lpstr>2. MÔ TẢ BỘ DỮ LIỆU</vt:lpstr>
      <vt:lpstr>2. MÔ TẢ BỘ DỮ LIỆU</vt:lpstr>
      <vt:lpstr>2. MÔ TẢ BỘ DỮ LIỆU</vt:lpstr>
      <vt:lpstr>2. MÔ TẢ BỘ DỮ LIỆU</vt:lpstr>
      <vt:lpstr>2. MÔ TẢ BỘ DỮ LIỆU</vt:lpstr>
      <vt:lpstr>3. PHÂN TÍCH</vt:lpstr>
      <vt:lpstr>3. PHÂN TÍCH</vt:lpstr>
      <vt:lpstr>3. PHÂN TÍCH</vt:lpstr>
      <vt:lpstr>3. PHÂN TÍCH</vt:lpstr>
      <vt:lpstr>3. KẾT QUẢ</vt:lpstr>
      <vt:lpstr>3. KẾT QUẢ</vt:lpstr>
      <vt:lpstr>KẾT THÚC BÀI THUYẾT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QUỐC THẾ HỒNG BÀNG KHOA CÔNG NGHỆ THÔNG TIN</dc:title>
  <dc:creator>Phạm Thế Sơn</dc:creator>
  <cp:lastModifiedBy>Hoài Bão Trần</cp:lastModifiedBy>
  <cp:revision>10</cp:revision>
  <dcterms:created xsi:type="dcterms:W3CDTF">2019-05-29T02:00:47Z</dcterms:created>
  <dcterms:modified xsi:type="dcterms:W3CDTF">2023-12-21T00:33:05Z</dcterms:modified>
</cp:coreProperties>
</file>