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9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12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7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05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jpeg"/><Relationship Id="rId2" Type="http://schemas.openxmlformats.org/officeDocument/2006/relationships/image" Target="../media/image16.jpeg"/><Relationship Id="rId1" Type="http://schemas.openxmlformats.org/officeDocument/2006/relationships/image" Target="../media/image15.png"/><Relationship Id="rId6" Type="http://schemas.openxmlformats.org/officeDocument/2006/relationships/image" Target="../media/image20.jpe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jpeg"/><Relationship Id="rId4" Type="http://schemas.openxmlformats.org/officeDocument/2006/relationships/image" Target="../media/image18.jpeg"/><Relationship Id="rId9" Type="http://schemas.openxmlformats.org/officeDocument/2006/relationships/image" Target="../media/image2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jpeg"/><Relationship Id="rId2" Type="http://schemas.openxmlformats.org/officeDocument/2006/relationships/image" Target="../media/image16.jpeg"/><Relationship Id="rId1" Type="http://schemas.openxmlformats.org/officeDocument/2006/relationships/image" Target="../media/image15.png"/><Relationship Id="rId6" Type="http://schemas.openxmlformats.org/officeDocument/2006/relationships/image" Target="../media/image20.jpe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jpeg"/><Relationship Id="rId4" Type="http://schemas.openxmlformats.org/officeDocument/2006/relationships/image" Target="../media/image18.jpeg"/><Relationship Id="rId9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5E9B74-C8AE-4CD7-97F1-14DF2693F4AF}" type="doc">
      <dgm:prSet loTypeId="urn:microsoft.com/office/officeart/2005/8/layout/bList2#2" loCatId="list" qsTypeId="urn:microsoft.com/office/officeart/2005/8/quickstyle/simple1" qsCatId="simple" csTypeId="urn:microsoft.com/office/officeart/2005/8/colors/accent1_2" csCatId="accent1" phldr="1"/>
      <dgm:spPr/>
    </dgm:pt>
    <dgm:pt modelId="{B25A50E3-C6AC-46F0-89DD-4D12F0C10C5F}">
      <dgm:prSet phldrT="[텍스트]"/>
      <dgm:spPr/>
      <dgm:t>
        <a:bodyPr/>
        <a:lstStyle/>
        <a:p>
          <a:pPr latinLnBrk="1"/>
          <a:r>
            <a:rPr lang="en-US" altLang="ko-KR" dirty="0"/>
            <a:t>  Spare part </a:t>
          </a:r>
          <a:endParaRPr lang="ko-KR" altLang="en-US" dirty="0"/>
        </a:p>
      </dgm:t>
    </dgm:pt>
    <dgm:pt modelId="{0BF2B7AA-E127-432B-A96A-D54365B25ED2}" type="parTrans" cxnId="{7BE3359F-8FE9-46F3-B5E0-658D722FCAE7}">
      <dgm:prSet/>
      <dgm:spPr/>
      <dgm:t>
        <a:bodyPr/>
        <a:lstStyle/>
        <a:p>
          <a:pPr latinLnBrk="1"/>
          <a:endParaRPr lang="ko-KR" altLang="en-US"/>
        </a:p>
      </dgm:t>
    </dgm:pt>
    <dgm:pt modelId="{93229874-65F6-4098-94A0-D7B759364E7F}" type="sibTrans" cxnId="{7BE3359F-8FE9-46F3-B5E0-658D722FCAE7}">
      <dgm:prSet/>
      <dgm:spPr/>
      <dgm:t>
        <a:bodyPr/>
        <a:lstStyle/>
        <a:p>
          <a:pPr latinLnBrk="1"/>
          <a:endParaRPr lang="ko-KR" altLang="en-US"/>
        </a:p>
      </dgm:t>
    </dgm:pt>
    <dgm:pt modelId="{9D0C5BB6-3C63-411E-A7B8-44544EE1B3BF}">
      <dgm:prSet phldrT="[텍스트]"/>
      <dgm:spPr/>
      <dgm:t>
        <a:bodyPr/>
        <a:lstStyle/>
        <a:p>
          <a:pPr latinLnBrk="1"/>
          <a:r>
            <a:rPr lang="en-US" altLang="ko-KR" dirty="0"/>
            <a:t>  Press mold</a:t>
          </a:r>
          <a:endParaRPr lang="ko-KR" altLang="en-US" dirty="0"/>
        </a:p>
      </dgm:t>
    </dgm:pt>
    <dgm:pt modelId="{923695F2-F8D3-4FC4-BAC1-E9FCD07C6CE8}" type="parTrans" cxnId="{12839CD7-E1F5-4A44-BD28-5EFDCCC2191A}">
      <dgm:prSet/>
      <dgm:spPr/>
      <dgm:t>
        <a:bodyPr/>
        <a:lstStyle/>
        <a:p>
          <a:pPr latinLnBrk="1"/>
          <a:endParaRPr lang="ko-KR" altLang="en-US"/>
        </a:p>
      </dgm:t>
    </dgm:pt>
    <dgm:pt modelId="{3231C422-3FA4-47B3-BF18-E9EC0C62A243}" type="sibTrans" cxnId="{12839CD7-E1F5-4A44-BD28-5EFDCCC2191A}">
      <dgm:prSet/>
      <dgm:spPr/>
      <dgm:t>
        <a:bodyPr/>
        <a:lstStyle/>
        <a:p>
          <a:pPr latinLnBrk="1"/>
          <a:endParaRPr lang="ko-KR" altLang="en-US"/>
        </a:p>
      </dgm:t>
    </dgm:pt>
    <dgm:pt modelId="{4EF39A7E-7DDC-4FBA-A2A8-C14ECAC13BF4}">
      <dgm:prSet phldrT="[텍스트]"/>
      <dgm:spPr/>
      <dgm:t>
        <a:bodyPr/>
        <a:lstStyle/>
        <a:p>
          <a:pPr latinLnBrk="1"/>
          <a:r>
            <a:rPr lang="en-US" altLang="ko-KR" dirty="0"/>
            <a:t>  Die casting </a:t>
          </a:r>
          <a:endParaRPr lang="ko-KR" altLang="en-US" dirty="0"/>
        </a:p>
      </dgm:t>
    </dgm:pt>
    <dgm:pt modelId="{6C8ABA6C-5166-4A78-9E80-2CC57CB24DAE}" type="parTrans" cxnId="{D4550F81-CBF6-42FA-92EB-9ED28B4A6DA4}">
      <dgm:prSet/>
      <dgm:spPr/>
      <dgm:t>
        <a:bodyPr/>
        <a:lstStyle/>
        <a:p>
          <a:pPr latinLnBrk="1"/>
          <a:endParaRPr lang="ko-KR" altLang="en-US"/>
        </a:p>
      </dgm:t>
    </dgm:pt>
    <dgm:pt modelId="{25394A45-5BEB-45A0-AC46-C99C1D9BE4FE}" type="sibTrans" cxnId="{D4550F81-CBF6-42FA-92EB-9ED28B4A6DA4}">
      <dgm:prSet/>
      <dgm:spPr/>
      <dgm:t>
        <a:bodyPr/>
        <a:lstStyle/>
        <a:p>
          <a:pPr latinLnBrk="1"/>
          <a:endParaRPr lang="ko-KR" altLang="en-US"/>
        </a:p>
      </dgm:t>
    </dgm:pt>
    <dgm:pt modelId="{4BB8BE9A-76D0-49CB-9E08-2A69A7D7AA92}">
      <dgm:prSet phldrT="[텍스트]"/>
      <dgm:spPr/>
      <dgm:t>
        <a:bodyPr/>
        <a:lstStyle/>
        <a:p>
          <a:pPr latinLnBrk="1"/>
          <a:r>
            <a:rPr lang="en-US" altLang="ko-KR" dirty="0"/>
            <a:t> Spare part</a:t>
          </a:r>
          <a:endParaRPr lang="ko-KR" altLang="en-US" dirty="0"/>
        </a:p>
      </dgm:t>
    </dgm:pt>
    <dgm:pt modelId="{58691939-A287-4BC3-AD15-169358F445F3}" type="parTrans" cxnId="{8B6B354B-B3EC-4BD3-9CB8-7453121B6CDB}">
      <dgm:prSet/>
      <dgm:spPr/>
      <dgm:t>
        <a:bodyPr/>
        <a:lstStyle/>
        <a:p>
          <a:pPr latinLnBrk="1"/>
          <a:endParaRPr lang="ko-KR" altLang="en-US"/>
        </a:p>
      </dgm:t>
    </dgm:pt>
    <dgm:pt modelId="{6E3E29FC-C21E-48EE-9D68-265B633A7BBA}" type="sibTrans" cxnId="{8B6B354B-B3EC-4BD3-9CB8-7453121B6CDB}">
      <dgm:prSet/>
      <dgm:spPr/>
      <dgm:t>
        <a:bodyPr/>
        <a:lstStyle/>
        <a:p>
          <a:pPr latinLnBrk="1"/>
          <a:endParaRPr lang="ko-KR" altLang="en-US"/>
        </a:p>
      </dgm:t>
    </dgm:pt>
    <dgm:pt modelId="{219C2ED9-0216-480E-859C-A7E9695FF772}">
      <dgm:prSet phldrT="[텍스트]"/>
      <dgm:spPr/>
      <dgm:t>
        <a:bodyPr/>
        <a:lstStyle/>
        <a:p>
          <a:pPr latinLnBrk="1"/>
          <a:r>
            <a:rPr lang="en-US" altLang="ko-KR" dirty="0"/>
            <a:t>Injection mold</a:t>
          </a:r>
          <a:endParaRPr lang="ko-KR" altLang="en-US" dirty="0"/>
        </a:p>
      </dgm:t>
    </dgm:pt>
    <dgm:pt modelId="{C8900497-3911-40CD-84B5-6A0C2CF1AD2A}" type="parTrans" cxnId="{D11AE1AF-BF3A-4052-ADD1-2172DFC183E0}">
      <dgm:prSet/>
      <dgm:spPr/>
      <dgm:t>
        <a:bodyPr/>
        <a:lstStyle/>
        <a:p>
          <a:pPr latinLnBrk="1"/>
          <a:endParaRPr lang="ko-KR" altLang="en-US"/>
        </a:p>
      </dgm:t>
    </dgm:pt>
    <dgm:pt modelId="{4A6CC069-9B12-46A8-A07F-55CBEDA4FCA0}" type="sibTrans" cxnId="{D11AE1AF-BF3A-4052-ADD1-2172DFC183E0}">
      <dgm:prSet/>
      <dgm:spPr/>
      <dgm:t>
        <a:bodyPr/>
        <a:lstStyle/>
        <a:p>
          <a:pPr latinLnBrk="1"/>
          <a:endParaRPr lang="ko-KR" altLang="en-US"/>
        </a:p>
      </dgm:t>
    </dgm:pt>
    <dgm:pt modelId="{DCD317CF-73A9-4D46-88EE-07ABBC2D086B}">
      <dgm:prSet phldrT="[텍스트]"/>
      <dgm:spPr/>
      <dgm:t>
        <a:bodyPr/>
        <a:lstStyle/>
        <a:p>
          <a:pPr latinLnBrk="1"/>
          <a:r>
            <a:rPr lang="en-US" altLang="ko-KR" dirty="0"/>
            <a:t> Spare part</a:t>
          </a:r>
          <a:endParaRPr lang="ko-KR" altLang="en-US" dirty="0"/>
        </a:p>
      </dgm:t>
    </dgm:pt>
    <dgm:pt modelId="{1B1E9998-47AB-4856-9CDB-2F634AE3B875}" type="parTrans" cxnId="{1177F649-EC01-4A9C-86BA-E4E84FE948E0}">
      <dgm:prSet/>
      <dgm:spPr/>
      <dgm:t>
        <a:bodyPr/>
        <a:lstStyle/>
        <a:p>
          <a:pPr latinLnBrk="1"/>
          <a:endParaRPr lang="ko-KR" altLang="en-US"/>
        </a:p>
      </dgm:t>
    </dgm:pt>
    <dgm:pt modelId="{159CEC4B-F6E0-4326-B110-8404AA1B7EC9}" type="sibTrans" cxnId="{1177F649-EC01-4A9C-86BA-E4E84FE948E0}">
      <dgm:prSet/>
      <dgm:spPr/>
      <dgm:t>
        <a:bodyPr/>
        <a:lstStyle/>
        <a:p>
          <a:pPr latinLnBrk="1"/>
          <a:endParaRPr lang="ko-KR" altLang="en-US"/>
        </a:p>
      </dgm:t>
    </dgm:pt>
    <dgm:pt modelId="{D03DB42E-007B-41B6-A919-D5929904CF01}" type="pres">
      <dgm:prSet presAssocID="{9F5E9B74-C8AE-4CD7-97F1-14DF2693F4AF}" presName="diagram" presStyleCnt="0">
        <dgm:presLayoutVars>
          <dgm:dir/>
          <dgm:animLvl val="lvl"/>
          <dgm:resizeHandles val="exact"/>
        </dgm:presLayoutVars>
      </dgm:prSet>
      <dgm:spPr/>
    </dgm:pt>
    <dgm:pt modelId="{05E5641C-F204-414A-959E-C4D9DB0ACB7F}" type="pres">
      <dgm:prSet presAssocID="{B25A50E3-C6AC-46F0-89DD-4D12F0C10C5F}" presName="compNode" presStyleCnt="0"/>
      <dgm:spPr/>
    </dgm:pt>
    <dgm:pt modelId="{360CEE66-92C3-4F22-8B3C-410908C5D8F4}" type="pres">
      <dgm:prSet presAssocID="{B25A50E3-C6AC-46F0-89DD-4D12F0C10C5F}" presName="childRect" presStyleLbl="bgAcc1" presStyleIdx="0" presStyleCnt="6" custScaleX="99129" custLinFactNeighborX="-3335" custLinFactNeighborY="-696">
        <dgm:presLayoutVars>
          <dgm:bulletEnabled val="1"/>
        </dgm:presLayoutVars>
      </dgm:prSet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A0E610D3-3570-4DF6-A1C0-550A8775E325}" type="pres">
      <dgm:prSet presAssocID="{B25A50E3-C6AC-46F0-89DD-4D12F0C10C5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C25853-E509-4FFF-AEE7-A69012609C1C}" type="pres">
      <dgm:prSet presAssocID="{B25A50E3-C6AC-46F0-89DD-4D12F0C10C5F}" presName="parentRect" presStyleLbl="alignNode1" presStyleIdx="0" presStyleCnt="6" custScaleX="104899" custScaleY="91945" custLinFactNeighborX="-3335" custLinFactNeighborY="-2861"/>
      <dgm:spPr/>
      <dgm:t>
        <a:bodyPr/>
        <a:lstStyle/>
        <a:p>
          <a:endParaRPr lang="en-US"/>
        </a:p>
      </dgm:t>
    </dgm:pt>
    <dgm:pt modelId="{5E2119B2-CB13-4BA6-B99D-9B7EE9DB6698}" type="pres">
      <dgm:prSet presAssocID="{B25A50E3-C6AC-46F0-89DD-4D12F0C10C5F}" presName="adorn" presStyleLbl="fgAccFollowNode1" presStyleIdx="0" presStyleCnt="6" custLinFactNeighborY="-9328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</dgm:spPr>
    </dgm:pt>
    <dgm:pt modelId="{872B5960-A0B5-4358-AFB9-974AAC8C6400}" type="pres">
      <dgm:prSet presAssocID="{93229874-65F6-4098-94A0-D7B759364E7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25B6EFEE-F639-4F81-B66F-7886A11E1A48}" type="pres">
      <dgm:prSet presAssocID="{4BB8BE9A-76D0-49CB-9E08-2A69A7D7AA92}" presName="compNode" presStyleCnt="0"/>
      <dgm:spPr/>
    </dgm:pt>
    <dgm:pt modelId="{F1BE87A1-D724-431E-9383-C033919213A8}" type="pres">
      <dgm:prSet presAssocID="{4BB8BE9A-76D0-49CB-9E08-2A69A7D7AA92}" presName="childRect" presStyleLbl="bgAcc1" presStyleIdx="1" presStyleCnt="6" custLinFactNeighborX="-2678" custLinFactNeighborY="-321">
        <dgm:presLayoutVars>
          <dgm:bulletEnabled val="1"/>
        </dgm:presLayoutVars>
      </dgm:prSet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02B62723-46D0-4CF4-8B93-B5EF9F6D98BE}" type="pres">
      <dgm:prSet presAssocID="{4BB8BE9A-76D0-49CB-9E08-2A69A7D7AA9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C989C0-91F7-4C1D-A274-1E8D2F25FBE0}" type="pres">
      <dgm:prSet presAssocID="{4BB8BE9A-76D0-49CB-9E08-2A69A7D7AA92}" presName="parentRect" presStyleLbl="alignNode1" presStyleIdx="1" presStyleCnt="6" custLinFactNeighborX="-2088" custLinFactNeighborY="-2861"/>
      <dgm:spPr/>
      <dgm:t>
        <a:bodyPr/>
        <a:lstStyle/>
        <a:p>
          <a:endParaRPr lang="en-US"/>
        </a:p>
      </dgm:t>
    </dgm:pt>
    <dgm:pt modelId="{9CEF17D2-2A18-4AA5-95FF-77DD7D42AFB6}" type="pres">
      <dgm:prSet presAssocID="{4BB8BE9A-76D0-49CB-9E08-2A69A7D7AA92}" presName="adorn" presStyleLbl="fgAccFollowNode1" presStyleIdx="1" presStyleCnt="6" custLinFactNeighborX="-1377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</dgm:spPr>
    </dgm:pt>
    <dgm:pt modelId="{5454B2FD-B16B-4D70-97D6-BF2FD93CB7CD}" type="pres">
      <dgm:prSet presAssocID="{6E3E29FC-C21E-48EE-9D68-265B633A7BBA}" presName="sibTrans" presStyleLbl="sibTrans2D1" presStyleIdx="0" presStyleCnt="0"/>
      <dgm:spPr/>
      <dgm:t>
        <a:bodyPr/>
        <a:lstStyle/>
        <a:p>
          <a:endParaRPr lang="en-US"/>
        </a:p>
      </dgm:t>
    </dgm:pt>
    <dgm:pt modelId="{39645D14-C476-43B6-B09E-F86E5454AFCE}" type="pres">
      <dgm:prSet presAssocID="{DCD317CF-73A9-4D46-88EE-07ABBC2D086B}" presName="compNode" presStyleCnt="0"/>
      <dgm:spPr/>
    </dgm:pt>
    <dgm:pt modelId="{AABB339D-71C1-4F31-BFDB-9B9A55E549F7}" type="pres">
      <dgm:prSet presAssocID="{DCD317CF-73A9-4D46-88EE-07ABBC2D086B}" presName="childRect" presStyleLbl="bgAcc1" presStyleIdx="2" presStyleCnt="6" custLinFactNeighborX="-1893" custLinFactNeighborY="-321">
        <dgm:presLayoutVars>
          <dgm:bulletEnabled val="1"/>
        </dgm:presLayoutVars>
      </dgm:prSet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5D0B2BEE-73E8-474D-862F-FD61E5165CBD}" type="pres">
      <dgm:prSet presAssocID="{DCD317CF-73A9-4D46-88EE-07ABBC2D086B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3365AD-8CE5-4028-B51B-73E2088E9D89}" type="pres">
      <dgm:prSet presAssocID="{DCD317CF-73A9-4D46-88EE-07ABBC2D086B}" presName="parentRect" presStyleLbl="alignNode1" presStyleIdx="2" presStyleCnt="6" custLinFactNeighborX="-2419" custLinFactNeighborY="-2861"/>
      <dgm:spPr/>
      <dgm:t>
        <a:bodyPr/>
        <a:lstStyle/>
        <a:p>
          <a:endParaRPr lang="en-US"/>
        </a:p>
      </dgm:t>
    </dgm:pt>
    <dgm:pt modelId="{80179AE4-B6ED-4283-8008-D2AF4F8ED80C}" type="pres">
      <dgm:prSet presAssocID="{DCD317CF-73A9-4D46-88EE-07ABBC2D086B}" presName="adorn" presStyleLbl="fgAccFollowNode1" presStyleIdx="2" presStyleCnt="6"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</dgm:spPr>
    </dgm:pt>
    <dgm:pt modelId="{80E8AEAC-190A-4593-80C1-7FC9484C4C02}" type="pres">
      <dgm:prSet presAssocID="{159CEC4B-F6E0-4326-B110-8404AA1B7EC9}" presName="sibTrans" presStyleLbl="sibTrans2D1" presStyleIdx="0" presStyleCnt="0"/>
      <dgm:spPr/>
      <dgm:t>
        <a:bodyPr/>
        <a:lstStyle/>
        <a:p>
          <a:endParaRPr lang="en-US"/>
        </a:p>
      </dgm:t>
    </dgm:pt>
    <dgm:pt modelId="{90B98ABB-50D9-4FE6-9A6D-39D16D2ACF95}" type="pres">
      <dgm:prSet presAssocID="{9D0C5BB6-3C63-411E-A7B8-44544EE1B3BF}" presName="compNode" presStyleCnt="0"/>
      <dgm:spPr/>
    </dgm:pt>
    <dgm:pt modelId="{A3232CF1-34FB-4392-AC10-0AEF3626D93A}" type="pres">
      <dgm:prSet presAssocID="{9D0C5BB6-3C63-411E-A7B8-44544EE1B3BF}" presName="childRect" presStyleLbl="bgAcc1" presStyleIdx="3" presStyleCnt="6" custScaleX="109859" custLinFactNeighborY="-9139">
        <dgm:presLayoutVars>
          <dgm:bulletEnabled val="1"/>
        </dgm:presLayoutVars>
      </dgm:prSet>
      <dgm:spPr>
        <a:blipFill rotWithShape="0">
          <a:blip xmlns:r="http://schemas.openxmlformats.org/officeDocument/2006/relationships" r:embed="rId7"/>
          <a:stretch>
            <a:fillRect/>
          </a:stretch>
        </a:blipFill>
      </dgm:spPr>
    </dgm:pt>
    <dgm:pt modelId="{19EA350B-5778-41E8-9EB9-1240618C5A69}" type="pres">
      <dgm:prSet presAssocID="{9D0C5BB6-3C63-411E-A7B8-44544EE1B3B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3F5076-C756-43B8-B113-97CAAF92ADE2}" type="pres">
      <dgm:prSet presAssocID="{9D0C5BB6-3C63-411E-A7B8-44544EE1B3BF}" presName="parentRect" presStyleLbl="alignNode1" presStyleIdx="3" presStyleCnt="6" custScaleX="113001" custLinFactNeighborY="-23822"/>
      <dgm:spPr/>
      <dgm:t>
        <a:bodyPr/>
        <a:lstStyle/>
        <a:p>
          <a:endParaRPr lang="en-US"/>
        </a:p>
      </dgm:t>
    </dgm:pt>
    <dgm:pt modelId="{752E1D34-87C2-4B1D-AB43-E52E9D80448C}" type="pres">
      <dgm:prSet presAssocID="{9D0C5BB6-3C63-411E-A7B8-44544EE1B3BF}" presName="adorn" presStyleLbl="fgAccFollowNode1" presStyleIdx="3" presStyleCnt="6" custLinFactNeighborY="-25869"/>
      <dgm:spPr>
        <a:blipFill>
          <a:blip xmlns:r="http://schemas.openxmlformats.org/officeDocument/2006/relationships"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</dgm:spPr>
    </dgm:pt>
    <dgm:pt modelId="{04E97EC8-EEEB-44A7-8701-1FC57B0860FD}" type="pres">
      <dgm:prSet presAssocID="{3231C422-3FA4-47B3-BF18-E9EC0C62A243}" presName="sibTrans" presStyleLbl="sibTrans2D1" presStyleIdx="0" presStyleCnt="0"/>
      <dgm:spPr/>
      <dgm:t>
        <a:bodyPr/>
        <a:lstStyle/>
        <a:p>
          <a:endParaRPr lang="en-US"/>
        </a:p>
      </dgm:t>
    </dgm:pt>
    <dgm:pt modelId="{CB9336AF-3A4F-4413-B1AF-A5AD5DAB30E8}" type="pres">
      <dgm:prSet presAssocID="{4EF39A7E-7DDC-4FBA-A2A8-C14ECAC13BF4}" presName="compNode" presStyleCnt="0"/>
      <dgm:spPr/>
    </dgm:pt>
    <dgm:pt modelId="{4DBF37A9-D8E9-4627-AF80-2558639B8846}" type="pres">
      <dgm:prSet presAssocID="{4EF39A7E-7DDC-4FBA-A2A8-C14ECAC13BF4}" presName="childRect" presStyleLbl="bgAcc1" presStyleIdx="4" presStyleCnt="6" custLinFactNeighborY="-9139">
        <dgm:presLayoutVars>
          <dgm:bulletEnabled val="1"/>
        </dgm:presLayoutVars>
      </dgm:prSet>
      <dgm:spPr>
        <a:blipFill rotWithShape="0">
          <a:blip xmlns:r="http://schemas.openxmlformats.org/officeDocument/2006/relationships" r:embed="rId9"/>
          <a:stretch>
            <a:fillRect/>
          </a:stretch>
        </a:blipFill>
      </dgm:spPr>
    </dgm:pt>
    <dgm:pt modelId="{804ABB30-B93A-405F-B089-D1529DC16C63}" type="pres">
      <dgm:prSet presAssocID="{4EF39A7E-7DDC-4FBA-A2A8-C14ECAC13BF4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D0A1F9-841F-430A-9A33-5A316D15D4DA}" type="pres">
      <dgm:prSet presAssocID="{4EF39A7E-7DDC-4FBA-A2A8-C14ECAC13BF4}" presName="parentRect" presStyleLbl="alignNode1" presStyleIdx="4" presStyleCnt="6" custLinFactNeighborY="-23822"/>
      <dgm:spPr/>
      <dgm:t>
        <a:bodyPr/>
        <a:lstStyle/>
        <a:p>
          <a:endParaRPr lang="en-US"/>
        </a:p>
      </dgm:t>
    </dgm:pt>
    <dgm:pt modelId="{A2E36DD3-08CA-457F-AB15-8800B8B029F7}" type="pres">
      <dgm:prSet presAssocID="{4EF39A7E-7DDC-4FBA-A2A8-C14ECAC13BF4}" presName="adorn" presStyleLbl="fgAccFollowNode1" presStyleIdx="4" presStyleCnt="6" custLinFactNeighborY="-25869"/>
      <dgm:spPr>
        <a:blipFill>
          <a:blip xmlns:r="http://schemas.openxmlformats.org/officeDocument/2006/relationships"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2C6C35D3-C405-4E30-A6F8-534CCEC16E7B}" type="pres">
      <dgm:prSet presAssocID="{25394A45-5BEB-45A0-AC46-C99C1D9BE4FE}" presName="sibTrans" presStyleLbl="sibTrans2D1" presStyleIdx="0" presStyleCnt="0"/>
      <dgm:spPr/>
      <dgm:t>
        <a:bodyPr/>
        <a:lstStyle/>
        <a:p>
          <a:endParaRPr lang="en-US"/>
        </a:p>
      </dgm:t>
    </dgm:pt>
    <dgm:pt modelId="{4B0B3285-CF34-4676-9147-3E7087907665}" type="pres">
      <dgm:prSet presAssocID="{219C2ED9-0216-480E-859C-A7E9695FF772}" presName="compNode" presStyleCnt="0"/>
      <dgm:spPr/>
    </dgm:pt>
    <dgm:pt modelId="{AE62BD80-94AB-46B7-B58B-251786054A8B}" type="pres">
      <dgm:prSet presAssocID="{219C2ED9-0216-480E-859C-A7E9695FF772}" presName="childRect" presStyleLbl="bgAcc1" presStyleIdx="5" presStyleCnt="6" custLinFactNeighborY="-9139">
        <dgm:presLayoutVars>
          <dgm:bulletEnabled val="1"/>
        </dgm:presLayoutVars>
      </dgm:prSet>
      <dgm:spPr>
        <a:blipFill rotWithShape="0">
          <a:blip xmlns:r="http://schemas.openxmlformats.org/officeDocument/2006/relationships" r:embed="rId11"/>
          <a:stretch>
            <a:fillRect/>
          </a:stretch>
        </a:blipFill>
      </dgm:spPr>
    </dgm:pt>
    <dgm:pt modelId="{67821ADB-8F85-470D-8636-2B38C20EC063}" type="pres">
      <dgm:prSet presAssocID="{219C2ED9-0216-480E-859C-A7E9695FF77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40AF52-3E2A-4099-8019-CC08E318BE22}" type="pres">
      <dgm:prSet presAssocID="{219C2ED9-0216-480E-859C-A7E9695FF772}" presName="parentRect" presStyleLbl="alignNode1" presStyleIdx="5" presStyleCnt="6" custLinFactNeighborY="-23822"/>
      <dgm:spPr/>
      <dgm:t>
        <a:bodyPr/>
        <a:lstStyle/>
        <a:p>
          <a:endParaRPr lang="en-US"/>
        </a:p>
      </dgm:t>
    </dgm:pt>
    <dgm:pt modelId="{6E2853B6-D513-4069-8C4C-71D4D078A20A}" type="pres">
      <dgm:prSet presAssocID="{219C2ED9-0216-480E-859C-A7E9695FF772}" presName="adorn" presStyleLbl="fgAccFollowNode1" presStyleIdx="5" presStyleCnt="6" custLinFactNeighborY="-25869"/>
      <dgm:spPr>
        <a:blipFill>
          <a:blip xmlns:r="http://schemas.openxmlformats.org/officeDocument/2006/relationships"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</dgm:spPr>
    </dgm:pt>
  </dgm:ptLst>
  <dgm:cxnLst>
    <dgm:cxn modelId="{F14866A7-26AA-432C-81AC-4D17F6E2D69A}" type="presOf" srcId="{6E3E29FC-C21E-48EE-9D68-265B633A7BBA}" destId="{5454B2FD-B16B-4D70-97D6-BF2FD93CB7CD}" srcOrd="0" destOrd="0" presId="urn:microsoft.com/office/officeart/2005/8/layout/bList2#2"/>
    <dgm:cxn modelId="{13133E10-AFA3-4C05-9F83-43823AE9D734}" type="presOf" srcId="{219C2ED9-0216-480E-859C-A7E9695FF772}" destId="{67821ADB-8F85-470D-8636-2B38C20EC063}" srcOrd="0" destOrd="0" presId="urn:microsoft.com/office/officeart/2005/8/layout/bList2#2"/>
    <dgm:cxn modelId="{8B6B354B-B3EC-4BD3-9CB8-7453121B6CDB}" srcId="{9F5E9B74-C8AE-4CD7-97F1-14DF2693F4AF}" destId="{4BB8BE9A-76D0-49CB-9E08-2A69A7D7AA92}" srcOrd="1" destOrd="0" parTransId="{58691939-A287-4BC3-AD15-169358F445F3}" sibTransId="{6E3E29FC-C21E-48EE-9D68-265B633A7BBA}"/>
    <dgm:cxn modelId="{E40865F9-9AF8-4D9B-BD59-9C3044038A14}" type="presOf" srcId="{9D0C5BB6-3C63-411E-A7B8-44544EE1B3BF}" destId="{19EA350B-5778-41E8-9EB9-1240618C5A69}" srcOrd="0" destOrd="0" presId="urn:microsoft.com/office/officeart/2005/8/layout/bList2#2"/>
    <dgm:cxn modelId="{A9BA0988-76FA-4F06-B8F1-0F3BDD952CF5}" type="presOf" srcId="{219C2ED9-0216-480E-859C-A7E9695FF772}" destId="{2840AF52-3E2A-4099-8019-CC08E318BE22}" srcOrd="1" destOrd="0" presId="urn:microsoft.com/office/officeart/2005/8/layout/bList2#2"/>
    <dgm:cxn modelId="{C3A5DD9B-5D38-406C-A87C-87DFD53BED55}" type="presOf" srcId="{93229874-65F6-4098-94A0-D7B759364E7F}" destId="{872B5960-A0B5-4358-AFB9-974AAC8C6400}" srcOrd="0" destOrd="0" presId="urn:microsoft.com/office/officeart/2005/8/layout/bList2#2"/>
    <dgm:cxn modelId="{7BE3359F-8FE9-46F3-B5E0-658D722FCAE7}" srcId="{9F5E9B74-C8AE-4CD7-97F1-14DF2693F4AF}" destId="{B25A50E3-C6AC-46F0-89DD-4D12F0C10C5F}" srcOrd="0" destOrd="0" parTransId="{0BF2B7AA-E127-432B-A96A-D54365B25ED2}" sibTransId="{93229874-65F6-4098-94A0-D7B759364E7F}"/>
    <dgm:cxn modelId="{DFE959F8-87F3-42AD-A736-9B851A861EE0}" type="presOf" srcId="{4BB8BE9A-76D0-49CB-9E08-2A69A7D7AA92}" destId="{D2C989C0-91F7-4C1D-A274-1E8D2F25FBE0}" srcOrd="1" destOrd="0" presId="urn:microsoft.com/office/officeart/2005/8/layout/bList2#2"/>
    <dgm:cxn modelId="{F39D7F63-C582-4D1B-A821-111D99F5EB29}" type="presOf" srcId="{DCD317CF-73A9-4D46-88EE-07ABBC2D086B}" destId="{5D0B2BEE-73E8-474D-862F-FD61E5165CBD}" srcOrd="0" destOrd="0" presId="urn:microsoft.com/office/officeart/2005/8/layout/bList2#2"/>
    <dgm:cxn modelId="{7A92B169-16C3-431F-BBFF-DFEA429CC0E9}" type="presOf" srcId="{4EF39A7E-7DDC-4FBA-A2A8-C14ECAC13BF4}" destId="{804ABB30-B93A-405F-B089-D1529DC16C63}" srcOrd="0" destOrd="0" presId="urn:microsoft.com/office/officeart/2005/8/layout/bList2#2"/>
    <dgm:cxn modelId="{A5D7DCAB-D50D-45CE-A42F-AB112D6A9163}" type="presOf" srcId="{159CEC4B-F6E0-4326-B110-8404AA1B7EC9}" destId="{80E8AEAC-190A-4593-80C1-7FC9484C4C02}" srcOrd="0" destOrd="0" presId="urn:microsoft.com/office/officeart/2005/8/layout/bList2#2"/>
    <dgm:cxn modelId="{C3116F5C-7CA6-4074-AC5E-0E07C5831C9A}" type="presOf" srcId="{3231C422-3FA4-47B3-BF18-E9EC0C62A243}" destId="{04E97EC8-EEEB-44A7-8701-1FC57B0860FD}" srcOrd="0" destOrd="0" presId="urn:microsoft.com/office/officeart/2005/8/layout/bList2#2"/>
    <dgm:cxn modelId="{63DB2971-0BAA-41ED-A618-7E08FA525017}" type="presOf" srcId="{B25A50E3-C6AC-46F0-89DD-4D12F0C10C5F}" destId="{A0E610D3-3570-4DF6-A1C0-550A8775E325}" srcOrd="0" destOrd="0" presId="urn:microsoft.com/office/officeart/2005/8/layout/bList2#2"/>
    <dgm:cxn modelId="{D11AE1AF-BF3A-4052-ADD1-2172DFC183E0}" srcId="{9F5E9B74-C8AE-4CD7-97F1-14DF2693F4AF}" destId="{219C2ED9-0216-480E-859C-A7E9695FF772}" srcOrd="5" destOrd="0" parTransId="{C8900497-3911-40CD-84B5-6A0C2CF1AD2A}" sibTransId="{4A6CC069-9B12-46A8-A07F-55CBEDA4FCA0}"/>
    <dgm:cxn modelId="{D4550F81-CBF6-42FA-92EB-9ED28B4A6DA4}" srcId="{9F5E9B74-C8AE-4CD7-97F1-14DF2693F4AF}" destId="{4EF39A7E-7DDC-4FBA-A2A8-C14ECAC13BF4}" srcOrd="4" destOrd="0" parTransId="{6C8ABA6C-5166-4A78-9E80-2CC57CB24DAE}" sibTransId="{25394A45-5BEB-45A0-AC46-C99C1D9BE4FE}"/>
    <dgm:cxn modelId="{F671CF2D-16B3-4241-9369-C728753D47CB}" type="presOf" srcId="{25394A45-5BEB-45A0-AC46-C99C1D9BE4FE}" destId="{2C6C35D3-C405-4E30-A6F8-534CCEC16E7B}" srcOrd="0" destOrd="0" presId="urn:microsoft.com/office/officeart/2005/8/layout/bList2#2"/>
    <dgm:cxn modelId="{A87BE381-1DEC-41F8-A999-090B335F31A5}" type="presOf" srcId="{4EF39A7E-7DDC-4FBA-A2A8-C14ECAC13BF4}" destId="{DFD0A1F9-841F-430A-9A33-5A316D15D4DA}" srcOrd="1" destOrd="0" presId="urn:microsoft.com/office/officeart/2005/8/layout/bList2#2"/>
    <dgm:cxn modelId="{12839CD7-E1F5-4A44-BD28-5EFDCCC2191A}" srcId="{9F5E9B74-C8AE-4CD7-97F1-14DF2693F4AF}" destId="{9D0C5BB6-3C63-411E-A7B8-44544EE1B3BF}" srcOrd="3" destOrd="0" parTransId="{923695F2-F8D3-4FC4-BAC1-E9FCD07C6CE8}" sibTransId="{3231C422-3FA4-47B3-BF18-E9EC0C62A243}"/>
    <dgm:cxn modelId="{D772EBD3-505A-4B95-928B-D6483892F6C9}" type="presOf" srcId="{DCD317CF-73A9-4D46-88EE-07ABBC2D086B}" destId="{173365AD-8CE5-4028-B51B-73E2088E9D89}" srcOrd="1" destOrd="0" presId="urn:microsoft.com/office/officeart/2005/8/layout/bList2#2"/>
    <dgm:cxn modelId="{FFE68823-AA5F-443A-A1E2-78D463F67EA6}" type="presOf" srcId="{4BB8BE9A-76D0-49CB-9E08-2A69A7D7AA92}" destId="{02B62723-46D0-4CF4-8B93-B5EF9F6D98BE}" srcOrd="0" destOrd="0" presId="urn:microsoft.com/office/officeart/2005/8/layout/bList2#2"/>
    <dgm:cxn modelId="{34E73D34-82FF-490B-A6C3-2EB2CFFE2F0B}" type="presOf" srcId="{9D0C5BB6-3C63-411E-A7B8-44544EE1B3BF}" destId="{4D3F5076-C756-43B8-B113-97CAAF92ADE2}" srcOrd="1" destOrd="0" presId="urn:microsoft.com/office/officeart/2005/8/layout/bList2#2"/>
    <dgm:cxn modelId="{2DA9FE0D-92B0-448A-9257-79AD9F33D7C5}" type="presOf" srcId="{B25A50E3-C6AC-46F0-89DD-4D12F0C10C5F}" destId="{EBC25853-E509-4FFF-AEE7-A69012609C1C}" srcOrd="1" destOrd="0" presId="urn:microsoft.com/office/officeart/2005/8/layout/bList2#2"/>
    <dgm:cxn modelId="{1177F649-EC01-4A9C-86BA-E4E84FE948E0}" srcId="{9F5E9B74-C8AE-4CD7-97F1-14DF2693F4AF}" destId="{DCD317CF-73A9-4D46-88EE-07ABBC2D086B}" srcOrd="2" destOrd="0" parTransId="{1B1E9998-47AB-4856-9CDB-2F634AE3B875}" sibTransId="{159CEC4B-F6E0-4326-B110-8404AA1B7EC9}"/>
    <dgm:cxn modelId="{E26A1CD0-5660-4728-95F8-F912521A1A7D}" type="presOf" srcId="{9F5E9B74-C8AE-4CD7-97F1-14DF2693F4AF}" destId="{D03DB42E-007B-41B6-A919-D5929904CF01}" srcOrd="0" destOrd="0" presId="urn:microsoft.com/office/officeart/2005/8/layout/bList2#2"/>
    <dgm:cxn modelId="{A6541323-5BBA-48AE-A3EA-20169016FF3E}" type="presParOf" srcId="{D03DB42E-007B-41B6-A919-D5929904CF01}" destId="{05E5641C-F204-414A-959E-C4D9DB0ACB7F}" srcOrd="0" destOrd="0" presId="urn:microsoft.com/office/officeart/2005/8/layout/bList2#2"/>
    <dgm:cxn modelId="{423CB269-527E-4622-9506-CEF7A2F69F56}" type="presParOf" srcId="{05E5641C-F204-414A-959E-C4D9DB0ACB7F}" destId="{360CEE66-92C3-4F22-8B3C-410908C5D8F4}" srcOrd="0" destOrd="0" presId="urn:microsoft.com/office/officeart/2005/8/layout/bList2#2"/>
    <dgm:cxn modelId="{A2FA3E53-407F-4D56-B6E2-193F90E3E854}" type="presParOf" srcId="{05E5641C-F204-414A-959E-C4D9DB0ACB7F}" destId="{A0E610D3-3570-4DF6-A1C0-550A8775E325}" srcOrd="1" destOrd="0" presId="urn:microsoft.com/office/officeart/2005/8/layout/bList2#2"/>
    <dgm:cxn modelId="{86103865-C225-42C9-A891-6FAC6500F7E9}" type="presParOf" srcId="{05E5641C-F204-414A-959E-C4D9DB0ACB7F}" destId="{EBC25853-E509-4FFF-AEE7-A69012609C1C}" srcOrd="2" destOrd="0" presId="urn:microsoft.com/office/officeart/2005/8/layout/bList2#2"/>
    <dgm:cxn modelId="{5D0D627B-DF3D-49F8-B8AC-CF02E1BB71DC}" type="presParOf" srcId="{05E5641C-F204-414A-959E-C4D9DB0ACB7F}" destId="{5E2119B2-CB13-4BA6-B99D-9B7EE9DB6698}" srcOrd="3" destOrd="0" presId="urn:microsoft.com/office/officeart/2005/8/layout/bList2#2"/>
    <dgm:cxn modelId="{EF3E8BED-5823-44BC-86A2-6933F08035F2}" type="presParOf" srcId="{D03DB42E-007B-41B6-A919-D5929904CF01}" destId="{872B5960-A0B5-4358-AFB9-974AAC8C6400}" srcOrd="1" destOrd="0" presId="urn:microsoft.com/office/officeart/2005/8/layout/bList2#2"/>
    <dgm:cxn modelId="{6ABA019B-A614-47E7-909D-34B81E99F0DD}" type="presParOf" srcId="{D03DB42E-007B-41B6-A919-D5929904CF01}" destId="{25B6EFEE-F639-4F81-B66F-7886A11E1A48}" srcOrd="2" destOrd="0" presId="urn:microsoft.com/office/officeart/2005/8/layout/bList2#2"/>
    <dgm:cxn modelId="{96795374-49C1-45C9-A994-15F28C55EFB9}" type="presParOf" srcId="{25B6EFEE-F639-4F81-B66F-7886A11E1A48}" destId="{F1BE87A1-D724-431E-9383-C033919213A8}" srcOrd="0" destOrd="0" presId="urn:microsoft.com/office/officeart/2005/8/layout/bList2#2"/>
    <dgm:cxn modelId="{7D36ECF4-C2CB-4EAB-B3E8-3AAE0F65D97F}" type="presParOf" srcId="{25B6EFEE-F639-4F81-B66F-7886A11E1A48}" destId="{02B62723-46D0-4CF4-8B93-B5EF9F6D98BE}" srcOrd="1" destOrd="0" presId="urn:microsoft.com/office/officeart/2005/8/layout/bList2#2"/>
    <dgm:cxn modelId="{56B7F3DD-3BCE-4ABB-997E-87EFB83CF0E4}" type="presParOf" srcId="{25B6EFEE-F639-4F81-B66F-7886A11E1A48}" destId="{D2C989C0-91F7-4C1D-A274-1E8D2F25FBE0}" srcOrd="2" destOrd="0" presId="urn:microsoft.com/office/officeart/2005/8/layout/bList2#2"/>
    <dgm:cxn modelId="{68FEED08-CCCE-432A-8F80-71C045FEE670}" type="presParOf" srcId="{25B6EFEE-F639-4F81-B66F-7886A11E1A48}" destId="{9CEF17D2-2A18-4AA5-95FF-77DD7D42AFB6}" srcOrd="3" destOrd="0" presId="urn:microsoft.com/office/officeart/2005/8/layout/bList2#2"/>
    <dgm:cxn modelId="{295D63A2-BD99-438C-8753-28D6AD3714CE}" type="presParOf" srcId="{D03DB42E-007B-41B6-A919-D5929904CF01}" destId="{5454B2FD-B16B-4D70-97D6-BF2FD93CB7CD}" srcOrd="3" destOrd="0" presId="urn:microsoft.com/office/officeart/2005/8/layout/bList2#2"/>
    <dgm:cxn modelId="{9883D1F5-1D4F-42D4-8B17-146EA52FB6B3}" type="presParOf" srcId="{D03DB42E-007B-41B6-A919-D5929904CF01}" destId="{39645D14-C476-43B6-B09E-F86E5454AFCE}" srcOrd="4" destOrd="0" presId="urn:microsoft.com/office/officeart/2005/8/layout/bList2#2"/>
    <dgm:cxn modelId="{A0CF6F09-EC7B-4573-8EAF-FD6418DF7991}" type="presParOf" srcId="{39645D14-C476-43B6-B09E-F86E5454AFCE}" destId="{AABB339D-71C1-4F31-BFDB-9B9A55E549F7}" srcOrd="0" destOrd="0" presId="urn:microsoft.com/office/officeart/2005/8/layout/bList2#2"/>
    <dgm:cxn modelId="{9B31E434-DCAB-40B1-A7E2-6D683C3FC8E4}" type="presParOf" srcId="{39645D14-C476-43B6-B09E-F86E5454AFCE}" destId="{5D0B2BEE-73E8-474D-862F-FD61E5165CBD}" srcOrd="1" destOrd="0" presId="urn:microsoft.com/office/officeart/2005/8/layout/bList2#2"/>
    <dgm:cxn modelId="{2965A1BD-3BCC-4F0C-990C-831145097A13}" type="presParOf" srcId="{39645D14-C476-43B6-B09E-F86E5454AFCE}" destId="{173365AD-8CE5-4028-B51B-73E2088E9D89}" srcOrd="2" destOrd="0" presId="urn:microsoft.com/office/officeart/2005/8/layout/bList2#2"/>
    <dgm:cxn modelId="{210A7F42-7588-4A29-9876-BE159A3FAAE3}" type="presParOf" srcId="{39645D14-C476-43B6-B09E-F86E5454AFCE}" destId="{80179AE4-B6ED-4283-8008-D2AF4F8ED80C}" srcOrd="3" destOrd="0" presId="urn:microsoft.com/office/officeart/2005/8/layout/bList2#2"/>
    <dgm:cxn modelId="{979AD6E1-0903-41DD-AD6B-3E3FD806F7E7}" type="presParOf" srcId="{D03DB42E-007B-41B6-A919-D5929904CF01}" destId="{80E8AEAC-190A-4593-80C1-7FC9484C4C02}" srcOrd="5" destOrd="0" presId="urn:microsoft.com/office/officeart/2005/8/layout/bList2#2"/>
    <dgm:cxn modelId="{34F8B581-B6AD-4824-AB2D-090832B695FB}" type="presParOf" srcId="{D03DB42E-007B-41B6-A919-D5929904CF01}" destId="{90B98ABB-50D9-4FE6-9A6D-39D16D2ACF95}" srcOrd="6" destOrd="0" presId="urn:microsoft.com/office/officeart/2005/8/layout/bList2#2"/>
    <dgm:cxn modelId="{CA18DDD4-A883-4EAD-9E9B-55EBC2383A9F}" type="presParOf" srcId="{90B98ABB-50D9-4FE6-9A6D-39D16D2ACF95}" destId="{A3232CF1-34FB-4392-AC10-0AEF3626D93A}" srcOrd="0" destOrd="0" presId="urn:microsoft.com/office/officeart/2005/8/layout/bList2#2"/>
    <dgm:cxn modelId="{BAD7141A-1F14-4F63-A7CC-397DCFC81915}" type="presParOf" srcId="{90B98ABB-50D9-4FE6-9A6D-39D16D2ACF95}" destId="{19EA350B-5778-41E8-9EB9-1240618C5A69}" srcOrd="1" destOrd="0" presId="urn:microsoft.com/office/officeart/2005/8/layout/bList2#2"/>
    <dgm:cxn modelId="{70BA72AC-C0E4-4CC2-919A-447867B3382D}" type="presParOf" srcId="{90B98ABB-50D9-4FE6-9A6D-39D16D2ACF95}" destId="{4D3F5076-C756-43B8-B113-97CAAF92ADE2}" srcOrd="2" destOrd="0" presId="urn:microsoft.com/office/officeart/2005/8/layout/bList2#2"/>
    <dgm:cxn modelId="{72758E35-59CA-4ED5-9533-B2A0F32907D0}" type="presParOf" srcId="{90B98ABB-50D9-4FE6-9A6D-39D16D2ACF95}" destId="{752E1D34-87C2-4B1D-AB43-E52E9D80448C}" srcOrd="3" destOrd="0" presId="urn:microsoft.com/office/officeart/2005/8/layout/bList2#2"/>
    <dgm:cxn modelId="{E17F58D4-5ABE-4171-BD5A-C8E2CE2DA5C4}" type="presParOf" srcId="{D03DB42E-007B-41B6-A919-D5929904CF01}" destId="{04E97EC8-EEEB-44A7-8701-1FC57B0860FD}" srcOrd="7" destOrd="0" presId="urn:microsoft.com/office/officeart/2005/8/layout/bList2#2"/>
    <dgm:cxn modelId="{DD659E5C-0866-45D5-8E27-3DD828E5C394}" type="presParOf" srcId="{D03DB42E-007B-41B6-A919-D5929904CF01}" destId="{CB9336AF-3A4F-4413-B1AF-A5AD5DAB30E8}" srcOrd="8" destOrd="0" presId="urn:microsoft.com/office/officeart/2005/8/layout/bList2#2"/>
    <dgm:cxn modelId="{C6CDD1E7-58BC-4F63-984C-4691D4BA3560}" type="presParOf" srcId="{CB9336AF-3A4F-4413-B1AF-A5AD5DAB30E8}" destId="{4DBF37A9-D8E9-4627-AF80-2558639B8846}" srcOrd="0" destOrd="0" presId="urn:microsoft.com/office/officeart/2005/8/layout/bList2#2"/>
    <dgm:cxn modelId="{7CE4DB5A-BD68-4441-A460-93F4D3C8CC1C}" type="presParOf" srcId="{CB9336AF-3A4F-4413-B1AF-A5AD5DAB30E8}" destId="{804ABB30-B93A-405F-B089-D1529DC16C63}" srcOrd="1" destOrd="0" presId="urn:microsoft.com/office/officeart/2005/8/layout/bList2#2"/>
    <dgm:cxn modelId="{3A5708F6-9CA1-4A0A-A1E3-D7492035A214}" type="presParOf" srcId="{CB9336AF-3A4F-4413-B1AF-A5AD5DAB30E8}" destId="{DFD0A1F9-841F-430A-9A33-5A316D15D4DA}" srcOrd="2" destOrd="0" presId="urn:microsoft.com/office/officeart/2005/8/layout/bList2#2"/>
    <dgm:cxn modelId="{86125C99-3D14-4F76-BF80-03BF63F42F49}" type="presParOf" srcId="{CB9336AF-3A4F-4413-B1AF-A5AD5DAB30E8}" destId="{A2E36DD3-08CA-457F-AB15-8800B8B029F7}" srcOrd="3" destOrd="0" presId="urn:microsoft.com/office/officeart/2005/8/layout/bList2#2"/>
    <dgm:cxn modelId="{F3B71D45-83E7-43B3-BDC1-5D01E4C0866D}" type="presParOf" srcId="{D03DB42E-007B-41B6-A919-D5929904CF01}" destId="{2C6C35D3-C405-4E30-A6F8-534CCEC16E7B}" srcOrd="9" destOrd="0" presId="urn:microsoft.com/office/officeart/2005/8/layout/bList2#2"/>
    <dgm:cxn modelId="{66E96D2B-6BFF-4132-9B4D-C6A93FBCE6F7}" type="presParOf" srcId="{D03DB42E-007B-41B6-A919-D5929904CF01}" destId="{4B0B3285-CF34-4676-9147-3E7087907665}" srcOrd="10" destOrd="0" presId="urn:microsoft.com/office/officeart/2005/8/layout/bList2#2"/>
    <dgm:cxn modelId="{946AD97F-AD67-4BB8-B86F-AE1ED3446BF4}" type="presParOf" srcId="{4B0B3285-CF34-4676-9147-3E7087907665}" destId="{AE62BD80-94AB-46B7-B58B-251786054A8B}" srcOrd="0" destOrd="0" presId="urn:microsoft.com/office/officeart/2005/8/layout/bList2#2"/>
    <dgm:cxn modelId="{2C763047-7BE5-4CF5-B55B-F327EAC20916}" type="presParOf" srcId="{4B0B3285-CF34-4676-9147-3E7087907665}" destId="{67821ADB-8F85-470D-8636-2B38C20EC063}" srcOrd="1" destOrd="0" presId="urn:microsoft.com/office/officeart/2005/8/layout/bList2#2"/>
    <dgm:cxn modelId="{C590C5A2-7FF3-4281-8B5D-1CE9C400C9E3}" type="presParOf" srcId="{4B0B3285-CF34-4676-9147-3E7087907665}" destId="{2840AF52-3E2A-4099-8019-CC08E318BE22}" srcOrd="2" destOrd="0" presId="urn:microsoft.com/office/officeart/2005/8/layout/bList2#2"/>
    <dgm:cxn modelId="{F087DAFE-0F0D-47A7-A6E1-DA66710E422F}" type="presParOf" srcId="{4B0B3285-CF34-4676-9147-3E7087907665}" destId="{6E2853B6-D513-4069-8C4C-71D4D078A20A}" srcOrd="3" destOrd="0" presId="urn:microsoft.com/office/officeart/2005/8/layout/bList2#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0CEE66-92C3-4F22-8B3C-410908C5D8F4}">
      <dsp:nvSpPr>
        <dsp:cNvPr id="0" name=""/>
        <dsp:cNvSpPr/>
      </dsp:nvSpPr>
      <dsp:spPr>
        <a:xfrm>
          <a:off x="870415" y="0"/>
          <a:ext cx="1876742" cy="1413258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C25853-E509-4FFF-AEE7-A69012609C1C}">
      <dsp:nvSpPr>
        <dsp:cNvPr id="0" name=""/>
        <dsp:cNvSpPr/>
      </dsp:nvSpPr>
      <dsp:spPr>
        <a:xfrm>
          <a:off x="815795" y="1424095"/>
          <a:ext cx="1985981" cy="5587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25400" bIns="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/>
            <a:t>  Spare part </a:t>
          </a:r>
          <a:endParaRPr lang="ko-KR" altLang="en-US" sz="2000" kern="1200" dirty="0"/>
        </a:p>
      </dsp:txBody>
      <dsp:txXfrm>
        <a:off x="815795" y="1424095"/>
        <a:ext cx="1398578" cy="558750"/>
      </dsp:txXfrm>
    </dsp:sp>
    <dsp:sp modelId="{5E2119B2-CB13-4BA6-B99D-9B7EE9DB6698}">
      <dsp:nvSpPr>
        <dsp:cNvPr id="0" name=""/>
        <dsp:cNvSpPr/>
      </dsp:nvSpPr>
      <dsp:spPr>
        <a:xfrm>
          <a:off x="2312128" y="1451724"/>
          <a:ext cx="662631" cy="662631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BE87A1-D724-431E-9383-C033919213A8}">
      <dsp:nvSpPr>
        <dsp:cNvPr id="0" name=""/>
        <dsp:cNvSpPr/>
      </dsp:nvSpPr>
      <dsp:spPr>
        <a:xfrm>
          <a:off x="3088221" y="0"/>
          <a:ext cx="1893232" cy="1413258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C989C0-91F7-4C1D-A274-1E8D2F25FBE0}">
      <dsp:nvSpPr>
        <dsp:cNvPr id="0" name=""/>
        <dsp:cNvSpPr/>
      </dsp:nvSpPr>
      <dsp:spPr>
        <a:xfrm>
          <a:off x="3099391" y="1399620"/>
          <a:ext cx="1893232" cy="6077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25400" bIns="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/>
            <a:t> Spare part</a:t>
          </a:r>
          <a:endParaRPr lang="ko-KR" altLang="en-US" sz="2000" kern="1200" dirty="0"/>
        </a:p>
      </dsp:txBody>
      <dsp:txXfrm>
        <a:off x="3099391" y="1399620"/>
        <a:ext cx="1333262" cy="607700"/>
      </dsp:txXfrm>
    </dsp:sp>
    <dsp:sp modelId="{9CEF17D2-2A18-4AA5-95FF-77DD7D42AFB6}">
      <dsp:nvSpPr>
        <dsp:cNvPr id="0" name=""/>
        <dsp:cNvSpPr/>
      </dsp:nvSpPr>
      <dsp:spPr>
        <a:xfrm>
          <a:off x="4516616" y="1513534"/>
          <a:ext cx="662631" cy="662631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BB339D-71C1-4F31-BFDB-9B9A55E549F7}">
      <dsp:nvSpPr>
        <dsp:cNvPr id="0" name=""/>
        <dsp:cNvSpPr/>
      </dsp:nvSpPr>
      <dsp:spPr>
        <a:xfrm>
          <a:off x="5316696" y="0"/>
          <a:ext cx="1893232" cy="1413258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3365AD-8CE5-4028-B51B-73E2088E9D89}">
      <dsp:nvSpPr>
        <dsp:cNvPr id="0" name=""/>
        <dsp:cNvSpPr/>
      </dsp:nvSpPr>
      <dsp:spPr>
        <a:xfrm>
          <a:off x="5306737" y="1399620"/>
          <a:ext cx="1893232" cy="6077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25400" bIns="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/>
            <a:t> Spare part</a:t>
          </a:r>
          <a:endParaRPr lang="ko-KR" altLang="en-US" sz="2000" kern="1200" dirty="0"/>
        </a:p>
      </dsp:txBody>
      <dsp:txXfrm>
        <a:off x="5306737" y="1399620"/>
        <a:ext cx="1333262" cy="607700"/>
      </dsp:txXfrm>
    </dsp:sp>
    <dsp:sp modelId="{80179AE4-B6ED-4283-8008-D2AF4F8ED80C}">
      <dsp:nvSpPr>
        <dsp:cNvPr id="0" name=""/>
        <dsp:cNvSpPr/>
      </dsp:nvSpPr>
      <dsp:spPr>
        <a:xfrm>
          <a:off x="6739353" y="1513534"/>
          <a:ext cx="662631" cy="662631"/>
        </a:xfrm>
        <a:prstGeom prst="ellipse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232CF1-34FB-4392-AC10-0AEF3626D93A}">
      <dsp:nvSpPr>
        <dsp:cNvPr id="0" name=""/>
        <dsp:cNvSpPr/>
      </dsp:nvSpPr>
      <dsp:spPr>
        <a:xfrm>
          <a:off x="870329" y="2375196"/>
          <a:ext cx="2079886" cy="1413258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7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3F5076-C756-43B8-B113-97CAAF92ADE2}">
      <dsp:nvSpPr>
        <dsp:cNvPr id="0" name=""/>
        <dsp:cNvSpPr/>
      </dsp:nvSpPr>
      <dsp:spPr>
        <a:xfrm>
          <a:off x="840587" y="3772845"/>
          <a:ext cx="2139371" cy="6077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25400" bIns="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/>
            <a:t>  Press mold</a:t>
          </a:r>
          <a:endParaRPr lang="ko-KR" altLang="en-US" sz="2000" kern="1200" dirty="0"/>
        </a:p>
      </dsp:txBody>
      <dsp:txXfrm>
        <a:off x="840587" y="3772845"/>
        <a:ext cx="1506599" cy="607700"/>
      </dsp:txXfrm>
    </dsp:sp>
    <dsp:sp modelId="{752E1D34-87C2-4B1D-AB43-E52E9D80448C}">
      <dsp:nvSpPr>
        <dsp:cNvPr id="0" name=""/>
        <dsp:cNvSpPr/>
      </dsp:nvSpPr>
      <dsp:spPr>
        <a:xfrm>
          <a:off x="2350475" y="3842723"/>
          <a:ext cx="662631" cy="662631"/>
        </a:xfrm>
        <a:prstGeom prst="ellipse">
          <a:avLst/>
        </a:prstGeom>
        <a:blipFill>
          <a:blip xmlns:r="http://schemas.openxmlformats.org/officeDocument/2006/relationships"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BF37A9-D8E9-4627-AF80-2558639B8846}">
      <dsp:nvSpPr>
        <dsp:cNvPr id="0" name=""/>
        <dsp:cNvSpPr/>
      </dsp:nvSpPr>
      <dsp:spPr>
        <a:xfrm>
          <a:off x="3177269" y="2375196"/>
          <a:ext cx="1893232" cy="1413258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9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D0A1F9-841F-430A-9A33-5A316D15D4DA}">
      <dsp:nvSpPr>
        <dsp:cNvPr id="0" name=""/>
        <dsp:cNvSpPr/>
      </dsp:nvSpPr>
      <dsp:spPr>
        <a:xfrm>
          <a:off x="3177269" y="3772845"/>
          <a:ext cx="1893232" cy="6077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25400" bIns="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/>
            <a:t>  Die casting </a:t>
          </a:r>
          <a:endParaRPr lang="ko-KR" altLang="en-US" sz="2000" kern="1200" dirty="0"/>
        </a:p>
      </dsp:txBody>
      <dsp:txXfrm>
        <a:off x="3177269" y="3772845"/>
        <a:ext cx="1333262" cy="607700"/>
      </dsp:txXfrm>
    </dsp:sp>
    <dsp:sp modelId="{A2E36DD3-08CA-457F-AB15-8800B8B029F7}">
      <dsp:nvSpPr>
        <dsp:cNvPr id="0" name=""/>
        <dsp:cNvSpPr/>
      </dsp:nvSpPr>
      <dsp:spPr>
        <a:xfrm>
          <a:off x="4564088" y="3842723"/>
          <a:ext cx="662631" cy="662631"/>
        </a:xfrm>
        <a:prstGeom prst="ellipse">
          <a:avLst/>
        </a:prstGeom>
        <a:blipFill>
          <a:blip xmlns:r="http://schemas.openxmlformats.org/officeDocument/2006/relationships"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62BD80-94AB-46B7-B58B-251786054A8B}">
      <dsp:nvSpPr>
        <dsp:cNvPr id="0" name=""/>
        <dsp:cNvSpPr/>
      </dsp:nvSpPr>
      <dsp:spPr>
        <a:xfrm>
          <a:off x="5390882" y="2375196"/>
          <a:ext cx="1893232" cy="1413258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40AF52-3E2A-4099-8019-CC08E318BE22}">
      <dsp:nvSpPr>
        <dsp:cNvPr id="0" name=""/>
        <dsp:cNvSpPr/>
      </dsp:nvSpPr>
      <dsp:spPr>
        <a:xfrm>
          <a:off x="5390882" y="3772845"/>
          <a:ext cx="1893232" cy="6077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25400" bIns="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/>
            <a:t>Injection mold</a:t>
          </a:r>
          <a:endParaRPr lang="ko-KR" altLang="en-US" sz="2000" kern="1200" dirty="0"/>
        </a:p>
      </dsp:txBody>
      <dsp:txXfrm>
        <a:off x="5390882" y="3772845"/>
        <a:ext cx="1333262" cy="607700"/>
      </dsp:txXfrm>
    </dsp:sp>
    <dsp:sp modelId="{6E2853B6-D513-4069-8C4C-71D4D078A20A}">
      <dsp:nvSpPr>
        <dsp:cNvPr id="0" name=""/>
        <dsp:cNvSpPr/>
      </dsp:nvSpPr>
      <dsp:spPr>
        <a:xfrm>
          <a:off x="6777701" y="3842723"/>
          <a:ext cx="662631" cy="662631"/>
        </a:xfrm>
        <a:prstGeom prst="ellipse">
          <a:avLst/>
        </a:prstGeom>
        <a:blipFill>
          <a:blip xmlns:r="http://schemas.openxmlformats.org/officeDocument/2006/relationships"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#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C951A-822C-4B53-B0F7-E3694FF66A60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2FA6A-BEAF-4BE2-A622-B64BC651B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96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1700" y="738188"/>
            <a:ext cx="4933950" cy="37004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9667A-8902-4428-9DE4-16AA1718533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4126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1700" y="738188"/>
            <a:ext cx="4933950" cy="37004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9667A-8902-4428-9DE4-16AA1718533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412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1700" y="738188"/>
            <a:ext cx="4933950" cy="37004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9667A-8902-4428-9DE4-16AA1718533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412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1700" y="738188"/>
            <a:ext cx="4933950" cy="37004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9667A-8902-4428-9DE4-16AA1718533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4126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1700" y="738188"/>
            <a:ext cx="4933950" cy="37004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9667A-8902-4428-9DE4-16AA1718533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412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1700" y="738188"/>
            <a:ext cx="4933950" cy="37004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9667A-8902-4428-9DE4-16AA1718533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412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1700" y="738188"/>
            <a:ext cx="4933950" cy="37004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9667A-8902-4428-9DE4-16AA1718533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412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1700" y="738188"/>
            <a:ext cx="4933950" cy="37004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9667A-8902-4428-9DE4-16AA1718533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412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1700" y="738188"/>
            <a:ext cx="4933950" cy="37004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9667A-8902-4428-9DE4-16AA1718533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412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1700" y="738188"/>
            <a:ext cx="4933950" cy="37004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9667A-8902-4428-9DE4-16AA1718533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412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1700" y="738188"/>
            <a:ext cx="4933950" cy="37004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9667A-8902-4428-9DE4-16AA1718533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412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1700" y="738188"/>
            <a:ext cx="4933950" cy="37004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9667A-8902-4428-9DE4-16AA1718533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412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1700" y="738188"/>
            <a:ext cx="4933950" cy="37004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9667A-8902-4428-9DE4-16AA1718533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412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4480-C79F-41B6-95C3-7B83C597DF7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BE6A-EB0B-4590-AD99-776315E1EA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4480-C79F-41B6-95C3-7B83C597DF7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BE6A-EB0B-4590-AD99-776315E1EA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4480-C79F-41B6-95C3-7B83C597DF7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BE6A-EB0B-4590-AD99-776315E1EA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4480-C79F-41B6-95C3-7B83C597DF7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BE6A-EB0B-4590-AD99-776315E1EA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4480-C79F-41B6-95C3-7B83C597DF7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BE6A-EB0B-4590-AD99-776315E1EA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4480-C79F-41B6-95C3-7B83C597DF7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BE6A-EB0B-4590-AD99-776315E1EA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4480-C79F-41B6-95C3-7B83C597DF7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BE6A-EB0B-4590-AD99-776315E1EA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4480-C79F-41B6-95C3-7B83C597DF7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BE6A-EB0B-4590-AD99-776315E1EA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4480-C79F-41B6-95C3-7B83C597DF7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BE6A-EB0B-4590-AD99-776315E1EA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4480-C79F-41B6-95C3-7B83C597DF7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BE6A-EB0B-4590-AD99-776315E1EA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4480-C79F-41B6-95C3-7B83C597DF7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B39BE6A-EB0B-4590-AD99-776315E1EA2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F464480-C79F-41B6-95C3-7B83C597DF7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B39BE6A-EB0B-4590-AD99-776315E1EA20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.jpeg"/><Relationship Id="rId7" Type="http://schemas.openxmlformats.org/officeDocument/2006/relationships/image" Target="../media/image4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eg"/><Relationship Id="rId11" Type="http://schemas.openxmlformats.org/officeDocument/2006/relationships/image" Target="../media/image44.jpeg"/><Relationship Id="rId5" Type="http://schemas.openxmlformats.org/officeDocument/2006/relationships/image" Target="../media/image38.jpeg"/><Relationship Id="rId10" Type="http://schemas.openxmlformats.org/officeDocument/2006/relationships/image" Target="../media/image43.jpeg"/><Relationship Id="rId4" Type="http://schemas.openxmlformats.org/officeDocument/2006/relationships/image" Target="../media/image37.jpeg"/><Relationship Id="rId9" Type="http://schemas.openxmlformats.org/officeDocument/2006/relationships/image" Target="../media/image4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jpg"/><Relationship Id="rId3" Type="http://schemas.openxmlformats.org/officeDocument/2006/relationships/image" Target="../media/image2.jpe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jpe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5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jpg"/><Relationship Id="rId11" Type="http://schemas.openxmlformats.org/officeDocument/2006/relationships/image" Target="../media/image52.png"/><Relationship Id="rId5" Type="http://schemas.openxmlformats.org/officeDocument/2006/relationships/image" Target="../media/image46.jpg"/><Relationship Id="rId15" Type="http://schemas.openxmlformats.org/officeDocument/2006/relationships/image" Target="../media/image56.png"/><Relationship Id="rId10" Type="http://schemas.openxmlformats.org/officeDocument/2006/relationships/image" Target="../media/image51.jp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4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2.jpeg"/><Relationship Id="rId7" Type="http://schemas.openxmlformats.org/officeDocument/2006/relationships/image" Target="../media/image3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11" Type="http://schemas.openxmlformats.org/officeDocument/2006/relationships/image" Target="../media/image28.jpe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jpeg"/><Relationship Id="rId9" Type="http://schemas.openxmlformats.org/officeDocument/2006/relationships/image" Target="../media/image3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 flipV="1">
            <a:off x="1671884" y="764704"/>
            <a:ext cx="3397250" cy="400050"/>
            <a:chOff x="2290" y="3030"/>
            <a:chExt cx="1832" cy="408"/>
          </a:xfrm>
        </p:grpSpPr>
        <p:sp>
          <p:nvSpPr>
            <p:cNvPr id="31" name="Freeform 8"/>
            <p:cNvSpPr>
              <a:spLocks/>
            </p:cNvSpPr>
            <p:nvPr/>
          </p:nvSpPr>
          <p:spPr bwMode="gray">
            <a:xfrm>
              <a:off x="2290" y="3030"/>
              <a:ext cx="1832" cy="408"/>
            </a:xfrm>
            <a:custGeom>
              <a:avLst/>
              <a:gdLst>
                <a:gd name="T0" fmla="*/ 1832 w 1832"/>
                <a:gd name="T1" fmla="*/ 32 h 408"/>
                <a:gd name="T2" fmla="*/ 1830 w 1832"/>
                <a:gd name="T3" fmla="*/ 66 h 408"/>
                <a:gd name="T4" fmla="*/ 1814 w 1832"/>
                <a:gd name="T5" fmla="*/ 128 h 408"/>
                <a:gd name="T6" fmla="*/ 1788 w 1832"/>
                <a:gd name="T7" fmla="*/ 188 h 408"/>
                <a:gd name="T8" fmla="*/ 1754 w 1832"/>
                <a:gd name="T9" fmla="*/ 240 h 408"/>
                <a:gd name="T10" fmla="*/ 1712 w 1832"/>
                <a:gd name="T11" fmla="*/ 288 h 408"/>
                <a:gd name="T12" fmla="*/ 1664 w 1832"/>
                <a:gd name="T13" fmla="*/ 330 h 408"/>
                <a:gd name="T14" fmla="*/ 1610 w 1832"/>
                <a:gd name="T15" fmla="*/ 362 h 408"/>
                <a:gd name="T16" fmla="*/ 1550 w 1832"/>
                <a:gd name="T17" fmla="*/ 388 h 408"/>
                <a:gd name="T18" fmla="*/ 1486 w 1832"/>
                <a:gd name="T19" fmla="*/ 402 h 408"/>
                <a:gd name="T20" fmla="*/ 1418 w 1832"/>
                <a:gd name="T21" fmla="*/ 408 h 408"/>
                <a:gd name="T22" fmla="*/ 0 w 1832"/>
                <a:gd name="T23" fmla="*/ 408 h 408"/>
                <a:gd name="T24" fmla="*/ 0 w 1832"/>
                <a:gd name="T25" fmla="*/ 0 h 408"/>
                <a:gd name="T26" fmla="*/ 1832 w 1832"/>
                <a:gd name="T27" fmla="*/ 0 h 408"/>
                <a:gd name="T28" fmla="*/ 1832 w 1832"/>
                <a:gd name="T29" fmla="*/ 32 h 408"/>
                <a:gd name="T30" fmla="*/ 1832 w 1832"/>
                <a:gd name="T31" fmla="*/ 32 h 4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32"/>
                <a:gd name="T49" fmla="*/ 0 h 408"/>
                <a:gd name="T50" fmla="*/ 1832 w 1832"/>
                <a:gd name="T51" fmla="*/ 408 h 4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32" h="408">
                  <a:moveTo>
                    <a:pt x="1832" y="32"/>
                  </a:moveTo>
                  <a:lnTo>
                    <a:pt x="1830" y="66"/>
                  </a:lnTo>
                  <a:lnTo>
                    <a:pt x="1814" y="128"/>
                  </a:lnTo>
                  <a:lnTo>
                    <a:pt x="1788" y="188"/>
                  </a:lnTo>
                  <a:lnTo>
                    <a:pt x="1754" y="240"/>
                  </a:lnTo>
                  <a:lnTo>
                    <a:pt x="1712" y="288"/>
                  </a:lnTo>
                  <a:lnTo>
                    <a:pt x="1664" y="330"/>
                  </a:lnTo>
                  <a:lnTo>
                    <a:pt x="1610" y="362"/>
                  </a:lnTo>
                  <a:lnTo>
                    <a:pt x="1550" y="388"/>
                  </a:lnTo>
                  <a:lnTo>
                    <a:pt x="1486" y="402"/>
                  </a:lnTo>
                  <a:lnTo>
                    <a:pt x="1418" y="408"/>
                  </a:lnTo>
                  <a:lnTo>
                    <a:pt x="0" y="408"/>
                  </a:lnTo>
                  <a:lnTo>
                    <a:pt x="0" y="0"/>
                  </a:lnTo>
                  <a:lnTo>
                    <a:pt x="1832" y="0"/>
                  </a:lnTo>
                  <a:lnTo>
                    <a:pt x="1832" y="32"/>
                  </a:lnTo>
                  <a:close/>
                </a:path>
              </a:pathLst>
            </a:custGeom>
            <a:solidFill>
              <a:srgbClr val="98B5B6"/>
            </a:soli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gray">
            <a:xfrm>
              <a:off x="3810" y="3058"/>
              <a:ext cx="288" cy="334"/>
            </a:xfrm>
            <a:custGeom>
              <a:avLst/>
              <a:gdLst>
                <a:gd name="T0" fmla="*/ 288 w 288"/>
                <a:gd name="T1" fmla="*/ 0 h 334"/>
                <a:gd name="T2" fmla="*/ 284 w 288"/>
                <a:gd name="T3" fmla="*/ 52 h 334"/>
                <a:gd name="T4" fmla="*/ 272 w 288"/>
                <a:gd name="T5" fmla="*/ 98 h 334"/>
                <a:gd name="T6" fmla="*/ 254 w 288"/>
                <a:gd name="T7" fmla="*/ 140 h 334"/>
                <a:gd name="T8" fmla="*/ 230 w 288"/>
                <a:gd name="T9" fmla="*/ 176 h 334"/>
                <a:gd name="T10" fmla="*/ 204 w 288"/>
                <a:gd name="T11" fmla="*/ 208 h 334"/>
                <a:gd name="T12" fmla="*/ 174 w 288"/>
                <a:gd name="T13" fmla="*/ 238 h 334"/>
                <a:gd name="T14" fmla="*/ 144 w 288"/>
                <a:gd name="T15" fmla="*/ 262 h 334"/>
                <a:gd name="T16" fmla="*/ 112 w 288"/>
                <a:gd name="T17" fmla="*/ 282 h 334"/>
                <a:gd name="T18" fmla="*/ 84 w 288"/>
                <a:gd name="T19" fmla="*/ 298 h 334"/>
                <a:gd name="T20" fmla="*/ 56 w 288"/>
                <a:gd name="T21" fmla="*/ 312 h 334"/>
                <a:gd name="T22" fmla="*/ 34 w 288"/>
                <a:gd name="T23" fmla="*/ 322 h 334"/>
                <a:gd name="T24" fmla="*/ 16 w 288"/>
                <a:gd name="T25" fmla="*/ 328 h 334"/>
                <a:gd name="T26" fmla="*/ 4 w 288"/>
                <a:gd name="T27" fmla="*/ 332 h 334"/>
                <a:gd name="T28" fmla="*/ 0 w 288"/>
                <a:gd name="T29" fmla="*/ 334 h 334"/>
                <a:gd name="T30" fmla="*/ 4 w 288"/>
                <a:gd name="T31" fmla="*/ 332 h 334"/>
                <a:gd name="T32" fmla="*/ 16 w 288"/>
                <a:gd name="T33" fmla="*/ 326 h 334"/>
                <a:gd name="T34" fmla="*/ 34 w 288"/>
                <a:gd name="T35" fmla="*/ 318 h 334"/>
                <a:gd name="T36" fmla="*/ 56 w 288"/>
                <a:gd name="T37" fmla="*/ 304 h 334"/>
                <a:gd name="T38" fmla="*/ 84 w 288"/>
                <a:gd name="T39" fmla="*/ 288 h 334"/>
                <a:gd name="T40" fmla="*/ 112 w 288"/>
                <a:gd name="T41" fmla="*/ 266 h 334"/>
                <a:gd name="T42" fmla="*/ 142 w 288"/>
                <a:gd name="T43" fmla="*/ 242 h 334"/>
                <a:gd name="T44" fmla="*/ 170 w 288"/>
                <a:gd name="T45" fmla="*/ 212 h 334"/>
                <a:gd name="T46" fmla="*/ 196 w 288"/>
                <a:gd name="T47" fmla="*/ 180 h 334"/>
                <a:gd name="T48" fmla="*/ 220 w 288"/>
                <a:gd name="T49" fmla="*/ 142 h 334"/>
                <a:gd name="T50" fmla="*/ 238 w 288"/>
                <a:gd name="T51" fmla="*/ 100 h 334"/>
                <a:gd name="T52" fmla="*/ 250 w 288"/>
                <a:gd name="T53" fmla="*/ 54 h 334"/>
                <a:gd name="T54" fmla="*/ 254 w 288"/>
                <a:gd name="T55" fmla="*/ 2 h 334"/>
                <a:gd name="T56" fmla="*/ 288 w 288"/>
                <a:gd name="T57" fmla="*/ 0 h 33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334"/>
                <a:gd name="T89" fmla="*/ 288 w 288"/>
                <a:gd name="T90" fmla="*/ 334 h 33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334">
                  <a:moveTo>
                    <a:pt x="288" y="0"/>
                  </a:moveTo>
                  <a:lnTo>
                    <a:pt x="284" y="52"/>
                  </a:lnTo>
                  <a:lnTo>
                    <a:pt x="272" y="98"/>
                  </a:lnTo>
                  <a:lnTo>
                    <a:pt x="254" y="140"/>
                  </a:lnTo>
                  <a:lnTo>
                    <a:pt x="230" y="176"/>
                  </a:lnTo>
                  <a:lnTo>
                    <a:pt x="204" y="208"/>
                  </a:lnTo>
                  <a:lnTo>
                    <a:pt x="174" y="238"/>
                  </a:lnTo>
                  <a:lnTo>
                    <a:pt x="144" y="262"/>
                  </a:lnTo>
                  <a:lnTo>
                    <a:pt x="112" y="282"/>
                  </a:lnTo>
                  <a:lnTo>
                    <a:pt x="84" y="298"/>
                  </a:lnTo>
                  <a:lnTo>
                    <a:pt x="56" y="312"/>
                  </a:lnTo>
                  <a:lnTo>
                    <a:pt x="34" y="322"/>
                  </a:lnTo>
                  <a:lnTo>
                    <a:pt x="16" y="328"/>
                  </a:lnTo>
                  <a:lnTo>
                    <a:pt x="4" y="332"/>
                  </a:lnTo>
                  <a:lnTo>
                    <a:pt x="0" y="334"/>
                  </a:lnTo>
                  <a:lnTo>
                    <a:pt x="4" y="332"/>
                  </a:lnTo>
                  <a:lnTo>
                    <a:pt x="16" y="326"/>
                  </a:lnTo>
                  <a:lnTo>
                    <a:pt x="34" y="318"/>
                  </a:lnTo>
                  <a:lnTo>
                    <a:pt x="56" y="304"/>
                  </a:lnTo>
                  <a:lnTo>
                    <a:pt x="84" y="288"/>
                  </a:lnTo>
                  <a:lnTo>
                    <a:pt x="112" y="266"/>
                  </a:lnTo>
                  <a:lnTo>
                    <a:pt x="142" y="242"/>
                  </a:lnTo>
                  <a:lnTo>
                    <a:pt x="170" y="212"/>
                  </a:lnTo>
                  <a:lnTo>
                    <a:pt x="196" y="180"/>
                  </a:lnTo>
                  <a:lnTo>
                    <a:pt x="220" y="142"/>
                  </a:lnTo>
                  <a:lnTo>
                    <a:pt x="238" y="100"/>
                  </a:lnTo>
                  <a:lnTo>
                    <a:pt x="250" y="54"/>
                  </a:lnTo>
                  <a:lnTo>
                    <a:pt x="254" y="2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rgbClr val="FFFFFF">
                <a:alpha val="49019"/>
              </a:srgbClr>
            </a:soli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0" y="1035332"/>
            <a:ext cx="9144000" cy="122238"/>
            <a:chOff x="0" y="1896"/>
            <a:chExt cx="5760" cy="120"/>
          </a:xfrm>
        </p:grpSpPr>
        <p:sp>
          <p:nvSpPr>
            <p:cNvPr id="28" name="Rectangle 3"/>
            <p:cNvSpPr>
              <a:spLocks noChangeArrowheads="1"/>
            </p:cNvSpPr>
            <p:nvPr/>
          </p:nvSpPr>
          <p:spPr bwMode="gray">
            <a:xfrm>
              <a:off x="0" y="1896"/>
              <a:ext cx="5760" cy="4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ECECEC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" name="Rectangle 4"/>
            <p:cNvSpPr>
              <a:spLocks noChangeArrowheads="1"/>
            </p:cNvSpPr>
            <p:nvPr/>
          </p:nvSpPr>
          <p:spPr bwMode="gray">
            <a:xfrm>
              <a:off x="0" y="1942"/>
              <a:ext cx="5760" cy="74"/>
            </a:xfrm>
            <a:prstGeom prst="rect">
              <a:avLst/>
            </a:prstGeom>
            <a:gradFill rotWithShape="1">
              <a:gsLst>
                <a:gs pos="0">
                  <a:srgbClr val="CFCFCF"/>
                </a:gs>
                <a:gs pos="100000">
                  <a:srgbClr val="5F5F5F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9" name="Oval 15"/>
          <p:cNvSpPr>
            <a:spLocks noChangeArrowheads="1"/>
          </p:cNvSpPr>
          <p:nvPr/>
        </p:nvSpPr>
        <p:spPr bwMode="gray">
          <a:xfrm rot="-4500000">
            <a:off x="503293" y="712163"/>
            <a:ext cx="1393825" cy="519351"/>
          </a:xfrm>
          <a:prstGeom prst="ellipse">
            <a:avLst/>
          </a:prstGeom>
          <a:gradFill rotWithShape="1">
            <a:gsLst>
              <a:gs pos="0">
                <a:srgbClr val="53696A"/>
              </a:gs>
              <a:gs pos="100000">
                <a:srgbClr val="83A6A7">
                  <a:alpha val="0"/>
                </a:srgb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0" name="Oval 13"/>
          <p:cNvSpPr>
            <a:spLocks noChangeArrowheads="1"/>
          </p:cNvSpPr>
          <p:nvPr/>
        </p:nvSpPr>
        <p:spPr bwMode="gray">
          <a:xfrm rot="-4500000">
            <a:off x="1129211" y="730501"/>
            <a:ext cx="259766" cy="519351"/>
          </a:xfrm>
          <a:prstGeom prst="ellipse">
            <a:avLst/>
          </a:prstGeom>
          <a:gradFill rotWithShape="1">
            <a:gsLst>
              <a:gs pos="0">
                <a:srgbClr val="83A6A7">
                  <a:alpha val="32001"/>
                </a:srgbClr>
              </a:gs>
              <a:gs pos="100000">
                <a:srgbClr val="000000">
                  <a:alpha val="89998"/>
                </a:srgb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1" name="Oval 16"/>
          <p:cNvSpPr>
            <a:spLocks noChangeArrowheads="1"/>
          </p:cNvSpPr>
          <p:nvPr/>
        </p:nvSpPr>
        <p:spPr bwMode="gray">
          <a:xfrm rot="-4500000">
            <a:off x="448180" y="719526"/>
            <a:ext cx="1257300" cy="519351"/>
          </a:xfrm>
          <a:prstGeom prst="ellipse">
            <a:avLst/>
          </a:prstGeom>
          <a:solidFill>
            <a:srgbClr val="000000"/>
          </a:solidFill>
          <a:ln w="38100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170" name="Text Box 4"/>
          <p:cNvSpPr txBox="1">
            <a:spLocks noChangeArrowheads="1"/>
          </p:cNvSpPr>
          <p:nvPr/>
        </p:nvSpPr>
        <p:spPr bwMode="auto">
          <a:xfrm>
            <a:off x="1095375" y="931863"/>
            <a:ext cx="184150" cy="3476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endParaRPr lang="ko-KR" altLang="ko-KR" sz="1400">
              <a:latin typeface="Arial" charset="0"/>
              <a:ea typeface="굴림" charset="-127"/>
            </a:endParaRP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 rot="16200000">
            <a:off x="413743" y="148933"/>
            <a:ext cx="1121813" cy="1523939"/>
            <a:chOff x="4166" y="1706"/>
            <a:chExt cx="1252" cy="1252"/>
          </a:xfrm>
        </p:grpSpPr>
        <p:sp>
          <p:nvSpPr>
            <p:cNvPr id="23" name="Oval 18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24" name="Oval 19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25" name="Oval 20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26" name="Oval 21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40" y="567703"/>
            <a:ext cx="1000018" cy="684605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74757" y="6321016"/>
            <a:ext cx="8834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A7A0A"/>
                </a:solidFill>
                <a:latin typeface="Batang" pitchFamily="18" charset="-127"/>
                <a:ea typeface="Batang" pitchFamily="18" charset="-127"/>
              </a:rPr>
              <a:t>Accuracy,  Innovation,  Customer - oriented,  Long-term relationship </a:t>
            </a:r>
            <a:endParaRPr lang="en-US" b="1" dirty="0">
              <a:solidFill>
                <a:srgbClr val="0A7A0A"/>
              </a:solidFill>
              <a:latin typeface="Batang" pitchFamily="18" charset="-127"/>
              <a:ea typeface="Batang" pitchFamily="18" charset="-127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404" y="2990262"/>
            <a:ext cx="3456384" cy="206993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5856721" y="327446"/>
            <a:ext cx="2984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3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PROFILE</a:t>
            </a:r>
            <a:r>
              <a:rPr lang="en-US" altLang="ko-KR" sz="2000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sz="20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4783" y="2057400"/>
            <a:ext cx="84431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32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PT.  PLAKOIN  TECHNOLOGY  INDONESIA</a:t>
            </a:r>
            <a:endParaRPr lang="en-US" sz="32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97726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 flipV="1">
            <a:off x="1671884" y="764704"/>
            <a:ext cx="3397250" cy="400050"/>
            <a:chOff x="2290" y="3030"/>
            <a:chExt cx="1832" cy="408"/>
          </a:xfrm>
        </p:grpSpPr>
        <p:sp>
          <p:nvSpPr>
            <p:cNvPr id="31" name="Freeform 8"/>
            <p:cNvSpPr>
              <a:spLocks/>
            </p:cNvSpPr>
            <p:nvPr/>
          </p:nvSpPr>
          <p:spPr bwMode="gray">
            <a:xfrm>
              <a:off x="2290" y="3030"/>
              <a:ext cx="1832" cy="408"/>
            </a:xfrm>
            <a:custGeom>
              <a:avLst/>
              <a:gdLst>
                <a:gd name="T0" fmla="*/ 1832 w 1832"/>
                <a:gd name="T1" fmla="*/ 32 h 408"/>
                <a:gd name="T2" fmla="*/ 1830 w 1832"/>
                <a:gd name="T3" fmla="*/ 66 h 408"/>
                <a:gd name="T4" fmla="*/ 1814 w 1832"/>
                <a:gd name="T5" fmla="*/ 128 h 408"/>
                <a:gd name="T6" fmla="*/ 1788 w 1832"/>
                <a:gd name="T7" fmla="*/ 188 h 408"/>
                <a:gd name="T8" fmla="*/ 1754 w 1832"/>
                <a:gd name="T9" fmla="*/ 240 h 408"/>
                <a:gd name="T10" fmla="*/ 1712 w 1832"/>
                <a:gd name="T11" fmla="*/ 288 h 408"/>
                <a:gd name="T12" fmla="*/ 1664 w 1832"/>
                <a:gd name="T13" fmla="*/ 330 h 408"/>
                <a:gd name="T14" fmla="*/ 1610 w 1832"/>
                <a:gd name="T15" fmla="*/ 362 h 408"/>
                <a:gd name="T16" fmla="*/ 1550 w 1832"/>
                <a:gd name="T17" fmla="*/ 388 h 408"/>
                <a:gd name="T18" fmla="*/ 1486 w 1832"/>
                <a:gd name="T19" fmla="*/ 402 h 408"/>
                <a:gd name="T20" fmla="*/ 1418 w 1832"/>
                <a:gd name="T21" fmla="*/ 408 h 408"/>
                <a:gd name="T22" fmla="*/ 0 w 1832"/>
                <a:gd name="T23" fmla="*/ 408 h 408"/>
                <a:gd name="T24" fmla="*/ 0 w 1832"/>
                <a:gd name="T25" fmla="*/ 0 h 408"/>
                <a:gd name="T26" fmla="*/ 1832 w 1832"/>
                <a:gd name="T27" fmla="*/ 0 h 408"/>
                <a:gd name="T28" fmla="*/ 1832 w 1832"/>
                <a:gd name="T29" fmla="*/ 32 h 408"/>
                <a:gd name="T30" fmla="*/ 1832 w 1832"/>
                <a:gd name="T31" fmla="*/ 32 h 4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32"/>
                <a:gd name="T49" fmla="*/ 0 h 408"/>
                <a:gd name="T50" fmla="*/ 1832 w 1832"/>
                <a:gd name="T51" fmla="*/ 408 h 4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32" h="408">
                  <a:moveTo>
                    <a:pt x="1832" y="32"/>
                  </a:moveTo>
                  <a:lnTo>
                    <a:pt x="1830" y="66"/>
                  </a:lnTo>
                  <a:lnTo>
                    <a:pt x="1814" y="128"/>
                  </a:lnTo>
                  <a:lnTo>
                    <a:pt x="1788" y="188"/>
                  </a:lnTo>
                  <a:lnTo>
                    <a:pt x="1754" y="240"/>
                  </a:lnTo>
                  <a:lnTo>
                    <a:pt x="1712" y="288"/>
                  </a:lnTo>
                  <a:lnTo>
                    <a:pt x="1664" y="330"/>
                  </a:lnTo>
                  <a:lnTo>
                    <a:pt x="1610" y="362"/>
                  </a:lnTo>
                  <a:lnTo>
                    <a:pt x="1550" y="388"/>
                  </a:lnTo>
                  <a:lnTo>
                    <a:pt x="1486" y="402"/>
                  </a:lnTo>
                  <a:lnTo>
                    <a:pt x="1418" y="408"/>
                  </a:lnTo>
                  <a:lnTo>
                    <a:pt x="0" y="408"/>
                  </a:lnTo>
                  <a:lnTo>
                    <a:pt x="0" y="0"/>
                  </a:lnTo>
                  <a:lnTo>
                    <a:pt x="1832" y="0"/>
                  </a:lnTo>
                  <a:lnTo>
                    <a:pt x="1832" y="32"/>
                  </a:lnTo>
                  <a:close/>
                </a:path>
              </a:pathLst>
            </a:custGeom>
            <a:solidFill>
              <a:srgbClr val="98B5B6"/>
            </a:soli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gray">
            <a:xfrm>
              <a:off x="3810" y="3058"/>
              <a:ext cx="288" cy="334"/>
            </a:xfrm>
            <a:custGeom>
              <a:avLst/>
              <a:gdLst>
                <a:gd name="T0" fmla="*/ 288 w 288"/>
                <a:gd name="T1" fmla="*/ 0 h 334"/>
                <a:gd name="T2" fmla="*/ 284 w 288"/>
                <a:gd name="T3" fmla="*/ 52 h 334"/>
                <a:gd name="T4" fmla="*/ 272 w 288"/>
                <a:gd name="T5" fmla="*/ 98 h 334"/>
                <a:gd name="T6" fmla="*/ 254 w 288"/>
                <a:gd name="T7" fmla="*/ 140 h 334"/>
                <a:gd name="T8" fmla="*/ 230 w 288"/>
                <a:gd name="T9" fmla="*/ 176 h 334"/>
                <a:gd name="T10" fmla="*/ 204 w 288"/>
                <a:gd name="T11" fmla="*/ 208 h 334"/>
                <a:gd name="T12" fmla="*/ 174 w 288"/>
                <a:gd name="T13" fmla="*/ 238 h 334"/>
                <a:gd name="T14" fmla="*/ 144 w 288"/>
                <a:gd name="T15" fmla="*/ 262 h 334"/>
                <a:gd name="T16" fmla="*/ 112 w 288"/>
                <a:gd name="T17" fmla="*/ 282 h 334"/>
                <a:gd name="T18" fmla="*/ 84 w 288"/>
                <a:gd name="T19" fmla="*/ 298 h 334"/>
                <a:gd name="T20" fmla="*/ 56 w 288"/>
                <a:gd name="T21" fmla="*/ 312 h 334"/>
                <a:gd name="T22" fmla="*/ 34 w 288"/>
                <a:gd name="T23" fmla="*/ 322 h 334"/>
                <a:gd name="T24" fmla="*/ 16 w 288"/>
                <a:gd name="T25" fmla="*/ 328 h 334"/>
                <a:gd name="T26" fmla="*/ 4 w 288"/>
                <a:gd name="T27" fmla="*/ 332 h 334"/>
                <a:gd name="T28" fmla="*/ 0 w 288"/>
                <a:gd name="T29" fmla="*/ 334 h 334"/>
                <a:gd name="T30" fmla="*/ 4 w 288"/>
                <a:gd name="T31" fmla="*/ 332 h 334"/>
                <a:gd name="T32" fmla="*/ 16 w 288"/>
                <a:gd name="T33" fmla="*/ 326 h 334"/>
                <a:gd name="T34" fmla="*/ 34 w 288"/>
                <a:gd name="T35" fmla="*/ 318 h 334"/>
                <a:gd name="T36" fmla="*/ 56 w 288"/>
                <a:gd name="T37" fmla="*/ 304 h 334"/>
                <a:gd name="T38" fmla="*/ 84 w 288"/>
                <a:gd name="T39" fmla="*/ 288 h 334"/>
                <a:gd name="T40" fmla="*/ 112 w 288"/>
                <a:gd name="T41" fmla="*/ 266 h 334"/>
                <a:gd name="T42" fmla="*/ 142 w 288"/>
                <a:gd name="T43" fmla="*/ 242 h 334"/>
                <a:gd name="T44" fmla="*/ 170 w 288"/>
                <a:gd name="T45" fmla="*/ 212 h 334"/>
                <a:gd name="T46" fmla="*/ 196 w 288"/>
                <a:gd name="T47" fmla="*/ 180 h 334"/>
                <a:gd name="T48" fmla="*/ 220 w 288"/>
                <a:gd name="T49" fmla="*/ 142 h 334"/>
                <a:gd name="T50" fmla="*/ 238 w 288"/>
                <a:gd name="T51" fmla="*/ 100 h 334"/>
                <a:gd name="T52" fmla="*/ 250 w 288"/>
                <a:gd name="T53" fmla="*/ 54 h 334"/>
                <a:gd name="T54" fmla="*/ 254 w 288"/>
                <a:gd name="T55" fmla="*/ 2 h 334"/>
                <a:gd name="T56" fmla="*/ 288 w 288"/>
                <a:gd name="T57" fmla="*/ 0 h 33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334"/>
                <a:gd name="T89" fmla="*/ 288 w 288"/>
                <a:gd name="T90" fmla="*/ 334 h 33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334">
                  <a:moveTo>
                    <a:pt x="288" y="0"/>
                  </a:moveTo>
                  <a:lnTo>
                    <a:pt x="284" y="52"/>
                  </a:lnTo>
                  <a:lnTo>
                    <a:pt x="272" y="98"/>
                  </a:lnTo>
                  <a:lnTo>
                    <a:pt x="254" y="140"/>
                  </a:lnTo>
                  <a:lnTo>
                    <a:pt x="230" y="176"/>
                  </a:lnTo>
                  <a:lnTo>
                    <a:pt x="204" y="208"/>
                  </a:lnTo>
                  <a:lnTo>
                    <a:pt x="174" y="238"/>
                  </a:lnTo>
                  <a:lnTo>
                    <a:pt x="144" y="262"/>
                  </a:lnTo>
                  <a:lnTo>
                    <a:pt x="112" y="282"/>
                  </a:lnTo>
                  <a:lnTo>
                    <a:pt x="84" y="298"/>
                  </a:lnTo>
                  <a:lnTo>
                    <a:pt x="56" y="312"/>
                  </a:lnTo>
                  <a:lnTo>
                    <a:pt x="34" y="322"/>
                  </a:lnTo>
                  <a:lnTo>
                    <a:pt x="16" y="328"/>
                  </a:lnTo>
                  <a:lnTo>
                    <a:pt x="4" y="332"/>
                  </a:lnTo>
                  <a:lnTo>
                    <a:pt x="0" y="334"/>
                  </a:lnTo>
                  <a:lnTo>
                    <a:pt x="4" y="332"/>
                  </a:lnTo>
                  <a:lnTo>
                    <a:pt x="16" y="326"/>
                  </a:lnTo>
                  <a:lnTo>
                    <a:pt x="34" y="318"/>
                  </a:lnTo>
                  <a:lnTo>
                    <a:pt x="56" y="304"/>
                  </a:lnTo>
                  <a:lnTo>
                    <a:pt x="84" y="288"/>
                  </a:lnTo>
                  <a:lnTo>
                    <a:pt x="112" y="266"/>
                  </a:lnTo>
                  <a:lnTo>
                    <a:pt x="142" y="242"/>
                  </a:lnTo>
                  <a:lnTo>
                    <a:pt x="170" y="212"/>
                  </a:lnTo>
                  <a:lnTo>
                    <a:pt x="196" y="180"/>
                  </a:lnTo>
                  <a:lnTo>
                    <a:pt x="220" y="142"/>
                  </a:lnTo>
                  <a:lnTo>
                    <a:pt x="238" y="100"/>
                  </a:lnTo>
                  <a:lnTo>
                    <a:pt x="250" y="54"/>
                  </a:lnTo>
                  <a:lnTo>
                    <a:pt x="254" y="2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rgbClr val="FFFFFF">
                <a:alpha val="49019"/>
              </a:srgbClr>
            </a:soli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0" y="1035332"/>
            <a:ext cx="9144000" cy="122238"/>
            <a:chOff x="0" y="1896"/>
            <a:chExt cx="5760" cy="120"/>
          </a:xfrm>
        </p:grpSpPr>
        <p:sp>
          <p:nvSpPr>
            <p:cNvPr id="28" name="Rectangle 3"/>
            <p:cNvSpPr>
              <a:spLocks noChangeArrowheads="1"/>
            </p:cNvSpPr>
            <p:nvPr/>
          </p:nvSpPr>
          <p:spPr bwMode="gray">
            <a:xfrm>
              <a:off x="0" y="1896"/>
              <a:ext cx="5760" cy="4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ECECEC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" name="Rectangle 4"/>
            <p:cNvSpPr>
              <a:spLocks noChangeArrowheads="1"/>
            </p:cNvSpPr>
            <p:nvPr/>
          </p:nvSpPr>
          <p:spPr bwMode="gray">
            <a:xfrm>
              <a:off x="0" y="1942"/>
              <a:ext cx="5760" cy="74"/>
            </a:xfrm>
            <a:prstGeom prst="rect">
              <a:avLst/>
            </a:prstGeom>
            <a:gradFill rotWithShape="1">
              <a:gsLst>
                <a:gs pos="0">
                  <a:srgbClr val="CFCFCF"/>
                </a:gs>
                <a:gs pos="100000">
                  <a:srgbClr val="5F5F5F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9" name="Oval 15"/>
          <p:cNvSpPr>
            <a:spLocks noChangeArrowheads="1"/>
          </p:cNvSpPr>
          <p:nvPr/>
        </p:nvSpPr>
        <p:spPr bwMode="gray">
          <a:xfrm rot="-4500000">
            <a:off x="503293" y="712163"/>
            <a:ext cx="1393825" cy="519351"/>
          </a:xfrm>
          <a:prstGeom prst="ellipse">
            <a:avLst/>
          </a:prstGeom>
          <a:gradFill rotWithShape="1">
            <a:gsLst>
              <a:gs pos="0">
                <a:srgbClr val="53696A"/>
              </a:gs>
              <a:gs pos="100000">
                <a:srgbClr val="83A6A7">
                  <a:alpha val="0"/>
                </a:srgb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0" name="Oval 13"/>
          <p:cNvSpPr>
            <a:spLocks noChangeArrowheads="1"/>
          </p:cNvSpPr>
          <p:nvPr/>
        </p:nvSpPr>
        <p:spPr bwMode="gray">
          <a:xfrm rot="-4500000">
            <a:off x="1129211" y="730501"/>
            <a:ext cx="259766" cy="519351"/>
          </a:xfrm>
          <a:prstGeom prst="ellipse">
            <a:avLst/>
          </a:prstGeom>
          <a:gradFill rotWithShape="1">
            <a:gsLst>
              <a:gs pos="0">
                <a:srgbClr val="83A6A7">
                  <a:alpha val="32001"/>
                </a:srgbClr>
              </a:gs>
              <a:gs pos="100000">
                <a:srgbClr val="000000">
                  <a:alpha val="89998"/>
                </a:srgb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1" name="Oval 16"/>
          <p:cNvSpPr>
            <a:spLocks noChangeArrowheads="1"/>
          </p:cNvSpPr>
          <p:nvPr/>
        </p:nvSpPr>
        <p:spPr bwMode="gray">
          <a:xfrm rot="-4500000">
            <a:off x="448180" y="719526"/>
            <a:ext cx="1257300" cy="519351"/>
          </a:xfrm>
          <a:prstGeom prst="ellipse">
            <a:avLst/>
          </a:prstGeom>
          <a:solidFill>
            <a:srgbClr val="000000"/>
          </a:solidFill>
          <a:ln w="38100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170" name="Text Box 4"/>
          <p:cNvSpPr txBox="1">
            <a:spLocks noChangeArrowheads="1"/>
          </p:cNvSpPr>
          <p:nvPr/>
        </p:nvSpPr>
        <p:spPr bwMode="auto">
          <a:xfrm>
            <a:off x="1095375" y="931863"/>
            <a:ext cx="184150" cy="3476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endParaRPr lang="ko-KR" altLang="ko-KR" sz="1400">
              <a:latin typeface="Arial" charset="0"/>
              <a:ea typeface="굴림" charset="-127"/>
            </a:endParaRP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 rot="16200000">
            <a:off x="413743" y="148933"/>
            <a:ext cx="1121813" cy="1523939"/>
            <a:chOff x="4166" y="1706"/>
            <a:chExt cx="1252" cy="1252"/>
          </a:xfrm>
        </p:grpSpPr>
        <p:sp>
          <p:nvSpPr>
            <p:cNvPr id="23" name="Oval 18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24" name="Oval 19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25" name="Oval 20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26" name="Oval 21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40" y="567703"/>
            <a:ext cx="1000018" cy="684605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74757" y="6321016"/>
            <a:ext cx="8834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A7A0A"/>
                </a:solidFill>
                <a:latin typeface="Batang" pitchFamily="18" charset="-127"/>
                <a:ea typeface="Batang" pitchFamily="18" charset="-127"/>
              </a:rPr>
              <a:t>Accuracy,  Innovation,  Customer - oriented,  Long-term relationship </a:t>
            </a:r>
            <a:endParaRPr lang="en-US" b="1" dirty="0">
              <a:solidFill>
                <a:srgbClr val="0A7A0A"/>
              </a:solidFill>
              <a:latin typeface="Batang" pitchFamily="18" charset="-127"/>
              <a:ea typeface="Batang" pitchFamily="18" charset="-127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52400" y="1901463"/>
            <a:ext cx="5656868" cy="4270737"/>
            <a:chOff x="4442210" y="938928"/>
            <a:chExt cx="4701790" cy="5503064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2138" y="3297345"/>
              <a:ext cx="1973887" cy="639640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545428" y="5111164"/>
              <a:ext cx="1893069" cy="768586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2210" y="4575380"/>
              <a:ext cx="1597982" cy="1597982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164" y="4312156"/>
              <a:ext cx="2129836" cy="2129836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372"/>
            <a:stretch/>
          </p:blipFill>
          <p:spPr>
            <a:xfrm>
              <a:off x="4986516" y="3251630"/>
              <a:ext cx="1635055" cy="954068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2912" y="938928"/>
              <a:ext cx="1435392" cy="2009549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4297" y="1038574"/>
              <a:ext cx="1315143" cy="1810256"/>
            </a:xfrm>
            <a:prstGeom prst="rect">
              <a:avLst/>
            </a:prstGeom>
          </p:spPr>
        </p:pic>
      </p:grpSp>
      <p:sp>
        <p:nvSpPr>
          <p:cNvPr id="41" name="TextBox 40"/>
          <p:cNvSpPr txBox="1"/>
          <p:nvPr/>
        </p:nvSpPr>
        <p:spPr>
          <a:xfrm>
            <a:off x="5856721" y="327446"/>
            <a:ext cx="2984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3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MEASURING INSTRUMENT LIST</a:t>
            </a:r>
            <a:r>
              <a:rPr lang="en-US" altLang="ko-KR" sz="2000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sz="20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D:\Crysta-ApexS776.jpg.crdownload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038" y="1901463"/>
            <a:ext cx="2711143" cy="327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8047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 flipV="1">
            <a:off x="1671884" y="764704"/>
            <a:ext cx="3397250" cy="400050"/>
            <a:chOff x="2290" y="3030"/>
            <a:chExt cx="1832" cy="408"/>
          </a:xfrm>
        </p:grpSpPr>
        <p:sp>
          <p:nvSpPr>
            <p:cNvPr id="31" name="Freeform 8"/>
            <p:cNvSpPr>
              <a:spLocks/>
            </p:cNvSpPr>
            <p:nvPr/>
          </p:nvSpPr>
          <p:spPr bwMode="gray">
            <a:xfrm>
              <a:off x="2290" y="3030"/>
              <a:ext cx="1832" cy="408"/>
            </a:xfrm>
            <a:custGeom>
              <a:avLst/>
              <a:gdLst>
                <a:gd name="T0" fmla="*/ 1832 w 1832"/>
                <a:gd name="T1" fmla="*/ 32 h 408"/>
                <a:gd name="T2" fmla="*/ 1830 w 1832"/>
                <a:gd name="T3" fmla="*/ 66 h 408"/>
                <a:gd name="T4" fmla="*/ 1814 w 1832"/>
                <a:gd name="T5" fmla="*/ 128 h 408"/>
                <a:gd name="T6" fmla="*/ 1788 w 1832"/>
                <a:gd name="T7" fmla="*/ 188 h 408"/>
                <a:gd name="T8" fmla="*/ 1754 w 1832"/>
                <a:gd name="T9" fmla="*/ 240 h 408"/>
                <a:gd name="T10" fmla="*/ 1712 w 1832"/>
                <a:gd name="T11" fmla="*/ 288 h 408"/>
                <a:gd name="T12" fmla="*/ 1664 w 1832"/>
                <a:gd name="T13" fmla="*/ 330 h 408"/>
                <a:gd name="T14" fmla="*/ 1610 w 1832"/>
                <a:gd name="T15" fmla="*/ 362 h 408"/>
                <a:gd name="T16" fmla="*/ 1550 w 1832"/>
                <a:gd name="T17" fmla="*/ 388 h 408"/>
                <a:gd name="T18" fmla="*/ 1486 w 1832"/>
                <a:gd name="T19" fmla="*/ 402 h 408"/>
                <a:gd name="T20" fmla="*/ 1418 w 1832"/>
                <a:gd name="T21" fmla="*/ 408 h 408"/>
                <a:gd name="T22" fmla="*/ 0 w 1832"/>
                <a:gd name="T23" fmla="*/ 408 h 408"/>
                <a:gd name="T24" fmla="*/ 0 w 1832"/>
                <a:gd name="T25" fmla="*/ 0 h 408"/>
                <a:gd name="T26" fmla="*/ 1832 w 1832"/>
                <a:gd name="T27" fmla="*/ 0 h 408"/>
                <a:gd name="T28" fmla="*/ 1832 w 1832"/>
                <a:gd name="T29" fmla="*/ 32 h 408"/>
                <a:gd name="T30" fmla="*/ 1832 w 1832"/>
                <a:gd name="T31" fmla="*/ 32 h 4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32"/>
                <a:gd name="T49" fmla="*/ 0 h 408"/>
                <a:gd name="T50" fmla="*/ 1832 w 1832"/>
                <a:gd name="T51" fmla="*/ 408 h 4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32" h="408">
                  <a:moveTo>
                    <a:pt x="1832" y="32"/>
                  </a:moveTo>
                  <a:lnTo>
                    <a:pt x="1830" y="66"/>
                  </a:lnTo>
                  <a:lnTo>
                    <a:pt x="1814" y="128"/>
                  </a:lnTo>
                  <a:lnTo>
                    <a:pt x="1788" y="188"/>
                  </a:lnTo>
                  <a:lnTo>
                    <a:pt x="1754" y="240"/>
                  </a:lnTo>
                  <a:lnTo>
                    <a:pt x="1712" y="288"/>
                  </a:lnTo>
                  <a:lnTo>
                    <a:pt x="1664" y="330"/>
                  </a:lnTo>
                  <a:lnTo>
                    <a:pt x="1610" y="362"/>
                  </a:lnTo>
                  <a:lnTo>
                    <a:pt x="1550" y="388"/>
                  </a:lnTo>
                  <a:lnTo>
                    <a:pt x="1486" y="402"/>
                  </a:lnTo>
                  <a:lnTo>
                    <a:pt x="1418" y="408"/>
                  </a:lnTo>
                  <a:lnTo>
                    <a:pt x="0" y="408"/>
                  </a:lnTo>
                  <a:lnTo>
                    <a:pt x="0" y="0"/>
                  </a:lnTo>
                  <a:lnTo>
                    <a:pt x="1832" y="0"/>
                  </a:lnTo>
                  <a:lnTo>
                    <a:pt x="1832" y="32"/>
                  </a:lnTo>
                  <a:close/>
                </a:path>
              </a:pathLst>
            </a:custGeom>
            <a:solidFill>
              <a:srgbClr val="98B5B6"/>
            </a:soli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gray">
            <a:xfrm>
              <a:off x="3810" y="3058"/>
              <a:ext cx="288" cy="334"/>
            </a:xfrm>
            <a:custGeom>
              <a:avLst/>
              <a:gdLst>
                <a:gd name="T0" fmla="*/ 288 w 288"/>
                <a:gd name="T1" fmla="*/ 0 h 334"/>
                <a:gd name="T2" fmla="*/ 284 w 288"/>
                <a:gd name="T3" fmla="*/ 52 h 334"/>
                <a:gd name="T4" fmla="*/ 272 w 288"/>
                <a:gd name="T5" fmla="*/ 98 h 334"/>
                <a:gd name="T6" fmla="*/ 254 w 288"/>
                <a:gd name="T7" fmla="*/ 140 h 334"/>
                <a:gd name="T8" fmla="*/ 230 w 288"/>
                <a:gd name="T9" fmla="*/ 176 h 334"/>
                <a:gd name="T10" fmla="*/ 204 w 288"/>
                <a:gd name="T11" fmla="*/ 208 h 334"/>
                <a:gd name="T12" fmla="*/ 174 w 288"/>
                <a:gd name="T13" fmla="*/ 238 h 334"/>
                <a:gd name="T14" fmla="*/ 144 w 288"/>
                <a:gd name="T15" fmla="*/ 262 h 334"/>
                <a:gd name="T16" fmla="*/ 112 w 288"/>
                <a:gd name="T17" fmla="*/ 282 h 334"/>
                <a:gd name="T18" fmla="*/ 84 w 288"/>
                <a:gd name="T19" fmla="*/ 298 h 334"/>
                <a:gd name="T20" fmla="*/ 56 w 288"/>
                <a:gd name="T21" fmla="*/ 312 h 334"/>
                <a:gd name="T22" fmla="*/ 34 w 288"/>
                <a:gd name="T23" fmla="*/ 322 h 334"/>
                <a:gd name="T24" fmla="*/ 16 w 288"/>
                <a:gd name="T25" fmla="*/ 328 h 334"/>
                <a:gd name="T26" fmla="*/ 4 w 288"/>
                <a:gd name="T27" fmla="*/ 332 h 334"/>
                <a:gd name="T28" fmla="*/ 0 w 288"/>
                <a:gd name="T29" fmla="*/ 334 h 334"/>
                <a:gd name="T30" fmla="*/ 4 w 288"/>
                <a:gd name="T31" fmla="*/ 332 h 334"/>
                <a:gd name="T32" fmla="*/ 16 w 288"/>
                <a:gd name="T33" fmla="*/ 326 h 334"/>
                <a:gd name="T34" fmla="*/ 34 w 288"/>
                <a:gd name="T35" fmla="*/ 318 h 334"/>
                <a:gd name="T36" fmla="*/ 56 w 288"/>
                <a:gd name="T37" fmla="*/ 304 h 334"/>
                <a:gd name="T38" fmla="*/ 84 w 288"/>
                <a:gd name="T39" fmla="*/ 288 h 334"/>
                <a:gd name="T40" fmla="*/ 112 w 288"/>
                <a:gd name="T41" fmla="*/ 266 h 334"/>
                <a:gd name="T42" fmla="*/ 142 w 288"/>
                <a:gd name="T43" fmla="*/ 242 h 334"/>
                <a:gd name="T44" fmla="*/ 170 w 288"/>
                <a:gd name="T45" fmla="*/ 212 h 334"/>
                <a:gd name="T46" fmla="*/ 196 w 288"/>
                <a:gd name="T47" fmla="*/ 180 h 334"/>
                <a:gd name="T48" fmla="*/ 220 w 288"/>
                <a:gd name="T49" fmla="*/ 142 h 334"/>
                <a:gd name="T50" fmla="*/ 238 w 288"/>
                <a:gd name="T51" fmla="*/ 100 h 334"/>
                <a:gd name="T52" fmla="*/ 250 w 288"/>
                <a:gd name="T53" fmla="*/ 54 h 334"/>
                <a:gd name="T54" fmla="*/ 254 w 288"/>
                <a:gd name="T55" fmla="*/ 2 h 334"/>
                <a:gd name="T56" fmla="*/ 288 w 288"/>
                <a:gd name="T57" fmla="*/ 0 h 33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334"/>
                <a:gd name="T89" fmla="*/ 288 w 288"/>
                <a:gd name="T90" fmla="*/ 334 h 33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334">
                  <a:moveTo>
                    <a:pt x="288" y="0"/>
                  </a:moveTo>
                  <a:lnTo>
                    <a:pt x="284" y="52"/>
                  </a:lnTo>
                  <a:lnTo>
                    <a:pt x="272" y="98"/>
                  </a:lnTo>
                  <a:lnTo>
                    <a:pt x="254" y="140"/>
                  </a:lnTo>
                  <a:lnTo>
                    <a:pt x="230" y="176"/>
                  </a:lnTo>
                  <a:lnTo>
                    <a:pt x="204" y="208"/>
                  </a:lnTo>
                  <a:lnTo>
                    <a:pt x="174" y="238"/>
                  </a:lnTo>
                  <a:lnTo>
                    <a:pt x="144" y="262"/>
                  </a:lnTo>
                  <a:lnTo>
                    <a:pt x="112" y="282"/>
                  </a:lnTo>
                  <a:lnTo>
                    <a:pt x="84" y="298"/>
                  </a:lnTo>
                  <a:lnTo>
                    <a:pt x="56" y="312"/>
                  </a:lnTo>
                  <a:lnTo>
                    <a:pt x="34" y="322"/>
                  </a:lnTo>
                  <a:lnTo>
                    <a:pt x="16" y="328"/>
                  </a:lnTo>
                  <a:lnTo>
                    <a:pt x="4" y="332"/>
                  </a:lnTo>
                  <a:lnTo>
                    <a:pt x="0" y="334"/>
                  </a:lnTo>
                  <a:lnTo>
                    <a:pt x="4" y="332"/>
                  </a:lnTo>
                  <a:lnTo>
                    <a:pt x="16" y="326"/>
                  </a:lnTo>
                  <a:lnTo>
                    <a:pt x="34" y="318"/>
                  </a:lnTo>
                  <a:lnTo>
                    <a:pt x="56" y="304"/>
                  </a:lnTo>
                  <a:lnTo>
                    <a:pt x="84" y="288"/>
                  </a:lnTo>
                  <a:lnTo>
                    <a:pt x="112" y="266"/>
                  </a:lnTo>
                  <a:lnTo>
                    <a:pt x="142" y="242"/>
                  </a:lnTo>
                  <a:lnTo>
                    <a:pt x="170" y="212"/>
                  </a:lnTo>
                  <a:lnTo>
                    <a:pt x="196" y="180"/>
                  </a:lnTo>
                  <a:lnTo>
                    <a:pt x="220" y="142"/>
                  </a:lnTo>
                  <a:lnTo>
                    <a:pt x="238" y="100"/>
                  </a:lnTo>
                  <a:lnTo>
                    <a:pt x="250" y="54"/>
                  </a:lnTo>
                  <a:lnTo>
                    <a:pt x="254" y="2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rgbClr val="FFFFFF">
                <a:alpha val="49019"/>
              </a:srgbClr>
            </a:soli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0" y="1035332"/>
            <a:ext cx="9144000" cy="122238"/>
            <a:chOff x="0" y="1896"/>
            <a:chExt cx="5760" cy="120"/>
          </a:xfrm>
        </p:grpSpPr>
        <p:sp>
          <p:nvSpPr>
            <p:cNvPr id="28" name="Rectangle 3"/>
            <p:cNvSpPr>
              <a:spLocks noChangeArrowheads="1"/>
            </p:cNvSpPr>
            <p:nvPr/>
          </p:nvSpPr>
          <p:spPr bwMode="gray">
            <a:xfrm>
              <a:off x="0" y="1896"/>
              <a:ext cx="5760" cy="4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ECECEC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" name="Rectangle 4"/>
            <p:cNvSpPr>
              <a:spLocks noChangeArrowheads="1"/>
            </p:cNvSpPr>
            <p:nvPr/>
          </p:nvSpPr>
          <p:spPr bwMode="gray">
            <a:xfrm>
              <a:off x="0" y="1942"/>
              <a:ext cx="5760" cy="74"/>
            </a:xfrm>
            <a:prstGeom prst="rect">
              <a:avLst/>
            </a:prstGeom>
            <a:gradFill rotWithShape="1">
              <a:gsLst>
                <a:gs pos="0">
                  <a:srgbClr val="CFCFCF"/>
                </a:gs>
                <a:gs pos="100000">
                  <a:srgbClr val="5F5F5F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9" name="Oval 15"/>
          <p:cNvSpPr>
            <a:spLocks noChangeArrowheads="1"/>
          </p:cNvSpPr>
          <p:nvPr/>
        </p:nvSpPr>
        <p:spPr bwMode="gray">
          <a:xfrm rot="-4500000">
            <a:off x="503293" y="712163"/>
            <a:ext cx="1393825" cy="519351"/>
          </a:xfrm>
          <a:prstGeom prst="ellipse">
            <a:avLst/>
          </a:prstGeom>
          <a:gradFill rotWithShape="1">
            <a:gsLst>
              <a:gs pos="0">
                <a:srgbClr val="53696A"/>
              </a:gs>
              <a:gs pos="100000">
                <a:srgbClr val="83A6A7">
                  <a:alpha val="0"/>
                </a:srgb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0" name="Oval 13"/>
          <p:cNvSpPr>
            <a:spLocks noChangeArrowheads="1"/>
          </p:cNvSpPr>
          <p:nvPr/>
        </p:nvSpPr>
        <p:spPr bwMode="gray">
          <a:xfrm rot="-4500000">
            <a:off x="1129211" y="730501"/>
            <a:ext cx="259766" cy="519351"/>
          </a:xfrm>
          <a:prstGeom prst="ellipse">
            <a:avLst/>
          </a:prstGeom>
          <a:gradFill rotWithShape="1">
            <a:gsLst>
              <a:gs pos="0">
                <a:srgbClr val="83A6A7">
                  <a:alpha val="32001"/>
                </a:srgbClr>
              </a:gs>
              <a:gs pos="100000">
                <a:srgbClr val="000000">
                  <a:alpha val="89998"/>
                </a:srgb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1" name="Oval 16"/>
          <p:cNvSpPr>
            <a:spLocks noChangeArrowheads="1"/>
          </p:cNvSpPr>
          <p:nvPr/>
        </p:nvSpPr>
        <p:spPr bwMode="gray">
          <a:xfrm rot="-4500000">
            <a:off x="448180" y="719526"/>
            <a:ext cx="1257300" cy="519351"/>
          </a:xfrm>
          <a:prstGeom prst="ellipse">
            <a:avLst/>
          </a:prstGeom>
          <a:solidFill>
            <a:srgbClr val="000000"/>
          </a:solidFill>
          <a:ln w="38100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170" name="Text Box 4"/>
          <p:cNvSpPr txBox="1">
            <a:spLocks noChangeArrowheads="1"/>
          </p:cNvSpPr>
          <p:nvPr/>
        </p:nvSpPr>
        <p:spPr bwMode="auto">
          <a:xfrm>
            <a:off x="1095375" y="931863"/>
            <a:ext cx="184150" cy="3476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endParaRPr lang="ko-KR" altLang="ko-KR" sz="1400">
              <a:latin typeface="Arial" charset="0"/>
              <a:ea typeface="굴림" charset="-127"/>
            </a:endParaRP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 rot="16200000">
            <a:off x="413743" y="148933"/>
            <a:ext cx="1121813" cy="1523939"/>
            <a:chOff x="4166" y="1706"/>
            <a:chExt cx="1252" cy="1252"/>
          </a:xfrm>
        </p:grpSpPr>
        <p:sp>
          <p:nvSpPr>
            <p:cNvPr id="23" name="Oval 18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24" name="Oval 19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25" name="Oval 20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26" name="Oval 21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40" y="567703"/>
            <a:ext cx="1000018" cy="684605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74757" y="6321016"/>
            <a:ext cx="8834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A7A0A"/>
                </a:solidFill>
                <a:latin typeface="Batang" pitchFamily="18" charset="-127"/>
                <a:ea typeface="Batang" pitchFamily="18" charset="-127"/>
              </a:rPr>
              <a:t>Accuracy,  Innovation,  Customer - oriented,  Long-term relationship </a:t>
            </a:r>
            <a:endParaRPr lang="en-US" b="1" dirty="0">
              <a:solidFill>
                <a:srgbClr val="0A7A0A"/>
              </a:solidFill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856721" y="509895"/>
            <a:ext cx="2984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3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 LIST</a:t>
            </a:r>
            <a:r>
              <a:rPr lang="en-US" altLang="ko-KR" sz="2000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sz="20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D3102B6C-EC09-4B47-85CA-6F9F57AC1E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1361"/>
              </p:ext>
            </p:extLst>
          </p:nvPr>
        </p:nvGraphicFramePr>
        <p:xfrm>
          <a:off x="619071" y="1631976"/>
          <a:ext cx="8067730" cy="46314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0312">
                  <a:extLst>
                    <a:ext uri="{9D8B030D-6E8A-4147-A177-3AD203B41FA5}">
                      <a16:colId xmlns:a16="http://schemas.microsoft.com/office/drawing/2014/main" val="4082858921"/>
                    </a:ext>
                  </a:extLst>
                </a:gridCol>
                <a:gridCol w="2211434">
                  <a:extLst>
                    <a:ext uri="{9D8B030D-6E8A-4147-A177-3AD203B41FA5}">
                      <a16:colId xmlns:a16="http://schemas.microsoft.com/office/drawing/2014/main" val="2488987457"/>
                    </a:ext>
                  </a:extLst>
                </a:gridCol>
                <a:gridCol w="820532">
                  <a:extLst>
                    <a:ext uri="{9D8B030D-6E8A-4147-A177-3AD203B41FA5}">
                      <a16:colId xmlns:a16="http://schemas.microsoft.com/office/drawing/2014/main" val="2012471581"/>
                    </a:ext>
                  </a:extLst>
                </a:gridCol>
                <a:gridCol w="2461595">
                  <a:extLst>
                    <a:ext uri="{9D8B030D-6E8A-4147-A177-3AD203B41FA5}">
                      <a16:colId xmlns:a16="http://schemas.microsoft.com/office/drawing/2014/main" val="4049579263"/>
                    </a:ext>
                  </a:extLst>
                </a:gridCol>
                <a:gridCol w="2093857">
                  <a:extLst>
                    <a:ext uri="{9D8B030D-6E8A-4147-A177-3AD203B41FA5}">
                      <a16:colId xmlns:a16="http://schemas.microsoft.com/office/drawing/2014/main" val="680769279"/>
                    </a:ext>
                  </a:extLst>
                </a:gridCol>
              </a:tblGrid>
              <a:tr h="3726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 dirty="0">
                          <a:effectLst/>
                          <a:latin typeface="Bookman Old Style" pitchFamily="18" charset="0"/>
                        </a:rPr>
                        <a:t>NO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marL="4835" marR="4835" marT="483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 dirty="0">
                          <a:effectLst/>
                          <a:latin typeface="Bookman Old Style" pitchFamily="18" charset="0"/>
                        </a:rPr>
                        <a:t>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marL="4835" marR="4835" marT="483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 dirty="0">
                          <a:effectLst/>
                          <a:latin typeface="Bookman Old Style" pitchFamily="18" charset="0"/>
                        </a:rPr>
                        <a:t>COMPANY OWNER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marL="4835" marR="4835" marT="483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 dirty="0">
                          <a:effectLst/>
                          <a:latin typeface="Bookman Old Style" pitchFamily="18" charset="0"/>
                        </a:rPr>
                        <a:t>MAIN PRODUCT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marL="4835" marR="4835" marT="483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 dirty="0">
                          <a:effectLst/>
                          <a:latin typeface="Bookman Old Style" pitchFamily="18" charset="0"/>
                        </a:rPr>
                        <a:t>ADDRESS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marL="4835" marR="4835" marT="483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718229"/>
                  </a:ext>
                </a:extLst>
              </a:tr>
              <a:tr h="3726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  <a:latin typeface="Bookman Old Style" pitchFamily="18" charset="0"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marL="4835" marR="4835" marT="483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  <a:latin typeface="Bookman Old Style" pitchFamily="18" charset="0"/>
                        </a:rPr>
                        <a:t>PT. SHINSEI DENSHI INDONESIA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marL="4835" marR="4835" marT="483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  <a:latin typeface="Bookman Old Style" pitchFamily="18" charset="0"/>
                        </a:rPr>
                        <a:t>JAPAN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marL="4835" marR="4835" marT="483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  <a:latin typeface="Bookman Old Style" pitchFamily="18" charset="0"/>
                        </a:rPr>
                        <a:t>OTOMOTIVE PARTS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marL="4835" marR="4835" marT="483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  <a:latin typeface="Bookman Old Style" pitchFamily="18" charset="0"/>
                        </a:rPr>
                        <a:t>KAWASAN INDUSTRI </a:t>
                      </a:r>
                      <a:r>
                        <a:rPr lang="en-US" sz="1100" u="none" strike="noStrike" dirty="0" smtClean="0">
                          <a:effectLst/>
                          <a:latin typeface="Bookman Old Style" pitchFamily="18" charset="0"/>
                        </a:rPr>
                        <a:t>          MM </a:t>
                      </a:r>
                      <a:r>
                        <a:rPr lang="en-US" sz="1100" u="none" strike="noStrike" dirty="0">
                          <a:effectLst/>
                          <a:latin typeface="Bookman Old Style" pitchFamily="18" charset="0"/>
                        </a:rPr>
                        <a:t>2100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marL="4835" marR="4835" marT="4835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244569"/>
                  </a:ext>
                </a:extLst>
              </a:tr>
              <a:tr h="3726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  <a:latin typeface="Bookman Old Style" pitchFamily="18" charset="0"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marL="4835" marR="4835" marT="483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  <a:latin typeface="Bookman Old Style" pitchFamily="18" charset="0"/>
                        </a:rPr>
                        <a:t>PT.  PANASONIC GOBEL </a:t>
                      </a:r>
                      <a:r>
                        <a:rPr lang="en-US" sz="1100" u="none" strike="noStrike" dirty="0" smtClean="0">
                          <a:effectLst/>
                          <a:latin typeface="Bookman Old Style" pitchFamily="18" charset="0"/>
                        </a:rPr>
                        <a:t>LIFE SOLUTIONS</a:t>
                      </a:r>
                      <a:r>
                        <a:rPr lang="en-US" sz="1100" u="none" strike="noStrike" baseline="0" dirty="0" smtClean="0">
                          <a:effectLst/>
                          <a:latin typeface="Bookman Old Style" pitchFamily="18" charset="0"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marL="4835" marR="4835" marT="483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  <a:latin typeface="Bookman Old Style" pitchFamily="18" charset="0"/>
                        </a:rPr>
                        <a:t>JAPAN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marL="4835" marR="4835" marT="483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  <a:latin typeface="Bookman Old Style" pitchFamily="18" charset="0"/>
                        </a:rPr>
                        <a:t>ELECTRICAL PARTS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marL="4835" marR="4835" marT="483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 smtClean="0">
                          <a:effectLst/>
                          <a:latin typeface="Bookman Old Style" pitchFamily="18" charset="0"/>
                        </a:rPr>
                        <a:t>BOGOR &amp; PASURUAN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marL="4835" marR="4835" marT="4835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320904"/>
                  </a:ext>
                </a:extLst>
              </a:tr>
              <a:tr h="53180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  <a:latin typeface="Bookman Old Style" pitchFamily="18" charset="0"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marL="4835" marR="4835" marT="483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  <a:latin typeface="Bookman Old Style" pitchFamily="18" charset="0"/>
                        </a:rPr>
                        <a:t>PT. </a:t>
                      </a:r>
                      <a:r>
                        <a:rPr lang="en-US" sz="1100" u="none" strike="noStrike" dirty="0" smtClean="0">
                          <a:effectLst/>
                          <a:latin typeface="Bookman Old Style" pitchFamily="18" charset="0"/>
                        </a:rPr>
                        <a:t>OMRON</a:t>
                      </a:r>
                      <a:r>
                        <a:rPr lang="en-US" sz="1100" u="none" strike="noStrike" baseline="0" dirty="0" smtClean="0">
                          <a:effectLst/>
                          <a:latin typeface="Bookman Old Style" pitchFamily="18" charset="0"/>
                        </a:rPr>
                        <a:t> MANUFACTURING </a:t>
                      </a:r>
                      <a:r>
                        <a:rPr lang="en-US" sz="1100" u="none" strike="noStrike" dirty="0" smtClean="0">
                          <a:effectLst/>
                          <a:latin typeface="Bookman Old Style" pitchFamily="18" charset="0"/>
                        </a:rPr>
                        <a:t>INDONESIA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marL="4835" marR="4835" marT="483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  <a:latin typeface="Bookman Old Style" pitchFamily="18" charset="0"/>
                        </a:rPr>
                        <a:t>JAPAN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marL="4835" marR="4835" marT="483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 smtClean="0">
                          <a:effectLst/>
                          <a:latin typeface="Bookman Old Style" pitchFamily="18" charset="0"/>
                        </a:rPr>
                        <a:t>ELECTRONICS </a:t>
                      </a:r>
                      <a:r>
                        <a:rPr lang="en-US" sz="1100" u="none" strike="noStrike" dirty="0">
                          <a:effectLst/>
                          <a:latin typeface="Bookman Old Style" pitchFamily="18" charset="0"/>
                        </a:rPr>
                        <a:t>PARTS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marL="4835" marR="4835" marT="483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  <a:latin typeface="Bookman Old Style" pitchFamily="18" charset="0"/>
                        </a:rPr>
                        <a:t>KAWASAN </a:t>
                      </a:r>
                      <a:r>
                        <a:rPr lang="en-US" sz="1100" u="none" strike="noStrike" dirty="0" smtClean="0">
                          <a:effectLst/>
                          <a:latin typeface="Bookman Old Style" pitchFamily="18" charset="0"/>
                        </a:rPr>
                        <a:t>INDUSTRI EJIP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marL="4835" marR="4835" marT="4835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073810"/>
                  </a:ext>
                </a:extLst>
              </a:tr>
              <a:tr h="3726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  <a:latin typeface="Bookman Old Style" pitchFamily="18" charset="0"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marL="4835" marR="4835" marT="483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  <a:latin typeface="Bookman Old Style" pitchFamily="18" charset="0"/>
                        </a:rPr>
                        <a:t>PT. ADVANEX </a:t>
                      </a:r>
                      <a:r>
                        <a:rPr lang="en-US" sz="1100" u="none" strike="noStrike" dirty="0" smtClean="0">
                          <a:effectLst/>
                          <a:latin typeface="Bookman Old Style" pitchFamily="18" charset="0"/>
                        </a:rPr>
                        <a:t>PRECISION </a:t>
                      </a:r>
                      <a:r>
                        <a:rPr lang="en-US" sz="1100" u="none" strike="noStrike" dirty="0">
                          <a:effectLst/>
                          <a:latin typeface="Bookman Old Style" pitchFamily="18" charset="0"/>
                        </a:rPr>
                        <a:t>INDONESIA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marL="4835" marR="4835" marT="483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  <a:latin typeface="Bookman Old Style" pitchFamily="18" charset="0"/>
                        </a:rPr>
                        <a:t>JAPAN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marL="4835" marR="4835" marT="483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  <a:latin typeface="Bookman Old Style" pitchFamily="18" charset="0"/>
                        </a:rPr>
                        <a:t>OTOMOTIVE PARTS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marL="4835" marR="4835" marT="483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  <a:latin typeface="Bookman Old Style" pitchFamily="18" charset="0"/>
                        </a:rPr>
                        <a:t>BEKASI INTERNATIONAL INDUSTRIAL ESTATE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marL="4835" marR="4835" marT="4835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552546"/>
                  </a:ext>
                </a:extLst>
              </a:tr>
              <a:tr h="3726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  <a:latin typeface="Bookman Old Style" pitchFamily="18" charset="0"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marL="4835" marR="4835" marT="483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  <a:latin typeface="Bookman Old Style" pitchFamily="18" charset="0"/>
                        </a:rPr>
                        <a:t>PT. MATSUO </a:t>
                      </a:r>
                      <a:r>
                        <a:rPr lang="en-US" sz="1100" u="none" strike="noStrike" dirty="0" smtClean="0">
                          <a:effectLst/>
                          <a:latin typeface="Bookman Old Style" pitchFamily="18" charset="0"/>
                        </a:rPr>
                        <a:t>PRECISION </a:t>
                      </a:r>
                      <a:r>
                        <a:rPr lang="en-US" sz="1100" u="none" strike="noStrike" dirty="0">
                          <a:effectLst/>
                          <a:latin typeface="Bookman Old Style" pitchFamily="18" charset="0"/>
                        </a:rPr>
                        <a:t>INDONESIA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marL="4835" marR="4835" marT="483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  <a:latin typeface="Bookman Old Style" pitchFamily="18" charset="0"/>
                        </a:rPr>
                        <a:t>JAPAN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marL="4835" marR="4835" marT="483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  <a:latin typeface="Bookman Old Style" pitchFamily="18" charset="0"/>
                        </a:rPr>
                        <a:t>AUTOMOTIVE PARTS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marL="4835" marR="4835" marT="483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  <a:latin typeface="Bookman Old Style" pitchFamily="18" charset="0"/>
                        </a:rPr>
                        <a:t>KAWASAN INDUSTRI GIIC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marL="4835" marR="4835" marT="4835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177516"/>
                  </a:ext>
                </a:extLst>
              </a:tr>
              <a:tr h="3726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  <a:latin typeface="Bookman Old Style" pitchFamily="18" charset="0"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marL="4835" marR="4835" marT="483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  <a:latin typeface="Bookman Old Style" pitchFamily="18" charset="0"/>
                        </a:rPr>
                        <a:t>PT. TOKAI  RIKA  INDONESIA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marL="4835" marR="4835" marT="483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  <a:latin typeface="Bookman Old Style" pitchFamily="18" charset="0"/>
                        </a:rPr>
                        <a:t>JAPAN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marL="4835" marR="4835" marT="483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  <a:latin typeface="Bookman Old Style" pitchFamily="18" charset="0"/>
                        </a:rPr>
                        <a:t>AUTOMOTIVE PARTS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marL="4835" marR="4835" marT="483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  <a:latin typeface="Bookman Old Style" pitchFamily="18" charset="0"/>
                        </a:rPr>
                        <a:t>KAWASAN INDUSTRI MM2100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marL="4835" marR="4835" marT="4835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797069"/>
                  </a:ext>
                </a:extLst>
              </a:tr>
              <a:tr h="3726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  <a:latin typeface="Bookman Old Style" pitchFamily="18" charset="0"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marL="4835" marR="4835" marT="483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  <a:latin typeface="Bookman Old Style" pitchFamily="18" charset="0"/>
                        </a:rPr>
                        <a:t>PT. </a:t>
                      </a:r>
                      <a:r>
                        <a:rPr lang="en-US" sz="1100" u="none" strike="noStrike" dirty="0" smtClean="0">
                          <a:effectLst/>
                          <a:latin typeface="Bookman Old Style" pitchFamily="18" charset="0"/>
                        </a:rPr>
                        <a:t>TOYODENSO</a:t>
                      </a:r>
                      <a:r>
                        <a:rPr lang="en-US" sz="1100" u="none" strike="noStrike" baseline="0" dirty="0" smtClean="0">
                          <a:effectLst/>
                          <a:latin typeface="Bookman Old Style" pitchFamily="18" charset="0"/>
                        </a:rPr>
                        <a:t> INDONESIA</a:t>
                      </a:r>
                    </a:p>
                  </a:txBody>
                  <a:tcPr marL="4835" marR="4835" marT="483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  <a:latin typeface="Bookman Old Style" pitchFamily="18" charset="0"/>
                        </a:rPr>
                        <a:t>JAPAN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marL="4835" marR="4835" marT="483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  <a:latin typeface="Bookman Old Style" pitchFamily="18" charset="0"/>
                        </a:rPr>
                        <a:t>AUTOMOTIVE PARTS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marL="4835" marR="4835" marT="483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  <a:latin typeface="Bookman Old Style" pitchFamily="18" charset="0"/>
                        </a:rPr>
                        <a:t>KAWASAN INDUSTRI </a:t>
                      </a:r>
                      <a:r>
                        <a:rPr lang="en-US" sz="1100" u="none" strike="noStrike" dirty="0" smtClean="0">
                          <a:effectLst/>
                          <a:latin typeface="Bookman Old Style" pitchFamily="18" charset="0"/>
                        </a:rPr>
                        <a:t>MM2100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marL="4835" marR="4835" marT="4835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548313"/>
                  </a:ext>
                </a:extLst>
              </a:tr>
              <a:tr h="3726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  <a:latin typeface="Bookman Old Style" pitchFamily="18" charset="0"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marL="4835" marR="4835" marT="483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  <a:latin typeface="Bookman Old Style" pitchFamily="18" charset="0"/>
                        </a:rPr>
                        <a:t>PT. NANBU PLASTIC INDONESIA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marL="4835" marR="4835" marT="483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  <a:latin typeface="Bookman Old Style" pitchFamily="18" charset="0"/>
                        </a:rPr>
                        <a:t>JAPAN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marL="4835" marR="4835" marT="483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  <a:latin typeface="Bookman Old Style" pitchFamily="18" charset="0"/>
                        </a:rPr>
                        <a:t>AUTOMOTIVE PARTS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marL="4835" marR="4835" marT="483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  <a:latin typeface="Bookman Old Style" pitchFamily="18" charset="0"/>
                        </a:rPr>
                        <a:t>KAWASAN INDUSTRI MM2100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marL="4835" marR="4835" marT="4835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481604"/>
                  </a:ext>
                </a:extLst>
              </a:tr>
              <a:tr h="3726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  <a:latin typeface="Bookman Old Style" pitchFamily="18" charset="0"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marL="4835" marR="4835" marT="483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  <a:latin typeface="Bookman Old Style" pitchFamily="18" charset="0"/>
                        </a:rPr>
                        <a:t>PT. </a:t>
                      </a:r>
                      <a:r>
                        <a:rPr lang="en-US" sz="1100" u="none" strike="noStrike" dirty="0" smtClean="0">
                          <a:effectLst/>
                          <a:latin typeface="Bookman Old Style" pitchFamily="18" charset="0"/>
                        </a:rPr>
                        <a:t>ORIENTAL</a:t>
                      </a:r>
                      <a:r>
                        <a:rPr lang="en-US" sz="1100" u="none" strike="noStrike" baseline="0" dirty="0" smtClean="0">
                          <a:effectLst/>
                          <a:latin typeface="Bookman Old Style" pitchFamily="18" charset="0"/>
                        </a:rPr>
                        <a:t> ELECTRONIC </a:t>
                      </a:r>
                      <a:r>
                        <a:rPr lang="en-US" sz="1100" u="none" strike="noStrike" dirty="0" smtClean="0">
                          <a:effectLst/>
                          <a:latin typeface="Bookman Old Style" pitchFamily="18" charset="0"/>
                        </a:rPr>
                        <a:t>INDONESIA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marL="4835" marR="4835" marT="483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Bookman Old Style" pitchFamily="18" charset="0"/>
                        </a:rPr>
                        <a:t>KOREA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marL="4835" marR="4835" marT="483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 smtClean="0">
                          <a:effectLst/>
                          <a:latin typeface="Bookman Old Style" pitchFamily="18" charset="0"/>
                        </a:rPr>
                        <a:t>ELECTRONIC </a:t>
                      </a:r>
                      <a:r>
                        <a:rPr lang="en-US" sz="1100" u="none" strike="noStrike" dirty="0">
                          <a:effectLst/>
                          <a:latin typeface="Bookman Old Style" pitchFamily="18" charset="0"/>
                        </a:rPr>
                        <a:t>PARTS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marL="4835" marR="4835" marT="483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  <a:latin typeface="Bookman Old Style" pitchFamily="18" charset="0"/>
                        </a:rPr>
                        <a:t>KAWASAN INDUSTRI </a:t>
                      </a:r>
                      <a:r>
                        <a:rPr lang="en-US" sz="1100" u="none" strike="noStrike" dirty="0" smtClean="0">
                          <a:effectLst/>
                          <a:latin typeface="Bookman Old Style" pitchFamily="18" charset="0"/>
                        </a:rPr>
                        <a:t>HYUNDAI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marL="4835" marR="4835" marT="4835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34727"/>
                  </a:ext>
                </a:extLst>
              </a:tr>
              <a:tr h="3726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  <a:latin typeface="Bookman Old Style" pitchFamily="18" charset="0"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marL="4835" marR="4835" marT="483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  <a:latin typeface="Bookman Old Style" pitchFamily="18" charset="0"/>
                        </a:rPr>
                        <a:t>PT. GLOBAL SHINSEI INDONESIA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marL="4835" marR="4835" marT="483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  <a:latin typeface="Bookman Old Style" pitchFamily="18" charset="0"/>
                        </a:rPr>
                        <a:t>JAPAN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marL="4835" marR="4835" marT="483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  <a:latin typeface="Bookman Old Style" pitchFamily="18" charset="0"/>
                        </a:rPr>
                        <a:t>AUTOMOTIVE PARTS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marL="4835" marR="4835" marT="483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  <a:latin typeface="Bookman Old Style" pitchFamily="18" charset="0"/>
                        </a:rPr>
                        <a:t>KAWASAN INDUSTRI EJIP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marL="4835" marR="4835" marT="4835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943217"/>
                  </a:ext>
                </a:extLst>
              </a:tr>
              <a:tr h="3726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  <a:latin typeface="Bookman Old Style" pitchFamily="18" charset="0"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marL="4835" marR="4835" marT="483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  <a:latin typeface="Bookman Old Style" pitchFamily="18" charset="0"/>
                        </a:rPr>
                        <a:t>PT. HIROSE ELECTRIC INDONESIA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marL="4835" marR="4835" marT="483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  <a:latin typeface="Bookman Old Style" pitchFamily="18" charset="0"/>
                        </a:rPr>
                        <a:t>JAPAN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marL="4835" marR="4835" marT="483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  <a:latin typeface="Bookman Old Style" pitchFamily="18" charset="0"/>
                        </a:rPr>
                        <a:t>ELECTRICAL PARTS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marL="4835" marR="4835" marT="483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  <a:latin typeface="Bookman Old Style" pitchFamily="18" charset="0"/>
                        </a:rPr>
                        <a:t>KAWASAN INDUSTRI EJIP</a:t>
                      </a:r>
                    </a:p>
                  </a:txBody>
                  <a:tcPr marL="4835" marR="4835" marT="4835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544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360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 flipV="1">
            <a:off x="1671884" y="764704"/>
            <a:ext cx="3397250" cy="400050"/>
            <a:chOff x="2290" y="3030"/>
            <a:chExt cx="1832" cy="408"/>
          </a:xfrm>
        </p:grpSpPr>
        <p:sp>
          <p:nvSpPr>
            <p:cNvPr id="31" name="Freeform 8"/>
            <p:cNvSpPr>
              <a:spLocks/>
            </p:cNvSpPr>
            <p:nvPr/>
          </p:nvSpPr>
          <p:spPr bwMode="gray">
            <a:xfrm>
              <a:off x="2290" y="3030"/>
              <a:ext cx="1832" cy="408"/>
            </a:xfrm>
            <a:custGeom>
              <a:avLst/>
              <a:gdLst>
                <a:gd name="T0" fmla="*/ 1832 w 1832"/>
                <a:gd name="T1" fmla="*/ 32 h 408"/>
                <a:gd name="T2" fmla="*/ 1830 w 1832"/>
                <a:gd name="T3" fmla="*/ 66 h 408"/>
                <a:gd name="T4" fmla="*/ 1814 w 1832"/>
                <a:gd name="T5" fmla="*/ 128 h 408"/>
                <a:gd name="T6" fmla="*/ 1788 w 1832"/>
                <a:gd name="T7" fmla="*/ 188 h 408"/>
                <a:gd name="T8" fmla="*/ 1754 w 1832"/>
                <a:gd name="T9" fmla="*/ 240 h 408"/>
                <a:gd name="T10" fmla="*/ 1712 w 1832"/>
                <a:gd name="T11" fmla="*/ 288 h 408"/>
                <a:gd name="T12" fmla="*/ 1664 w 1832"/>
                <a:gd name="T13" fmla="*/ 330 h 408"/>
                <a:gd name="T14" fmla="*/ 1610 w 1832"/>
                <a:gd name="T15" fmla="*/ 362 h 408"/>
                <a:gd name="T16" fmla="*/ 1550 w 1832"/>
                <a:gd name="T17" fmla="*/ 388 h 408"/>
                <a:gd name="T18" fmla="*/ 1486 w 1832"/>
                <a:gd name="T19" fmla="*/ 402 h 408"/>
                <a:gd name="T20" fmla="*/ 1418 w 1832"/>
                <a:gd name="T21" fmla="*/ 408 h 408"/>
                <a:gd name="T22" fmla="*/ 0 w 1832"/>
                <a:gd name="T23" fmla="*/ 408 h 408"/>
                <a:gd name="T24" fmla="*/ 0 w 1832"/>
                <a:gd name="T25" fmla="*/ 0 h 408"/>
                <a:gd name="T26" fmla="*/ 1832 w 1832"/>
                <a:gd name="T27" fmla="*/ 0 h 408"/>
                <a:gd name="T28" fmla="*/ 1832 w 1832"/>
                <a:gd name="T29" fmla="*/ 32 h 408"/>
                <a:gd name="T30" fmla="*/ 1832 w 1832"/>
                <a:gd name="T31" fmla="*/ 32 h 4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32"/>
                <a:gd name="T49" fmla="*/ 0 h 408"/>
                <a:gd name="T50" fmla="*/ 1832 w 1832"/>
                <a:gd name="T51" fmla="*/ 408 h 4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32" h="408">
                  <a:moveTo>
                    <a:pt x="1832" y="32"/>
                  </a:moveTo>
                  <a:lnTo>
                    <a:pt x="1830" y="66"/>
                  </a:lnTo>
                  <a:lnTo>
                    <a:pt x="1814" y="128"/>
                  </a:lnTo>
                  <a:lnTo>
                    <a:pt x="1788" y="188"/>
                  </a:lnTo>
                  <a:lnTo>
                    <a:pt x="1754" y="240"/>
                  </a:lnTo>
                  <a:lnTo>
                    <a:pt x="1712" y="288"/>
                  </a:lnTo>
                  <a:lnTo>
                    <a:pt x="1664" y="330"/>
                  </a:lnTo>
                  <a:lnTo>
                    <a:pt x="1610" y="362"/>
                  </a:lnTo>
                  <a:lnTo>
                    <a:pt x="1550" y="388"/>
                  </a:lnTo>
                  <a:lnTo>
                    <a:pt x="1486" y="402"/>
                  </a:lnTo>
                  <a:lnTo>
                    <a:pt x="1418" y="408"/>
                  </a:lnTo>
                  <a:lnTo>
                    <a:pt x="0" y="408"/>
                  </a:lnTo>
                  <a:lnTo>
                    <a:pt x="0" y="0"/>
                  </a:lnTo>
                  <a:lnTo>
                    <a:pt x="1832" y="0"/>
                  </a:lnTo>
                  <a:lnTo>
                    <a:pt x="1832" y="32"/>
                  </a:lnTo>
                  <a:close/>
                </a:path>
              </a:pathLst>
            </a:custGeom>
            <a:solidFill>
              <a:srgbClr val="98B5B6"/>
            </a:soli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gray">
            <a:xfrm>
              <a:off x="3810" y="3058"/>
              <a:ext cx="288" cy="334"/>
            </a:xfrm>
            <a:custGeom>
              <a:avLst/>
              <a:gdLst>
                <a:gd name="T0" fmla="*/ 288 w 288"/>
                <a:gd name="T1" fmla="*/ 0 h 334"/>
                <a:gd name="T2" fmla="*/ 284 w 288"/>
                <a:gd name="T3" fmla="*/ 52 h 334"/>
                <a:gd name="T4" fmla="*/ 272 w 288"/>
                <a:gd name="T5" fmla="*/ 98 h 334"/>
                <a:gd name="T6" fmla="*/ 254 w 288"/>
                <a:gd name="T7" fmla="*/ 140 h 334"/>
                <a:gd name="T8" fmla="*/ 230 w 288"/>
                <a:gd name="T9" fmla="*/ 176 h 334"/>
                <a:gd name="T10" fmla="*/ 204 w 288"/>
                <a:gd name="T11" fmla="*/ 208 h 334"/>
                <a:gd name="T12" fmla="*/ 174 w 288"/>
                <a:gd name="T13" fmla="*/ 238 h 334"/>
                <a:gd name="T14" fmla="*/ 144 w 288"/>
                <a:gd name="T15" fmla="*/ 262 h 334"/>
                <a:gd name="T16" fmla="*/ 112 w 288"/>
                <a:gd name="T17" fmla="*/ 282 h 334"/>
                <a:gd name="T18" fmla="*/ 84 w 288"/>
                <a:gd name="T19" fmla="*/ 298 h 334"/>
                <a:gd name="T20" fmla="*/ 56 w 288"/>
                <a:gd name="T21" fmla="*/ 312 h 334"/>
                <a:gd name="T22" fmla="*/ 34 w 288"/>
                <a:gd name="T23" fmla="*/ 322 h 334"/>
                <a:gd name="T24" fmla="*/ 16 w 288"/>
                <a:gd name="T25" fmla="*/ 328 h 334"/>
                <a:gd name="T26" fmla="*/ 4 w 288"/>
                <a:gd name="T27" fmla="*/ 332 h 334"/>
                <a:gd name="T28" fmla="*/ 0 w 288"/>
                <a:gd name="T29" fmla="*/ 334 h 334"/>
                <a:gd name="T30" fmla="*/ 4 w 288"/>
                <a:gd name="T31" fmla="*/ 332 h 334"/>
                <a:gd name="T32" fmla="*/ 16 w 288"/>
                <a:gd name="T33" fmla="*/ 326 h 334"/>
                <a:gd name="T34" fmla="*/ 34 w 288"/>
                <a:gd name="T35" fmla="*/ 318 h 334"/>
                <a:gd name="T36" fmla="*/ 56 w 288"/>
                <a:gd name="T37" fmla="*/ 304 h 334"/>
                <a:gd name="T38" fmla="*/ 84 w 288"/>
                <a:gd name="T39" fmla="*/ 288 h 334"/>
                <a:gd name="T40" fmla="*/ 112 w 288"/>
                <a:gd name="T41" fmla="*/ 266 h 334"/>
                <a:gd name="T42" fmla="*/ 142 w 288"/>
                <a:gd name="T43" fmla="*/ 242 h 334"/>
                <a:gd name="T44" fmla="*/ 170 w 288"/>
                <a:gd name="T45" fmla="*/ 212 h 334"/>
                <a:gd name="T46" fmla="*/ 196 w 288"/>
                <a:gd name="T47" fmla="*/ 180 h 334"/>
                <a:gd name="T48" fmla="*/ 220 w 288"/>
                <a:gd name="T49" fmla="*/ 142 h 334"/>
                <a:gd name="T50" fmla="*/ 238 w 288"/>
                <a:gd name="T51" fmla="*/ 100 h 334"/>
                <a:gd name="T52" fmla="*/ 250 w 288"/>
                <a:gd name="T53" fmla="*/ 54 h 334"/>
                <a:gd name="T54" fmla="*/ 254 w 288"/>
                <a:gd name="T55" fmla="*/ 2 h 334"/>
                <a:gd name="T56" fmla="*/ 288 w 288"/>
                <a:gd name="T57" fmla="*/ 0 h 33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334"/>
                <a:gd name="T89" fmla="*/ 288 w 288"/>
                <a:gd name="T90" fmla="*/ 334 h 33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334">
                  <a:moveTo>
                    <a:pt x="288" y="0"/>
                  </a:moveTo>
                  <a:lnTo>
                    <a:pt x="284" y="52"/>
                  </a:lnTo>
                  <a:lnTo>
                    <a:pt x="272" y="98"/>
                  </a:lnTo>
                  <a:lnTo>
                    <a:pt x="254" y="140"/>
                  </a:lnTo>
                  <a:lnTo>
                    <a:pt x="230" y="176"/>
                  </a:lnTo>
                  <a:lnTo>
                    <a:pt x="204" y="208"/>
                  </a:lnTo>
                  <a:lnTo>
                    <a:pt x="174" y="238"/>
                  </a:lnTo>
                  <a:lnTo>
                    <a:pt x="144" y="262"/>
                  </a:lnTo>
                  <a:lnTo>
                    <a:pt x="112" y="282"/>
                  </a:lnTo>
                  <a:lnTo>
                    <a:pt x="84" y="298"/>
                  </a:lnTo>
                  <a:lnTo>
                    <a:pt x="56" y="312"/>
                  </a:lnTo>
                  <a:lnTo>
                    <a:pt x="34" y="322"/>
                  </a:lnTo>
                  <a:lnTo>
                    <a:pt x="16" y="328"/>
                  </a:lnTo>
                  <a:lnTo>
                    <a:pt x="4" y="332"/>
                  </a:lnTo>
                  <a:lnTo>
                    <a:pt x="0" y="334"/>
                  </a:lnTo>
                  <a:lnTo>
                    <a:pt x="4" y="332"/>
                  </a:lnTo>
                  <a:lnTo>
                    <a:pt x="16" y="326"/>
                  </a:lnTo>
                  <a:lnTo>
                    <a:pt x="34" y="318"/>
                  </a:lnTo>
                  <a:lnTo>
                    <a:pt x="56" y="304"/>
                  </a:lnTo>
                  <a:lnTo>
                    <a:pt x="84" y="288"/>
                  </a:lnTo>
                  <a:lnTo>
                    <a:pt x="112" y="266"/>
                  </a:lnTo>
                  <a:lnTo>
                    <a:pt x="142" y="242"/>
                  </a:lnTo>
                  <a:lnTo>
                    <a:pt x="170" y="212"/>
                  </a:lnTo>
                  <a:lnTo>
                    <a:pt x="196" y="180"/>
                  </a:lnTo>
                  <a:lnTo>
                    <a:pt x="220" y="142"/>
                  </a:lnTo>
                  <a:lnTo>
                    <a:pt x="238" y="100"/>
                  </a:lnTo>
                  <a:lnTo>
                    <a:pt x="250" y="54"/>
                  </a:lnTo>
                  <a:lnTo>
                    <a:pt x="254" y="2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rgbClr val="FFFFFF">
                <a:alpha val="49019"/>
              </a:srgbClr>
            </a:soli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0" y="1035332"/>
            <a:ext cx="9144000" cy="122238"/>
            <a:chOff x="0" y="1896"/>
            <a:chExt cx="5760" cy="120"/>
          </a:xfrm>
        </p:grpSpPr>
        <p:sp>
          <p:nvSpPr>
            <p:cNvPr id="28" name="Rectangle 3"/>
            <p:cNvSpPr>
              <a:spLocks noChangeArrowheads="1"/>
            </p:cNvSpPr>
            <p:nvPr/>
          </p:nvSpPr>
          <p:spPr bwMode="gray">
            <a:xfrm>
              <a:off x="0" y="1896"/>
              <a:ext cx="5760" cy="4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ECECEC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" name="Rectangle 4"/>
            <p:cNvSpPr>
              <a:spLocks noChangeArrowheads="1"/>
            </p:cNvSpPr>
            <p:nvPr/>
          </p:nvSpPr>
          <p:spPr bwMode="gray">
            <a:xfrm>
              <a:off x="0" y="1942"/>
              <a:ext cx="5760" cy="74"/>
            </a:xfrm>
            <a:prstGeom prst="rect">
              <a:avLst/>
            </a:prstGeom>
            <a:gradFill rotWithShape="1">
              <a:gsLst>
                <a:gs pos="0">
                  <a:srgbClr val="CFCFCF"/>
                </a:gs>
                <a:gs pos="100000">
                  <a:srgbClr val="5F5F5F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9" name="Oval 15"/>
          <p:cNvSpPr>
            <a:spLocks noChangeArrowheads="1"/>
          </p:cNvSpPr>
          <p:nvPr/>
        </p:nvSpPr>
        <p:spPr bwMode="gray">
          <a:xfrm rot="-4500000">
            <a:off x="503293" y="712163"/>
            <a:ext cx="1393825" cy="519351"/>
          </a:xfrm>
          <a:prstGeom prst="ellipse">
            <a:avLst/>
          </a:prstGeom>
          <a:gradFill rotWithShape="1">
            <a:gsLst>
              <a:gs pos="0">
                <a:srgbClr val="53696A"/>
              </a:gs>
              <a:gs pos="100000">
                <a:srgbClr val="83A6A7">
                  <a:alpha val="0"/>
                </a:srgb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0" name="Oval 13"/>
          <p:cNvSpPr>
            <a:spLocks noChangeArrowheads="1"/>
          </p:cNvSpPr>
          <p:nvPr/>
        </p:nvSpPr>
        <p:spPr bwMode="gray">
          <a:xfrm rot="-4500000">
            <a:off x="1129211" y="730501"/>
            <a:ext cx="259766" cy="519351"/>
          </a:xfrm>
          <a:prstGeom prst="ellipse">
            <a:avLst/>
          </a:prstGeom>
          <a:gradFill rotWithShape="1">
            <a:gsLst>
              <a:gs pos="0">
                <a:srgbClr val="83A6A7">
                  <a:alpha val="32001"/>
                </a:srgbClr>
              </a:gs>
              <a:gs pos="100000">
                <a:srgbClr val="000000">
                  <a:alpha val="89998"/>
                </a:srgb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1" name="Oval 16"/>
          <p:cNvSpPr>
            <a:spLocks noChangeArrowheads="1"/>
          </p:cNvSpPr>
          <p:nvPr/>
        </p:nvSpPr>
        <p:spPr bwMode="gray">
          <a:xfrm rot="-4500000">
            <a:off x="448180" y="719526"/>
            <a:ext cx="1257300" cy="519351"/>
          </a:xfrm>
          <a:prstGeom prst="ellipse">
            <a:avLst/>
          </a:prstGeom>
          <a:solidFill>
            <a:srgbClr val="000000"/>
          </a:solidFill>
          <a:ln w="38100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170" name="Text Box 4"/>
          <p:cNvSpPr txBox="1">
            <a:spLocks noChangeArrowheads="1"/>
          </p:cNvSpPr>
          <p:nvPr/>
        </p:nvSpPr>
        <p:spPr bwMode="auto">
          <a:xfrm>
            <a:off x="1095375" y="931863"/>
            <a:ext cx="184150" cy="3476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endParaRPr lang="ko-KR" altLang="ko-KR" sz="1400">
              <a:latin typeface="Arial" charset="0"/>
              <a:ea typeface="굴림" charset="-127"/>
            </a:endParaRP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 rot="16200000">
            <a:off x="413743" y="148933"/>
            <a:ext cx="1121813" cy="1523939"/>
            <a:chOff x="4166" y="1706"/>
            <a:chExt cx="1252" cy="1252"/>
          </a:xfrm>
        </p:grpSpPr>
        <p:sp>
          <p:nvSpPr>
            <p:cNvPr id="23" name="Oval 18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24" name="Oval 19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25" name="Oval 20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26" name="Oval 21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40" y="567703"/>
            <a:ext cx="1000018" cy="684605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74757" y="6321016"/>
            <a:ext cx="8834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A7A0A"/>
                </a:solidFill>
                <a:latin typeface="Batang" pitchFamily="18" charset="-127"/>
                <a:ea typeface="Batang" pitchFamily="18" charset="-127"/>
              </a:rPr>
              <a:t>Accuracy,  Innovation,  Customer - oriented,  Long-term relationship </a:t>
            </a:r>
            <a:endParaRPr lang="en-US" b="1" dirty="0">
              <a:solidFill>
                <a:srgbClr val="0A7A0A"/>
              </a:solidFill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856721" y="509895"/>
            <a:ext cx="2984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3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 LIST</a:t>
            </a:r>
            <a:r>
              <a:rPr lang="en-US" altLang="ko-KR" sz="2000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sz="20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2" name="Content Placeholder 5">
            <a:extLst>
              <a:ext uri="{FF2B5EF4-FFF2-40B4-BE49-F238E27FC236}">
                <a16:creationId xmlns:a16="http://schemas.microsoft.com/office/drawing/2014/main" id="{A9A06871-0954-492E-AA96-A365DEFC547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54" y="1653639"/>
            <a:ext cx="1906645" cy="1869567"/>
          </a:xfrm>
          <a:ln>
            <a:noFill/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442C0BF-40D2-46BF-87F0-84718B3588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134" y="3868264"/>
            <a:ext cx="1770828" cy="1124036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45E3280-A128-4241-8012-0EC775D4FF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446" y="1252308"/>
            <a:ext cx="1732009" cy="1732009"/>
          </a:xfrm>
          <a:prstGeom prst="rect">
            <a:avLst/>
          </a:prstGeom>
          <a:ln>
            <a:noFill/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7A69AD9-A29B-4D53-A279-60730287F4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5" y="3645024"/>
            <a:ext cx="2794429" cy="842438"/>
          </a:xfrm>
          <a:prstGeom prst="rect">
            <a:avLst/>
          </a:prstGeom>
          <a:ln>
            <a:noFill/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D045BFF-5925-4CF0-9D45-3B38D716ED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317" y="2412721"/>
            <a:ext cx="2246268" cy="1435848"/>
          </a:xfrm>
          <a:prstGeom prst="rect">
            <a:avLst/>
          </a:prstGeom>
          <a:ln>
            <a:noFill/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20A1F32-54D6-4380-BAE5-6EDB68D4D4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63" y="4581128"/>
            <a:ext cx="1485849" cy="1114387"/>
          </a:xfrm>
          <a:prstGeom prst="rect">
            <a:avLst/>
          </a:prstGeom>
          <a:ln>
            <a:noFill/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806DBFE-0BB2-49A0-86EE-9D7DCD86BD1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446" y="5147352"/>
            <a:ext cx="1167057" cy="1096326"/>
          </a:xfrm>
          <a:prstGeom prst="rect">
            <a:avLst/>
          </a:prstGeom>
          <a:ln>
            <a:noFill/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76EA75A-0D9E-45B2-ADDD-ED26B3F597D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309" y="1556792"/>
            <a:ext cx="3380285" cy="849002"/>
          </a:xfrm>
          <a:prstGeom prst="rect">
            <a:avLst/>
          </a:prstGeom>
          <a:ln>
            <a:noFill/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38D9B11-A2E7-4BD5-AAD8-3BFE172F11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183" y="3779184"/>
            <a:ext cx="1792323" cy="1065539"/>
          </a:xfrm>
          <a:prstGeom prst="rect">
            <a:avLst/>
          </a:prstGeom>
          <a:ln>
            <a:noFill/>
          </a:ln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E5D45FE-DEBF-4947-B145-757056FFB00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26" y="5373216"/>
            <a:ext cx="1980774" cy="979635"/>
          </a:xfrm>
          <a:prstGeom prst="rect">
            <a:avLst/>
          </a:prstGeom>
          <a:ln>
            <a:noFill/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14435CF-CD27-43DF-8A44-BD3570FA0D7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5293633"/>
            <a:ext cx="1783045" cy="1146243"/>
          </a:xfrm>
          <a:prstGeom prst="rect">
            <a:avLst/>
          </a:prstGeom>
          <a:ln>
            <a:noFill/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B22538C3-3695-4D99-9B16-A1DE0351D3E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245" y="2414751"/>
            <a:ext cx="2080767" cy="1259620"/>
          </a:xfrm>
          <a:prstGeom prst="rect">
            <a:avLst/>
          </a:prstGeom>
          <a:ln>
            <a:noFill/>
          </a:ln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863" y="5126089"/>
            <a:ext cx="1248892" cy="1248892"/>
          </a:xfrm>
          <a:prstGeom prst="rect">
            <a:avLst/>
          </a:prstGeom>
          <a:ln>
            <a:noFill/>
          </a:ln>
        </p:spPr>
      </p:pic>
      <p:pic>
        <p:nvPicPr>
          <p:cNvPr id="47" name="Picture 2" descr="D:\images (1).jp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100" y="2505656"/>
            <a:ext cx="1379530" cy="1139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6818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 flipV="1">
            <a:off x="1671884" y="764704"/>
            <a:ext cx="3397250" cy="400050"/>
            <a:chOff x="2290" y="3030"/>
            <a:chExt cx="1832" cy="408"/>
          </a:xfrm>
        </p:grpSpPr>
        <p:sp>
          <p:nvSpPr>
            <p:cNvPr id="31" name="Freeform 8"/>
            <p:cNvSpPr>
              <a:spLocks/>
            </p:cNvSpPr>
            <p:nvPr/>
          </p:nvSpPr>
          <p:spPr bwMode="gray">
            <a:xfrm>
              <a:off x="2290" y="3030"/>
              <a:ext cx="1832" cy="408"/>
            </a:xfrm>
            <a:custGeom>
              <a:avLst/>
              <a:gdLst>
                <a:gd name="T0" fmla="*/ 1832 w 1832"/>
                <a:gd name="T1" fmla="*/ 32 h 408"/>
                <a:gd name="T2" fmla="*/ 1830 w 1832"/>
                <a:gd name="T3" fmla="*/ 66 h 408"/>
                <a:gd name="T4" fmla="*/ 1814 w 1832"/>
                <a:gd name="T5" fmla="*/ 128 h 408"/>
                <a:gd name="T6" fmla="*/ 1788 w 1832"/>
                <a:gd name="T7" fmla="*/ 188 h 408"/>
                <a:gd name="T8" fmla="*/ 1754 w 1832"/>
                <a:gd name="T9" fmla="*/ 240 h 408"/>
                <a:gd name="T10" fmla="*/ 1712 w 1832"/>
                <a:gd name="T11" fmla="*/ 288 h 408"/>
                <a:gd name="T12" fmla="*/ 1664 w 1832"/>
                <a:gd name="T13" fmla="*/ 330 h 408"/>
                <a:gd name="T14" fmla="*/ 1610 w 1832"/>
                <a:gd name="T15" fmla="*/ 362 h 408"/>
                <a:gd name="T16" fmla="*/ 1550 w 1832"/>
                <a:gd name="T17" fmla="*/ 388 h 408"/>
                <a:gd name="T18" fmla="*/ 1486 w 1832"/>
                <a:gd name="T19" fmla="*/ 402 h 408"/>
                <a:gd name="T20" fmla="*/ 1418 w 1832"/>
                <a:gd name="T21" fmla="*/ 408 h 408"/>
                <a:gd name="T22" fmla="*/ 0 w 1832"/>
                <a:gd name="T23" fmla="*/ 408 h 408"/>
                <a:gd name="T24" fmla="*/ 0 w 1832"/>
                <a:gd name="T25" fmla="*/ 0 h 408"/>
                <a:gd name="T26" fmla="*/ 1832 w 1832"/>
                <a:gd name="T27" fmla="*/ 0 h 408"/>
                <a:gd name="T28" fmla="*/ 1832 w 1832"/>
                <a:gd name="T29" fmla="*/ 32 h 408"/>
                <a:gd name="T30" fmla="*/ 1832 w 1832"/>
                <a:gd name="T31" fmla="*/ 32 h 4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32"/>
                <a:gd name="T49" fmla="*/ 0 h 408"/>
                <a:gd name="T50" fmla="*/ 1832 w 1832"/>
                <a:gd name="T51" fmla="*/ 408 h 4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32" h="408">
                  <a:moveTo>
                    <a:pt x="1832" y="32"/>
                  </a:moveTo>
                  <a:lnTo>
                    <a:pt x="1830" y="66"/>
                  </a:lnTo>
                  <a:lnTo>
                    <a:pt x="1814" y="128"/>
                  </a:lnTo>
                  <a:lnTo>
                    <a:pt x="1788" y="188"/>
                  </a:lnTo>
                  <a:lnTo>
                    <a:pt x="1754" y="240"/>
                  </a:lnTo>
                  <a:lnTo>
                    <a:pt x="1712" y="288"/>
                  </a:lnTo>
                  <a:lnTo>
                    <a:pt x="1664" y="330"/>
                  </a:lnTo>
                  <a:lnTo>
                    <a:pt x="1610" y="362"/>
                  </a:lnTo>
                  <a:lnTo>
                    <a:pt x="1550" y="388"/>
                  </a:lnTo>
                  <a:lnTo>
                    <a:pt x="1486" y="402"/>
                  </a:lnTo>
                  <a:lnTo>
                    <a:pt x="1418" y="408"/>
                  </a:lnTo>
                  <a:lnTo>
                    <a:pt x="0" y="408"/>
                  </a:lnTo>
                  <a:lnTo>
                    <a:pt x="0" y="0"/>
                  </a:lnTo>
                  <a:lnTo>
                    <a:pt x="1832" y="0"/>
                  </a:lnTo>
                  <a:lnTo>
                    <a:pt x="1832" y="32"/>
                  </a:lnTo>
                  <a:close/>
                </a:path>
              </a:pathLst>
            </a:custGeom>
            <a:solidFill>
              <a:srgbClr val="98B5B6"/>
            </a:soli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gray">
            <a:xfrm>
              <a:off x="3810" y="3058"/>
              <a:ext cx="288" cy="334"/>
            </a:xfrm>
            <a:custGeom>
              <a:avLst/>
              <a:gdLst>
                <a:gd name="T0" fmla="*/ 288 w 288"/>
                <a:gd name="T1" fmla="*/ 0 h 334"/>
                <a:gd name="T2" fmla="*/ 284 w 288"/>
                <a:gd name="T3" fmla="*/ 52 h 334"/>
                <a:gd name="T4" fmla="*/ 272 w 288"/>
                <a:gd name="T5" fmla="*/ 98 h 334"/>
                <a:gd name="T6" fmla="*/ 254 w 288"/>
                <a:gd name="T7" fmla="*/ 140 h 334"/>
                <a:gd name="T8" fmla="*/ 230 w 288"/>
                <a:gd name="T9" fmla="*/ 176 h 334"/>
                <a:gd name="T10" fmla="*/ 204 w 288"/>
                <a:gd name="T11" fmla="*/ 208 h 334"/>
                <a:gd name="T12" fmla="*/ 174 w 288"/>
                <a:gd name="T13" fmla="*/ 238 h 334"/>
                <a:gd name="T14" fmla="*/ 144 w 288"/>
                <a:gd name="T15" fmla="*/ 262 h 334"/>
                <a:gd name="T16" fmla="*/ 112 w 288"/>
                <a:gd name="T17" fmla="*/ 282 h 334"/>
                <a:gd name="T18" fmla="*/ 84 w 288"/>
                <a:gd name="T19" fmla="*/ 298 h 334"/>
                <a:gd name="T20" fmla="*/ 56 w 288"/>
                <a:gd name="T21" fmla="*/ 312 h 334"/>
                <a:gd name="T22" fmla="*/ 34 w 288"/>
                <a:gd name="T23" fmla="*/ 322 h 334"/>
                <a:gd name="T24" fmla="*/ 16 w 288"/>
                <a:gd name="T25" fmla="*/ 328 h 334"/>
                <a:gd name="T26" fmla="*/ 4 w 288"/>
                <a:gd name="T27" fmla="*/ 332 h 334"/>
                <a:gd name="T28" fmla="*/ 0 w 288"/>
                <a:gd name="T29" fmla="*/ 334 h 334"/>
                <a:gd name="T30" fmla="*/ 4 w 288"/>
                <a:gd name="T31" fmla="*/ 332 h 334"/>
                <a:gd name="T32" fmla="*/ 16 w 288"/>
                <a:gd name="T33" fmla="*/ 326 h 334"/>
                <a:gd name="T34" fmla="*/ 34 w 288"/>
                <a:gd name="T35" fmla="*/ 318 h 334"/>
                <a:gd name="T36" fmla="*/ 56 w 288"/>
                <a:gd name="T37" fmla="*/ 304 h 334"/>
                <a:gd name="T38" fmla="*/ 84 w 288"/>
                <a:gd name="T39" fmla="*/ 288 h 334"/>
                <a:gd name="T40" fmla="*/ 112 w 288"/>
                <a:gd name="T41" fmla="*/ 266 h 334"/>
                <a:gd name="T42" fmla="*/ 142 w 288"/>
                <a:gd name="T43" fmla="*/ 242 h 334"/>
                <a:gd name="T44" fmla="*/ 170 w 288"/>
                <a:gd name="T45" fmla="*/ 212 h 334"/>
                <a:gd name="T46" fmla="*/ 196 w 288"/>
                <a:gd name="T47" fmla="*/ 180 h 334"/>
                <a:gd name="T48" fmla="*/ 220 w 288"/>
                <a:gd name="T49" fmla="*/ 142 h 334"/>
                <a:gd name="T50" fmla="*/ 238 w 288"/>
                <a:gd name="T51" fmla="*/ 100 h 334"/>
                <a:gd name="T52" fmla="*/ 250 w 288"/>
                <a:gd name="T53" fmla="*/ 54 h 334"/>
                <a:gd name="T54" fmla="*/ 254 w 288"/>
                <a:gd name="T55" fmla="*/ 2 h 334"/>
                <a:gd name="T56" fmla="*/ 288 w 288"/>
                <a:gd name="T57" fmla="*/ 0 h 33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334"/>
                <a:gd name="T89" fmla="*/ 288 w 288"/>
                <a:gd name="T90" fmla="*/ 334 h 33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334">
                  <a:moveTo>
                    <a:pt x="288" y="0"/>
                  </a:moveTo>
                  <a:lnTo>
                    <a:pt x="284" y="52"/>
                  </a:lnTo>
                  <a:lnTo>
                    <a:pt x="272" y="98"/>
                  </a:lnTo>
                  <a:lnTo>
                    <a:pt x="254" y="140"/>
                  </a:lnTo>
                  <a:lnTo>
                    <a:pt x="230" y="176"/>
                  </a:lnTo>
                  <a:lnTo>
                    <a:pt x="204" y="208"/>
                  </a:lnTo>
                  <a:lnTo>
                    <a:pt x="174" y="238"/>
                  </a:lnTo>
                  <a:lnTo>
                    <a:pt x="144" y="262"/>
                  </a:lnTo>
                  <a:lnTo>
                    <a:pt x="112" y="282"/>
                  </a:lnTo>
                  <a:lnTo>
                    <a:pt x="84" y="298"/>
                  </a:lnTo>
                  <a:lnTo>
                    <a:pt x="56" y="312"/>
                  </a:lnTo>
                  <a:lnTo>
                    <a:pt x="34" y="322"/>
                  </a:lnTo>
                  <a:lnTo>
                    <a:pt x="16" y="328"/>
                  </a:lnTo>
                  <a:lnTo>
                    <a:pt x="4" y="332"/>
                  </a:lnTo>
                  <a:lnTo>
                    <a:pt x="0" y="334"/>
                  </a:lnTo>
                  <a:lnTo>
                    <a:pt x="4" y="332"/>
                  </a:lnTo>
                  <a:lnTo>
                    <a:pt x="16" y="326"/>
                  </a:lnTo>
                  <a:lnTo>
                    <a:pt x="34" y="318"/>
                  </a:lnTo>
                  <a:lnTo>
                    <a:pt x="56" y="304"/>
                  </a:lnTo>
                  <a:lnTo>
                    <a:pt x="84" y="288"/>
                  </a:lnTo>
                  <a:lnTo>
                    <a:pt x="112" y="266"/>
                  </a:lnTo>
                  <a:lnTo>
                    <a:pt x="142" y="242"/>
                  </a:lnTo>
                  <a:lnTo>
                    <a:pt x="170" y="212"/>
                  </a:lnTo>
                  <a:lnTo>
                    <a:pt x="196" y="180"/>
                  </a:lnTo>
                  <a:lnTo>
                    <a:pt x="220" y="142"/>
                  </a:lnTo>
                  <a:lnTo>
                    <a:pt x="238" y="100"/>
                  </a:lnTo>
                  <a:lnTo>
                    <a:pt x="250" y="54"/>
                  </a:lnTo>
                  <a:lnTo>
                    <a:pt x="254" y="2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rgbClr val="FFFFFF">
                <a:alpha val="49019"/>
              </a:srgbClr>
            </a:soli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0" y="1035332"/>
            <a:ext cx="9144000" cy="122238"/>
            <a:chOff x="0" y="1896"/>
            <a:chExt cx="5760" cy="120"/>
          </a:xfrm>
        </p:grpSpPr>
        <p:sp>
          <p:nvSpPr>
            <p:cNvPr id="28" name="Rectangle 3"/>
            <p:cNvSpPr>
              <a:spLocks noChangeArrowheads="1"/>
            </p:cNvSpPr>
            <p:nvPr/>
          </p:nvSpPr>
          <p:spPr bwMode="gray">
            <a:xfrm>
              <a:off x="0" y="1896"/>
              <a:ext cx="5760" cy="4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ECECEC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" name="Rectangle 4"/>
            <p:cNvSpPr>
              <a:spLocks noChangeArrowheads="1"/>
            </p:cNvSpPr>
            <p:nvPr/>
          </p:nvSpPr>
          <p:spPr bwMode="gray">
            <a:xfrm>
              <a:off x="0" y="1942"/>
              <a:ext cx="5760" cy="74"/>
            </a:xfrm>
            <a:prstGeom prst="rect">
              <a:avLst/>
            </a:prstGeom>
            <a:gradFill rotWithShape="1">
              <a:gsLst>
                <a:gs pos="0">
                  <a:srgbClr val="CFCFCF"/>
                </a:gs>
                <a:gs pos="100000">
                  <a:srgbClr val="5F5F5F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9" name="Oval 15"/>
          <p:cNvSpPr>
            <a:spLocks noChangeArrowheads="1"/>
          </p:cNvSpPr>
          <p:nvPr/>
        </p:nvSpPr>
        <p:spPr bwMode="gray">
          <a:xfrm rot="-4500000">
            <a:off x="503293" y="712163"/>
            <a:ext cx="1393825" cy="519351"/>
          </a:xfrm>
          <a:prstGeom prst="ellipse">
            <a:avLst/>
          </a:prstGeom>
          <a:gradFill rotWithShape="1">
            <a:gsLst>
              <a:gs pos="0">
                <a:srgbClr val="53696A"/>
              </a:gs>
              <a:gs pos="100000">
                <a:srgbClr val="83A6A7">
                  <a:alpha val="0"/>
                </a:srgb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0" name="Oval 13"/>
          <p:cNvSpPr>
            <a:spLocks noChangeArrowheads="1"/>
          </p:cNvSpPr>
          <p:nvPr/>
        </p:nvSpPr>
        <p:spPr bwMode="gray">
          <a:xfrm rot="-4500000">
            <a:off x="1129211" y="730501"/>
            <a:ext cx="259766" cy="519351"/>
          </a:xfrm>
          <a:prstGeom prst="ellipse">
            <a:avLst/>
          </a:prstGeom>
          <a:gradFill rotWithShape="1">
            <a:gsLst>
              <a:gs pos="0">
                <a:srgbClr val="83A6A7">
                  <a:alpha val="32001"/>
                </a:srgbClr>
              </a:gs>
              <a:gs pos="100000">
                <a:srgbClr val="000000">
                  <a:alpha val="89998"/>
                </a:srgb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1" name="Oval 16"/>
          <p:cNvSpPr>
            <a:spLocks noChangeArrowheads="1"/>
          </p:cNvSpPr>
          <p:nvPr/>
        </p:nvSpPr>
        <p:spPr bwMode="gray">
          <a:xfrm rot="-4500000">
            <a:off x="448180" y="719526"/>
            <a:ext cx="1257300" cy="519351"/>
          </a:xfrm>
          <a:prstGeom prst="ellipse">
            <a:avLst/>
          </a:prstGeom>
          <a:solidFill>
            <a:srgbClr val="000000"/>
          </a:solidFill>
          <a:ln w="38100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170" name="Text Box 4"/>
          <p:cNvSpPr txBox="1">
            <a:spLocks noChangeArrowheads="1"/>
          </p:cNvSpPr>
          <p:nvPr/>
        </p:nvSpPr>
        <p:spPr bwMode="auto">
          <a:xfrm>
            <a:off x="1095375" y="931863"/>
            <a:ext cx="184150" cy="3476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endParaRPr lang="ko-KR" altLang="ko-KR" sz="1400">
              <a:latin typeface="Arial" charset="0"/>
              <a:ea typeface="굴림" charset="-127"/>
            </a:endParaRP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 rot="16200000">
            <a:off x="413743" y="148933"/>
            <a:ext cx="1121813" cy="1523939"/>
            <a:chOff x="4166" y="1706"/>
            <a:chExt cx="1252" cy="1252"/>
          </a:xfrm>
        </p:grpSpPr>
        <p:sp>
          <p:nvSpPr>
            <p:cNvPr id="23" name="Oval 18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24" name="Oval 19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25" name="Oval 20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26" name="Oval 21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40" y="567703"/>
            <a:ext cx="1000018" cy="684605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742043" y="1712214"/>
            <a:ext cx="610655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A7A0A"/>
                </a:solidFill>
                <a:latin typeface="Batang" pitchFamily="18" charset="-127"/>
                <a:ea typeface="Batang" pitchFamily="18" charset="-127"/>
              </a:rPr>
              <a:t>Accuracy,</a:t>
            </a:r>
          </a:p>
          <a:p>
            <a:pPr algn="ctr"/>
            <a:endParaRPr lang="en-US" sz="4000" b="1" dirty="0" smtClean="0">
              <a:solidFill>
                <a:srgbClr val="0A7A0A"/>
              </a:solidFill>
              <a:latin typeface="Batang" pitchFamily="18" charset="-127"/>
              <a:ea typeface="Batang" pitchFamily="18" charset="-127"/>
            </a:endParaRPr>
          </a:p>
          <a:p>
            <a:pPr algn="ctr"/>
            <a:r>
              <a:rPr lang="en-US" sz="4000" b="1" dirty="0" smtClean="0">
                <a:solidFill>
                  <a:srgbClr val="0A7A0A"/>
                </a:solidFill>
                <a:latin typeface="Batang" pitchFamily="18" charset="-127"/>
                <a:ea typeface="Batang" pitchFamily="18" charset="-127"/>
              </a:rPr>
              <a:t>  Innovation,</a:t>
            </a:r>
          </a:p>
          <a:p>
            <a:pPr algn="ctr"/>
            <a:endParaRPr lang="en-US" sz="4000" b="1" dirty="0" smtClean="0">
              <a:solidFill>
                <a:srgbClr val="0A7A0A"/>
              </a:solidFill>
              <a:latin typeface="Batang" pitchFamily="18" charset="-127"/>
              <a:ea typeface="Batang" pitchFamily="18" charset="-127"/>
            </a:endParaRPr>
          </a:p>
          <a:p>
            <a:pPr algn="ctr"/>
            <a:r>
              <a:rPr lang="en-US" sz="4000" b="1" dirty="0" smtClean="0">
                <a:solidFill>
                  <a:srgbClr val="0A7A0A"/>
                </a:solidFill>
                <a:latin typeface="Batang" pitchFamily="18" charset="-127"/>
                <a:ea typeface="Batang" pitchFamily="18" charset="-127"/>
              </a:rPr>
              <a:t>Customer – oriented,</a:t>
            </a:r>
          </a:p>
          <a:p>
            <a:pPr algn="ctr"/>
            <a:endParaRPr lang="en-US" sz="4000" b="1" dirty="0" smtClean="0">
              <a:solidFill>
                <a:srgbClr val="0A7A0A"/>
              </a:solidFill>
              <a:latin typeface="Batang" pitchFamily="18" charset="-127"/>
              <a:ea typeface="Batang" pitchFamily="18" charset="-127"/>
            </a:endParaRPr>
          </a:p>
          <a:p>
            <a:pPr algn="ctr"/>
            <a:r>
              <a:rPr lang="en-US" sz="4000" b="1" dirty="0" smtClean="0">
                <a:solidFill>
                  <a:srgbClr val="0A7A0A"/>
                </a:solidFill>
                <a:latin typeface="Batang" pitchFamily="18" charset="-127"/>
                <a:ea typeface="Batang" pitchFamily="18" charset="-127"/>
              </a:rPr>
              <a:t> Long-term relationship. </a:t>
            </a:r>
            <a:endParaRPr lang="en-US" sz="4000" b="1" dirty="0">
              <a:solidFill>
                <a:srgbClr val="0A7A0A"/>
              </a:solidFill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856721" y="509895"/>
            <a:ext cx="2984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3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VISION</a:t>
            </a:r>
            <a:r>
              <a:rPr lang="en-US" altLang="ko-KR" sz="2000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sz="20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9072975"/>
      </p:ext>
    </p:extLst>
  </p:cSld>
  <p:clrMapOvr>
    <a:masterClrMapping/>
  </p:clrMapOvr>
  <p:transition>
    <p:sndAc>
      <p:stSnd>
        <p:snd r:embed="rId3" name="laser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 flipV="1">
            <a:off x="1671884" y="764704"/>
            <a:ext cx="3397250" cy="400050"/>
            <a:chOff x="2290" y="3030"/>
            <a:chExt cx="1832" cy="408"/>
          </a:xfrm>
        </p:grpSpPr>
        <p:sp>
          <p:nvSpPr>
            <p:cNvPr id="31" name="Freeform 8"/>
            <p:cNvSpPr>
              <a:spLocks/>
            </p:cNvSpPr>
            <p:nvPr/>
          </p:nvSpPr>
          <p:spPr bwMode="gray">
            <a:xfrm>
              <a:off x="2290" y="3030"/>
              <a:ext cx="1832" cy="408"/>
            </a:xfrm>
            <a:custGeom>
              <a:avLst/>
              <a:gdLst>
                <a:gd name="T0" fmla="*/ 1832 w 1832"/>
                <a:gd name="T1" fmla="*/ 32 h 408"/>
                <a:gd name="T2" fmla="*/ 1830 w 1832"/>
                <a:gd name="T3" fmla="*/ 66 h 408"/>
                <a:gd name="T4" fmla="*/ 1814 w 1832"/>
                <a:gd name="T5" fmla="*/ 128 h 408"/>
                <a:gd name="T6" fmla="*/ 1788 w 1832"/>
                <a:gd name="T7" fmla="*/ 188 h 408"/>
                <a:gd name="T8" fmla="*/ 1754 w 1832"/>
                <a:gd name="T9" fmla="*/ 240 h 408"/>
                <a:gd name="T10" fmla="*/ 1712 w 1832"/>
                <a:gd name="T11" fmla="*/ 288 h 408"/>
                <a:gd name="T12" fmla="*/ 1664 w 1832"/>
                <a:gd name="T13" fmla="*/ 330 h 408"/>
                <a:gd name="T14" fmla="*/ 1610 w 1832"/>
                <a:gd name="T15" fmla="*/ 362 h 408"/>
                <a:gd name="T16" fmla="*/ 1550 w 1832"/>
                <a:gd name="T17" fmla="*/ 388 h 408"/>
                <a:gd name="T18" fmla="*/ 1486 w 1832"/>
                <a:gd name="T19" fmla="*/ 402 h 408"/>
                <a:gd name="T20" fmla="*/ 1418 w 1832"/>
                <a:gd name="T21" fmla="*/ 408 h 408"/>
                <a:gd name="T22" fmla="*/ 0 w 1832"/>
                <a:gd name="T23" fmla="*/ 408 h 408"/>
                <a:gd name="T24" fmla="*/ 0 w 1832"/>
                <a:gd name="T25" fmla="*/ 0 h 408"/>
                <a:gd name="T26" fmla="*/ 1832 w 1832"/>
                <a:gd name="T27" fmla="*/ 0 h 408"/>
                <a:gd name="T28" fmla="*/ 1832 w 1832"/>
                <a:gd name="T29" fmla="*/ 32 h 408"/>
                <a:gd name="T30" fmla="*/ 1832 w 1832"/>
                <a:gd name="T31" fmla="*/ 32 h 4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32"/>
                <a:gd name="T49" fmla="*/ 0 h 408"/>
                <a:gd name="T50" fmla="*/ 1832 w 1832"/>
                <a:gd name="T51" fmla="*/ 408 h 4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32" h="408">
                  <a:moveTo>
                    <a:pt x="1832" y="32"/>
                  </a:moveTo>
                  <a:lnTo>
                    <a:pt x="1830" y="66"/>
                  </a:lnTo>
                  <a:lnTo>
                    <a:pt x="1814" y="128"/>
                  </a:lnTo>
                  <a:lnTo>
                    <a:pt x="1788" y="188"/>
                  </a:lnTo>
                  <a:lnTo>
                    <a:pt x="1754" y="240"/>
                  </a:lnTo>
                  <a:lnTo>
                    <a:pt x="1712" y="288"/>
                  </a:lnTo>
                  <a:lnTo>
                    <a:pt x="1664" y="330"/>
                  </a:lnTo>
                  <a:lnTo>
                    <a:pt x="1610" y="362"/>
                  </a:lnTo>
                  <a:lnTo>
                    <a:pt x="1550" y="388"/>
                  </a:lnTo>
                  <a:lnTo>
                    <a:pt x="1486" y="402"/>
                  </a:lnTo>
                  <a:lnTo>
                    <a:pt x="1418" y="408"/>
                  </a:lnTo>
                  <a:lnTo>
                    <a:pt x="0" y="408"/>
                  </a:lnTo>
                  <a:lnTo>
                    <a:pt x="0" y="0"/>
                  </a:lnTo>
                  <a:lnTo>
                    <a:pt x="1832" y="0"/>
                  </a:lnTo>
                  <a:lnTo>
                    <a:pt x="1832" y="32"/>
                  </a:lnTo>
                  <a:close/>
                </a:path>
              </a:pathLst>
            </a:custGeom>
            <a:solidFill>
              <a:srgbClr val="98B5B6"/>
            </a:soli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gray">
            <a:xfrm>
              <a:off x="3810" y="3058"/>
              <a:ext cx="288" cy="334"/>
            </a:xfrm>
            <a:custGeom>
              <a:avLst/>
              <a:gdLst>
                <a:gd name="T0" fmla="*/ 288 w 288"/>
                <a:gd name="T1" fmla="*/ 0 h 334"/>
                <a:gd name="T2" fmla="*/ 284 w 288"/>
                <a:gd name="T3" fmla="*/ 52 h 334"/>
                <a:gd name="T4" fmla="*/ 272 w 288"/>
                <a:gd name="T5" fmla="*/ 98 h 334"/>
                <a:gd name="T6" fmla="*/ 254 w 288"/>
                <a:gd name="T7" fmla="*/ 140 h 334"/>
                <a:gd name="T8" fmla="*/ 230 w 288"/>
                <a:gd name="T9" fmla="*/ 176 h 334"/>
                <a:gd name="T10" fmla="*/ 204 w 288"/>
                <a:gd name="T11" fmla="*/ 208 h 334"/>
                <a:gd name="T12" fmla="*/ 174 w 288"/>
                <a:gd name="T13" fmla="*/ 238 h 334"/>
                <a:gd name="T14" fmla="*/ 144 w 288"/>
                <a:gd name="T15" fmla="*/ 262 h 334"/>
                <a:gd name="T16" fmla="*/ 112 w 288"/>
                <a:gd name="T17" fmla="*/ 282 h 334"/>
                <a:gd name="T18" fmla="*/ 84 w 288"/>
                <a:gd name="T19" fmla="*/ 298 h 334"/>
                <a:gd name="T20" fmla="*/ 56 w 288"/>
                <a:gd name="T21" fmla="*/ 312 h 334"/>
                <a:gd name="T22" fmla="*/ 34 w 288"/>
                <a:gd name="T23" fmla="*/ 322 h 334"/>
                <a:gd name="T24" fmla="*/ 16 w 288"/>
                <a:gd name="T25" fmla="*/ 328 h 334"/>
                <a:gd name="T26" fmla="*/ 4 w 288"/>
                <a:gd name="T27" fmla="*/ 332 h 334"/>
                <a:gd name="T28" fmla="*/ 0 w 288"/>
                <a:gd name="T29" fmla="*/ 334 h 334"/>
                <a:gd name="T30" fmla="*/ 4 w 288"/>
                <a:gd name="T31" fmla="*/ 332 h 334"/>
                <a:gd name="T32" fmla="*/ 16 w 288"/>
                <a:gd name="T33" fmla="*/ 326 h 334"/>
                <a:gd name="T34" fmla="*/ 34 w 288"/>
                <a:gd name="T35" fmla="*/ 318 h 334"/>
                <a:gd name="T36" fmla="*/ 56 w 288"/>
                <a:gd name="T37" fmla="*/ 304 h 334"/>
                <a:gd name="T38" fmla="*/ 84 w 288"/>
                <a:gd name="T39" fmla="*/ 288 h 334"/>
                <a:gd name="T40" fmla="*/ 112 w 288"/>
                <a:gd name="T41" fmla="*/ 266 h 334"/>
                <a:gd name="T42" fmla="*/ 142 w 288"/>
                <a:gd name="T43" fmla="*/ 242 h 334"/>
                <a:gd name="T44" fmla="*/ 170 w 288"/>
                <a:gd name="T45" fmla="*/ 212 h 334"/>
                <a:gd name="T46" fmla="*/ 196 w 288"/>
                <a:gd name="T47" fmla="*/ 180 h 334"/>
                <a:gd name="T48" fmla="*/ 220 w 288"/>
                <a:gd name="T49" fmla="*/ 142 h 334"/>
                <a:gd name="T50" fmla="*/ 238 w 288"/>
                <a:gd name="T51" fmla="*/ 100 h 334"/>
                <a:gd name="T52" fmla="*/ 250 w 288"/>
                <a:gd name="T53" fmla="*/ 54 h 334"/>
                <a:gd name="T54" fmla="*/ 254 w 288"/>
                <a:gd name="T55" fmla="*/ 2 h 334"/>
                <a:gd name="T56" fmla="*/ 288 w 288"/>
                <a:gd name="T57" fmla="*/ 0 h 33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334"/>
                <a:gd name="T89" fmla="*/ 288 w 288"/>
                <a:gd name="T90" fmla="*/ 334 h 33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334">
                  <a:moveTo>
                    <a:pt x="288" y="0"/>
                  </a:moveTo>
                  <a:lnTo>
                    <a:pt x="284" y="52"/>
                  </a:lnTo>
                  <a:lnTo>
                    <a:pt x="272" y="98"/>
                  </a:lnTo>
                  <a:lnTo>
                    <a:pt x="254" y="140"/>
                  </a:lnTo>
                  <a:lnTo>
                    <a:pt x="230" y="176"/>
                  </a:lnTo>
                  <a:lnTo>
                    <a:pt x="204" y="208"/>
                  </a:lnTo>
                  <a:lnTo>
                    <a:pt x="174" y="238"/>
                  </a:lnTo>
                  <a:lnTo>
                    <a:pt x="144" y="262"/>
                  </a:lnTo>
                  <a:lnTo>
                    <a:pt x="112" y="282"/>
                  </a:lnTo>
                  <a:lnTo>
                    <a:pt x="84" y="298"/>
                  </a:lnTo>
                  <a:lnTo>
                    <a:pt x="56" y="312"/>
                  </a:lnTo>
                  <a:lnTo>
                    <a:pt x="34" y="322"/>
                  </a:lnTo>
                  <a:lnTo>
                    <a:pt x="16" y="328"/>
                  </a:lnTo>
                  <a:lnTo>
                    <a:pt x="4" y="332"/>
                  </a:lnTo>
                  <a:lnTo>
                    <a:pt x="0" y="334"/>
                  </a:lnTo>
                  <a:lnTo>
                    <a:pt x="4" y="332"/>
                  </a:lnTo>
                  <a:lnTo>
                    <a:pt x="16" y="326"/>
                  </a:lnTo>
                  <a:lnTo>
                    <a:pt x="34" y="318"/>
                  </a:lnTo>
                  <a:lnTo>
                    <a:pt x="56" y="304"/>
                  </a:lnTo>
                  <a:lnTo>
                    <a:pt x="84" y="288"/>
                  </a:lnTo>
                  <a:lnTo>
                    <a:pt x="112" y="266"/>
                  </a:lnTo>
                  <a:lnTo>
                    <a:pt x="142" y="242"/>
                  </a:lnTo>
                  <a:lnTo>
                    <a:pt x="170" y="212"/>
                  </a:lnTo>
                  <a:lnTo>
                    <a:pt x="196" y="180"/>
                  </a:lnTo>
                  <a:lnTo>
                    <a:pt x="220" y="142"/>
                  </a:lnTo>
                  <a:lnTo>
                    <a:pt x="238" y="100"/>
                  </a:lnTo>
                  <a:lnTo>
                    <a:pt x="250" y="54"/>
                  </a:lnTo>
                  <a:lnTo>
                    <a:pt x="254" y="2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rgbClr val="FFFFFF">
                <a:alpha val="49019"/>
              </a:srgbClr>
            </a:soli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0" y="1035332"/>
            <a:ext cx="9144000" cy="122238"/>
            <a:chOff x="0" y="1896"/>
            <a:chExt cx="5760" cy="120"/>
          </a:xfrm>
        </p:grpSpPr>
        <p:sp>
          <p:nvSpPr>
            <p:cNvPr id="28" name="Rectangle 3"/>
            <p:cNvSpPr>
              <a:spLocks noChangeArrowheads="1"/>
            </p:cNvSpPr>
            <p:nvPr/>
          </p:nvSpPr>
          <p:spPr bwMode="gray">
            <a:xfrm>
              <a:off x="0" y="1896"/>
              <a:ext cx="5760" cy="4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ECECEC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" name="Rectangle 4"/>
            <p:cNvSpPr>
              <a:spLocks noChangeArrowheads="1"/>
            </p:cNvSpPr>
            <p:nvPr/>
          </p:nvSpPr>
          <p:spPr bwMode="gray">
            <a:xfrm>
              <a:off x="0" y="1942"/>
              <a:ext cx="5760" cy="74"/>
            </a:xfrm>
            <a:prstGeom prst="rect">
              <a:avLst/>
            </a:prstGeom>
            <a:gradFill rotWithShape="1">
              <a:gsLst>
                <a:gs pos="0">
                  <a:srgbClr val="CFCFCF"/>
                </a:gs>
                <a:gs pos="100000">
                  <a:srgbClr val="5F5F5F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9" name="Oval 15"/>
          <p:cNvSpPr>
            <a:spLocks noChangeArrowheads="1"/>
          </p:cNvSpPr>
          <p:nvPr/>
        </p:nvSpPr>
        <p:spPr bwMode="gray">
          <a:xfrm rot="-4500000">
            <a:off x="503293" y="712163"/>
            <a:ext cx="1393825" cy="519351"/>
          </a:xfrm>
          <a:prstGeom prst="ellipse">
            <a:avLst/>
          </a:prstGeom>
          <a:gradFill rotWithShape="1">
            <a:gsLst>
              <a:gs pos="0">
                <a:srgbClr val="53696A"/>
              </a:gs>
              <a:gs pos="100000">
                <a:srgbClr val="83A6A7">
                  <a:alpha val="0"/>
                </a:srgb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0" name="Oval 13"/>
          <p:cNvSpPr>
            <a:spLocks noChangeArrowheads="1"/>
          </p:cNvSpPr>
          <p:nvPr/>
        </p:nvSpPr>
        <p:spPr bwMode="gray">
          <a:xfrm rot="-4500000">
            <a:off x="1129211" y="730501"/>
            <a:ext cx="259766" cy="519351"/>
          </a:xfrm>
          <a:prstGeom prst="ellipse">
            <a:avLst/>
          </a:prstGeom>
          <a:gradFill rotWithShape="1">
            <a:gsLst>
              <a:gs pos="0">
                <a:srgbClr val="83A6A7">
                  <a:alpha val="32001"/>
                </a:srgbClr>
              </a:gs>
              <a:gs pos="100000">
                <a:srgbClr val="000000">
                  <a:alpha val="89998"/>
                </a:srgb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1" name="Oval 16"/>
          <p:cNvSpPr>
            <a:spLocks noChangeArrowheads="1"/>
          </p:cNvSpPr>
          <p:nvPr/>
        </p:nvSpPr>
        <p:spPr bwMode="gray">
          <a:xfrm rot="-4500000">
            <a:off x="448180" y="719526"/>
            <a:ext cx="1257300" cy="519351"/>
          </a:xfrm>
          <a:prstGeom prst="ellipse">
            <a:avLst/>
          </a:prstGeom>
          <a:solidFill>
            <a:srgbClr val="000000"/>
          </a:solidFill>
          <a:ln w="38100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170" name="Text Box 4"/>
          <p:cNvSpPr txBox="1">
            <a:spLocks noChangeArrowheads="1"/>
          </p:cNvSpPr>
          <p:nvPr/>
        </p:nvSpPr>
        <p:spPr bwMode="auto">
          <a:xfrm>
            <a:off x="1095375" y="931863"/>
            <a:ext cx="184150" cy="3476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endParaRPr lang="ko-KR" altLang="ko-KR" sz="1400">
              <a:latin typeface="Arial" charset="0"/>
              <a:ea typeface="굴림" charset="-127"/>
            </a:endParaRP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 rot="16200000">
            <a:off x="413743" y="148933"/>
            <a:ext cx="1121813" cy="1523939"/>
            <a:chOff x="4166" y="1706"/>
            <a:chExt cx="1252" cy="1252"/>
          </a:xfrm>
        </p:grpSpPr>
        <p:sp>
          <p:nvSpPr>
            <p:cNvPr id="23" name="Oval 18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24" name="Oval 19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25" name="Oval 20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26" name="Oval 21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856721" y="556192"/>
            <a:ext cx="2984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3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INTRODUCE</a:t>
            </a:r>
            <a:r>
              <a:rPr lang="en-US" altLang="ko-KR" sz="20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sz="20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89097" y="1653640"/>
            <a:ext cx="8352157" cy="4445258"/>
            <a:chOff x="248640" y="1772816"/>
            <a:chExt cx="8617883" cy="4892014"/>
          </a:xfrm>
        </p:grpSpPr>
        <p:sp>
          <p:nvSpPr>
            <p:cNvPr id="7174" name="AutoShape 40"/>
            <p:cNvSpPr>
              <a:spLocks noChangeArrowheads="1"/>
            </p:cNvSpPr>
            <p:nvPr/>
          </p:nvSpPr>
          <p:spPr bwMode="auto">
            <a:xfrm>
              <a:off x="342118" y="2822440"/>
              <a:ext cx="5650593" cy="76041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0" scaled="0"/>
            </a:gradFill>
            <a:ln w="9525" algn="ctr">
              <a:solidFill>
                <a:schemeClr val="hlink"/>
              </a:solidFill>
              <a:round/>
              <a:headEnd/>
              <a:tailEnd/>
            </a:ln>
          </p:spPr>
          <p:txBody>
            <a:bodyPr wrap="none" lIns="990000" tIns="46800" rIns="90000" bIns="46800" anchor="ctr"/>
            <a:lstStyle/>
            <a:p>
              <a:pPr>
                <a:spcBef>
                  <a:spcPct val="0"/>
                </a:spcBef>
              </a:pPr>
              <a:r>
                <a:rPr lang="en-US" altLang="ko-KR" b="1" dirty="0">
                  <a:latin typeface="Berlin Sans FB Demi" pitchFamily="34" charset="0"/>
                  <a:ea typeface="Cambria Math" pitchFamily="18" charset="0"/>
                </a:rPr>
                <a:t>Foundation an  office and factory</a:t>
              </a:r>
            </a:p>
            <a:p>
              <a:pPr>
                <a:spcBef>
                  <a:spcPct val="0"/>
                </a:spcBef>
              </a:pPr>
              <a:r>
                <a:rPr lang="en-US" altLang="ko-KR" b="1" dirty="0">
                  <a:latin typeface="Berlin Sans FB Demi" pitchFamily="34" charset="0"/>
                  <a:ea typeface="HY견고딕" pitchFamily="18" charset="-127"/>
                </a:rPr>
                <a:t>Date: </a:t>
              </a:r>
              <a:r>
                <a:rPr lang="en-US" altLang="ko-KR" b="1" dirty="0" smtClean="0">
                  <a:latin typeface="Berlin Sans FB Demi" pitchFamily="34" charset="0"/>
                  <a:ea typeface="Cambria Math" pitchFamily="18" charset="0"/>
                </a:rPr>
                <a:t>November </a:t>
              </a:r>
              <a:r>
                <a:rPr lang="en-US" altLang="ko-KR" b="1" dirty="0" smtClean="0">
                  <a:latin typeface="Berlin Sans FB Demi" pitchFamily="34" charset="0"/>
                  <a:ea typeface="Cambria Math" pitchFamily="18" charset="0"/>
                </a:rPr>
                <a:t>2019</a:t>
              </a:r>
              <a:r>
                <a:rPr lang="id-ID" altLang="ko-KR" b="1" dirty="0" smtClean="0">
                  <a:latin typeface="Berlin Sans FB Demi" pitchFamily="34" charset="0"/>
                  <a:ea typeface="Cambria Math" pitchFamily="18" charset="0"/>
                </a:rPr>
                <a:t>( </a:t>
              </a:r>
              <a:r>
                <a:rPr lang="id-ID" altLang="ko-KR" b="1" dirty="0" smtClean="0">
                  <a:latin typeface="Berlin Sans FB Demi" pitchFamily="34" charset="0"/>
                  <a:ea typeface="Cambria Math" pitchFamily="18" charset="0"/>
                </a:rPr>
                <a:t>I</a:t>
              </a:r>
              <a:r>
                <a:rPr lang="en-US" altLang="ko-KR" b="1" dirty="0" err="1" smtClean="0">
                  <a:latin typeface="Berlin Sans FB Demi" pitchFamily="34" charset="0"/>
                  <a:ea typeface="Cambria Math" pitchFamily="18" charset="0"/>
                </a:rPr>
                <a:t>ndonesia</a:t>
              </a:r>
              <a:r>
                <a:rPr lang="id-ID" altLang="ko-KR" b="1" dirty="0" smtClean="0">
                  <a:latin typeface="Berlin Sans FB Demi" pitchFamily="34" charset="0"/>
                  <a:ea typeface="Cambria Math" pitchFamily="18" charset="0"/>
                </a:rPr>
                <a:t> </a:t>
              </a:r>
              <a:r>
                <a:rPr lang="id-ID" altLang="ko-KR" b="1" dirty="0">
                  <a:latin typeface="Berlin Sans FB Demi" pitchFamily="34" charset="0"/>
                  <a:ea typeface="Cambria Math" pitchFamily="18" charset="0"/>
                </a:rPr>
                <a:t>)</a:t>
              </a:r>
              <a:endParaRPr lang="ko-KR" altLang="en-US" b="1" dirty="0">
                <a:latin typeface="Berlin Sans FB Demi" pitchFamily="34" charset="0"/>
                <a:ea typeface="HY견고딕" pitchFamily="18" charset="-127"/>
              </a:endParaRPr>
            </a:p>
          </p:txBody>
        </p:sp>
        <p:sp>
          <p:nvSpPr>
            <p:cNvPr id="14" name="AutoShape 40"/>
            <p:cNvSpPr>
              <a:spLocks noChangeArrowheads="1"/>
            </p:cNvSpPr>
            <p:nvPr/>
          </p:nvSpPr>
          <p:spPr bwMode="auto">
            <a:xfrm>
              <a:off x="257103" y="1804492"/>
              <a:ext cx="8563371" cy="90442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0" scaled="0"/>
            </a:gradFill>
            <a:ln w="9525" algn="ctr">
              <a:solidFill>
                <a:schemeClr val="hlink"/>
              </a:solidFill>
              <a:round/>
              <a:headEnd/>
              <a:tailEnd/>
            </a:ln>
          </p:spPr>
          <p:txBody>
            <a:bodyPr wrap="none" lIns="990000" tIns="46800" rIns="90000" bIns="46800" anchor="ctr"/>
            <a:lstStyle/>
            <a:p>
              <a:pPr>
                <a:spcBef>
                  <a:spcPct val="0"/>
                </a:spcBef>
              </a:pPr>
              <a:r>
                <a:rPr lang="id-ID" altLang="ko-KR" sz="2000" dirty="0">
                  <a:latin typeface="Berlin Sans FB Demi" pitchFamily="34" charset="0"/>
                  <a:ea typeface="Cambria Math" pitchFamily="18" charset="0"/>
                </a:rPr>
                <a:t> </a:t>
              </a:r>
              <a:r>
                <a:rPr lang="en-US" altLang="ko-KR" sz="2800" dirty="0">
                  <a:latin typeface="Berlin Sans FB Demi" pitchFamily="34" charset="0"/>
                  <a:ea typeface="Cambria Math" pitchFamily="18" charset="0"/>
                </a:rPr>
                <a:t>PT. </a:t>
              </a:r>
              <a:r>
                <a:rPr lang="en-US" altLang="ko-KR" sz="2800" dirty="0" smtClean="0">
                  <a:latin typeface="Berlin Sans FB Demi" pitchFamily="34" charset="0"/>
                  <a:ea typeface="Cambria Math" pitchFamily="18" charset="0"/>
                </a:rPr>
                <a:t>PLAKOIN TECHNOLOGY INDONESIA</a:t>
              </a:r>
              <a:endParaRPr lang="ko-KR" altLang="en-US" sz="2800" dirty="0">
                <a:latin typeface="Berlin Sans FB Demi" pitchFamily="34" charset="0"/>
                <a:ea typeface="HY견고딕" pitchFamily="18" charset="-127"/>
              </a:endParaRPr>
            </a:p>
          </p:txBody>
        </p:sp>
        <p:sp>
          <p:nvSpPr>
            <p:cNvPr id="15" name="AutoShape 40"/>
            <p:cNvSpPr>
              <a:spLocks noChangeArrowheads="1"/>
            </p:cNvSpPr>
            <p:nvPr/>
          </p:nvSpPr>
          <p:spPr bwMode="auto">
            <a:xfrm>
              <a:off x="280119" y="3730582"/>
              <a:ext cx="5598126" cy="115212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0" scaled="0"/>
            </a:gradFill>
            <a:ln w="9525" algn="ctr">
              <a:solidFill>
                <a:schemeClr val="hlink"/>
              </a:solidFill>
              <a:round/>
              <a:headEnd/>
              <a:tailEnd/>
            </a:ln>
          </p:spPr>
          <p:txBody>
            <a:bodyPr wrap="none" lIns="990000" tIns="46800" rIns="90000" bIns="46800" anchor="ctr"/>
            <a:lstStyle/>
            <a:p>
              <a:pPr>
                <a:spcBef>
                  <a:spcPct val="0"/>
                </a:spcBef>
              </a:pPr>
              <a:endParaRPr lang="en-US" altLang="ko-KR" sz="1600" b="1" dirty="0">
                <a:latin typeface="Berlin Sans FB Demi" pitchFamily="34" charset="0"/>
                <a:ea typeface="Cambria Math" pitchFamily="18" charset="0"/>
              </a:endParaRPr>
            </a:p>
            <a:p>
              <a:pPr>
                <a:spcBef>
                  <a:spcPct val="0"/>
                </a:spcBef>
              </a:pPr>
              <a:r>
                <a:rPr lang="en-US" altLang="ko-KR" sz="1600" b="1" dirty="0">
                  <a:latin typeface="Berlin Sans FB Demi" pitchFamily="34" charset="0"/>
                  <a:ea typeface="Cambria Math" pitchFamily="18" charset="0"/>
                </a:rPr>
                <a:t>A</a:t>
              </a:r>
              <a:r>
                <a:rPr lang="id-ID" altLang="ko-KR" sz="1600" b="1" dirty="0">
                  <a:latin typeface="Berlin Sans FB Demi" pitchFamily="34" charset="0"/>
                  <a:ea typeface="Cambria Math" pitchFamily="18" charset="0"/>
                </a:rPr>
                <a:t>ddress</a:t>
              </a:r>
              <a:r>
                <a:rPr lang="ko-KR" altLang="en-US" sz="1600" b="1" dirty="0">
                  <a:latin typeface="Berlin Sans FB Demi" pitchFamily="34" charset="0"/>
                  <a:ea typeface="HY견고딕" pitchFamily="18" charset="-127"/>
                </a:rPr>
                <a:t> </a:t>
              </a:r>
              <a:r>
                <a:rPr lang="en-US" altLang="ko-KR" sz="1600" b="1" dirty="0">
                  <a:latin typeface="Berlin Sans FB Demi" pitchFamily="34" charset="0"/>
                  <a:ea typeface="Cambria Math" pitchFamily="18" charset="0"/>
                </a:rPr>
                <a:t>: Jl. </a:t>
              </a:r>
              <a:r>
                <a:rPr lang="en-US" altLang="ko-KR" sz="1600" b="1" dirty="0" err="1">
                  <a:latin typeface="Berlin Sans FB Demi" pitchFamily="34" charset="0"/>
                  <a:ea typeface="Cambria Math" pitchFamily="18" charset="0"/>
                </a:rPr>
                <a:t>Jababeka</a:t>
              </a:r>
              <a:r>
                <a:rPr lang="en-US" altLang="ko-KR" sz="1600" b="1" dirty="0">
                  <a:latin typeface="Berlin Sans FB Demi" pitchFamily="34" charset="0"/>
                  <a:ea typeface="Cambria Math" pitchFamily="18" charset="0"/>
                </a:rPr>
                <a:t> III G Blok C17 BS</a:t>
              </a:r>
              <a:r>
                <a:rPr lang="en-US" altLang="ko-KR" sz="1600" b="1" dirty="0" smtClean="0">
                  <a:latin typeface="Berlin Sans FB Demi" pitchFamily="34" charset="0"/>
                  <a:ea typeface="Cambria Math" pitchFamily="18" charset="0"/>
                </a:rPr>
                <a:t>,</a:t>
              </a:r>
            </a:p>
            <a:p>
              <a:pPr>
                <a:spcBef>
                  <a:spcPct val="0"/>
                </a:spcBef>
              </a:pPr>
              <a:r>
                <a:rPr lang="en-US" altLang="ko-KR" sz="1600" b="1" dirty="0" smtClean="0">
                  <a:latin typeface="Berlin Sans FB Demi" pitchFamily="34" charset="0"/>
                  <a:ea typeface="Cambria Math" pitchFamily="18" charset="0"/>
                </a:rPr>
                <a:t>                </a:t>
              </a:r>
              <a:r>
                <a:rPr lang="en-US" altLang="ko-KR" sz="1600" b="1" dirty="0" err="1" smtClean="0">
                  <a:latin typeface="Berlin Sans FB Demi" pitchFamily="34" charset="0"/>
                  <a:ea typeface="Cambria Math" pitchFamily="18" charset="0"/>
                </a:rPr>
                <a:t>Kawasan</a:t>
              </a:r>
              <a:r>
                <a:rPr lang="en-US" altLang="ko-KR" sz="1600" b="1" dirty="0" smtClean="0">
                  <a:latin typeface="Berlin Sans FB Demi" pitchFamily="34" charset="0"/>
                  <a:ea typeface="Cambria Math" pitchFamily="18" charset="0"/>
                </a:rPr>
                <a:t> </a:t>
              </a:r>
              <a:r>
                <a:rPr lang="en-US" altLang="ko-KR" sz="1600" b="1" dirty="0" err="1" smtClean="0">
                  <a:latin typeface="Berlin Sans FB Demi" pitchFamily="34" charset="0"/>
                  <a:ea typeface="Cambria Math" pitchFamily="18" charset="0"/>
                </a:rPr>
                <a:t>Industri</a:t>
              </a:r>
              <a:r>
                <a:rPr lang="en-US" altLang="ko-KR" sz="1600" b="1" dirty="0" smtClean="0">
                  <a:latin typeface="Berlin Sans FB Demi" pitchFamily="34" charset="0"/>
                  <a:ea typeface="Cambria Math" pitchFamily="18" charset="0"/>
                </a:rPr>
                <a:t>  </a:t>
              </a:r>
              <a:r>
                <a:rPr lang="en-US" altLang="ko-KR" sz="1600" b="1" dirty="0" err="1" smtClean="0">
                  <a:latin typeface="Berlin Sans FB Demi" pitchFamily="34" charset="0"/>
                  <a:ea typeface="Cambria Math" pitchFamily="18" charset="0"/>
                </a:rPr>
                <a:t>Jababeka</a:t>
              </a:r>
              <a:endParaRPr lang="en-US" altLang="ko-KR" sz="1600" b="1" dirty="0" smtClean="0">
                <a:latin typeface="Berlin Sans FB Demi" pitchFamily="34" charset="0"/>
                <a:ea typeface="Cambria Math" pitchFamily="18" charset="0"/>
              </a:endParaRPr>
            </a:p>
            <a:p>
              <a:pPr>
                <a:spcBef>
                  <a:spcPct val="0"/>
                </a:spcBef>
              </a:pPr>
              <a:r>
                <a:rPr lang="en-US" altLang="ko-KR" sz="1600" b="1" dirty="0" smtClean="0">
                  <a:latin typeface="Berlin Sans FB Demi" pitchFamily="34" charset="0"/>
                  <a:ea typeface="Cambria Math" pitchFamily="18" charset="0"/>
                </a:rPr>
                <a:t>                </a:t>
              </a:r>
              <a:r>
                <a:rPr lang="en-US" altLang="ko-KR" sz="1600" b="1" dirty="0" err="1">
                  <a:latin typeface="Berlin Sans FB Demi" pitchFamily="34" charset="0"/>
                  <a:ea typeface="Cambria Math" pitchFamily="18" charset="0"/>
                </a:rPr>
                <a:t>Desa</a:t>
              </a:r>
              <a:r>
                <a:rPr lang="en-US" altLang="ko-KR" sz="1600" b="1" dirty="0">
                  <a:latin typeface="Berlin Sans FB Demi" pitchFamily="34" charset="0"/>
                  <a:ea typeface="Cambria Math" pitchFamily="18" charset="0"/>
                </a:rPr>
                <a:t> </a:t>
              </a:r>
              <a:r>
                <a:rPr lang="en-US" altLang="ko-KR" sz="1600" b="1" dirty="0" err="1">
                  <a:latin typeface="Berlin Sans FB Demi" pitchFamily="34" charset="0"/>
                  <a:ea typeface="Cambria Math" pitchFamily="18" charset="0"/>
                </a:rPr>
                <a:t>Pasir</a:t>
              </a:r>
              <a:r>
                <a:rPr lang="en-US" altLang="ko-KR" sz="1600" b="1" dirty="0">
                  <a:latin typeface="Berlin Sans FB Demi" pitchFamily="34" charset="0"/>
                  <a:ea typeface="Cambria Math" pitchFamily="18" charset="0"/>
                </a:rPr>
                <a:t> </a:t>
              </a:r>
              <a:r>
                <a:rPr lang="en-US" altLang="ko-KR" sz="1600" b="1" dirty="0" err="1">
                  <a:latin typeface="Berlin Sans FB Demi" pitchFamily="34" charset="0"/>
                  <a:ea typeface="Cambria Math" pitchFamily="18" charset="0"/>
                </a:rPr>
                <a:t>Gombong</a:t>
              </a:r>
              <a:r>
                <a:rPr lang="en-US" altLang="ko-KR" sz="1600" b="1" dirty="0">
                  <a:latin typeface="Berlin Sans FB Demi" pitchFamily="34" charset="0"/>
                  <a:ea typeface="Cambria Math" pitchFamily="18" charset="0"/>
                </a:rPr>
                <a:t> – </a:t>
              </a:r>
              <a:r>
                <a:rPr lang="en-US" altLang="ko-KR" sz="1600" b="1" dirty="0" err="1">
                  <a:latin typeface="Berlin Sans FB Demi" pitchFamily="34" charset="0"/>
                  <a:ea typeface="Cambria Math" pitchFamily="18" charset="0"/>
                </a:rPr>
                <a:t>Cikarang</a:t>
              </a:r>
              <a:r>
                <a:rPr lang="en-US" altLang="ko-KR" sz="1600" b="1" dirty="0">
                  <a:latin typeface="Berlin Sans FB Demi" pitchFamily="34" charset="0"/>
                  <a:ea typeface="Cambria Math" pitchFamily="18" charset="0"/>
                </a:rPr>
                <a:t> Utara</a:t>
              </a:r>
            </a:p>
            <a:p>
              <a:pPr>
                <a:spcBef>
                  <a:spcPct val="0"/>
                </a:spcBef>
              </a:pPr>
              <a:r>
                <a:rPr lang="en-US" altLang="ko-KR" sz="1600" b="1" dirty="0">
                  <a:latin typeface="Berlin Sans FB Demi" pitchFamily="34" charset="0"/>
                  <a:ea typeface="Cambria Math" pitchFamily="18" charset="0"/>
                </a:rPr>
                <a:t>                Bekasi</a:t>
              </a:r>
            </a:p>
            <a:p>
              <a:pPr>
                <a:spcBef>
                  <a:spcPct val="0"/>
                </a:spcBef>
              </a:pPr>
              <a:r>
                <a:rPr lang="en-US" altLang="ko-KR" sz="1400" b="1" dirty="0">
                  <a:latin typeface="Berlin Sans FB Demi" pitchFamily="34" charset="0"/>
                  <a:ea typeface="Cambria Math" pitchFamily="18" charset="0"/>
                </a:rPr>
                <a:t>                     </a:t>
              </a:r>
              <a:endParaRPr lang="ko-KR" altLang="en-US" sz="1400" b="1" dirty="0">
                <a:latin typeface="Berlin Sans FB Demi" pitchFamily="34" charset="0"/>
                <a:ea typeface="HY견고딕" pitchFamily="18" charset="-127"/>
              </a:endParaRPr>
            </a:p>
          </p:txBody>
        </p:sp>
        <p:sp>
          <p:nvSpPr>
            <p:cNvPr id="16" name="AutoShape 40"/>
            <p:cNvSpPr>
              <a:spLocks noChangeArrowheads="1"/>
            </p:cNvSpPr>
            <p:nvPr/>
          </p:nvSpPr>
          <p:spPr bwMode="auto">
            <a:xfrm>
              <a:off x="248640" y="5080654"/>
              <a:ext cx="5953698" cy="158417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0" scaled="0"/>
            </a:gradFill>
            <a:ln w="9525" algn="ctr">
              <a:solidFill>
                <a:schemeClr val="hlink"/>
              </a:solidFill>
              <a:round/>
              <a:headEnd/>
              <a:tailEnd/>
            </a:ln>
          </p:spPr>
          <p:txBody>
            <a:bodyPr wrap="none" lIns="990000" tIns="46800" rIns="90000" bIns="46800" anchor="ctr"/>
            <a:lstStyle/>
            <a:p>
              <a:pPr>
                <a:spcBef>
                  <a:spcPct val="0"/>
                </a:spcBef>
              </a:pPr>
              <a:endParaRPr lang="id-ID" altLang="ko-KR" sz="1600" b="1" dirty="0">
                <a:latin typeface="Berlin Sans FB Demi" pitchFamily="34" charset="0"/>
                <a:ea typeface="Cambria Math" pitchFamily="18" charset="0"/>
              </a:endParaRPr>
            </a:p>
            <a:p>
              <a:pPr>
                <a:spcBef>
                  <a:spcPct val="0"/>
                </a:spcBef>
              </a:pPr>
              <a:endParaRPr lang="id-ID" altLang="ko-KR" sz="1600" b="1" dirty="0">
                <a:latin typeface="Berlin Sans FB Demi" pitchFamily="34" charset="0"/>
                <a:ea typeface="Cambria Math" pitchFamily="18" charset="0"/>
              </a:endParaRPr>
            </a:p>
            <a:p>
              <a:pPr>
                <a:spcBef>
                  <a:spcPct val="0"/>
                </a:spcBef>
              </a:pPr>
              <a:r>
                <a:rPr lang="id-ID" altLang="ko-KR" sz="1600" b="1" dirty="0">
                  <a:latin typeface="Berlin Sans FB Demi" pitchFamily="34" charset="0"/>
                  <a:ea typeface="Cambria Math" pitchFamily="18" charset="0"/>
                </a:rPr>
                <a:t>Main </a:t>
              </a:r>
              <a:r>
                <a:rPr lang="id-ID" altLang="ko-KR" sz="1600" b="1" dirty="0" smtClean="0">
                  <a:latin typeface="Berlin Sans FB Demi" pitchFamily="34" charset="0"/>
                  <a:ea typeface="Cambria Math" pitchFamily="18" charset="0"/>
                </a:rPr>
                <a:t>Products:</a:t>
              </a:r>
              <a:endParaRPr lang="en-US" altLang="ko-KR" sz="1600" b="1" dirty="0">
                <a:latin typeface="Berlin Sans FB Demi" pitchFamily="34" charset="0"/>
                <a:ea typeface="Cambria Math" pitchFamily="18" charset="0"/>
              </a:endParaRPr>
            </a:p>
            <a:p>
              <a:pPr marL="285750" indent="-285750">
                <a:spcBef>
                  <a:spcPct val="0"/>
                </a:spcBef>
                <a:buFont typeface="Wingdings" pitchFamily="2" charset="2"/>
                <a:buChar char="v"/>
              </a:pPr>
              <a:r>
                <a:rPr lang="en-US" altLang="ko-KR" sz="1600" b="1" dirty="0" smtClean="0">
                  <a:latin typeface="Berlin Sans FB Demi" pitchFamily="34" charset="0"/>
                  <a:ea typeface="Cambria Math" pitchFamily="18" charset="0"/>
                </a:rPr>
                <a:t> Standard </a:t>
              </a:r>
              <a:r>
                <a:rPr lang="en-US" altLang="ko-KR" sz="1600" b="1" dirty="0">
                  <a:latin typeface="Berlin Sans FB Demi" pitchFamily="34" charset="0"/>
                  <a:ea typeface="Cambria Math" pitchFamily="18" charset="0"/>
                </a:rPr>
                <a:t>parts ( mold part and stamping </a:t>
              </a:r>
              <a:r>
                <a:rPr lang="en-US" altLang="ko-KR" sz="1600" b="1" dirty="0" smtClean="0">
                  <a:latin typeface="Berlin Sans FB Demi" pitchFamily="34" charset="0"/>
                  <a:ea typeface="Cambria Math" pitchFamily="18" charset="0"/>
                </a:rPr>
                <a:t>part)</a:t>
              </a:r>
              <a:endParaRPr lang="en-US" altLang="ko-KR" sz="1600" b="1" dirty="0">
                <a:latin typeface="Berlin Sans FB Demi" pitchFamily="34" charset="0"/>
                <a:ea typeface="Cambria Math" pitchFamily="18" charset="0"/>
              </a:endParaRPr>
            </a:p>
            <a:p>
              <a:pPr marL="285750" indent="-285750">
                <a:spcBef>
                  <a:spcPct val="0"/>
                </a:spcBef>
                <a:buFont typeface="Wingdings" pitchFamily="2" charset="2"/>
                <a:buChar char="v"/>
              </a:pPr>
              <a:r>
                <a:rPr lang="id-ID" altLang="ko-KR" sz="1600" b="1" dirty="0" smtClean="0">
                  <a:latin typeface="Berlin Sans FB Demi" pitchFamily="34" charset="0"/>
                  <a:ea typeface="Cambria Math" pitchFamily="18" charset="0"/>
                </a:rPr>
                <a:t>Precision </a:t>
              </a:r>
              <a:r>
                <a:rPr lang="id-ID" altLang="ko-KR" sz="1600" b="1" dirty="0">
                  <a:latin typeface="Berlin Sans FB Demi" pitchFamily="34" charset="0"/>
                  <a:ea typeface="Cambria Math" pitchFamily="18" charset="0"/>
                </a:rPr>
                <a:t>Mol</a:t>
              </a:r>
              <a:r>
                <a:rPr lang="en-US" altLang="ko-KR" sz="1600" b="1" dirty="0" smtClean="0">
                  <a:latin typeface="Berlin Sans FB Demi" pitchFamily="34" charset="0"/>
                  <a:ea typeface="Cambria Math" pitchFamily="18" charset="0"/>
                </a:rPr>
                <a:t>d, Dies, Casting spare </a:t>
              </a:r>
              <a:r>
                <a:rPr lang="id-ID" altLang="ko-KR" sz="1600" b="1" dirty="0" smtClean="0">
                  <a:latin typeface="Berlin Sans FB Demi" pitchFamily="34" charset="0"/>
                  <a:ea typeface="Cambria Math" pitchFamily="18" charset="0"/>
                </a:rPr>
                <a:t>Part</a:t>
              </a:r>
              <a:endParaRPr lang="en-US" altLang="ko-KR" sz="1600" b="1" dirty="0">
                <a:latin typeface="Berlin Sans FB Demi" pitchFamily="34" charset="0"/>
                <a:ea typeface="Cambria Math" pitchFamily="18" charset="0"/>
              </a:endParaRPr>
            </a:p>
            <a:p>
              <a:pPr marL="285750" indent="-285750">
                <a:spcBef>
                  <a:spcPct val="0"/>
                </a:spcBef>
                <a:buFont typeface="Wingdings" pitchFamily="2" charset="2"/>
                <a:buChar char="v"/>
              </a:pPr>
              <a:r>
                <a:rPr lang="en-US" altLang="ko-KR" sz="1600" b="1" dirty="0" smtClean="0">
                  <a:latin typeface="Berlin Sans FB Demi" pitchFamily="34" charset="0"/>
                  <a:ea typeface="Cambria Math" pitchFamily="18" charset="0"/>
                </a:rPr>
                <a:t>Injection Mold &amp; Die Stamping Maker</a:t>
              </a:r>
            </a:p>
            <a:p>
              <a:pPr marL="285750" indent="-285750">
                <a:spcBef>
                  <a:spcPct val="0"/>
                </a:spcBef>
                <a:buFont typeface="Wingdings" pitchFamily="2" charset="2"/>
                <a:buChar char="v"/>
              </a:pPr>
              <a:r>
                <a:rPr lang="en-US" altLang="ko-KR" sz="1600" b="1" dirty="0" smtClean="0">
                  <a:latin typeface="Berlin Sans FB Demi" pitchFamily="34" charset="0"/>
                  <a:ea typeface="Cambria Math" pitchFamily="18" charset="0"/>
                </a:rPr>
                <a:t>Plastic Injection</a:t>
              </a:r>
              <a:endParaRPr lang="id-ID" altLang="ko-KR" sz="1600" b="1" dirty="0">
                <a:latin typeface="Berlin Sans FB Demi" pitchFamily="34" charset="0"/>
                <a:ea typeface="Cambria Math" pitchFamily="18" charset="0"/>
              </a:endParaRPr>
            </a:p>
            <a:p>
              <a:pPr>
                <a:spcBef>
                  <a:spcPct val="0"/>
                </a:spcBef>
              </a:pPr>
              <a:endParaRPr lang="id-ID" altLang="ko-KR" sz="1600" b="1" dirty="0">
                <a:latin typeface="Berlin Sans FB Demi" pitchFamily="34" charset="0"/>
                <a:ea typeface="Cambria Math" pitchFamily="18" charset="0"/>
              </a:endParaRPr>
            </a:p>
            <a:p>
              <a:pPr>
                <a:spcBef>
                  <a:spcPct val="0"/>
                </a:spcBef>
                <a:buFontTx/>
                <a:buChar char="-"/>
              </a:pPr>
              <a:endParaRPr lang="ko-KR" altLang="en-US" sz="1600" b="1" dirty="0">
                <a:latin typeface="Berlin Sans FB Demi" pitchFamily="34" charset="0"/>
                <a:ea typeface="HY견고딕" pitchFamily="18" charset="-127"/>
              </a:endParaRPr>
            </a:p>
          </p:txBody>
        </p:sp>
        <p:sp>
          <p:nvSpPr>
            <p:cNvPr id="7177" name="Oval 43" descr="02-g1-03"/>
            <p:cNvSpPr>
              <a:spLocks noChangeArrowheads="1"/>
            </p:cNvSpPr>
            <p:nvPr/>
          </p:nvSpPr>
          <p:spPr bwMode="auto">
            <a:xfrm>
              <a:off x="286059" y="3867498"/>
              <a:ext cx="909390" cy="869950"/>
            </a:xfrm>
            <a:prstGeom prst="ellipse">
              <a:avLst/>
            </a:prstGeom>
            <a:blipFill dpi="0" rotWithShape="1">
              <a:blip r:embed="rId3" cstate="print">
                <a:lum bright="-39000" contrast="2000"/>
              </a:blip>
              <a:srcRect/>
              <a:stretch>
                <a:fillRect/>
              </a:stretch>
            </a:blipFill>
            <a:ln w="9525" algn="ctr">
              <a:solidFill>
                <a:schemeClr val="hlink"/>
              </a:solidFill>
              <a:round/>
              <a:headEnd/>
              <a:tailEnd/>
            </a:ln>
          </p:spPr>
          <p:txBody>
            <a:bodyPr wrap="none" lIns="270000" anchor="ctr"/>
            <a:lstStyle/>
            <a:p>
              <a:endParaRPr lang="ko-KR" altLang="en-US"/>
            </a:p>
          </p:txBody>
        </p:sp>
        <p:sp>
          <p:nvSpPr>
            <p:cNvPr id="7179" name="Oval 45" descr="02-g1-04"/>
            <p:cNvSpPr>
              <a:spLocks noChangeArrowheads="1"/>
            </p:cNvSpPr>
            <p:nvPr/>
          </p:nvSpPr>
          <p:spPr bwMode="auto">
            <a:xfrm>
              <a:off x="291647" y="5486400"/>
              <a:ext cx="903802" cy="869950"/>
            </a:xfrm>
            <a:prstGeom prst="ellipse">
              <a:avLst/>
            </a:prstGeom>
            <a:blipFill dpi="0" rotWithShape="1">
              <a:blip r:embed="rId4" cstate="print">
                <a:lum bright="-35000" contrast="9000"/>
              </a:blip>
              <a:srcRect/>
              <a:stretch>
                <a:fillRect/>
              </a:stretch>
            </a:blipFill>
            <a:ln w="9525" algn="ctr">
              <a:solidFill>
                <a:schemeClr val="hlink"/>
              </a:solidFill>
              <a:round/>
              <a:headEnd/>
              <a:tailEnd/>
            </a:ln>
          </p:spPr>
          <p:txBody>
            <a:bodyPr wrap="none" lIns="270000" anchor="ctr"/>
            <a:lstStyle/>
            <a:p>
              <a:endParaRPr lang="ko-KR" altLang="en-US"/>
            </a:p>
          </p:txBody>
        </p:sp>
        <p:sp>
          <p:nvSpPr>
            <p:cNvPr id="7180" name="Oval 46" descr="02-g1-01"/>
            <p:cNvSpPr>
              <a:spLocks noChangeArrowheads="1"/>
            </p:cNvSpPr>
            <p:nvPr/>
          </p:nvSpPr>
          <p:spPr bwMode="auto">
            <a:xfrm>
              <a:off x="251520" y="2780928"/>
              <a:ext cx="909390" cy="869950"/>
            </a:xfrm>
            <a:prstGeom prst="ellipse">
              <a:avLst/>
            </a:prstGeom>
            <a:blipFill dpi="0" rotWithShape="1">
              <a:blip r:embed="rId5" cstate="print">
                <a:lum bright="-22000" contrast="8000"/>
              </a:blip>
              <a:srcRect/>
              <a:stretch>
                <a:fillRect/>
              </a:stretch>
            </a:blipFill>
            <a:ln w="9525" algn="ctr">
              <a:solidFill>
                <a:schemeClr val="hlink"/>
              </a:solidFill>
              <a:round/>
              <a:headEnd/>
              <a:tailEnd/>
            </a:ln>
          </p:spPr>
          <p:txBody>
            <a:bodyPr wrap="none" lIns="270000" anchor="ctr"/>
            <a:lstStyle/>
            <a:p>
              <a:endParaRPr lang="ko-KR" altLang="en-US"/>
            </a:p>
          </p:txBody>
        </p:sp>
        <p:sp>
          <p:nvSpPr>
            <p:cNvPr id="7181" name="Oval 47" descr="02-g1-02"/>
            <p:cNvSpPr>
              <a:spLocks noChangeArrowheads="1"/>
            </p:cNvSpPr>
            <p:nvPr/>
          </p:nvSpPr>
          <p:spPr bwMode="auto">
            <a:xfrm>
              <a:off x="251520" y="1772816"/>
              <a:ext cx="927968" cy="869950"/>
            </a:xfrm>
            <a:prstGeom prst="ellipse">
              <a:avLst/>
            </a:prstGeom>
            <a:blipFill dpi="0" rotWithShape="1">
              <a:blip r:embed="rId6" cstate="print">
                <a:lum bright="-22000" contrast="16000"/>
              </a:blip>
              <a:srcRect/>
              <a:stretch>
                <a:fillRect/>
              </a:stretch>
            </a:blipFill>
            <a:ln w="9525" algn="ctr">
              <a:solidFill>
                <a:schemeClr val="hlink"/>
              </a:solidFill>
              <a:round/>
              <a:headEnd/>
              <a:tailEnd/>
            </a:ln>
          </p:spPr>
          <p:txBody>
            <a:bodyPr wrap="none" lIns="270000" anchor="ctr"/>
            <a:lstStyle/>
            <a:p>
              <a:endParaRPr lang="ko-KR" altLang="en-US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02340" y="4841854"/>
              <a:ext cx="2664183" cy="1822976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202338" y="2811550"/>
              <a:ext cx="2618134" cy="2030305"/>
            </a:xfrm>
            <a:prstGeom prst="rect">
              <a:avLst/>
            </a:prstGeom>
          </p:spPr>
        </p:pic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97" y="599457"/>
            <a:ext cx="971105" cy="664811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74757" y="6321016"/>
            <a:ext cx="8834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A7A0A"/>
                </a:solidFill>
                <a:latin typeface="Batang" pitchFamily="18" charset="-127"/>
                <a:ea typeface="Batang" pitchFamily="18" charset="-127"/>
              </a:rPr>
              <a:t>Accuracy,  Innovation,  Customer - oriented,  Long-term relationship </a:t>
            </a:r>
            <a:endParaRPr lang="en-US" b="1" dirty="0">
              <a:solidFill>
                <a:srgbClr val="0A7A0A"/>
              </a:solidFill>
              <a:latin typeface="Batang" pitchFamily="18" charset="-127"/>
              <a:ea typeface="Batang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97726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 flipV="1">
            <a:off x="1671884" y="764704"/>
            <a:ext cx="3397250" cy="400050"/>
            <a:chOff x="2290" y="3030"/>
            <a:chExt cx="1832" cy="408"/>
          </a:xfrm>
        </p:grpSpPr>
        <p:sp>
          <p:nvSpPr>
            <p:cNvPr id="31" name="Freeform 8"/>
            <p:cNvSpPr>
              <a:spLocks/>
            </p:cNvSpPr>
            <p:nvPr/>
          </p:nvSpPr>
          <p:spPr bwMode="gray">
            <a:xfrm>
              <a:off x="2290" y="3030"/>
              <a:ext cx="1832" cy="408"/>
            </a:xfrm>
            <a:custGeom>
              <a:avLst/>
              <a:gdLst>
                <a:gd name="T0" fmla="*/ 1832 w 1832"/>
                <a:gd name="T1" fmla="*/ 32 h 408"/>
                <a:gd name="T2" fmla="*/ 1830 w 1832"/>
                <a:gd name="T3" fmla="*/ 66 h 408"/>
                <a:gd name="T4" fmla="*/ 1814 w 1832"/>
                <a:gd name="T5" fmla="*/ 128 h 408"/>
                <a:gd name="T6" fmla="*/ 1788 w 1832"/>
                <a:gd name="T7" fmla="*/ 188 h 408"/>
                <a:gd name="T8" fmla="*/ 1754 w 1832"/>
                <a:gd name="T9" fmla="*/ 240 h 408"/>
                <a:gd name="T10" fmla="*/ 1712 w 1832"/>
                <a:gd name="T11" fmla="*/ 288 h 408"/>
                <a:gd name="T12" fmla="*/ 1664 w 1832"/>
                <a:gd name="T13" fmla="*/ 330 h 408"/>
                <a:gd name="T14" fmla="*/ 1610 w 1832"/>
                <a:gd name="T15" fmla="*/ 362 h 408"/>
                <a:gd name="T16" fmla="*/ 1550 w 1832"/>
                <a:gd name="T17" fmla="*/ 388 h 408"/>
                <a:gd name="T18" fmla="*/ 1486 w 1832"/>
                <a:gd name="T19" fmla="*/ 402 h 408"/>
                <a:gd name="T20" fmla="*/ 1418 w 1832"/>
                <a:gd name="T21" fmla="*/ 408 h 408"/>
                <a:gd name="T22" fmla="*/ 0 w 1832"/>
                <a:gd name="T23" fmla="*/ 408 h 408"/>
                <a:gd name="T24" fmla="*/ 0 w 1832"/>
                <a:gd name="T25" fmla="*/ 0 h 408"/>
                <a:gd name="T26" fmla="*/ 1832 w 1832"/>
                <a:gd name="T27" fmla="*/ 0 h 408"/>
                <a:gd name="T28" fmla="*/ 1832 w 1832"/>
                <a:gd name="T29" fmla="*/ 32 h 408"/>
                <a:gd name="T30" fmla="*/ 1832 w 1832"/>
                <a:gd name="T31" fmla="*/ 32 h 4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32"/>
                <a:gd name="T49" fmla="*/ 0 h 408"/>
                <a:gd name="T50" fmla="*/ 1832 w 1832"/>
                <a:gd name="T51" fmla="*/ 408 h 4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32" h="408">
                  <a:moveTo>
                    <a:pt x="1832" y="32"/>
                  </a:moveTo>
                  <a:lnTo>
                    <a:pt x="1830" y="66"/>
                  </a:lnTo>
                  <a:lnTo>
                    <a:pt x="1814" y="128"/>
                  </a:lnTo>
                  <a:lnTo>
                    <a:pt x="1788" y="188"/>
                  </a:lnTo>
                  <a:lnTo>
                    <a:pt x="1754" y="240"/>
                  </a:lnTo>
                  <a:lnTo>
                    <a:pt x="1712" y="288"/>
                  </a:lnTo>
                  <a:lnTo>
                    <a:pt x="1664" y="330"/>
                  </a:lnTo>
                  <a:lnTo>
                    <a:pt x="1610" y="362"/>
                  </a:lnTo>
                  <a:lnTo>
                    <a:pt x="1550" y="388"/>
                  </a:lnTo>
                  <a:lnTo>
                    <a:pt x="1486" y="402"/>
                  </a:lnTo>
                  <a:lnTo>
                    <a:pt x="1418" y="408"/>
                  </a:lnTo>
                  <a:lnTo>
                    <a:pt x="0" y="408"/>
                  </a:lnTo>
                  <a:lnTo>
                    <a:pt x="0" y="0"/>
                  </a:lnTo>
                  <a:lnTo>
                    <a:pt x="1832" y="0"/>
                  </a:lnTo>
                  <a:lnTo>
                    <a:pt x="1832" y="32"/>
                  </a:lnTo>
                  <a:close/>
                </a:path>
              </a:pathLst>
            </a:custGeom>
            <a:solidFill>
              <a:srgbClr val="98B5B6"/>
            </a:soli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gray">
            <a:xfrm>
              <a:off x="3810" y="3058"/>
              <a:ext cx="288" cy="334"/>
            </a:xfrm>
            <a:custGeom>
              <a:avLst/>
              <a:gdLst>
                <a:gd name="T0" fmla="*/ 288 w 288"/>
                <a:gd name="T1" fmla="*/ 0 h 334"/>
                <a:gd name="T2" fmla="*/ 284 w 288"/>
                <a:gd name="T3" fmla="*/ 52 h 334"/>
                <a:gd name="T4" fmla="*/ 272 w 288"/>
                <a:gd name="T5" fmla="*/ 98 h 334"/>
                <a:gd name="T6" fmla="*/ 254 w 288"/>
                <a:gd name="T7" fmla="*/ 140 h 334"/>
                <a:gd name="T8" fmla="*/ 230 w 288"/>
                <a:gd name="T9" fmla="*/ 176 h 334"/>
                <a:gd name="T10" fmla="*/ 204 w 288"/>
                <a:gd name="T11" fmla="*/ 208 h 334"/>
                <a:gd name="T12" fmla="*/ 174 w 288"/>
                <a:gd name="T13" fmla="*/ 238 h 334"/>
                <a:gd name="T14" fmla="*/ 144 w 288"/>
                <a:gd name="T15" fmla="*/ 262 h 334"/>
                <a:gd name="T16" fmla="*/ 112 w 288"/>
                <a:gd name="T17" fmla="*/ 282 h 334"/>
                <a:gd name="T18" fmla="*/ 84 w 288"/>
                <a:gd name="T19" fmla="*/ 298 h 334"/>
                <a:gd name="T20" fmla="*/ 56 w 288"/>
                <a:gd name="T21" fmla="*/ 312 h 334"/>
                <a:gd name="T22" fmla="*/ 34 w 288"/>
                <a:gd name="T23" fmla="*/ 322 h 334"/>
                <a:gd name="T24" fmla="*/ 16 w 288"/>
                <a:gd name="T25" fmla="*/ 328 h 334"/>
                <a:gd name="T26" fmla="*/ 4 w 288"/>
                <a:gd name="T27" fmla="*/ 332 h 334"/>
                <a:gd name="T28" fmla="*/ 0 w 288"/>
                <a:gd name="T29" fmla="*/ 334 h 334"/>
                <a:gd name="T30" fmla="*/ 4 w 288"/>
                <a:gd name="T31" fmla="*/ 332 h 334"/>
                <a:gd name="T32" fmla="*/ 16 w 288"/>
                <a:gd name="T33" fmla="*/ 326 h 334"/>
                <a:gd name="T34" fmla="*/ 34 w 288"/>
                <a:gd name="T35" fmla="*/ 318 h 334"/>
                <a:gd name="T36" fmla="*/ 56 w 288"/>
                <a:gd name="T37" fmla="*/ 304 h 334"/>
                <a:gd name="T38" fmla="*/ 84 w 288"/>
                <a:gd name="T39" fmla="*/ 288 h 334"/>
                <a:gd name="T40" fmla="*/ 112 w 288"/>
                <a:gd name="T41" fmla="*/ 266 h 334"/>
                <a:gd name="T42" fmla="*/ 142 w 288"/>
                <a:gd name="T43" fmla="*/ 242 h 334"/>
                <a:gd name="T44" fmla="*/ 170 w 288"/>
                <a:gd name="T45" fmla="*/ 212 h 334"/>
                <a:gd name="T46" fmla="*/ 196 w 288"/>
                <a:gd name="T47" fmla="*/ 180 h 334"/>
                <a:gd name="T48" fmla="*/ 220 w 288"/>
                <a:gd name="T49" fmla="*/ 142 h 334"/>
                <a:gd name="T50" fmla="*/ 238 w 288"/>
                <a:gd name="T51" fmla="*/ 100 h 334"/>
                <a:gd name="T52" fmla="*/ 250 w 288"/>
                <a:gd name="T53" fmla="*/ 54 h 334"/>
                <a:gd name="T54" fmla="*/ 254 w 288"/>
                <a:gd name="T55" fmla="*/ 2 h 334"/>
                <a:gd name="T56" fmla="*/ 288 w 288"/>
                <a:gd name="T57" fmla="*/ 0 h 33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334"/>
                <a:gd name="T89" fmla="*/ 288 w 288"/>
                <a:gd name="T90" fmla="*/ 334 h 33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334">
                  <a:moveTo>
                    <a:pt x="288" y="0"/>
                  </a:moveTo>
                  <a:lnTo>
                    <a:pt x="284" y="52"/>
                  </a:lnTo>
                  <a:lnTo>
                    <a:pt x="272" y="98"/>
                  </a:lnTo>
                  <a:lnTo>
                    <a:pt x="254" y="140"/>
                  </a:lnTo>
                  <a:lnTo>
                    <a:pt x="230" y="176"/>
                  </a:lnTo>
                  <a:lnTo>
                    <a:pt x="204" y="208"/>
                  </a:lnTo>
                  <a:lnTo>
                    <a:pt x="174" y="238"/>
                  </a:lnTo>
                  <a:lnTo>
                    <a:pt x="144" y="262"/>
                  </a:lnTo>
                  <a:lnTo>
                    <a:pt x="112" y="282"/>
                  </a:lnTo>
                  <a:lnTo>
                    <a:pt x="84" y="298"/>
                  </a:lnTo>
                  <a:lnTo>
                    <a:pt x="56" y="312"/>
                  </a:lnTo>
                  <a:lnTo>
                    <a:pt x="34" y="322"/>
                  </a:lnTo>
                  <a:lnTo>
                    <a:pt x="16" y="328"/>
                  </a:lnTo>
                  <a:lnTo>
                    <a:pt x="4" y="332"/>
                  </a:lnTo>
                  <a:lnTo>
                    <a:pt x="0" y="334"/>
                  </a:lnTo>
                  <a:lnTo>
                    <a:pt x="4" y="332"/>
                  </a:lnTo>
                  <a:lnTo>
                    <a:pt x="16" y="326"/>
                  </a:lnTo>
                  <a:lnTo>
                    <a:pt x="34" y="318"/>
                  </a:lnTo>
                  <a:lnTo>
                    <a:pt x="56" y="304"/>
                  </a:lnTo>
                  <a:lnTo>
                    <a:pt x="84" y="288"/>
                  </a:lnTo>
                  <a:lnTo>
                    <a:pt x="112" y="266"/>
                  </a:lnTo>
                  <a:lnTo>
                    <a:pt x="142" y="242"/>
                  </a:lnTo>
                  <a:lnTo>
                    <a:pt x="170" y="212"/>
                  </a:lnTo>
                  <a:lnTo>
                    <a:pt x="196" y="180"/>
                  </a:lnTo>
                  <a:lnTo>
                    <a:pt x="220" y="142"/>
                  </a:lnTo>
                  <a:lnTo>
                    <a:pt x="238" y="100"/>
                  </a:lnTo>
                  <a:lnTo>
                    <a:pt x="250" y="54"/>
                  </a:lnTo>
                  <a:lnTo>
                    <a:pt x="254" y="2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rgbClr val="FFFFFF">
                <a:alpha val="49019"/>
              </a:srgbClr>
            </a:soli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0" y="1035332"/>
            <a:ext cx="9144000" cy="122238"/>
            <a:chOff x="0" y="1896"/>
            <a:chExt cx="5760" cy="120"/>
          </a:xfrm>
        </p:grpSpPr>
        <p:sp>
          <p:nvSpPr>
            <p:cNvPr id="28" name="Rectangle 3"/>
            <p:cNvSpPr>
              <a:spLocks noChangeArrowheads="1"/>
            </p:cNvSpPr>
            <p:nvPr/>
          </p:nvSpPr>
          <p:spPr bwMode="gray">
            <a:xfrm>
              <a:off x="0" y="1896"/>
              <a:ext cx="5760" cy="4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ECECEC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" name="Rectangle 4"/>
            <p:cNvSpPr>
              <a:spLocks noChangeArrowheads="1"/>
            </p:cNvSpPr>
            <p:nvPr/>
          </p:nvSpPr>
          <p:spPr bwMode="gray">
            <a:xfrm>
              <a:off x="0" y="1942"/>
              <a:ext cx="5760" cy="74"/>
            </a:xfrm>
            <a:prstGeom prst="rect">
              <a:avLst/>
            </a:prstGeom>
            <a:gradFill rotWithShape="1">
              <a:gsLst>
                <a:gs pos="0">
                  <a:srgbClr val="CFCFCF"/>
                </a:gs>
                <a:gs pos="100000">
                  <a:srgbClr val="5F5F5F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9" name="Oval 15"/>
          <p:cNvSpPr>
            <a:spLocks noChangeArrowheads="1"/>
          </p:cNvSpPr>
          <p:nvPr/>
        </p:nvSpPr>
        <p:spPr bwMode="gray">
          <a:xfrm rot="-4500000">
            <a:off x="503293" y="712163"/>
            <a:ext cx="1393825" cy="519351"/>
          </a:xfrm>
          <a:prstGeom prst="ellipse">
            <a:avLst/>
          </a:prstGeom>
          <a:gradFill rotWithShape="1">
            <a:gsLst>
              <a:gs pos="0">
                <a:srgbClr val="53696A"/>
              </a:gs>
              <a:gs pos="100000">
                <a:srgbClr val="83A6A7">
                  <a:alpha val="0"/>
                </a:srgb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0" name="Oval 13"/>
          <p:cNvSpPr>
            <a:spLocks noChangeArrowheads="1"/>
          </p:cNvSpPr>
          <p:nvPr/>
        </p:nvSpPr>
        <p:spPr bwMode="gray">
          <a:xfrm rot="-4500000">
            <a:off x="1129211" y="730501"/>
            <a:ext cx="259766" cy="519351"/>
          </a:xfrm>
          <a:prstGeom prst="ellipse">
            <a:avLst/>
          </a:prstGeom>
          <a:gradFill rotWithShape="1">
            <a:gsLst>
              <a:gs pos="0">
                <a:srgbClr val="83A6A7">
                  <a:alpha val="32001"/>
                </a:srgbClr>
              </a:gs>
              <a:gs pos="100000">
                <a:srgbClr val="000000">
                  <a:alpha val="89998"/>
                </a:srgb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1" name="Oval 16"/>
          <p:cNvSpPr>
            <a:spLocks noChangeArrowheads="1"/>
          </p:cNvSpPr>
          <p:nvPr/>
        </p:nvSpPr>
        <p:spPr bwMode="gray">
          <a:xfrm rot="-4500000">
            <a:off x="448180" y="719526"/>
            <a:ext cx="1257300" cy="519351"/>
          </a:xfrm>
          <a:prstGeom prst="ellipse">
            <a:avLst/>
          </a:prstGeom>
          <a:solidFill>
            <a:srgbClr val="000000"/>
          </a:solidFill>
          <a:ln w="38100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170" name="Text Box 4"/>
          <p:cNvSpPr txBox="1">
            <a:spLocks noChangeArrowheads="1"/>
          </p:cNvSpPr>
          <p:nvPr/>
        </p:nvSpPr>
        <p:spPr bwMode="auto">
          <a:xfrm>
            <a:off x="1095375" y="931863"/>
            <a:ext cx="184150" cy="3476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endParaRPr lang="ko-KR" altLang="ko-KR" sz="1400">
              <a:latin typeface="Arial" charset="0"/>
              <a:ea typeface="굴림" charset="-127"/>
            </a:endParaRP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 rot="16200000">
            <a:off x="413743" y="148933"/>
            <a:ext cx="1121813" cy="1523939"/>
            <a:chOff x="4166" y="1706"/>
            <a:chExt cx="1252" cy="1252"/>
          </a:xfrm>
        </p:grpSpPr>
        <p:sp>
          <p:nvSpPr>
            <p:cNvPr id="23" name="Oval 18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24" name="Oval 19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25" name="Oval 20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26" name="Oval 21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19611"/>
            <a:ext cx="822726" cy="563232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85967" y="1427555"/>
            <a:ext cx="8468833" cy="4932437"/>
            <a:chOff x="112573" y="1363680"/>
            <a:chExt cx="8468833" cy="5387992"/>
          </a:xfrm>
        </p:grpSpPr>
        <p:grpSp>
          <p:nvGrpSpPr>
            <p:cNvPr id="34" name="Group 33"/>
            <p:cNvGrpSpPr/>
            <p:nvPr/>
          </p:nvGrpSpPr>
          <p:grpSpPr>
            <a:xfrm>
              <a:off x="112573" y="1363680"/>
              <a:ext cx="8468833" cy="5387992"/>
              <a:chOff x="112573" y="1363680"/>
              <a:chExt cx="8468833" cy="5387992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3768812" y="1363680"/>
                <a:ext cx="1359768" cy="458233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DIRECTOR</a:t>
                </a:r>
                <a:endParaRPr lang="en-US" sz="1200" b="1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3747972" y="2243807"/>
                <a:ext cx="1368152" cy="41657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COMMISSARI</a:t>
                </a:r>
                <a:endParaRPr lang="en-US" sz="1200" b="1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558819" y="3114783"/>
                <a:ext cx="1805269" cy="4582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HRD &amp; HEAD </a:t>
                </a:r>
                <a:endParaRPr lang="en-US" sz="1200" b="1" dirty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763043" y="4256760"/>
                <a:ext cx="1359768" cy="4165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SUPERVISOR</a:t>
                </a:r>
              </a:p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PRODUKSI</a:t>
                </a:r>
                <a:endParaRPr lang="en-US" sz="1200" b="1" dirty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5508104" y="4727210"/>
                <a:ext cx="792088" cy="35706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PPIC</a:t>
                </a:r>
                <a:endParaRPr lang="en-US" sz="1400" b="1" dirty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7187331" y="4227885"/>
                <a:ext cx="1394075" cy="41657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ACCOUNTING</a:t>
                </a:r>
                <a:endParaRPr lang="en-US" sz="1200" b="1" dirty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51920" y="5123626"/>
                <a:ext cx="1169765" cy="41657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LEADER</a:t>
                </a:r>
              </a:p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PRODUKSI </a:t>
                </a:r>
                <a:endParaRPr lang="en-US" sz="1200" b="1" dirty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2843808" y="6278064"/>
                <a:ext cx="1025749" cy="4582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WIRE CUT</a:t>
                </a:r>
              </a:p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 </a:t>
                </a:r>
                <a:endParaRPr lang="en-US" sz="1400" b="1" dirty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5130910" y="6278710"/>
                <a:ext cx="1054270" cy="47296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CNC </a:t>
                </a:r>
              </a:p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MILLING</a:t>
                </a:r>
                <a:endParaRPr lang="en-US" sz="1200" b="1" dirty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3994810" y="6278064"/>
                <a:ext cx="958427" cy="45823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EDM</a:t>
                </a:r>
                <a:endParaRPr lang="en-US" sz="1200" b="1" dirty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1567857" y="6278064"/>
                <a:ext cx="1139922" cy="4582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 GRINDING</a:t>
                </a: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6300192" y="6287424"/>
                <a:ext cx="1071736" cy="45823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ASSY</a:t>
                </a: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2311572" y="4727210"/>
                <a:ext cx="1009382" cy="39641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 DESIGN</a:t>
                </a: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2067039" y="4265756"/>
                <a:ext cx="1253914" cy="37870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MARKETING</a:t>
                </a: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5430891" y="4236561"/>
                <a:ext cx="1402944" cy="4165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 PURCHASING</a:t>
                </a:r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>
                <a:off x="4427984" y="1821041"/>
                <a:ext cx="0" cy="436895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4427984" y="2660383"/>
                <a:ext cx="0" cy="480585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2712774" y="3933056"/>
                <a:ext cx="0" cy="328245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4427984" y="3573016"/>
                <a:ext cx="0" cy="703624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4461640" y="5551698"/>
                <a:ext cx="0" cy="328245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2709932" y="3924828"/>
                <a:ext cx="5174436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323528" y="5877272"/>
                <a:ext cx="7716088" cy="5584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6836060" y="5881555"/>
                <a:ext cx="0" cy="397177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59" name="Picture 6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2685" y="3924828"/>
                <a:ext cx="21648" cy="3319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60" name="Straight Connector 59"/>
              <p:cNvCxnSpPr/>
              <p:nvPr/>
            </p:nvCxnSpPr>
            <p:spPr>
              <a:xfrm>
                <a:off x="5658045" y="5898940"/>
                <a:ext cx="0" cy="397177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4461354" y="5890247"/>
                <a:ext cx="0" cy="397177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3359629" y="5888440"/>
                <a:ext cx="1" cy="400792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2129525" y="5877272"/>
                <a:ext cx="0" cy="36107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323528" y="5879943"/>
                <a:ext cx="0" cy="36107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65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84368" y="3919332"/>
                <a:ext cx="17891" cy="3017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6" name="Rounded Rectangle 65"/>
              <p:cNvSpPr/>
              <p:nvPr/>
            </p:nvSpPr>
            <p:spPr>
              <a:xfrm>
                <a:off x="7508071" y="6286360"/>
                <a:ext cx="1071736" cy="45823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QUALITY</a:t>
                </a:r>
              </a:p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CONTROL</a:t>
                </a:r>
              </a:p>
            </p:txBody>
          </p:sp>
          <p:cxnSp>
            <p:nvCxnSpPr>
              <p:cNvPr id="67" name="Straight Connector 66"/>
              <p:cNvCxnSpPr/>
              <p:nvPr/>
            </p:nvCxnSpPr>
            <p:spPr>
              <a:xfrm>
                <a:off x="8043939" y="5888440"/>
                <a:ext cx="0" cy="36107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>
                <a:endCxn id="40" idx="1"/>
              </p:cNvCxnSpPr>
              <p:nvPr/>
            </p:nvCxnSpPr>
            <p:spPr>
              <a:xfrm>
                <a:off x="3332665" y="4900104"/>
                <a:ext cx="2175439" cy="5639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Rounded Rectangle 68"/>
              <p:cNvSpPr/>
              <p:nvPr/>
            </p:nvSpPr>
            <p:spPr>
              <a:xfrm>
                <a:off x="112573" y="6261387"/>
                <a:ext cx="1139922" cy="4582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 INJECTION</a:t>
                </a:r>
              </a:p>
            </p:txBody>
          </p:sp>
        </p:grpSp>
        <p:cxnSp>
          <p:nvCxnSpPr>
            <p:cNvPr id="70" name="Straight Connector 69"/>
            <p:cNvCxnSpPr>
              <a:stCxn id="42" idx="0"/>
            </p:cNvCxnSpPr>
            <p:nvPr/>
          </p:nvCxnSpPr>
          <p:spPr>
            <a:xfrm flipV="1">
              <a:off x="4436803" y="4653137"/>
              <a:ext cx="16946" cy="470489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203754" y="6372449"/>
            <a:ext cx="8834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A7A0A"/>
                </a:solidFill>
                <a:latin typeface="Batang" pitchFamily="18" charset="-127"/>
                <a:ea typeface="Batang" pitchFamily="18" charset="-127"/>
              </a:rPr>
              <a:t>Accuracy,  Innovation,  Customer - oriented,  Long-term relationship </a:t>
            </a:r>
            <a:endParaRPr lang="en-US" b="1" dirty="0">
              <a:solidFill>
                <a:srgbClr val="0A7A0A"/>
              </a:solidFill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998324" y="265668"/>
            <a:ext cx="2984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3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 ORGANIZATION</a:t>
            </a:r>
            <a:r>
              <a:rPr lang="en-US" altLang="ko-KR" sz="2000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sz="20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97726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 flipV="1">
            <a:off x="1671884" y="764704"/>
            <a:ext cx="3397250" cy="400050"/>
            <a:chOff x="2290" y="3030"/>
            <a:chExt cx="1832" cy="408"/>
          </a:xfrm>
        </p:grpSpPr>
        <p:sp>
          <p:nvSpPr>
            <p:cNvPr id="31" name="Freeform 8"/>
            <p:cNvSpPr>
              <a:spLocks/>
            </p:cNvSpPr>
            <p:nvPr/>
          </p:nvSpPr>
          <p:spPr bwMode="gray">
            <a:xfrm>
              <a:off x="2290" y="3030"/>
              <a:ext cx="1832" cy="408"/>
            </a:xfrm>
            <a:custGeom>
              <a:avLst/>
              <a:gdLst>
                <a:gd name="T0" fmla="*/ 1832 w 1832"/>
                <a:gd name="T1" fmla="*/ 32 h 408"/>
                <a:gd name="T2" fmla="*/ 1830 w 1832"/>
                <a:gd name="T3" fmla="*/ 66 h 408"/>
                <a:gd name="T4" fmla="*/ 1814 w 1832"/>
                <a:gd name="T5" fmla="*/ 128 h 408"/>
                <a:gd name="T6" fmla="*/ 1788 w 1832"/>
                <a:gd name="T7" fmla="*/ 188 h 408"/>
                <a:gd name="T8" fmla="*/ 1754 w 1832"/>
                <a:gd name="T9" fmla="*/ 240 h 408"/>
                <a:gd name="T10" fmla="*/ 1712 w 1832"/>
                <a:gd name="T11" fmla="*/ 288 h 408"/>
                <a:gd name="T12" fmla="*/ 1664 w 1832"/>
                <a:gd name="T13" fmla="*/ 330 h 408"/>
                <a:gd name="T14" fmla="*/ 1610 w 1832"/>
                <a:gd name="T15" fmla="*/ 362 h 408"/>
                <a:gd name="T16" fmla="*/ 1550 w 1832"/>
                <a:gd name="T17" fmla="*/ 388 h 408"/>
                <a:gd name="T18" fmla="*/ 1486 w 1832"/>
                <a:gd name="T19" fmla="*/ 402 h 408"/>
                <a:gd name="T20" fmla="*/ 1418 w 1832"/>
                <a:gd name="T21" fmla="*/ 408 h 408"/>
                <a:gd name="T22" fmla="*/ 0 w 1832"/>
                <a:gd name="T23" fmla="*/ 408 h 408"/>
                <a:gd name="T24" fmla="*/ 0 w 1832"/>
                <a:gd name="T25" fmla="*/ 0 h 408"/>
                <a:gd name="T26" fmla="*/ 1832 w 1832"/>
                <a:gd name="T27" fmla="*/ 0 h 408"/>
                <a:gd name="T28" fmla="*/ 1832 w 1832"/>
                <a:gd name="T29" fmla="*/ 32 h 408"/>
                <a:gd name="T30" fmla="*/ 1832 w 1832"/>
                <a:gd name="T31" fmla="*/ 32 h 4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32"/>
                <a:gd name="T49" fmla="*/ 0 h 408"/>
                <a:gd name="T50" fmla="*/ 1832 w 1832"/>
                <a:gd name="T51" fmla="*/ 408 h 4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32" h="408">
                  <a:moveTo>
                    <a:pt x="1832" y="32"/>
                  </a:moveTo>
                  <a:lnTo>
                    <a:pt x="1830" y="66"/>
                  </a:lnTo>
                  <a:lnTo>
                    <a:pt x="1814" y="128"/>
                  </a:lnTo>
                  <a:lnTo>
                    <a:pt x="1788" y="188"/>
                  </a:lnTo>
                  <a:lnTo>
                    <a:pt x="1754" y="240"/>
                  </a:lnTo>
                  <a:lnTo>
                    <a:pt x="1712" y="288"/>
                  </a:lnTo>
                  <a:lnTo>
                    <a:pt x="1664" y="330"/>
                  </a:lnTo>
                  <a:lnTo>
                    <a:pt x="1610" y="362"/>
                  </a:lnTo>
                  <a:lnTo>
                    <a:pt x="1550" y="388"/>
                  </a:lnTo>
                  <a:lnTo>
                    <a:pt x="1486" y="402"/>
                  </a:lnTo>
                  <a:lnTo>
                    <a:pt x="1418" y="408"/>
                  </a:lnTo>
                  <a:lnTo>
                    <a:pt x="0" y="408"/>
                  </a:lnTo>
                  <a:lnTo>
                    <a:pt x="0" y="0"/>
                  </a:lnTo>
                  <a:lnTo>
                    <a:pt x="1832" y="0"/>
                  </a:lnTo>
                  <a:lnTo>
                    <a:pt x="1832" y="32"/>
                  </a:lnTo>
                  <a:close/>
                </a:path>
              </a:pathLst>
            </a:custGeom>
            <a:solidFill>
              <a:srgbClr val="98B5B6"/>
            </a:soli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gray">
            <a:xfrm>
              <a:off x="3810" y="3058"/>
              <a:ext cx="288" cy="334"/>
            </a:xfrm>
            <a:custGeom>
              <a:avLst/>
              <a:gdLst>
                <a:gd name="T0" fmla="*/ 288 w 288"/>
                <a:gd name="T1" fmla="*/ 0 h 334"/>
                <a:gd name="T2" fmla="*/ 284 w 288"/>
                <a:gd name="T3" fmla="*/ 52 h 334"/>
                <a:gd name="T4" fmla="*/ 272 w 288"/>
                <a:gd name="T5" fmla="*/ 98 h 334"/>
                <a:gd name="T6" fmla="*/ 254 w 288"/>
                <a:gd name="T7" fmla="*/ 140 h 334"/>
                <a:gd name="T8" fmla="*/ 230 w 288"/>
                <a:gd name="T9" fmla="*/ 176 h 334"/>
                <a:gd name="T10" fmla="*/ 204 w 288"/>
                <a:gd name="T11" fmla="*/ 208 h 334"/>
                <a:gd name="T12" fmla="*/ 174 w 288"/>
                <a:gd name="T13" fmla="*/ 238 h 334"/>
                <a:gd name="T14" fmla="*/ 144 w 288"/>
                <a:gd name="T15" fmla="*/ 262 h 334"/>
                <a:gd name="T16" fmla="*/ 112 w 288"/>
                <a:gd name="T17" fmla="*/ 282 h 334"/>
                <a:gd name="T18" fmla="*/ 84 w 288"/>
                <a:gd name="T19" fmla="*/ 298 h 334"/>
                <a:gd name="T20" fmla="*/ 56 w 288"/>
                <a:gd name="T21" fmla="*/ 312 h 334"/>
                <a:gd name="T22" fmla="*/ 34 w 288"/>
                <a:gd name="T23" fmla="*/ 322 h 334"/>
                <a:gd name="T24" fmla="*/ 16 w 288"/>
                <a:gd name="T25" fmla="*/ 328 h 334"/>
                <a:gd name="T26" fmla="*/ 4 w 288"/>
                <a:gd name="T27" fmla="*/ 332 h 334"/>
                <a:gd name="T28" fmla="*/ 0 w 288"/>
                <a:gd name="T29" fmla="*/ 334 h 334"/>
                <a:gd name="T30" fmla="*/ 4 w 288"/>
                <a:gd name="T31" fmla="*/ 332 h 334"/>
                <a:gd name="T32" fmla="*/ 16 w 288"/>
                <a:gd name="T33" fmla="*/ 326 h 334"/>
                <a:gd name="T34" fmla="*/ 34 w 288"/>
                <a:gd name="T35" fmla="*/ 318 h 334"/>
                <a:gd name="T36" fmla="*/ 56 w 288"/>
                <a:gd name="T37" fmla="*/ 304 h 334"/>
                <a:gd name="T38" fmla="*/ 84 w 288"/>
                <a:gd name="T39" fmla="*/ 288 h 334"/>
                <a:gd name="T40" fmla="*/ 112 w 288"/>
                <a:gd name="T41" fmla="*/ 266 h 334"/>
                <a:gd name="T42" fmla="*/ 142 w 288"/>
                <a:gd name="T43" fmla="*/ 242 h 334"/>
                <a:gd name="T44" fmla="*/ 170 w 288"/>
                <a:gd name="T45" fmla="*/ 212 h 334"/>
                <a:gd name="T46" fmla="*/ 196 w 288"/>
                <a:gd name="T47" fmla="*/ 180 h 334"/>
                <a:gd name="T48" fmla="*/ 220 w 288"/>
                <a:gd name="T49" fmla="*/ 142 h 334"/>
                <a:gd name="T50" fmla="*/ 238 w 288"/>
                <a:gd name="T51" fmla="*/ 100 h 334"/>
                <a:gd name="T52" fmla="*/ 250 w 288"/>
                <a:gd name="T53" fmla="*/ 54 h 334"/>
                <a:gd name="T54" fmla="*/ 254 w 288"/>
                <a:gd name="T55" fmla="*/ 2 h 334"/>
                <a:gd name="T56" fmla="*/ 288 w 288"/>
                <a:gd name="T57" fmla="*/ 0 h 33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334"/>
                <a:gd name="T89" fmla="*/ 288 w 288"/>
                <a:gd name="T90" fmla="*/ 334 h 33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334">
                  <a:moveTo>
                    <a:pt x="288" y="0"/>
                  </a:moveTo>
                  <a:lnTo>
                    <a:pt x="284" y="52"/>
                  </a:lnTo>
                  <a:lnTo>
                    <a:pt x="272" y="98"/>
                  </a:lnTo>
                  <a:lnTo>
                    <a:pt x="254" y="140"/>
                  </a:lnTo>
                  <a:lnTo>
                    <a:pt x="230" y="176"/>
                  </a:lnTo>
                  <a:lnTo>
                    <a:pt x="204" y="208"/>
                  </a:lnTo>
                  <a:lnTo>
                    <a:pt x="174" y="238"/>
                  </a:lnTo>
                  <a:lnTo>
                    <a:pt x="144" y="262"/>
                  </a:lnTo>
                  <a:lnTo>
                    <a:pt x="112" y="282"/>
                  </a:lnTo>
                  <a:lnTo>
                    <a:pt x="84" y="298"/>
                  </a:lnTo>
                  <a:lnTo>
                    <a:pt x="56" y="312"/>
                  </a:lnTo>
                  <a:lnTo>
                    <a:pt x="34" y="322"/>
                  </a:lnTo>
                  <a:lnTo>
                    <a:pt x="16" y="328"/>
                  </a:lnTo>
                  <a:lnTo>
                    <a:pt x="4" y="332"/>
                  </a:lnTo>
                  <a:lnTo>
                    <a:pt x="0" y="334"/>
                  </a:lnTo>
                  <a:lnTo>
                    <a:pt x="4" y="332"/>
                  </a:lnTo>
                  <a:lnTo>
                    <a:pt x="16" y="326"/>
                  </a:lnTo>
                  <a:lnTo>
                    <a:pt x="34" y="318"/>
                  </a:lnTo>
                  <a:lnTo>
                    <a:pt x="56" y="304"/>
                  </a:lnTo>
                  <a:lnTo>
                    <a:pt x="84" y="288"/>
                  </a:lnTo>
                  <a:lnTo>
                    <a:pt x="112" y="266"/>
                  </a:lnTo>
                  <a:lnTo>
                    <a:pt x="142" y="242"/>
                  </a:lnTo>
                  <a:lnTo>
                    <a:pt x="170" y="212"/>
                  </a:lnTo>
                  <a:lnTo>
                    <a:pt x="196" y="180"/>
                  </a:lnTo>
                  <a:lnTo>
                    <a:pt x="220" y="142"/>
                  </a:lnTo>
                  <a:lnTo>
                    <a:pt x="238" y="100"/>
                  </a:lnTo>
                  <a:lnTo>
                    <a:pt x="250" y="54"/>
                  </a:lnTo>
                  <a:lnTo>
                    <a:pt x="254" y="2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rgbClr val="FFFFFF">
                <a:alpha val="49019"/>
              </a:srgbClr>
            </a:soli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0" y="1035332"/>
            <a:ext cx="9144000" cy="122238"/>
            <a:chOff x="0" y="1896"/>
            <a:chExt cx="5760" cy="120"/>
          </a:xfrm>
        </p:grpSpPr>
        <p:sp>
          <p:nvSpPr>
            <p:cNvPr id="28" name="Rectangle 3"/>
            <p:cNvSpPr>
              <a:spLocks noChangeArrowheads="1"/>
            </p:cNvSpPr>
            <p:nvPr/>
          </p:nvSpPr>
          <p:spPr bwMode="gray">
            <a:xfrm>
              <a:off x="0" y="1896"/>
              <a:ext cx="5760" cy="4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ECECEC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" name="Rectangle 4"/>
            <p:cNvSpPr>
              <a:spLocks noChangeArrowheads="1"/>
            </p:cNvSpPr>
            <p:nvPr/>
          </p:nvSpPr>
          <p:spPr bwMode="gray">
            <a:xfrm>
              <a:off x="0" y="1942"/>
              <a:ext cx="5760" cy="74"/>
            </a:xfrm>
            <a:prstGeom prst="rect">
              <a:avLst/>
            </a:prstGeom>
            <a:gradFill rotWithShape="1">
              <a:gsLst>
                <a:gs pos="0">
                  <a:srgbClr val="CFCFCF"/>
                </a:gs>
                <a:gs pos="100000">
                  <a:srgbClr val="5F5F5F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9" name="Oval 15"/>
          <p:cNvSpPr>
            <a:spLocks noChangeArrowheads="1"/>
          </p:cNvSpPr>
          <p:nvPr/>
        </p:nvSpPr>
        <p:spPr bwMode="gray">
          <a:xfrm rot="-4500000">
            <a:off x="503293" y="712163"/>
            <a:ext cx="1393825" cy="519351"/>
          </a:xfrm>
          <a:prstGeom prst="ellipse">
            <a:avLst/>
          </a:prstGeom>
          <a:gradFill rotWithShape="1">
            <a:gsLst>
              <a:gs pos="0">
                <a:srgbClr val="53696A"/>
              </a:gs>
              <a:gs pos="100000">
                <a:srgbClr val="83A6A7">
                  <a:alpha val="0"/>
                </a:srgb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0" name="Oval 13"/>
          <p:cNvSpPr>
            <a:spLocks noChangeArrowheads="1"/>
          </p:cNvSpPr>
          <p:nvPr/>
        </p:nvSpPr>
        <p:spPr bwMode="gray">
          <a:xfrm rot="-4500000">
            <a:off x="1129211" y="730501"/>
            <a:ext cx="259766" cy="519351"/>
          </a:xfrm>
          <a:prstGeom prst="ellipse">
            <a:avLst/>
          </a:prstGeom>
          <a:gradFill rotWithShape="1">
            <a:gsLst>
              <a:gs pos="0">
                <a:srgbClr val="83A6A7">
                  <a:alpha val="32001"/>
                </a:srgbClr>
              </a:gs>
              <a:gs pos="100000">
                <a:srgbClr val="000000">
                  <a:alpha val="89998"/>
                </a:srgb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1" name="Oval 16"/>
          <p:cNvSpPr>
            <a:spLocks noChangeArrowheads="1"/>
          </p:cNvSpPr>
          <p:nvPr/>
        </p:nvSpPr>
        <p:spPr bwMode="gray">
          <a:xfrm rot="-4500000">
            <a:off x="448180" y="719526"/>
            <a:ext cx="1257300" cy="519351"/>
          </a:xfrm>
          <a:prstGeom prst="ellipse">
            <a:avLst/>
          </a:prstGeom>
          <a:solidFill>
            <a:srgbClr val="000000"/>
          </a:solidFill>
          <a:ln w="38100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170" name="Text Box 4"/>
          <p:cNvSpPr txBox="1">
            <a:spLocks noChangeArrowheads="1"/>
          </p:cNvSpPr>
          <p:nvPr/>
        </p:nvSpPr>
        <p:spPr bwMode="auto">
          <a:xfrm>
            <a:off x="1095375" y="931863"/>
            <a:ext cx="184150" cy="3476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endParaRPr lang="ko-KR" altLang="ko-KR" sz="1400">
              <a:latin typeface="Arial" charset="0"/>
              <a:ea typeface="굴림" charset="-127"/>
            </a:endParaRP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 rot="16200000">
            <a:off x="413743" y="148933"/>
            <a:ext cx="1121813" cy="1523939"/>
            <a:chOff x="4166" y="1706"/>
            <a:chExt cx="1252" cy="1252"/>
          </a:xfrm>
        </p:grpSpPr>
        <p:sp>
          <p:nvSpPr>
            <p:cNvPr id="23" name="Oval 18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24" name="Oval 19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25" name="Oval 20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26" name="Oval 21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41" y="609600"/>
            <a:ext cx="904659" cy="619323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203754" y="6372449"/>
            <a:ext cx="8834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A7A0A"/>
                </a:solidFill>
                <a:latin typeface="Batang" pitchFamily="18" charset="-127"/>
                <a:ea typeface="Batang" pitchFamily="18" charset="-127"/>
              </a:rPr>
              <a:t>Accuracy,  Innovation,  Customer - oriented,  Long-term relationship </a:t>
            </a:r>
            <a:endParaRPr lang="en-US" b="1" dirty="0">
              <a:solidFill>
                <a:srgbClr val="0A7A0A"/>
              </a:solidFill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998324" y="466483"/>
            <a:ext cx="2984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3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PRODUCT</a:t>
            </a:r>
            <a:r>
              <a:rPr lang="en-US" altLang="ko-KR" sz="2000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sz="20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2" name="다이어그램 13"/>
          <p:cNvGraphicFramePr/>
          <p:nvPr>
            <p:extLst>
              <p:ext uri="{D42A27DB-BD31-4B8C-83A1-F6EECF244321}">
                <p14:modId xmlns:p14="http://schemas.microsoft.com/office/powerpoint/2010/main" val="1258394133"/>
              </p:ext>
            </p:extLst>
          </p:nvPr>
        </p:nvGraphicFramePr>
        <p:xfrm>
          <a:off x="480598" y="1647890"/>
          <a:ext cx="8280920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217836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 flipV="1">
            <a:off x="1671884" y="764704"/>
            <a:ext cx="3397250" cy="400050"/>
            <a:chOff x="2290" y="3030"/>
            <a:chExt cx="1832" cy="408"/>
          </a:xfrm>
        </p:grpSpPr>
        <p:sp>
          <p:nvSpPr>
            <p:cNvPr id="31" name="Freeform 8"/>
            <p:cNvSpPr>
              <a:spLocks/>
            </p:cNvSpPr>
            <p:nvPr/>
          </p:nvSpPr>
          <p:spPr bwMode="gray">
            <a:xfrm>
              <a:off x="2290" y="3030"/>
              <a:ext cx="1832" cy="408"/>
            </a:xfrm>
            <a:custGeom>
              <a:avLst/>
              <a:gdLst>
                <a:gd name="T0" fmla="*/ 1832 w 1832"/>
                <a:gd name="T1" fmla="*/ 32 h 408"/>
                <a:gd name="T2" fmla="*/ 1830 w 1832"/>
                <a:gd name="T3" fmla="*/ 66 h 408"/>
                <a:gd name="T4" fmla="*/ 1814 w 1832"/>
                <a:gd name="T5" fmla="*/ 128 h 408"/>
                <a:gd name="T6" fmla="*/ 1788 w 1832"/>
                <a:gd name="T7" fmla="*/ 188 h 408"/>
                <a:gd name="T8" fmla="*/ 1754 w 1832"/>
                <a:gd name="T9" fmla="*/ 240 h 408"/>
                <a:gd name="T10" fmla="*/ 1712 w 1832"/>
                <a:gd name="T11" fmla="*/ 288 h 408"/>
                <a:gd name="T12" fmla="*/ 1664 w 1832"/>
                <a:gd name="T13" fmla="*/ 330 h 408"/>
                <a:gd name="T14" fmla="*/ 1610 w 1832"/>
                <a:gd name="T15" fmla="*/ 362 h 408"/>
                <a:gd name="T16" fmla="*/ 1550 w 1832"/>
                <a:gd name="T17" fmla="*/ 388 h 408"/>
                <a:gd name="T18" fmla="*/ 1486 w 1832"/>
                <a:gd name="T19" fmla="*/ 402 h 408"/>
                <a:gd name="T20" fmla="*/ 1418 w 1832"/>
                <a:gd name="T21" fmla="*/ 408 h 408"/>
                <a:gd name="T22" fmla="*/ 0 w 1832"/>
                <a:gd name="T23" fmla="*/ 408 h 408"/>
                <a:gd name="T24" fmla="*/ 0 w 1832"/>
                <a:gd name="T25" fmla="*/ 0 h 408"/>
                <a:gd name="T26" fmla="*/ 1832 w 1832"/>
                <a:gd name="T27" fmla="*/ 0 h 408"/>
                <a:gd name="T28" fmla="*/ 1832 w 1832"/>
                <a:gd name="T29" fmla="*/ 32 h 408"/>
                <a:gd name="T30" fmla="*/ 1832 w 1832"/>
                <a:gd name="T31" fmla="*/ 32 h 4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32"/>
                <a:gd name="T49" fmla="*/ 0 h 408"/>
                <a:gd name="T50" fmla="*/ 1832 w 1832"/>
                <a:gd name="T51" fmla="*/ 408 h 4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32" h="408">
                  <a:moveTo>
                    <a:pt x="1832" y="32"/>
                  </a:moveTo>
                  <a:lnTo>
                    <a:pt x="1830" y="66"/>
                  </a:lnTo>
                  <a:lnTo>
                    <a:pt x="1814" y="128"/>
                  </a:lnTo>
                  <a:lnTo>
                    <a:pt x="1788" y="188"/>
                  </a:lnTo>
                  <a:lnTo>
                    <a:pt x="1754" y="240"/>
                  </a:lnTo>
                  <a:lnTo>
                    <a:pt x="1712" y="288"/>
                  </a:lnTo>
                  <a:lnTo>
                    <a:pt x="1664" y="330"/>
                  </a:lnTo>
                  <a:lnTo>
                    <a:pt x="1610" y="362"/>
                  </a:lnTo>
                  <a:lnTo>
                    <a:pt x="1550" y="388"/>
                  </a:lnTo>
                  <a:lnTo>
                    <a:pt x="1486" y="402"/>
                  </a:lnTo>
                  <a:lnTo>
                    <a:pt x="1418" y="408"/>
                  </a:lnTo>
                  <a:lnTo>
                    <a:pt x="0" y="408"/>
                  </a:lnTo>
                  <a:lnTo>
                    <a:pt x="0" y="0"/>
                  </a:lnTo>
                  <a:lnTo>
                    <a:pt x="1832" y="0"/>
                  </a:lnTo>
                  <a:lnTo>
                    <a:pt x="1832" y="32"/>
                  </a:lnTo>
                  <a:close/>
                </a:path>
              </a:pathLst>
            </a:custGeom>
            <a:solidFill>
              <a:srgbClr val="98B5B6"/>
            </a:soli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gray">
            <a:xfrm>
              <a:off x="3810" y="3058"/>
              <a:ext cx="288" cy="334"/>
            </a:xfrm>
            <a:custGeom>
              <a:avLst/>
              <a:gdLst>
                <a:gd name="T0" fmla="*/ 288 w 288"/>
                <a:gd name="T1" fmla="*/ 0 h 334"/>
                <a:gd name="T2" fmla="*/ 284 w 288"/>
                <a:gd name="T3" fmla="*/ 52 h 334"/>
                <a:gd name="T4" fmla="*/ 272 w 288"/>
                <a:gd name="T5" fmla="*/ 98 h 334"/>
                <a:gd name="T6" fmla="*/ 254 w 288"/>
                <a:gd name="T7" fmla="*/ 140 h 334"/>
                <a:gd name="T8" fmla="*/ 230 w 288"/>
                <a:gd name="T9" fmla="*/ 176 h 334"/>
                <a:gd name="T10" fmla="*/ 204 w 288"/>
                <a:gd name="T11" fmla="*/ 208 h 334"/>
                <a:gd name="T12" fmla="*/ 174 w 288"/>
                <a:gd name="T13" fmla="*/ 238 h 334"/>
                <a:gd name="T14" fmla="*/ 144 w 288"/>
                <a:gd name="T15" fmla="*/ 262 h 334"/>
                <a:gd name="T16" fmla="*/ 112 w 288"/>
                <a:gd name="T17" fmla="*/ 282 h 334"/>
                <a:gd name="T18" fmla="*/ 84 w 288"/>
                <a:gd name="T19" fmla="*/ 298 h 334"/>
                <a:gd name="T20" fmla="*/ 56 w 288"/>
                <a:gd name="T21" fmla="*/ 312 h 334"/>
                <a:gd name="T22" fmla="*/ 34 w 288"/>
                <a:gd name="T23" fmla="*/ 322 h 334"/>
                <a:gd name="T24" fmla="*/ 16 w 288"/>
                <a:gd name="T25" fmla="*/ 328 h 334"/>
                <a:gd name="T26" fmla="*/ 4 w 288"/>
                <a:gd name="T27" fmla="*/ 332 h 334"/>
                <a:gd name="T28" fmla="*/ 0 w 288"/>
                <a:gd name="T29" fmla="*/ 334 h 334"/>
                <a:gd name="T30" fmla="*/ 4 w 288"/>
                <a:gd name="T31" fmla="*/ 332 h 334"/>
                <a:gd name="T32" fmla="*/ 16 w 288"/>
                <a:gd name="T33" fmla="*/ 326 h 334"/>
                <a:gd name="T34" fmla="*/ 34 w 288"/>
                <a:gd name="T35" fmla="*/ 318 h 334"/>
                <a:gd name="T36" fmla="*/ 56 w 288"/>
                <a:gd name="T37" fmla="*/ 304 h 334"/>
                <a:gd name="T38" fmla="*/ 84 w 288"/>
                <a:gd name="T39" fmla="*/ 288 h 334"/>
                <a:gd name="T40" fmla="*/ 112 w 288"/>
                <a:gd name="T41" fmla="*/ 266 h 334"/>
                <a:gd name="T42" fmla="*/ 142 w 288"/>
                <a:gd name="T43" fmla="*/ 242 h 334"/>
                <a:gd name="T44" fmla="*/ 170 w 288"/>
                <a:gd name="T45" fmla="*/ 212 h 334"/>
                <a:gd name="T46" fmla="*/ 196 w 288"/>
                <a:gd name="T47" fmla="*/ 180 h 334"/>
                <a:gd name="T48" fmla="*/ 220 w 288"/>
                <a:gd name="T49" fmla="*/ 142 h 334"/>
                <a:gd name="T50" fmla="*/ 238 w 288"/>
                <a:gd name="T51" fmla="*/ 100 h 334"/>
                <a:gd name="T52" fmla="*/ 250 w 288"/>
                <a:gd name="T53" fmla="*/ 54 h 334"/>
                <a:gd name="T54" fmla="*/ 254 w 288"/>
                <a:gd name="T55" fmla="*/ 2 h 334"/>
                <a:gd name="T56" fmla="*/ 288 w 288"/>
                <a:gd name="T57" fmla="*/ 0 h 33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334"/>
                <a:gd name="T89" fmla="*/ 288 w 288"/>
                <a:gd name="T90" fmla="*/ 334 h 33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334">
                  <a:moveTo>
                    <a:pt x="288" y="0"/>
                  </a:moveTo>
                  <a:lnTo>
                    <a:pt x="284" y="52"/>
                  </a:lnTo>
                  <a:lnTo>
                    <a:pt x="272" y="98"/>
                  </a:lnTo>
                  <a:lnTo>
                    <a:pt x="254" y="140"/>
                  </a:lnTo>
                  <a:lnTo>
                    <a:pt x="230" y="176"/>
                  </a:lnTo>
                  <a:lnTo>
                    <a:pt x="204" y="208"/>
                  </a:lnTo>
                  <a:lnTo>
                    <a:pt x="174" y="238"/>
                  </a:lnTo>
                  <a:lnTo>
                    <a:pt x="144" y="262"/>
                  </a:lnTo>
                  <a:lnTo>
                    <a:pt x="112" y="282"/>
                  </a:lnTo>
                  <a:lnTo>
                    <a:pt x="84" y="298"/>
                  </a:lnTo>
                  <a:lnTo>
                    <a:pt x="56" y="312"/>
                  </a:lnTo>
                  <a:lnTo>
                    <a:pt x="34" y="322"/>
                  </a:lnTo>
                  <a:lnTo>
                    <a:pt x="16" y="328"/>
                  </a:lnTo>
                  <a:lnTo>
                    <a:pt x="4" y="332"/>
                  </a:lnTo>
                  <a:lnTo>
                    <a:pt x="0" y="334"/>
                  </a:lnTo>
                  <a:lnTo>
                    <a:pt x="4" y="332"/>
                  </a:lnTo>
                  <a:lnTo>
                    <a:pt x="16" y="326"/>
                  </a:lnTo>
                  <a:lnTo>
                    <a:pt x="34" y="318"/>
                  </a:lnTo>
                  <a:lnTo>
                    <a:pt x="56" y="304"/>
                  </a:lnTo>
                  <a:lnTo>
                    <a:pt x="84" y="288"/>
                  </a:lnTo>
                  <a:lnTo>
                    <a:pt x="112" y="266"/>
                  </a:lnTo>
                  <a:lnTo>
                    <a:pt x="142" y="242"/>
                  </a:lnTo>
                  <a:lnTo>
                    <a:pt x="170" y="212"/>
                  </a:lnTo>
                  <a:lnTo>
                    <a:pt x="196" y="180"/>
                  </a:lnTo>
                  <a:lnTo>
                    <a:pt x="220" y="142"/>
                  </a:lnTo>
                  <a:lnTo>
                    <a:pt x="238" y="100"/>
                  </a:lnTo>
                  <a:lnTo>
                    <a:pt x="250" y="54"/>
                  </a:lnTo>
                  <a:lnTo>
                    <a:pt x="254" y="2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rgbClr val="FFFFFF">
                <a:alpha val="49019"/>
              </a:srgbClr>
            </a:soli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0" y="1035332"/>
            <a:ext cx="9144000" cy="122238"/>
            <a:chOff x="0" y="1896"/>
            <a:chExt cx="5760" cy="120"/>
          </a:xfrm>
        </p:grpSpPr>
        <p:sp>
          <p:nvSpPr>
            <p:cNvPr id="28" name="Rectangle 3"/>
            <p:cNvSpPr>
              <a:spLocks noChangeArrowheads="1"/>
            </p:cNvSpPr>
            <p:nvPr/>
          </p:nvSpPr>
          <p:spPr bwMode="gray">
            <a:xfrm>
              <a:off x="0" y="1896"/>
              <a:ext cx="5760" cy="4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ECECEC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" name="Rectangle 4"/>
            <p:cNvSpPr>
              <a:spLocks noChangeArrowheads="1"/>
            </p:cNvSpPr>
            <p:nvPr/>
          </p:nvSpPr>
          <p:spPr bwMode="gray">
            <a:xfrm>
              <a:off x="0" y="1942"/>
              <a:ext cx="5760" cy="74"/>
            </a:xfrm>
            <a:prstGeom prst="rect">
              <a:avLst/>
            </a:prstGeom>
            <a:gradFill rotWithShape="1">
              <a:gsLst>
                <a:gs pos="0">
                  <a:srgbClr val="CFCFCF"/>
                </a:gs>
                <a:gs pos="100000">
                  <a:srgbClr val="5F5F5F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9" name="Oval 15"/>
          <p:cNvSpPr>
            <a:spLocks noChangeArrowheads="1"/>
          </p:cNvSpPr>
          <p:nvPr/>
        </p:nvSpPr>
        <p:spPr bwMode="gray">
          <a:xfrm rot="-4500000">
            <a:off x="503293" y="712163"/>
            <a:ext cx="1393825" cy="519351"/>
          </a:xfrm>
          <a:prstGeom prst="ellipse">
            <a:avLst/>
          </a:prstGeom>
          <a:gradFill rotWithShape="1">
            <a:gsLst>
              <a:gs pos="0">
                <a:srgbClr val="53696A"/>
              </a:gs>
              <a:gs pos="100000">
                <a:srgbClr val="83A6A7">
                  <a:alpha val="0"/>
                </a:srgb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0" name="Oval 13"/>
          <p:cNvSpPr>
            <a:spLocks noChangeArrowheads="1"/>
          </p:cNvSpPr>
          <p:nvPr/>
        </p:nvSpPr>
        <p:spPr bwMode="gray">
          <a:xfrm rot="-4500000">
            <a:off x="1129211" y="730501"/>
            <a:ext cx="259766" cy="519351"/>
          </a:xfrm>
          <a:prstGeom prst="ellipse">
            <a:avLst/>
          </a:prstGeom>
          <a:gradFill rotWithShape="1">
            <a:gsLst>
              <a:gs pos="0">
                <a:srgbClr val="83A6A7">
                  <a:alpha val="32001"/>
                </a:srgbClr>
              </a:gs>
              <a:gs pos="100000">
                <a:srgbClr val="000000">
                  <a:alpha val="89998"/>
                </a:srgb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1" name="Oval 16"/>
          <p:cNvSpPr>
            <a:spLocks noChangeArrowheads="1"/>
          </p:cNvSpPr>
          <p:nvPr/>
        </p:nvSpPr>
        <p:spPr bwMode="gray">
          <a:xfrm rot="-4500000">
            <a:off x="448180" y="719526"/>
            <a:ext cx="1257300" cy="519351"/>
          </a:xfrm>
          <a:prstGeom prst="ellipse">
            <a:avLst/>
          </a:prstGeom>
          <a:solidFill>
            <a:srgbClr val="000000"/>
          </a:solidFill>
          <a:ln w="38100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170" name="Text Box 4"/>
          <p:cNvSpPr txBox="1">
            <a:spLocks noChangeArrowheads="1"/>
          </p:cNvSpPr>
          <p:nvPr/>
        </p:nvSpPr>
        <p:spPr bwMode="auto">
          <a:xfrm>
            <a:off x="1095375" y="931863"/>
            <a:ext cx="184150" cy="3476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endParaRPr lang="ko-KR" altLang="ko-KR" sz="1400">
              <a:latin typeface="Arial" charset="0"/>
              <a:ea typeface="굴림" charset="-127"/>
            </a:endParaRP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 rot="16200000">
            <a:off x="413743" y="148933"/>
            <a:ext cx="1121813" cy="1523939"/>
            <a:chOff x="4166" y="1706"/>
            <a:chExt cx="1252" cy="1252"/>
          </a:xfrm>
        </p:grpSpPr>
        <p:sp>
          <p:nvSpPr>
            <p:cNvPr id="23" name="Oval 18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24" name="Oval 19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25" name="Oval 20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26" name="Oval 21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40" y="567703"/>
            <a:ext cx="1000018" cy="684605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74757" y="6321016"/>
            <a:ext cx="8834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A7A0A"/>
                </a:solidFill>
                <a:latin typeface="Batang" pitchFamily="18" charset="-127"/>
                <a:ea typeface="Batang" pitchFamily="18" charset="-127"/>
              </a:rPr>
              <a:t>Accuracy,  Innovation,  Customer - oriented,  Long-term relationship </a:t>
            </a:r>
            <a:endParaRPr lang="en-US" b="1" dirty="0">
              <a:solidFill>
                <a:srgbClr val="0A7A0A"/>
              </a:solidFill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842865" y="539420"/>
            <a:ext cx="2984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3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 LIST</a:t>
            </a:r>
            <a:r>
              <a:rPr lang="en-US" altLang="ko-KR" sz="2000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sz="20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B2C0806B-91CC-4C6A-8F0D-407294442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717364"/>
              </p:ext>
            </p:extLst>
          </p:nvPr>
        </p:nvGraphicFramePr>
        <p:xfrm>
          <a:off x="1474658" y="1476758"/>
          <a:ext cx="6827711" cy="46088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107">
                  <a:extLst>
                    <a:ext uri="{9D8B030D-6E8A-4147-A177-3AD203B41FA5}">
                      <a16:colId xmlns:a16="http://schemas.microsoft.com/office/drawing/2014/main" val="41715333"/>
                    </a:ext>
                  </a:extLst>
                </a:gridCol>
                <a:gridCol w="2314226">
                  <a:extLst>
                    <a:ext uri="{9D8B030D-6E8A-4147-A177-3AD203B41FA5}">
                      <a16:colId xmlns:a16="http://schemas.microsoft.com/office/drawing/2014/main" val="1494777425"/>
                    </a:ext>
                  </a:extLst>
                </a:gridCol>
                <a:gridCol w="1700113">
                  <a:extLst>
                    <a:ext uri="{9D8B030D-6E8A-4147-A177-3AD203B41FA5}">
                      <a16:colId xmlns:a16="http://schemas.microsoft.com/office/drawing/2014/main" val="3714365547"/>
                    </a:ext>
                  </a:extLst>
                </a:gridCol>
                <a:gridCol w="1745265">
                  <a:extLst>
                    <a:ext uri="{9D8B030D-6E8A-4147-A177-3AD203B41FA5}">
                      <a16:colId xmlns:a16="http://schemas.microsoft.com/office/drawing/2014/main" val="3490757977"/>
                    </a:ext>
                  </a:extLst>
                </a:gridCol>
              </a:tblGrid>
              <a:tr h="407472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48" marR="7748" marT="7748" marB="0" anchor="ctr"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MACHINE NAME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48" marR="7748" marT="7748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INDONESIA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48" marR="7748" marT="7748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KOREA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48" marR="7748" marT="7748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639641"/>
                  </a:ext>
                </a:extLst>
              </a:tr>
              <a:tr h="3501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UNIT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48" marR="7748" marT="7748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UNIT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48" marR="7748" marT="7748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519569"/>
                  </a:ext>
                </a:extLst>
              </a:tr>
              <a:tr h="3501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48" marR="7748" marT="7748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PROFILE GRINDING M/C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48" marR="7748" marT="7748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PLAN </a:t>
                      </a:r>
                      <a:r>
                        <a:rPr lang="en-US" sz="12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2022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48" marR="7748" marT="7748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3 UNIT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48" marR="7748" marT="7748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317081"/>
                  </a:ext>
                </a:extLst>
              </a:tr>
              <a:tr h="3501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48" marR="7748" marT="7748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CNC MILLING M/C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48" marR="7748" marT="7748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UNIT</a:t>
                      </a:r>
                    </a:p>
                  </a:txBody>
                  <a:tcPr marL="7748" marR="7748" marT="7748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3 UNIT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48" marR="7748" marT="7748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609801"/>
                  </a:ext>
                </a:extLst>
              </a:tr>
              <a:tr h="3501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48" marR="7748" marT="7748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WEDM  M/C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48" marR="7748" marT="7748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12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UNIT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48" marR="7748" marT="7748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10 UNIT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48" marR="7748" marT="7748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172542"/>
                  </a:ext>
                </a:extLst>
              </a:tr>
              <a:tr h="3501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48" marR="7748" marT="7748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EDM  M/C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48" marR="7748" marT="7748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r>
                        <a:rPr lang="en-US" sz="1200" u="none" strike="noStrike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UNIT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48" marR="7748" marT="7748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5 UNIT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48" marR="7748" marT="7748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383494"/>
                  </a:ext>
                </a:extLst>
              </a:tr>
              <a:tr h="3501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48" marR="7748" marT="7748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SURFACE GRINDING M/C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48" marR="7748" marT="7748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r>
                        <a:rPr lang="en-US" sz="12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UNIT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48" marR="7748" marT="7748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7 UNIT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48" marR="7748" marT="7748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52833"/>
                  </a:ext>
                </a:extLst>
              </a:tr>
              <a:tr h="3501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48" marR="7748" marT="7748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EXTERNAL GRINDING M/C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48" marR="7748" marT="7748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2  UNIT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48" marR="7748" marT="7748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5 UNIT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48" marR="7748" marT="7748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208006"/>
                  </a:ext>
                </a:extLst>
              </a:tr>
              <a:tr h="3501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48" marR="7748" marT="7748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INTERNAL GRINDING M/C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48" marR="7748" marT="7748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  UNIT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48" marR="7748" marT="7748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5 UNIT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48" marR="7748" marT="7748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936698"/>
                  </a:ext>
                </a:extLst>
              </a:tr>
              <a:tr h="3501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48" marR="7748" marT="7748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CNC LATHE  M/C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48" marR="7748" marT="7748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PLAN </a:t>
                      </a:r>
                      <a:r>
                        <a:rPr lang="en-US" sz="12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2022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48" marR="7748" marT="7748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15 UNIT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48" marR="7748" marT="7748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214068"/>
                  </a:ext>
                </a:extLst>
              </a:tr>
              <a:tr h="3501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48" marR="7748" marT="7748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LASER MARKING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48" marR="7748" marT="7748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 UNIT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48" marR="7748" marT="7748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 UNIT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48" marR="7748" marT="7748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768486"/>
                  </a:ext>
                </a:extLst>
              </a:tr>
              <a:tr h="3501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48" marR="7748" marT="7748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SUPERDRILL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48" marR="7748" marT="7748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 UNIT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48" marR="7748" marT="7748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 UNIT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48" marR="7748" marT="7748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01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48" marR="7748" marT="7748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INJECTION PLASTIC M/C</a:t>
                      </a:r>
                    </a:p>
                  </a:txBody>
                  <a:tcPr marL="7748" marR="7748" marT="7748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12 </a:t>
                      </a:r>
                      <a:r>
                        <a:rPr lang="en-U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UNIT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48" marR="7748" marT="7748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10 </a:t>
                      </a:r>
                      <a:r>
                        <a:rPr lang="en-U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UNIT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48" marR="7748" marT="7748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07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6251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 flipV="1">
            <a:off x="1671884" y="764704"/>
            <a:ext cx="3397250" cy="400050"/>
            <a:chOff x="2290" y="3030"/>
            <a:chExt cx="1832" cy="408"/>
          </a:xfrm>
        </p:grpSpPr>
        <p:sp>
          <p:nvSpPr>
            <p:cNvPr id="31" name="Freeform 8"/>
            <p:cNvSpPr>
              <a:spLocks/>
            </p:cNvSpPr>
            <p:nvPr/>
          </p:nvSpPr>
          <p:spPr bwMode="gray">
            <a:xfrm>
              <a:off x="2290" y="3030"/>
              <a:ext cx="1832" cy="408"/>
            </a:xfrm>
            <a:custGeom>
              <a:avLst/>
              <a:gdLst>
                <a:gd name="T0" fmla="*/ 1832 w 1832"/>
                <a:gd name="T1" fmla="*/ 32 h 408"/>
                <a:gd name="T2" fmla="*/ 1830 w 1832"/>
                <a:gd name="T3" fmla="*/ 66 h 408"/>
                <a:gd name="T4" fmla="*/ 1814 w 1832"/>
                <a:gd name="T5" fmla="*/ 128 h 408"/>
                <a:gd name="T6" fmla="*/ 1788 w 1832"/>
                <a:gd name="T7" fmla="*/ 188 h 408"/>
                <a:gd name="T8" fmla="*/ 1754 w 1832"/>
                <a:gd name="T9" fmla="*/ 240 h 408"/>
                <a:gd name="T10" fmla="*/ 1712 w 1832"/>
                <a:gd name="T11" fmla="*/ 288 h 408"/>
                <a:gd name="T12" fmla="*/ 1664 w 1832"/>
                <a:gd name="T13" fmla="*/ 330 h 408"/>
                <a:gd name="T14" fmla="*/ 1610 w 1832"/>
                <a:gd name="T15" fmla="*/ 362 h 408"/>
                <a:gd name="T16" fmla="*/ 1550 w 1832"/>
                <a:gd name="T17" fmla="*/ 388 h 408"/>
                <a:gd name="T18" fmla="*/ 1486 w 1832"/>
                <a:gd name="T19" fmla="*/ 402 h 408"/>
                <a:gd name="T20" fmla="*/ 1418 w 1832"/>
                <a:gd name="T21" fmla="*/ 408 h 408"/>
                <a:gd name="T22" fmla="*/ 0 w 1832"/>
                <a:gd name="T23" fmla="*/ 408 h 408"/>
                <a:gd name="T24" fmla="*/ 0 w 1832"/>
                <a:gd name="T25" fmla="*/ 0 h 408"/>
                <a:gd name="T26" fmla="*/ 1832 w 1832"/>
                <a:gd name="T27" fmla="*/ 0 h 408"/>
                <a:gd name="T28" fmla="*/ 1832 w 1832"/>
                <a:gd name="T29" fmla="*/ 32 h 408"/>
                <a:gd name="T30" fmla="*/ 1832 w 1832"/>
                <a:gd name="T31" fmla="*/ 32 h 4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32"/>
                <a:gd name="T49" fmla="*/ 0 h 408"/>
                <a:gd name="T50" fmla="*/ 1832 w 1832"/>
                <a:gd name="T51" fmla="*/ 408 h 4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32" h="408">
                  <a:moveTo>
                    <a:pt x="1832" y="32"/>
                  </a:moveTo>
                  <a:lnTo>
                    <a:pt x="1830" y="66"/>
                  </a:lnTo>
                  <a:lnTo>
                    <a:pt x="1814" y="128"/>
                  </a:lnTo>
                  <a:lnTo>
                    <a:pt x="1788" y="188"/>
                  </a:lnTo>
                  <a:lnTo>
                    <a:pt x="1754" y="240"/>
                  </a:lnTo>
                  <a:lnTo>
                    <a:pt x="1712" y="288"/>
                  </a:lnTo>
                  <a:lnTo>
                    <a:pt x="1664" y="330"/>
                  </a:lnTo>
                  <a:lnTo>
                    <a:pt x="1610" y="362"/>
                  </a:lnTo>
                  <a:lnTo>
                    <a:pt x="1550" y="388"/>
                  </a:lnTo>
                  <a:lnTo>
                    <a:pt x="1486" y="402"/>
                  </a:lnTo>
                  <a:lnTo>
                    <a:pt x="1418" y="408"/>
                  </a:lnTo>
                  <a:lnTo>
                    <a:pt x="0" y="408"/>
                  </a:lnTo>
                  <a:lnTo>
                    <a:pt x="0" y="0"/>
                  </a:lnTo>
                  <a:lnTo>
                    <a:pt x="1832" y="0"/>
                  </a:lnTo>
                  <a:lnTo>
                    <a:pt x="1832" y="32"/>
                  </a:lnTo>
                  <a:close/>
                </a:path>
              </a:pathLst>
            </a:custGeom>
            <a:solidFill>
              <a:srgbClr val="98B5B6"/>
            </a:soli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gray">
            <a:xfrm>
              <a:off x="3810" y="3058"/>
              <a:ext cx="288" cy="334"/>
            </a:xfrm>
            <a:custGeom>
              <a:avLst/>
              <a:gdLst>
                <a:gd name="T0" fmla="*/ 288 w 288"/>
                <a:gd name="T1" fmla="*/ 0 h 334"/>
                <a:gd name="T2" fmla="*/ 284 w 288"/>
                <a:gd name="T3" fmla="*/ 52 h 334"/>
                <a:gd name="T4" fmla="*/ 272 w 288"/>
                <a:gd name="T5" fmla="*/ 98 h 334"/>
                <a:gd name="T6" fmla="*/ 254 w 288"/>
                <a:gd name="T7" fmla="*/ 140 h 334"/>
                <a:gd name="T8" fmla="*/ 230 w 288"/>
                <a:gd name="T9" fmla="*/ 176 h 334"/>
                <a:gd name="T10" fmla="*/ 204 w 288"/>
                <a:gd name="T11" fmla="*/ 208 h 334"/>
                <a:gd name="T12" fmla="*/ 174 w 288"/>
                <a:gd name="T13" fmla="*/ 238 h 334"/>
                <a:gd name="T14" fmla="*/ 144 w 288"/>
                <a:gd name="T15" fmla="*/ 262 h 334"/>
                <a:gd name="T16" fmla="*/ 112 w 288"/>
                <a:gd name="T17" fmla="*/ 282 h 334"/>
                <a:gd name="T18" fmla="*/ 84 w 288"/>
                <a:gd name="T19" fmla="*/ 298 h 334"/>
                <a:gd name="T20" fmla="*/ 56 w 288"/>
                <a:gd name="T21" fmla="*/ 312 h 334"/>
                <a:gd name="T22" fmla="*/ 34 w 288"/>
                <a:gd name="T23" fmla="*/ 322 h 334"/>
                <a:gd name="T24" fmla="*/ 16 w 288"/>
                <a:gd name="T25" fmla="*/ 328 h 334"/>
                <a:gd name="T26" fmla="*/ 4 w 288"/>
                <a:gd name="T27" fmla="*/ 332 h 334"/>
                <a:gd name="T28" fmla="*/ 0 w 288"/>
                <a:gd name="T29" fmla="*/ 334 h 334"/>
                <a:gd name="T30" fmla="*/ 4 w 288"/>
                <a:gd name="T31" fmla="*/ 332 h 334"/>
                <a:gd name="T32" fmla="*/ 16 w 288"/>
                <a:gd name="T33" fmla="*/ 326 h 334"/>
                <a:gd name="T34" fmla="*/ 34 w 288"/>
                <a:gd name="T35" fmla="*/ 318 h 334"/>
                <a:gd name="T36" fmla="*/ 56 w 288"/>
                <a:gd name="T37" fmla="*/ 304 h 334"/>
                <a:gd name="T38" fmla="*/ 84 w 288"/>
                <a:gd name="T39" fmla="*/ 288 h 334"/>
                <a:gd name="T40" fmla="*/ 112 w 288"/>
                <a:gd name="T41" fmla="*/ 266 h 334"/>
                <a:gd name="T42" fmla="*/ 142 w 288"/>
                <a:gd name="T43" fmla="*/ 242 h 334"/>
                <a:gd name="T44" fmla="*/ 170 w 288"/>
                <a:gd name="T45" fmla="*/ 212 h 334"/>
                <a:gd name="T46" fmla="*/ 196 w 288"/>
                <a:gd name="T47" fmla="*/ 180 h 334"/>
                <a:gd name="T48" fmla="*/ 220 w 288"/>
                <a:gd name="T49" fmla="*/ 142 h 334"/>
                <a:gd name="T50" fmla="*/ 238 w 288"/>
                <a:gd name="T51" fmla="*/ 100 h 334"/>
                <a:gd name="T52" fmla="*/ 250 w 288"/>
                <a:gd name="T53" fmla="*/ 54 h 334"/>
                <a:gd name="T54" fmla="*/ 254 w 288"/>
                <a:gd name="T55" fmla="*/ 2 h 334"/>
                <a:gd name="T56" fmla="*/ 288 w 288"/>
                <a:gd name="T57" fmla="*/ 0 h 33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334"/>
                <a:gd name="T89" fmla="*/ 288 w 288"/>
                <a:gd name="T90" fmla="*/ 334 h 33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334">
                  <a:moveTo>
                    <a:pt x="288" y="0"/>
                  </a:moveTo>
                  <a:lnTo>
                    <a:pt x="284" y="52"/>
                  </a:lnTo>
                  <a:lnTo>
                    <a:pt x="272" y="98"/>
                  </a:lnTo>
                  <a:lnTo>
                    <a:pt x="254" y="140"/>
                  </a:lnTo>
                  <a:lnTo>
                    <a:pt x="230" y="176"/>
                  </a:lnTo>
                  <a:lnTo>
                    <a:pt x="204" y="208"/>
                  </a:lnTo>
                  <a:lnTo>
                    <a:pt x="174" y="238"/>
                  </a:lnTo>
                  <a:lnTo>
                    <a:pt x="144" y="262"/>
                  </a:lnTo>
                  <a:lnTo>
                    <a:pt x="112" y="282"/>
                  </a:lnTo>
                  <a:lnTo>
                    <a:pt x="84" y="298"/>
                  </a:lnTo>
                  <a:lnTo>
                    <a:pt x="56" y="312"/>
                  </a:lnTo>
                  <a:lnTo>
                    <a:pt x="34" y="322"/>
                  </a:lnTo>
                  <a:lnTo>
                    <a:pt x="16" y="328"/>
                  </a:lnTo>
                  <a:lnTo>
                    <a:pt x="4" y="332"/>
                  </a:lnTo>
                  <a:lnTo>
                    <a:pt x="0" y="334"/>
                  </a:lnTo>
                  <a:lnTo>
                    <a:pt x="4" y="332"/>
                  </a:lnTo>
                  <a:lnTo>
                    <a:pt x="16" y="326"/>
                  </a:lnTo>
                  <a:lnTo>
                    <a:pt x="34" y="318"/>
                  </a:lnTo>
                  <a:lnTo>
                    <a:pt x="56" y="304"/>
                  </a:lnTo>
                  <a:lnTo>
                    <a:pt x="84" y="288"/>
                  </a:lnTo>
                  <a:lnTo>
                    <a:pt x="112" y="266"/>
                  </a:lnTo>
                  <a:lnTo>
                    <a:pt x="142" y="242"/>
                  </a:lnTo>
                  <a:lnTo>
                    <a:pt x="170" y="212"/>
                  </a:lnTo>
                  <a:lnTo>
                    <a:pt x="196" y="180"/>
                  </a:lnTo>
                  <a:lnTo>
                    <a:pt x="220" y="142"/>
                  </a:lnTo>
                  <a:lnTo>
                    <a:pt x="238" y="100"/>
                  </a:lnTo>
                  <a:lnTo>
                    <a:pt x="250" y="54"/>
                  </a:lnTo>
                  <a:lnTo>
                    <a:pt x="254" y="2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rgbClr val="FFFFFF">
                <a:alpha val="49019"/>
              </a:srgbClr>
            </a:soli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0" y="1035332"/>
            <a:ext cx="9144000" cy="122238"/>
            <a:chOff x="0" y="1896"/>
            <a:chExt cx="5760" cy="120"/>
          </a:xfrm>
        </p:grpSpPr>
        <p:sp>
          <p:nvSpPr>
            <p:cNvPr id="28" name="Rectangle 3"/>
            <p:cNvSpPr>
              <a:spLocks noChangeArrowheads="1"/>
            </p:cNvSpPr>
            <p:nvPr/>
          </p:nvSpPr>
          <p:spPr bwMode="gray">
            <a:xfrm>
              <a:off x="0" y="1896"/>
              <a:ext cx="5760" cy="4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ECECEC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" name="Rectangle 4"/>
            <p:cNvSpPr>
              <a:spLocks noChangeArrowheads="1"/>
            </p:cNvSpPr>
            <p:nvPr/>
          </p:nvSpPr>
          <p:spPr bwMode="gray">
            <a:xfrm>
              <a:off x="0" y="1942"/>
              <a:ext cx="5760" cy="74"/>
            </a:xfrm>
            <a:prstGeom prst="rect">
              <a:avLst/>
            </a:prstGeom>
            <a:gradFill rotWithShape="1">
              <a:gsLst>
                <a:gs pos="0">
                  <a:srgbClr val="CFCFCF"/>
                </a:gs>
                <a:gs pos="100000">
                  <a:srgbClr val="5F5F5F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9" name="Oval 15"/>
          <p:cNvSpPr>
            <a:spLocks noChangeArrowheads="1"/>
          </p:cNvSpPr>
          <p:nvPr/>
        </p:nvSpPr>
        <p:spPr bwMode="gray">
          <a:xfrm rot="-4500000">
            <a:off x="503293" y="712163"/>
            <a:ext cx="1393825" cy="519351"/>
          </a:xfrm>
          <a:prstGeom prst="ellipse">
            <a:avLst/>
          </a:prstGeom>
          <a:gradFill rotWithShape="1">
            <a:gsLst>
              <a:gs pos="0">
                <a:srgbClr val="53696A"/>
              </a:gs>
              <a:gs pos="100000">
                <a:srgbClr val="83A6A7">
                  <a:alpha val="0"/>
                </a:srgb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0" name="Oval 13"/>
          <p:cNvSpPr>
            <a:spLocks noChangeArrowheads="1"/>
          </p:cNvSpPr>
          <p:nvPr/>
        </p:nvSpPr>
        <p:spPr bwMode="gray">
          <a:xfrm rot="-4500000">
            <a:off x="1129211" y="730501"/>
            <a:ext cx="259766" cy="519351"/>
          </a:xfrm>
          <a:prstGeom prst="ellipse">
            <a:avLst/>
          </a:prstGeom>
          <a:gradFill rotWithShape="1">
            <a:gsLst>
              <a:gs pos="0">
                <a:srgbClr val="83A6A7">
                  <a:alpha val="32001"/>
                </a:srgbClr>
              </a:gs>
              <a:gs pos="100000">
                <a:srgbClr val="000000">
                  <a:alpha val="89998"/>
                </a:srgb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1" name="Oval 16"/>
          <p:cNvSpPr>
            <a:spLocks noChangeArrowheads="1"/>
          </p:cNvSpPr>
          <p:nvPr/>
        </p:nvSpPr>
        <p:spPr bwMode="gray">
          <a:xfrm rot="-4500000">
            <a:off x="448180" y="719526"/>
            <a:ext cx="1257300" cy="519351"/>
          </a:xfrm>
          <a:prstGeom prst="ellipse">
            <a:avLst/>
          </a:prstGeom>
          <a:solidFill>
            <a:srgbClr val="000000"/>
          </a:solidFill>
          <a:ln w="38100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170" name="Text Box 4"/>
          <p:cNvSpPr txBox="1">
            <a:spLocks noChangeArrowheads="1"/>
          </p:cNvSpPr>
          <p:nvPr/>
        </p:nvSpPr>
        <p:spPr bwMode="auto">
          <a:xfrm>
            <a:off x="1095375" y="931863"/>
            <a:ext cx="184150" cy="3476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endParaRPr lang="ko-KR" altLang="ko-KR" sz="1400">
              <a:latin typeface="Arial" charset="0"/>
              <a:ea typeface="굴림" charset="-127"/>
            </a:endParaRP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 rot="16200000">
            <a:off x="413743" y="148933"/>
            <a:ext cx="1121813" cy="1523939"/>
            <a:chOff x="4166" y="1706"/>
            <a:chExt cx="1252" cy="1252"/>
          </a:xfrm>
        </p:grpSpPr>
        <p:sp>
          <p:nvSpPr>
            <p:cNvPr id="23" name="Oval 18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24" name="Oval 19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25" name="Oval 20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26" name="Oval 21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40" y="567703"/>
            <a:ext cx="1000018" cy="684605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74757" y="6321016"/>
            <a:ext cx="8834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A7A0A"/>
                </a:solidFill>
                <a:latin typeface="Batang" pitchFamily="18" charset="-127"/>
                <a:ea typeface="Batang" pitchFamily="18" charset="-127"/>
              </a:rPr>
              <a:t>Accuracy,  Innovation,  Customer - oriented,  Long-term relationship </a:t>
            </a:r>
            <a:endParaRPr lang="en-US" b="1" dirty="0">
              <a:solidFill>
                <a:srgbClr val="0A7A0A"/>
              </a:solidFill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842865" y="397808"/>
            <a:ext cx="2984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3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 INJECTION LIST</a:t>
            </a:r>
            <a:r>
              <a:rPr lang="en-US" altLang="ko-KR" sz="2000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sz="20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B2C0806B-91CC-4C6A-8F0D-407294442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507143"/>
              </p:ext>
            </p:extLst>
          </p:nvPr>
        </p:nvGraphicFramePr>
        <p:xfrm>
          <a:off x="530123" y="1679104"/>
          <a:ext cx="7920880" cy="26642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0596">
                  <a:extLst>
                    <a:ext uri="{9D8B030D-6E8A-4147-A177-3AD203B41FA5}">
                      <a16:colId xmlns:a16="http://schemas.microsoft.com/office/drawing/2014/main" val="41715333"/>
                    </a:ext>
                  </a:extLst>
                </a:gridCol>
                <a:gridCol w="2949348">
                  <a:extLst>
                    <a:ext uri="{9D8B030D-6E8A-4147-A177-3AD203B41FA5}">
                      <a16:colId xmlns:a16="http://schemas.microsoft.com/office/drawing/2014/main" val="1494777425"/>
                    </a:ext>
                  </a:extLst>
                </a:gridCol>
                <a:gridCol w="2166696">
                  <a:extLst>
                    <a:ext uri="{9D8B030D-6E8A-4147-A177-3AD203B41FA5}">
                      <a16:colId xmlns:a16="http://schemas.microsoft.com/office/drawing/2014/main" val="3714365547"/>
                    </a:ext>
                  </a:extLst>
                </a:gridCol>
                <a:gridCol w="2224240">
                  <a:extLst>
                    <a:ext uri="{9D8B030D-6E8A-4147-A177-3AD203B41FA5}">
                      <a16:colId xmlns:a16="http://schemas.microsoft.com/office/drawing/2014/main" val="3490757977"/>
                    </a:ext>
                  </a:extLst>
                </a:gridCol>
              </a:tblGrid>
              <a:tr h="6100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</a:rPr>
                        <a:t>NO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748" marR="7748" marT="7748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 smtClean="0">
                          <a:effectLst/>
                        </a:rPr>
                        <a:t>MAKER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748" marR="7748" marT="7748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TONAGE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748" marR="7748" marT="7748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QTY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748" marR="7748" marT="7748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519569"/>
                  </a:ext>
                </a:extLst>
              </a:tr>
              <a:tr h="4170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748" marR="7748" marT="7748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SONLY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748" marR="7748" marT="7748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160 TON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748" marR="7748" marT="7748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UNIT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748" marR="7748" marT="7748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317081"/>
                  </a:ext>
                </a:extLst>
              </a:tr>
              <a:tr h="3859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748" marR="7748" marT="7748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HYUNDAI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748" marR="7748" marT="7748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110 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748" marR="7748" marT="7748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 UNIT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748" marR="7748" marT="7748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609801"/>
                  </a:ext>
                </a:extLst>
              </a:tr>
              <a:tr h="4170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748" marR="7748" marT="7748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TOSHIBA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748" marR="7748" marT="7748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80 TON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748" marR="7748" marT="7748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UNIT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748" marR="7748" marT="7748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172542"/>
                  </a:ext>
                </a:extLst>
              </a:tr>
              <a:tr h="4170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748" marR="7748" marT="7748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JINHWA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748" marR="7748" marT="7748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120 TON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748" marR="7748" marT="7748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UNIT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748" marR="7748" marT="7748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383494"/>
                  </a:ext>
                </a:extLst>
              </a:tr>
              <a:tr h="4170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748" marR="7748" marT="7748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JINHWA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748" marR="7748" marT="7748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85 TON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748" marR="7748" marT="7748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UNIT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748" marR="7748" marT="7748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52833"/>
                  </a:ext>
                </a:extLst>
              </a:tr>
            </a:tbl>
          </a:graphicData>
        </a:graphic>
      </p:graphicFrame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39" y="4350158"/>
            <a:ext cx="2216461" cy="205064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B/>
          </a:sp3d>
        </p:spPr>
      </p:pic>
      <p:pic>
        <p:nvPicPr>
          <p:cNvPr id="35" name="Picture 34" descr="Picture 15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63888" y="4592423"/>
            <a:ext cx="2093164" cy="15797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6" name="Picture 35" descr="IMG_2107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51288" y="4575185"/>
            <a:ext cx="2027753" cy="15208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459923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 flipV="1">
            <a:off x="1671884" y="764704"/>
            <a:ext cx="3397250" cy="400050"/>
            <a:chOff x="2290" y="3030"/>
            <a:chExt cx="1832" cy="408"/>
          </a:xfrm>
        </p:grpSpPr>
        <p:sp>
          <p:nvSpPr>
            <p:cNvPr id="31" name="Freeform 8"/>
            <p:cNvSpPr>
              <a:spLocks/>
            </p:cNvSpPr>
            <p:nvPr/>
          </p:nvSpPr>
          <p:spPr bwMode="gray">
            <a:xfrm>
              <a:off x="2290" y="3030"/>
              <a:ext cx="1832" cy="408"/>
            </a:xfrm>
            <a:custGeom>
              <a:avLst/>
              <a:gdLst>
                <a:gd name="T0" fmla="*/ 1832 w 1832"/>
                <a:gd name="T1" fmla="*/ 32 h 408"/>
                <a:gd name="T2" fmla="*/ 1830 w 1832"/>
                <a:gd name="T3" fmla="*/ 66 h 408"/>
                <a:gd name="T4" fmla="*/ 1814 w 1832"/>
                <a:gd name="T5" fmla="*/ 128 h 408"/>
                <a:gd name="T6" fmla="*/ 1788 w 1832"/>
                <a:gd name="T7" fmla="*/ 188 h 408"/>
                <a:gd name="T8" fmla="*/ 1754 w 1832"/>
                <a:gd name="T9" fmla="*/ 240 h 408"/>
                <a:gd name="T10" fmla="*/ 1712 w 1832"/>
                <a:gd name="T11" fmla="*/ 288 h 408"/>
                <a:gd name="T12" fmla="*/ 1664 w 1832"/>
                <a:gd name="T13" fmla="*/ 330 h 408"/>
                <a:gd name="T14" fmla="*/ 1610 w 1832"/>
                <a:gd name="T15" fmla="*/ 362 h 408"/>
                <a:gd name="T16" fmla="*/ 1550 w 1832"/>
                <a:gd name="T17" fmla="*/ 388 h 408"/>
                <a:gd name="T18" fmla="*/ 1486 w 1832"/>
                <a:gd name="T19" fmla="*/ 402 h 408"/>
                <a:gd name="T20" fmla="*/ 1418 w 1832"/>
                <a:gd name="T21" fmla="*/ 408 h 408"/>
                <a:gd name="T22" fmla="*/ 0 w 1832"/>
                <a:gd name="T23" fmla="*/ 408 h 408"/>
                <a:gd name="T24" fmla="*/ 0 w 1832"/>
                <a:gd name="T25" fmla="*/ 0 h 408"/>
                <a:gd name="T26" fmla="*/ 1832 w 1832"/>
                <a:gd name="T27" fmla="*/ 0 h 408"/>
                <a:gd name="T28" fmla="*/ 1832 w 1832"/>
                <a:gd name="T29" fmla="*/ 32 h 408"/>
                <a:gd name="T30" fmla="*/ 1832 w 1832"/>
                <a:gd name="T31" fmla="*/ 32 h 4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32"/>
                <a:gd name="T49" fmla="*/ 0 h 408"/>
                <a:gd name="T50" fmla="*/ 1832 w 1832"/>
                <a:gd name="T51" fmla="*/ 408 h 4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32" h="408">
                  <a:moveTo>
                    <a:pt x="1832" y="32"/>
                  </a:moveTo>
                  <a:lnTo>
                    <a:pt x="1830" y="66"/>
                  </a:lnTo>
                  <a:lnTo>
                    <a:pt x="1814" y="128"/>
                  </a:lnTo>
                  <a:lnTo>
                    <a:pt x="1788" y="188"/>
                  </a:lnTo>
                  <a:lnTo>
                    <a:pt x="1754" y="240"/>
                  </a:lnTo>
                  <a:lnTo>
                    <a:pt x="1712" y="288"/>
                  </a:lnTo>
                  <a:lnTo>
                    <a:pt x="1664" y="330"/>
                  </a:lnTo>
                  <a:lnTo>
                    <a:pt x="1610" y="362"/>
                  </a:lnTo>
                  <a:lnTo>
                    <a:pt x="1550" y="388"/>
                  </a:lnTo>
                  <a:lnTo>
                    <a:pt x="1486" y="402"/>
                  </a:lnTo>
                  <a:lnTo>
                    <a:pt x="1418" y="408"/>
                  </a:lnTo>
                  <a:lnTo>
                    <a:pt x="0" y="408"/>
                  </a:lnTo>
                  <a:lnTo>
                    <a:pt x="0" y="0"/>
                  </a:lnTo>
                  <a:lnTo>
                    <a:pt x="1832" y="0"/>
                  </a:lnTo>
                  <a:lnTo>
                    <a:pt x="1832" y="32"/>
                  </a:lnTo>
                  <a:close/>
                </a:path>
              </a:pathLst>
            </a:custGeom>
            <a:solidFill>
              <a:srgbClr val="98B5B6"/>
            </a:soli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gray">
            <a:xfrm>
              <a:off x="3810" y="3058"/>
              <a:ext cx="288" cy="334"/>
            </a:xfrm>
            <a:custGeom>
              <a:avLst/>
              <a:gdLst>
                <a:gd name="T0" fmla="*/ 288 w 288"/>
                <a:gd name="T1" fmla="*/ 0 h 334"/>
                <a:gd name="T2" fmla="*/ 284 w 288"/>
                <a:gd name="T3" fmla="*/ 52 h 334"/>
                <a:gd name="T4" fmla="*/ 272 w 288"/>
                <a:gd name="T5" fmla="*/ 98 h 334"/>
                <a:gd name="T6" fmla="*/ 254 w 288"/>
                <a:gd name="T7" fmla="*/ 140 h 334"/>
                <a:gd name="T8" fmla="*/ 230 w 288"/>
                <a:gd name="T9" fmla="*/ 176 h 334"/>
                <a:gd name="T10" fmla="*/ 204 w 288"/>
                <a:gd name="T11" fmla="*/ 208 h 334"/>
                <a:gd name="T12" fmla="*/ 174 w 288"/>
                <a:gd name="T13" fmla="*/ 238 h 334"/>
                <a:gd name="T14" fmla="*/ 144 w 288"/>
                <a:gd name="T15" fmla="*/ 262 h 334"/>
                <a:gd name="T16" fmla="*/ 112 w 288"/>
                <a:gd name="T17" fmla="*/ 282 h 334"/>
                <a:gd name="T18" fmla="*/ 84 w 288"/>
                <a:gd name="T19" fmla="*/ 298 h 334"/>
                <a:gd name="T20" fmla="*/ 56 w 288"/>
                <a:gd name="T21" fmla="*/ 312 h 334"/>
                <a:gd name="T22" fmla="*/ 34 w 288"/>
                <a:gd name="T23" fmla="*/ 322 h 334"/>
                <a:gd name="T24" fmla="*/ 16 w 288"/>
                <a:gd name="T25" fmla="*/ 328 h 334"/>
                <a:gd name="T26" fmla="*/ 4 w 288"/>
                <a:gd name="T27" fmla="*/ 332 h 334"/>
                <a:gd name="T28" fmla="*/ 0 w 288"/>
                <a:gd name="T29" fmla="*/ 334 h 334"/>
                <a:gd name="T30" fmla="*/ 4 w 288"/>
                <a:gd name="T31" fmla="*/ 332 h 334"/>
                <a:gd name="T32" fmla="*/ 16 w 288"/>
                <a:gd name="T33" fmla="*/ 326 h 334"/>
                <a:gd name="T34" fmla="*/ 34 w 288"/>
                <a:gd name="T35" fmla="*/ 318 h 334"/>
                <a:gd name="T36" fmla="*/ 56 w 288"/>
                <a:gd name="T37" fmla="*/ 304 h 334"/>
                <a:gd name="T38" fmla="*/ 84 w 288"/>
                <a:gd name="T39" fmla="*/ 288 h 334"/>
                <a:gd name="T40" fmla="*/ 112 w 288"/>
                <a:gd name="T41" fmla="*/ 266 h 334"/>
                <a:gd name="T42" fmla="*/ 142 w 288"/>
                <a:gd name="T43" fmla="*/ 242 h 334"/>
                <a:gd name="T44" fmla="*/ 170 w 288"/>
                <a:gd name="T45" fmla="*/ 212 h 334"/>
                <a:gd name="T46" fmla="*/ 196 w 288"/>
                <a:gd name="T47" fmla="*/ 180 h 334"/>
                <a:gd name="T48" fmla="*/ 220 w 288"/>
                <a:gd name="T49" fmla="*/ 142 h 334"/>
                <a:gd name="T50" fmla="*/ 238 w 288"/>
                <a:gd name="T51" fmla="*/ 100 h 334"/>
                <a:gd name="T52" fmla="*/ 250 w 288"/>
                <a:gd name="T53" fmla="*/ 54 h 334"/>
                <a:gd name="T54" fmla="*/ 254 w 288"/>
                <a:gd name="T55" fmla="*/ 2 h 334"/>
                <a:gd name="T56" fmla="*/ 288 w 288"/>
                <a:gd name="T57" fmla="*/ 0 h 33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334"/>
                <a:gd name="T89" fmla="*/ 288 w 288"/>
                <a:gd name="T90" fmla="*/ 334 h 33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334">
                  <a:moveTo>
                    <a:pt x="288" y="0"/>
                  </a:moveTo>
                  <a:lnTo>
                    <a:pt x="284" y="52"/>
                  </a:lnTo>
                  <a:lnTo>
                    <a:pt x="272" y="98"/>
                  </a:lnTo>
                  <a:lnTo>
                    <a:pt x="254" y="140"/>
                  </a:lnTo>
                  <a:lnTo>
                    <a:pt x="230" y="176"/>
                  </a:lnTo>
                  <a:lnTo>
                    <a:pt x="204" y="208"/>
                  </a:lnTo>
                  <a:lnTo>
                    <a:pt x="174" y="238"/>
                  </a:lnTo>
                  <a:lnTo>
                    <a:pt x="144" y="262"/>
                  </a:lnTo>
                  <a:lnTo>
                    <a:pt x="112" y="282"/>
                  </a:lnTo>
                  <a:lnTo>
                    <a:pt x="84" y="298"/>
                  </a:lnTo>
                  <a:lnTo>
                    <a:pt x="56" y="312"/>
                  </a:lnTo>
                  <a:lnTo>
                    <a:pt x="34" y="322"/>
                  </a:lnTo>
                  <a:lnTo>
                    <a:pt x="16" y="328"/>
                  </a:lnTo>
                  <a:lnTo>
                    <a:pt x="4" y="332"/>
                  </a:lnTo>
                  <a:lnTo>
                    <a:pt x="0" y="334"/>
                  </a:lnTo>
                  <a:lnTo>
                    <a:pt x="4" y="332"/>
                  </a:lnTo>
                  <a:lnTo>
                    <a:pt x="16" y="326"/>
                  </a:lnTo>
                  <a:lnTo>
                    <a:pt x="34" y="318"/>
                  </a:lnTo>
                  <a:lnTo>
                    <a:pt x="56" y="304"/>
                  </a:lnTo>
                  <a:lnTo>
                    <a:pt x="84" y="288"/>
                  </a:lnTo>
                  <a:lnTo>
                    <a:pt x="112" y="266"/>
                  </a:lnTo>
                  <a:lnTo>
                    <a:pt x="142" y="242"/>
                  </a:lnTo>
                  <a:lnTo>
                    <a:pt x="170" y="212"/>
                  </a:lnTo>
                  <a:lnTo>
                    <a:pt x="196" y="180"/>
                  </a:lnTo>
                  <a:lnTo>
                    <a:pt x="220" y="142"/>
                  </a:lnTo>
                  <a:lnTo>
                    <a:pt x="238" y="100"/>
                  </a:lnTo>
                  <a:lnTo>
                    <a:pt x="250" y="54"/>
                  </a:lnTo>
                  <a:lnTo>
                    <a:pt x="254" y="2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rgbClr val="FFFFFF">
                <a:alpha val="49019"/>
              </a:srgbClr>
            </a:soli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0" y="1035332"/>
            <a:ext cx="9144000" cy="122238"/>
            <a:chOff x="0" y="1896"/>
            <a:chExt cx="5760" cy="120"/>
          </a:xfrm>
        </p:grpSpPr>
        <p:sp>
          <p:nvSpPr>
            <p:cNvPr id="28" name="Rectangle 3"/>
            <p:cNvSpPr>
              <a:spLocks noChangeArrowheads="1"/>
            </p:cNvSpPr>
            <p:nvPr/>
          </p:nvSpPr>
          <p:spPr bwMode="gray">
            <a:xfrm>
              <a:off x="0" y="1896"/>
              <a:ext cx="5760" cy="4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ECECEC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" name="Rectangle 4"/>
            <p:cNvSpPr>
              <a:spLocks noChangeArrowheads="1"/>
            </p:cNvSpPr>
            <p:nvPr/>
          </p:nvSpPr>
          <p:spPr bwMode="gray">
            <a:xfrm>
              <a:off x="0" y="1942"/>
              <a:ext cx="5760" cy="74"/>
            </a:xfrm>
            <a:prstGeom prst="rect">
              <a:avLst/>
            </a:prstGeom>
            <a:gradFill rotWithShape="1">
              <a:gsLst>
                <a:gs pos="0">
                  <a:srgbClr val="CFCFCF"/>
                </a:gs>
                <a:gs pos="100000">
                  <a:srgbClr val="5F5F5F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9" name="Oval 15"/>
          <p:cNvSpPr>
            <a:spLocks noChangeArrowheads="1"/>
          </p:cNvSpPr>
          <p:nvPr/>
        </p:nvSpPr>
        <p:spPr bwMode="gray">
          <a:xfrm rot="-4500000">
            <a:off x="503293" y="712163"/>
            <a:ext cx="1393825" cy="519351"/>
          </a:xfrm>
          <a:prstGeom prst="ellipse">
            <a:avLst/>
          </a:prstGeom>
          <a:gradFill rotWithShape="1">
            <a:gsLst>
              <a:gs pos="0">
                <a:srgbClr val="53696A"/>
              </a:gs>
              <a:gs pos="100000">
                <a:srgbClr val="83A6A7">
                  <a:alpha val="0"/>
                </a:srgb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0" name="Oval 13"/>
          <p:cNvSpPr>
            <a:spLocks noChangeArrowheads="1"/>
          </p:cNvSpPr>
          <p:nvPr/>
        </p:nvSpPr>
        <p:spPr bwMode="gray">
          <a:xfrm rot="-4500000">
            <a:off x="1129211" y="730501"/>
            <a:ext cx="259766" cy="519351"/>
          </a:xfrm>
          <a:prstGeom prst="ellipse">
            <a:avLst/>
          </a:prstGeom>
          <a:gradFill rotWithShape="1">
            <a:gsLst>
              <a:gs pos="0">
                <a:srgbClr val="83A6A7">
                  <a:alpha val="32001"/>
                </a:srgbClr>
              </a:gs>
              <a:gs pos="100000">
                <a:srgbClr val="000000">
                  <a:alpha val="89998"/>
                </a:srgb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1" name="Oval 16"/>
          <p:cNvSpPr>
            <a:spLocks noChangeArrowheads="1"/>
          </p:cNvSpPr>
          <p:nvPr/>
        </p:nvSpPr>
        <p:spPr bwMode="gray">
          <a:xfrm rot="-4500000">
            <a:off x="448180" y="719526"/>
            <a:ext cx="1257300" cy="519351"/>
          </a:xfrm>
          <a:prstGeom prst="ellipse">
            <a:avLst/>
          </a:prstGeom>
          <a:solidFill>
            <a:srgbClr val="000000"/>
          </a:solidFill>
          <a:ln w="38100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170" name="Text Box 4"/>
          <p:cNvSpPr txBox="1">
            <a:spLocks noChangeArrowheads="1"/>
          </p:cNvSpPr>
          <p:nvPr/>
        </p:nvSpPr>
        <p:spPr bwMode="auto">
          <a:xfrm>
            <a:off x="1095375" y="931863"/>
            <a:ext cx="184150" cy="3476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endParaRPr lang="ko-KR" altLang="ko-KR" sz="1400">
              <a:latin typeface="Arial" charset="0"/>
              <a:ea typeface="굴림" charset="-127"/>
            </a:endParaRP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 rot="16200000">
            <a:off x="413743" y="148933"/>
            <a:ext cx="1121813" cy="1523939"/>
            <a:chOff x="4166" y="1706"/>
            <a:chExt cx="1252" cy="1252"/>
          </a:xfrm>
        </p:grpSpPr>
        <p:sp>
          <p:nvSpPr>
            <p:cNvPr id="23" name="Oval 18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24" name="Oval 19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25" name="Oval 20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26" name="Oval 21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40" y="567703"/>
            <a:ext cx="1000018" cy="684605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74757" y="6321016"/>
            <a:ext cx="8834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A7A0A"/>
                </a:solidFill>
                <a:latin typeface="Batang" pitchFamily="18" charset="-127"/>
                <a:ea typeface="Batang" pitchFamily="18" charset="-127"/>
              </a:rPr>
              <a:t>Accuracy,  Innovation,  Customer - oriented,  Long-term relationship </a:t>
            </a:r>
            <a:endParaRPr lang="en-US" b="1" dirty="0">
              <a:solidFill>
                <a:srgbClr val="0A7A0A"/>
              </a:solidFill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856721" y="562330"/>
            <a:ext cx="2984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3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 LIST</a:t>
            </a:r>
            <a:r>
              <a:rPr lang="en-US" altLang="ko-KR" sz="2000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sz="20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0" r="29210"/>
          <a:stretch/>
        </p:blipFill>
        <p:spPr>
          <a:xfrm>
            <a:off x="5069134" y="3724535"/>
            <a:ext cx="1386575" cy="202486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68" r="27065"/>
          <a:stretch/>
        </p:blipFill>
        <p:spPr>
          <a:xfrm>
            <a:off x="204391" y="1582030"/>
            <a:ext cx="1781967" cy="238329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04" r="19856"/>
          <a:stretch/>
        </p:blipFill>
        <p:spPr>
          <a:xfrm>
            <a:off x="7000127" y="4285115"/>
            <a:ext cx="1841127" cy="1795073"/>
          </a:xfrm>
          <a:prstGeom prst="rect">
            <a:avLst/>
          </a:prstGeom>
        </p:spPr>
      </p:pic>
      <p:pic>
        <p:nvPicPr>
          <p:cNvPr id="35" name="그림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48" y="4096500"/>
            <a:ext cx="2198080" cy="16981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629" y="1677578"/>
            <a:ext cx="1535303" cy="190958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3" t="26200" r="26640" b="2401"/>
          <a:stretch/>
        </p:blipFill>
        <p:spPr>
          <a:xfrm>
            <a:off x="7348987" y="1551991"/>
            <a:ext cx="1019234" cy="200931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DDBBD55-7B8E-41E4-8E8D-3CBB68CD5AD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071" y="2062862"/>
            <a:ext cx="1752783" cy="1489180"/>
          </a:xfrm>
          <a:prstGeom prst="rect">
            <a:avLst/>
          </a:prstGeom>
        </p:spPr>
      </p:pic>
      <p:pic>
        <p:nvPicPr>
          <p:cNvPr id="41" name="Picture 40" descr="Picture 151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892935" y="4096500"/>
            <a:ext cx="2190054" cy="16529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373562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 flipV="1">
            <a:off x="1671884" y="764704"/>
            <a:ext cx="3397250" cy="400050"/>
            <a:chOff x="2290" y="3030"/>
            <a:chExt cx="1832" cy="408"/>
          </a:xfrm>
        </p:grpSpPr>
        <p:sp>
          <p:nvSpPr>
            <p:cNvPr id="31" name="Freeform 8"/>
            <p:cNvSpPr>
              <a:spLocks/>
            </p:cNvSpPr>
            <p:nvPr/>
          </p:nvSpPr>
          <p:spPr bwMode="gray">
            <a:xfrm>
              <a:off x="2290" y="3030"/>
              <a:ext cx="1832" cy="408"/>
            </a:xfrm>
            <a:custGeom>
              <a:avLst/>
              <a:gdLst>
                <a:gd name="T0" fmla="*/ 1832 w 1832"/>
                <a:gd name="T1" fmla="*/ 32 h 408"/>
                <a:gd name="T2" fmla="*/ 1830 w 1832"/>
                <a:gd name="T3" fmla="*/ 66 h 408"/>
                <a:gd name="T4" fmla="*/ 1814 w 1832"/>
                <a:gd name="T5" fmla="*/ 128 h 408"/>
                <a:gd name="T6" fmla="*/ 1788 w 1832"/>
                <a:gd name="T7" fmla="*/ 188 h 408"/>
                <a:gd name="T8" fmla="*/ 1754 w 1832"/>
                <a:gd name="T9" fmla="*/ 240 h 408"/>
                <a:gd name="T10" fmla="*/ 1712 w 1832"/>
                <a:gd name="T11" fmla="*/ 288 h 408"/>
                <a:gd name="T12" fmla="*/ 1664 w 1832"/>
                <a:gd name="T13" fmla="*/ 330 h 408"/>
                <a:gd name="T14" fmla="*/ 1610 w 1832"/>
                <a:gd name="T15" fmla="*/ 362 h 408"/>
                <a:gd name="T16" fmla="*/ 1550 w 1832"/>
                <a:gd name="T17" fmla="*/ 388 h 408"/>
                <a:gd name="T18" fmla="*/ 1486 w 1832"/>
                <a:gd name="T19" fmla="*/ 402 h 408"/>
                <a:gd name="T20" fmla="*/ 1418 w 1832"/>
                <a:gd name="T21" fmla="*/ 408 h 408"/>
                <a:gd name="T22" fmla="*/ 0 w 1832"/>
                <a:gd name="T23" fmla="*/ 408 h 408"/>
                <a:gd name="T24" fmla="*/ 0 w 1832"/>
                <a:gd name="T25" fmla="*/ 0 h 408"/>
                <a:gd name="T26" fmla="*/ 1832 w 1832"/>
                <a:gd name="T27" fmla="*/ 0 h 408"/>
                <a:gd name="T28" fmla="*/ 1832 w 1832"/>
                <a:gd name="T29" fmla="*/ 32 h 408"/>
                <a:gd name="T30" fmla="*/ 1832 w 1832"/>
                <a:gd name="T31" fmla="*/ 32 h 4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32"/>
                <a:gd name="T49" fmla="*/ 0 h 408"/>
                <a:gd name="T50" fmla="*/ 1832 w 1832"/>
                <a:gd name="T51" fmla="*/ 408 h 4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32" h="408">
                  <a:moveTo>
                    <a:pt x="1832" y="32"/>
                  </a:moveTo>
                  <a:lnTo>
                    <a:pt x="1830" y="66"/>
                  </a:lnTo>
                  <a:lnTo>
                    <a:pt x="1814" y="128"/>
                  </a:lnTo>
                  <a:lnTo>
                    <a:pt x="1788" y="188"/>
                  </a:lnTo>
                  <a:lnTo>
                    <a:pt x="1754" y="240"/>
                  </a:lnTo>
                  <a:lnTo>
                    <a:pt x="1712" y="288"/>
                  </a:lnTo>
                  <a:lnTo>
                    <a:pt x="1664" y="330"/>
                  </a:lnTo>
                  <a:lnTo>
                    <a:pt x="1610" y="362"/>
                  </a:lnTo>
                  <a:lnTo>
                    <a:pt x="1550" y="388"/>
                  </a:lnTo>
                  <a:lnTo>
                    <a:pt x="1486" y="402"/>
                  </a:lnTo>
                  <a:lnTo>
                    <a:pt x="1418" y="408"/>
                  </a:lnTo>
                  <a:lnTo>
                    <a:pt x="0" y="408"/>
                  </a:lnTo>
                  <a:lnTo>
                    <a:pt x="0" y="0"/>
                  </a:lnTo>
                  <a:lnTo>
                    <a:pt x="1832" y="0"/>
                  </a:lnTo>
                  <a:lnTo>
                    <a:pt x="1832" y="32"/>
                  </a:lnTo>
                  <a:close/>
                </a:path>
              </a:pathLst>
            </a:custGeom>
            <a:solidFill>
              <a:srgbClr val="98B5B6"/>
            </a:soli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gray">
            <a:xfrm>
              <a:off x="3810" y="3058"/>
              <a:ext cx="288" cy="334"/>
            </a:xfrm>
            <a:custGeom>
              <a:avLst/>
              <a:gdLst>
                <a:gd name="T0" fmla="*/ 288 w 288"/>
                <a:gd name="T1" fmla="*/ 0 h 334"/>
                <a:gd name="T2" fmla="*/ 284 w 288"/>
                <a:gd name="T3" fmla="*/ 52 h 334"/>
                <a:gd name="T4" fmla="*/ 272 w 288"/>
                <a:gd name="T5" fmla="*/ 98 h 334"/>
                <a:gd name="T6" fmla="*/ 254 w 288"/>
                <a:gd name="T7" fmla="*/ 140 h 334"/>
                <a:gd name="T8" fmla="*/ 230 w 288"/>
                <a:gd name="T9" fmla="*/ 176 h 334"/>
                <a:gd name="T10" fmla="*/ 204 w 288"/>
                <a:gd name="T11" fmla="*/ 208 h 334"/>
                <a:gd name="T12" fmla="*/ 174 w 288"/>
                <a:gd name="T13" fmla="*/ 238 h 334"/>
                <a:gd name="T14" fmla="*/ 144 w 288"/>
                <a:gd name="T15" fmla="*/ 262 h 334"/>
                <a:gd name="T16" fmla="*/ 112 w 288"/>
                <a:gd name="T17" fmla="*/ 282 h 334"/>
                <a:gd name="T18" fmla="*/ 84 w 288"/>
                <a:gd name="T19" fmla="*/ 298 h 334"/>
                <a:gd name="T20" fmla="*/ 56 w 288"/>
                <a:gd name="T21" fmla="*/ 312 h 334"/>
                <a:gd name="T22" fmla="*/ 34 w 288"/>
                <a:gd name="T23" fmla="*/ 322 h 334"/>
                <a:gd name="T24" fmla="*/ 16 w 288"/>
                <a:gd name="T25" fmla="*/ 328 h 334"/>
                <a:gd name="T26" fmla="*/ 4 w 288"/>
                <a:gd name="T27" fmla="*/ 332 h 334"/>
                <a:gd name="T28" fmla="*/ 0 w 288"/>
                <a:gd name="T29" fmla="*/ 334 h 334"/>
                <a:gd name="T30" fmla="*/ 4 w 288"/>
                <a:gd name="T31" fmla="*/ 332 h 334"/>
                <a:gd name="T32" fmla="*/ 16 w 288"/>
                <a:gd name="T33" fmla="*/ 326 h 334"/>
                <a:gd name="T34" fmla="*/ 34 w 288"/>
                <a:gd name="T35" fmla="*/ 318 h 334"/>
                <a:gd name="T36" fmla="*/ 56 w 288"/>
                <a:gd name="T37" fmla="*/ 304 h 334"/>
                <a:gd name="T38" fmla="*/ 84 w 288"/>
                <a:gd name="T39" fmla="*/ 288 h 334"/>
                <a:gd name="T40" fmla="*/ 112 w 288"/>
                <a:gd name="T41" fmla="*/ 266 h 334"/>
                <a:gd name="T42" fmla="*/ 142 w 288"/>
                <a:gd name="T43" fmla="*/ 242 h 334"/>
                <a:gd name="T44" fmla="*/ 170 w 288"/>
                <a:gd name="T45" fmla="*/ 212 h 334"/>
                <a:gd name="T46" fmla="*/ 196 w 288"/>
                <a:gd name="T47" fmla="*/ 180 h 334"/>
                <a:gd name="T48" fmla="*/ 220 w 288"/>
                <a:gd name="T49" fmla="*/ 142 h 334"/>
                <a:gd name="T50" fmla="*/ 238 w 288"/>
                <a:gd name="T51" fmla="*/ 100 h 334"/>
                <a:gd name="T52" fmla="*/ 250 w 288"/>
                <a:gd name="T53" fmla="*/ 54 h 334"/>
                <a:gd name="T54" fmla="*/ 254 w 288"/>
                <a:gd name="T55" fmla="*/ 2 h 334"/>
                <a:gd name="T56" fmla="*/ 288 w 288"/>
                <a:gd name="T57" fmla="*/ 0 h 33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334"/>
                <a:gd name="T89" fmla="*/ 288 w 288"/>
                <a:gd name="T90" fmla="*/ 334 h 33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334">
                  <a:moveTo>
                    <a:pt x="288" y="0"/>
                  </a:moveTo>
                  <a:lnTo>
                    <a:pt x="284" y="52"/>
                  </a:lnTo>
                  <a:lnTo>
                    <a:pt x="272" y="98"/>
                  </a:lnTo>
                  <a:lnTo>
                    <a:pt x="254" y="140"/>
                  </a:lnTo>
                  <a:lnTo>
                    <a:pt x="230" y="176"/>
                  </a:lnTo>
                  <a:lnTo>
                    <a:pt x="204" y="208"/>
                  </a:lnTo>
                  <a:lnTo>
                    <a:pt x="174" y="238"/>
                  </a:lnTo>
                  <a:lnTo>
                    <a:pt x="144" y="262"/>
                  </a:lnTo>
                  <a:lnTo>
                    <a:pt x="112" y="282"/>
                  </a:lnTo>
                  <a:lnTo>
                    <a:pt x="84" y="298"/>
                  </a:lnTo>
                  <a:lnTo>
                    <a:pt x="56" y="312"/>
                  </a:lnTo>
                  <a:lnTo>
                    <a:pt x="34" y="322"/>
                  </a:lnTo>
                  <a:lnTo>
                    <a:pt x="16" y="328"/>
                  </a:lnTo>
                  <a:lnTo>
                    <a:pt x="4" y="332"/>
                  </a:lnTo>
                  <a:lnTo>
                    <a:pt x="0" y="334"/>
                  </a:lnTo>
                  <a:lnTo>
                    <a:pt x="4" y="332"/>
                  </a:lnTo>
                  <a:lnTo>
                    <a:pt x="16" y="326"/>
                  </a:lnTo>
                  <a:lnTo>
                    <a:pt x="34" y="318"/>
                  </a:lnTo>
                  <a:lnTo>
                    <a:pt x="56" y="304"/>
                  </a:lnTo>
                  <a:lnTo>
                    <a:pt x="84" y="288"/>
                  </a:lnTo>
                  <a:lnTo>
                    <a:pt x="112" y="266"/>
                  </a:lnTo>
                  <a:lnTo>
                    <a:pt x="142" y="242"/>
                  </a:lnTo>
                  <a:lnTo>
                    <a:pt x="170" y="212"/>
                  </a:lnTo>
                  <a:lnTo>
                    <a:pt x="196" y="180"/>
                  </a:lnTo>
                  <a:lnTo>
                    <a:pt x="220" y="142"/>
                  </a:lnTo>
                  <a:lnTo>
                    <a:pt x="238" y="100"/>
                  </a:lnTo>
                  <a:lnTo>
                    <a:pt x="250" y="54"/>
                  </a:lnTo>
                  <a:lnTo>
                    <a:pt x="254" y="2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rgbClr val="FFFFFF">
                <a:alpha val="49019"/>
              </a:srgbClr>
            </a:soli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0" y="1035332"/>
            <a:ext cx="9144000" cy="122238"/>
            <a:chOff x="0" y="1896"/>
            <a:chExt cx="5760" cy="120"/>
          </a:xfrm>
        </p:grpSpPr>
        <p:sp>
          <p:nvSpPr>
            <p:cNvPr id="28" name="Rectangle 3"/>
            <p:cNvSpPr>
              <a:spLocks noChangeArrowheads="1"/>
            </p:cNvSpPr>
            <p:nvPr/>
          </p:nvSpPr>
          <p:spPr bwMode="gray">
            <a:xfrm>
              <a:off x="0" y="1896"/>
              <a:ext cx="5760" cy="4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ECECEC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" name="Rectangle 4"/>
            <p:cNvSpPr>
              <a:spLocks noChangeArrowheads="1"/>
            </p:cNvSpPr>
            <p:nvPr/>
          </p:nvSpPr>
          <p:spPr bwMode="gray">
            <a:xfrm>
              <a:off x="0" y="1942"/>
              <a:ext cx="5760" cy="74"/>
            </a:xfrm>
            <a:prstGeom prst="rect">
              <a:avLst/>
            </a:prstGeom>
            <a:gradFill rotWithShape="1">
              <a:gsLst>
                <a:gs pos="0">
                  <a:srgbClr val="CFCFCF"/>
                </a:gs>
                <a:gs pos="100000">
                  <a:srgbClr val="5F5F5F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9" name="Oval 15"/>
          <p:cNvSpPr>
            <a:spLocks noChangeArrowheads="1"/>
          </p:cNvSpPr>
          <p:nvPr/>
        </p:nvSpPr>
        <p:spPr bwMode="gray">
          <a:xfrm rot="-4500000">
            <a:off x="503293" y="712163"/>
            <a:ext cx="1393825" cy="519351"/>
          </a:xfrm>
          <a:prstGeom prst="ellipse">
            <a:avLst/>
          </a:prstGeom>
          <a:gradFill rotWithShape="1">
            <a:gsLst>
              <a:gs pos="0">
                <a:srgbClr val="53696A"/>
              </a:gs>
              <a:gs pos="100000">
                <a:srgbClr val="83A6A7">
                  <a:alpha val="0"/>
                </a:srgb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0" name="Oval 13"/>
          <p:cNvSpPr>
            <a:spLocks noChangeArrowheads="1"/>
          </p:cNvSpPr>
          <p:nvPr/>
        </p:nvSpPr>
        <p:spPr bwMode="gray">
          <a:xfrm rot="-4500000">
            <a:off x="1129211" y="730501"/>
            <a:ext cx="259766" cy="519351"/>
          </a:xfrm>
          <a:prstGeom prst="ellipse">
            <a:avLst/>
          </a:prstGeom>
          <a:gradFill rotWithShape="1">
            <a:gsLst>
              <a:gs pos="0">
                <a:srgbClr val="83A6A7">
                  <a:alpha val="32001"/>
                </a:srgbClr>
              </a:gs>
              <a:gs pos="100000">
                <a:srgbClr val="000000">
                  <a:alpha val="89998"/>
                </a:srgb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1" name="Oval 16"/>
          <p:cNvSpPr>
            <a:spLocks noChangeArrowheads="1"/>
          </p:cNvSpPr>
          <p:nvPr/>
        </p:nvSpPr>
        <p:spPr bwMode="gray">
          <a:xfrm rot="-4500000">
            <a:off x="448180" y="719526"/>
            <a:ext cx="1257300" cy="519351"/>
          </a:xfrm>
          <a:prstGeom prst="ellipse">
            <a:avLst/>
          </a:prstGeom>
          <a:solidFill>
            <a:srgbClr val="000000"/>
          </a:solidFill>
          <a:ln w="38100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170" name="Text Box 4"/>
          <p:cNvSpPr txBox="1">
            <a:spLocks noChangeArrowheads="1"/>
          </p:cNvSpPr>
          <p:nvPr/>
        </p:nvSpPr>
        <p:spPr bwMode="auto">
          <a:xfrm>
            <a:off x="1095375" y="931863"/>
            <a:ext cx="184150" cy="3476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endParaRPr lang="ko-KR" altLang="ko-KR" sz="1400">
              <a:latin typeface="Arial" charset="0"/>
              <a:ea typeface="굴림" charset="-127"/>
            </a:endParaRP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 rot="16200000">
            <a:off x="413743" y="148933"/>
            <a:ext cx="1121813" cy="1523939"/>
            <a:chOff x="4166" y="1706"/>
            <a:chExt cx="1252" cy="1252"/>
          </a:xfrm>
        </p:grpSpPr>
        <p:sp>
          <p:nvSpPr>
            <p:cNvPr id="23" name="Oval 18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24" name="Oval 19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25" name="Oval 20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26" name="Oval 21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40" y="567703"/>
            <a:ext cx="1000018" cy="684605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74757" y="6321016"/>
            <a:ext cx="8834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A7A0A"/>
                </a:solidFill>
                <a:latin typeface="Batang" pitchFamily="18" charset="-127"/>
                <a:ea typeface="Batang" pitchFamily="18" charset="-127"/>
              </a:rPr>
              <a:t>Accuracy,  Innovation,  Customer - oriented,  Long-term relationship </a:t>
            </a:r>
            <a:endParaRPr lang="en-US" b="1" dirty="0">
              <a:solidFill>
                <a:srgbClr val="0A7A0A"/>
              </a:solidFill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856721" y="327446"/>
            <a:ext cx="2984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3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HISTORY</a:t>
            </a:r>
            <a:r>
              <a:rPr lang="en-US" altLang="ko-KR" sz="2000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sz="20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내용 개체 틀 6"/>
          <p:cNvSpPr>
            <a:spLocks noGrp="1"/>
          </p:cNvSpPr>
          <p:nvPr>
            <p:ph idx="1"/>
          </p:nvPr>
        </p:nvSpPr>
        <p:spPr>
          <a:xfrm>
            <a:off x="274758" y="1712213"/>
            <a:ext cx="8566498" cy="4536187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altLang="ko-KR" sz="2100" b="1" u="sng" dirty="0">
                <a:latin typeface="Arial" pitchFamily="34" charset="0"/>
                <a:cs typeface="Arial" pitchFamily="34" charset="0"/>
              </a:rPr>
              <a:t>2014 YEAR</a:t>
            </a:r>
          </a:p>
          <a:p>
            <a:pPr marL="0" indent="0">
              <a:buNone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Establish a Company Indonesia</a:t>
            </a:r>
          </a:p>
          <a:p>
            <a:pPr marL="0" indent="0">
              <a:buNone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PT.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PLAKOIN TECHNOLOGY INDONESIA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altLang="ko-KR" b="1" dirty="0">
                <a:latin typeface="Arial" pitchFamily="34" charset="0"/>
                <a:cs typeface="Arial" pitchFamily="34" charset="0"/>
              </a:rPr>
              <a:t>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2100" b="1" u="sng" dirty="0">
                <a:latin typeface="Arial" pitchFamily="34" charset="0"/>
                <a:cs typeface="Arial" pitchFamily="34" charset="0"/>
              </a:rPr>
              <a:t>2014-2015 YEAR</a:t>
            </a:r>
          </a:p>
          <a:p>
            <a:pPr marL="0" indent="0">
              <a:buNone/>
            </a:pP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          Register  </a:t>
            </a:r>
            <a:r>
              <a:rPr lang="en-US" altLang="ko-KR" sz="1400" dirty="0">
                <a:latin typeface="Arial" pitchFamily="34" charset="0"/>
                <a:cs typeface="Arial" pitchFamily="34" charset="0"/>
              </a:rPr>
              <a:t>PT. </a:t>
            </a:r>
            <a:r>
              <a:rPr lang="en-US" altLang="ko-KR" sz="1400" dirty="0" err="1">
                <a:latin typeface="Arial" pitchFamily="34" charset="0"/>
                <a:cs typeface="Arial" pitchFamily="34" charset="0"/>
              </a:rPr>
              <a:t>Shinsei</a:t>
            </a:r>
            <a:r>
              <a:rPr lang="en-US" altLang="ko-KR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Denshi Indonesia, </a:t>
            </a:r>
            <a:r>
              <a:rPr lang="en-US" altLang="ko-KR" sz="1400" dirty="0">
                <a:latin typeface="Arial" pitchFamily="34" charset="0"/>
                <a:cs typeface="Arial" pitchFamily="34" charset="0"/>
              </a:rPr>
              <a:t>PT. </a:t>
            </a:r>
            <a:r>
              <a:rPr lang="en-US" altLang="ko-KR" sz="1400" dirty="0" err="1">
                <a:latin typeface="Arial" pitchFamily="34" charset="0"/>
                <a:cs typeface="Arial" pitchFamily="34" charset="0"/>
              </a:rPr>
              <a:t>Smep</a:t>
            </a:r>
            <a:r>
              <a:rPr lang="en-US" altLang="ko-KR" sz="1400" dirty="0">
                <a:latin typeface="Arial" pitchFamily="34" charset="0"/>
                <a:cs typeface="Arial" pitchFamily="34" charset="0"/>
              </a:rPr>
              <a:t> Pacific Indonesia </a:t>
            </a:r>
          </a:p>
          <a:p>
            <a:pPr marL="0" indent="0">
              <a:buNone/>
            </a:pP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          Press </a:t>
            </a:r>
            <a:r>
              <a:rPr lang="en-US" altLang="ko-KR" sz="1400" dirty="0">
                <a:latin typeface="Arial" pitchFamily="34" charset="0"/>
                <a:cs typeface="Arial" pitchFamily="34" charset="0"/>
              </a:rPr>
              <a:t>Mold and injection Mold special spare 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part</a:t>
            </a:r>
          </a:p>
          <a:p>
            <a:pPr marL="0" indent="0">
              <a:buNone/>
            </a:pPr>
            <a:endParaRPr lang="en-US" altLang="ko-KR" sz="14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2100" b="1" u="sng" dirty="0" smtClean="0">
                <a:latin typeface="Arial" pitchFamily="34" charset="0"/>
                <a:cs typeface="Arial" pitchFamily="34" charset="0"/>
              </a:rPr>
              <a:t>2016-2018 </a:t>
            </a:r>
            <a:r>
              <a:rPr lang="en-US" altLang="ko-KR" sz="2100" b="1" u="sng" dirty="0">
                <a:latin typeface="Arial" pitchFamily="34" charset="0"/>
                <a:cs typeface="Arial" pitchFamily="34" charset="0"/>
              </a:rPr>
              <a:t>YEAR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         Register </a:t>
            </a:r>
            <a:r>
              <a:rPr lang="en-US" altLang="ko-KR" sz="1400" dirty="0">
                <a:latin typeface="Arial" pitchFamily="34" charset="0"/>
                <a:cs typeface="Arial" pitchFamily="34" charset="0"/>
              </a:rPr>
              <a:t>PT. 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Panasonic </a:t>
            </a:r>
            <a:r>
              <a:rPr lang="en-US" altLang="ko-KR" sz="1400" dirty="0" err="1" smtClean="0">
                <a:latin typeface="Arial" pitchFamily="34" charset="0"/>
                <a:cs typeface="Arial" pitchFamily="34" charset="0"/>
              </a:rPr>
              <a:t>Gobel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 Life Solutions, </a:t>
            </a:r>
            <a:r>
              <a:rPr lang="en-US" altLang="ko-KR" sz="1400" dirty="0">
                <a:latin typeface="Arial" pitchFamily="34" charset="0"/>
                <a:cs typeface="Arial" pitchFamily="34" charset="0"/>
              </a:rPr>
              <a:t>,PT.KMK, </a:t>
            </a:r>
            <a:r>
              <a:rPr lang="en-US" altLang="ko-KR" sz="1400" dirty="0" err="1">
                <a:latin typeface="Arial" pitchFamily="34" charset="0"/>
                <a:cs typeface="Arial" pitchFamily="34" charset="0"/>
              </a:rPr>
              <a:t>PT.Advanex</a:t>
            </a:r>
            <a:r>
              <a:rPr lang="en-US" altLang="ko-KR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err="1">
                <a:latin typeface="Arial" pitchFamily="34" charset="0"/>
                <a:cs typeface="Arial" pitchFamily="34" charset="0"/>
              </a:rPr>
              <a:t>Presicion</a:t>
            </a:r>
            <a:r>
              <a:rPr lang="en-US" altLang="ko-KR" sz="1400" dirty="0">
                <a:latin typeface="Arial" pitchFamily="34" charset="0"/>
                <a:cs typeface="Arial" pitchFamily="34" charset="0"/>
              </a:rPr>
              <a:t> Indonesia, PT. Matsuo 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Precision </a:t>
            </a:r>
            <a:r>
              <a:rPr lang="en-US" altLang="ko-KR" sz="1400" dirty="0">
                <a:latin typeface="Arial" pitchFamily="34" charset="0"/>
                <a:cs typeface="Arial" pitchFamily="34" charset="0"/>
              </a:rPr>
              <a:t>Indonesia, PT.IKPI ,PT. TSB 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DLL</a:t>
            </a:r>
          </a:p>
          <a:p>
            <a:pPr marL="0" indent="0">
              <a:lnSpc>
                <a:spcPct val="170000"/>
              </a:lnSpc>
              <a:buNone/>
            </a:pPr>
            <a:endParaRPr lang="en-US" altLang="ko-KR" sz="1400" b="1" dirty="0">
              <a:latin typeface="Arial" pitchFamily="34" charset="0"/>
              <a:cs typeface="Arial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2100" b="1" u="sng" dirty="0">
                <a:latin typeface="Arial" pitchFamily="34" charset="0"/>
                <a:cs typeface="Arial" pitchFamily="34" charset="0"/>
              </a:rPr>
              <a:t>2018 – </a:t>
            </a:r>
            <a:r>
              <a:rPr lang="en-US" altLang="ko-KR" sz="2100" b="1" u="sng" dirty="0" smtClean="0">
                <a:latin typeface="Arial" pitchFamily="34" charset="0"/>
                <a:cs typeface="Arial" pitchFamily="34" charset="0"/>
              </a:rPr>
              <a:t>2020 YEAR </a:t>
            </a:r>
            <a:endParaRPr lang="en-US" altLang="ko-KR" sz="2100" b="1" u="sng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*        Partnership </a:t>
            </a:r>
            <a:r>
              <a:rPr lang="en-US" altLang="ko-KR" sz="1400" dirty="0" err="1">
                <a:latin typeface="Arial" pitchFamily="34" charset="0"/>
                <a:cs typeface="Arial" pitchFamily="34" charset="0"/>
              </a:rPr>
              <a:t>bukwang.co.ltd</a:t>
            </a:r>
            <a:r>
              <a:rPr lang="en-US" altLang="ko-KR" sz="1400" dirty="0">
                <a:latin typeface="Arial" pitchFamily="34" charset="0"/>
                <a:cs typeface="Arial" pitchFamily="34" charset="0"/>
              </a:rPr>
              <a:t> (south </a:t>
            </a:r>
            <a:r>
              <a:rPr lang="en-US" altLang="ko-KR" sz="1400" dirty="0" err="1">
                <a:latin typeface="Arial" pitchFamily="34" charset="0"/>
                <a:cs typeface="Arial" pitchFamily="34" charset="0"/>
              </a:rPr>
              <a:t>korea</a:t>
            </a:r>
            <a:r>
              <a:rPr lang="en-US" altLang="ko-KR" sz="14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altLang="ko-KR" sz="1500" b="1" i="1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www.bkind.co.kr     </a:t>
            </a:r>
            <a:r>
              <a:rPr lang="en-US" altLang="ko-KR" sz="1500" b="1" i="1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Supply Standard 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part </a:t>
            </a: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mold 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and </a:t>
            </a: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stamping</a:t>
            </a:r>
            <a:endParaRPr lang="en-US" altLang="ko-KR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altLang="ko-KR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altLang="ko-KR" sz="1500" b="1" i="1" dirty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altLang="ko-KR" sz="1400" b="1" dirty="0" smtClean="0">
                <a:latin typeface="Arial" pitchFamily="34" charset="0"/>
                <a:cs typeface="Arial" pitchFamily="34" charset="0"/>
              </a:rPr>
              <a:t>*      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Register </a:t>
            </a:r>
            <a:r>
              <a:rPr lang="en-US" altLang="ko-KR" sz="1400" dirty="0">
                <a:latin typeface="Arial" pitchFamily="34" charset="0"/>
                <a:cs typeface="Arial" pitchFamily="34" charset="0"/>
              </a:rPr>
              <a:t>PT. Tokai Rika Indonesia, PT. Hirose Electric Indonesia, PT. </a:t>
            </a:r>
            <a:r>
              <a:rPr lang="en-US" altLang="ko-KR" sz="1400" dirty="0" err="1">
                <a:latin typeface="Arial" pitchFamily="34" charset="0"/>
                <a:cs typeface="Arial" pitchFamily="34" charset="0"/>
              </a:rPr>
              <a:t>Nanbu</a:t>
            </a:r>
            <a:r>
              <a:rPr lang="en-US" altLang="ko-KR" sz="1400" dirty="0">
                <a:latin typeface="Arial" pitchFamily="34" charset="0"/>
                <a:cs typeface="Arial" pitchFamily="34" charset="0"/>
              </a:rPr>
              <a:t> Plastics Indonesia, PT. KEPI, PT. Global </a:t>
            </a:r>
            <a:r>
              <a:rPr lang="en-US" altLang="ko-KR" sz="1400" dirty="0" err="1">
                <a:latin typeface="Arial" pitchFamily="34" charset="0"/>
                <a:cs typeface="Arial" pitchFamily="34" charset="0"/>
              </a:rPr>
              <a:t>Shinsei</a:t>
            </a:r>
            <a:r>
              <a:rPr lang="en-US" altLang="ko-KR" sz="1400" dirty="0">
                <a:latin typeface="Arial" pitchFamily="34" charset="0"/>
                <a:cs typeface="Arial" pitchFamily="34" charset="0"/>
              </a:rPr>
              <a:t> Indonesia,</a:t>
            </a:r>
          </a:p>
          <a:p>
            <a:pPr marL="0" indent="0">
              <a:buNone/>
            </a:pP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         PT</a:t>
            </a:r>
            <a:r>
              <a:rPr lang="en-US" altLang="ko-KR" sz="1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altLang="ko-KR" sz="1400" dirty="0" err="1" smtClean="0">
                <a:latin typeface="Arial" pitchFamily="34" charset="0"/>
                <a:cs typeface="Arial" pitchFamily="34" charset="0"/>
              </a:rPr>
              <a:t>Plasess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 Indonesia, PT. Omron Manufacturing Indonesia, </a:t>
            </a:r>
            <a:r>
              <a:rPr lang="en-US" altLang="ko-KR" sz="1400" dirty="0">
                <a:latin typeface="Arial" pitchFamily="34" charset="0"/>
                <a:cs typeface="Arial" pitchFamily="34" charset="0"/>
              </a:rPr>
              <a:t>PT. </a:t>
            </a:r>
            <a:r>
              <a:rPr lang="en-US" altLang="ko-KR" sz="1400" dirty="0" err="1">
                <a:latin typeface="Arial" pitchFamily="34" charset="0"/>
                <a:cs typeface="Arial" pitchFamily="34" charset="0"/>
              </a:rPr>
              <a:t>Toyodenso</a:t>
            </a:r>
            <a:r>
              <a:rPr lang="en-US" altLang="ko-KR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Indonesia, PT. Oriental Electronics Indonesia</a:t>
            </a:r>
            <a:endParaRPr lang="en-US" altLang="ko-KR" sz="1400" dirty="0">
              <a:latin typeface="Arial" pitchFamily="34" charset="0"/>
              <a:cs typeface="Arial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latin typeface="Arial" pitchFamily="34" charset="0"/>
                <a:cs typeface="Arial" pitchFamily="34" charset="0"/>
              </a:rPr>
              <a:t>New </a:t>
            </a:r>
            <a:r>
              <a:rPr lang="en-US" altLang="ko-KR" sz="1500" dirty="0">
                <a:latin typeface="Arial" pitchFamily="34" charset="0"/>
                <a:cs typeface="Arial" pitchFamily="34" charset="0"/>
              </a:rPr>
              <a:t>Progress </a:t>
            </a:r>
            <a:r>
              <a:rPr lang="en-US" altLang="ko-KR" sz="1500" dirty="0" err="1" smtClean="0">
                <a:latin typeface="Arial" pitchFamily="34" charset="0"/>
                <a:cs typeface="Arial" pitchFamily="34" charset="0"/>
              </a:rPr>
              <a:t>Moldset</a:t>
            </a:r>
            <a:endParaRPr lang="en-US" altLang="ko-KR" sz="15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sz="15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latin typeface="Arial" pitchFamily="34" charset="0"/>
                <a:cs typeface="Arial" pitchFamily="34" charset="0"/>
              </a:rPr>
              <a:t>Change the name from PT. Micro </a:t>
            </a:r>
            <a:r>
              <a:rPr lang="en-US" altLang="ko-KR" sz="1500" dirty="0" err="1" smtClean="0">
                <a:latin typeface="Arial" pitchFamily="34" charset="0"/>
                <a:cs typeface="Arial" pitchFamily="34" charset="0"/>
              </a:rPr>
              <a:t>fabricationTec</a:t>
            </a:r>
            <a:r>
              <a:rPr lang="en-US" altLang="ko-KR" sz="1500" dirty="0" smtClean="0">
                <a:latin typeface="Arial" pitchFamily="34" charset="0"/>
                <a:cs typeface="Arial" pitchFamily="34" charset="0"/>
              </a:rPr>
              <a:t>   to  </a:t>
            </a:r>
            <a:r>
              <a:rPr lang="en-US" altLang="ko-KR" sz="1500" dirty="0">
                <a:latin typeface="Arial" pitchFamily="34" charset="0"/>
                <a:cs typeface="Arial" pitchFamily="34" charset="0"/>
              </a:rPr>
              <a:t>PT. </a:t>
            </a:r>
            <a:r>
              <a:rPr lang="en-US" altLang="ko-KR" sz="1500" dirty="0" err="1">
                <a:latin typeface="Arial" pitchFamily="34" charset="0"/>
                <a:cs typeface="Arial" pitchFamily="34" charset="0"/>
              </a:rPr>
              <a:t>Plakoin</a:t>
            </a:r>
            <a:r>
              <a:rPr lang="en-US" altLang="ko-KR" sz="1500" dirty="0">
                <a:latin typeface="Arial" pitchFamily="34" charset="0"/>
                <a:cs typeface="Arial" pitchFamily="34" charset="0"/>
              </a:rPr>
              <a:t> Technology Indonesia</a:t>
            </a:r>
            <a:endParaRPr lang="en-US" altLang="ko-KR" sz="15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209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 flipV="1">
            <a:off x="1671884" y="764704"/>
            <a:ext cx="3397250" cy="400050"/>
            <a:chOff x="2290" y="3030"/>
            <a:chExt cx="1832" cy="408"/>
          </a:xfrm>
        </p:grpSpPr>
        <p:sp>
          <p:nvSpPr>
            <p:cNvPr id="31" name="Freeform 8"/>
            <p:cNvSpPr>
              <a:spLocks/>
            </p:cNvSpPr>
            <p:nvPr/>
          </p:nvSpPr>
          <p:spPr bwMode="gray">
            <a:xfrm>
              <a:off x="2290" y="3030"/>
              <a:ext cx="1832" cy="408"/>
            </a:xfrm>
            <a:custGeom>
              <a:avLst/>
              <a:gdLst>
                <a:gd name="T0" fmla="*/ 1832 w 1832"/>
                <a:gd name="T1" fmla="*/ 32 h 408"/>
                <a:gd name="T2" fmla="*/ 1830 w 1832"/>
                <a:gd name="T3" fmla="*/ 66 h 408"/>
                <a:gd name="T4" fmla="*/ 1814 w 1832"/>
                <a:gd name="T5" fmla="*/ 128 h 408"/>
                <a:gd name="T6" fmla="*/ 1788 w 1832"/>
                <a:gd name="T7" fmla="*/ 188 h 408"/>
                <a:gd name="T8" fmla="*/ 1754 w 1832"/>
                <a:gd name="T9" fmla="*/ 240 h 408"/>
                <a:gd name="T10" fmla="*/ 1712 w 1832"/>
                <a:gd name="T11" fmla="*/ 288 h 408"/>
                <a:gd name="T12" fmla="*/ 1664 w 1832"/>
                <a:gd name="T13" fmla="*/ 330 h 408"/>
                <a:gd name="T14" fmla="*/ 1610 w 1832"/>
                <a:gd name="T15" fmla="*/ 362 h 408"/>
                <a:gd name="T16" fmla="*/ 1550 w 1832"/>
                <a:gd name="T17" fmla="*/ 388 h 408"/>
                <a:gd name="T18" fmla="*/ 1486 w 1832"/>
                <a:gd name="T19" fmla="*/ 402 h 408"/>
                <a:gd name="T20" fmla="*/ 1418 w 1832"/>
                <a:gd name="T21" fmla="*/ 408 h 408"/>
                <a:gd name="T22" fmla="*/ 0 w 1832"/>
                <a:gd name="T23" fmla="*/ 408 h 408"/>
                <a:gd name="T24" fmla="*/ 0 w 1832"/>
                <a:gd name="T25" fmla="*/ 0 h 408"/>
                <a:gd name="T26" fmla="*/ 1832 w 1832"/>
                <a:gd name="T27" fmla="*/ 0 h 408"/>
                <a:gd name="T28" fmla="*/ 1832 w 1832"/>
                <a:gd name="T29" fmla="*/ 32 h 408"/>
                <a:gd name="T30" fmla="*/ 1832 w 1832"/>
                <a:gd name="T31" fmla="*/ 32 h 4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32"/>
                <a:gd name="T49" fmla="*/ 0 h 408"/>
                <a:gd name="T50" fmla="*/ 1832 w 1832"/>
                <a:gd name="T51" fmla="*/ 408 h 4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32" h="408">
                  <a:moveTo>
                    <a:pt x="1832" y="32"/>
                  </a:moveTo>
                  <a:lnTo>
                    <a:pt x="1830" y="66"/>
                  </a:lnTo>
                  <a:lnTo>
                    <a:pt x="1814" y="128"/>
                  </a:lnTo>
                  <a:lnTo>
                    <a:pt x="1788" y="188"/>
                  </a:lnTo>
                  <a:lnTo>
                    <a:pt x="1754" y="240"/>
                  </a:lnTo>
                  <a:lnTo>
                    <a:pt x="1712" y="288"/>
                  </a:lnTo>
                  <a:lnTo>
                    <a:pt x="1664" y="330"/>
                  </a:lnTo>
                  <a:lnTo>
                    <a:pt x="1610" y="362"/>
                  </a:lnTo>
                  <a:lnTo>
                    <a:pt x="1550" y="388"/>
                  </a:lnTo>
                  <a:lnTo>
                    <a:pt x="1486" y="402"/>
                  </a:lnTo>
                  <a:lnTo>
                    <a:pt x="1418" y="408"/>
                  </a:lnTo>
                  <a:lnTo>
                    <a:pt x="0" y="408"/>
                  </a:lnTo>
                  <a:lnTo>
                    <a:pt x="0" y="0"/>
                  </a:lnTo>
                  <a:lnTo>
                    <a:pt x="1832" y="0"/>
                  </a:lnTo>
                  <a:lnTo>
                    <a:pt x="1832" y="32"/>
                  </a:lnTo>
                  <a:close/>
                </a:path>
              </a:pathLst>
            </a:custGeom>
            <a:solidFill>
              <a:srgbClr val="98B5B6"/>
            </a:soli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gray">
            <a:xfrm>
              <a:off x="3810" y="3058"/>
              <a:ext cx="288" cy="334"/>
            </a:xfrm>
            <a:custGeom>
              <a:avLst/>
              <a:gdLst>
                <a:gd name="T0" fmla="*/ 288 w 288"/>
                <a:gd name="T1" fmla="*/ 0 h 334"/>
                <a:gd name="T2" fmla="*/ 284 w 288"/>
                <a:gd name="T3" fmla="*/ 52 h 334"/>
                <a:gd name="T4" fmla="*/ 272 w 288"/>
                <a:gd name="T5" fmla="*/ 98 h 334"/>
                <a:gd name="T6" fmla="*/ 254 w 288"/>
                <a:gd name="T7" fmla="*/ 140 h 334"/>
                <a:gd name="T8" fmla="*/ 230 w 288"/>
                <a:gd name="T9" fmla="*/ 176 h 334"/>
                <a:gd name="T10" fmla="*/ 204 w 288"/>
                <a:gd name="T11" fmla="*/ 208 h 334"/>
                <a:gd name="T12" fmla="*/ 174 w 288"/>
                <a:gd name="T13" fmla="*/ 238 h 334"/>
                <a:gd name="T14" fmla="*/ 144 w 288"/>
                <a:gd name="T15" fmla="*/ 262 h 334"/>
                <a:gd name="T16" fmla="*/ 112 w 288"/>
                <a:gd name="T17" fmla="*/ 282 h 334"/>
                <a:gd name="T18" fmla="*/ 84 w 288"/>
                <a:gd name="T19" fmla="*/ 298 h 334"/>
                <a:gd name="T20" fmla="*/ 56 w 288"/>
                <a:gd name="T21" fmla="*/ 312 h 334"/>
                <a:gd name="T22" fmla="*/ 34 w 288"/>
                <a:gd name="T23" fmla="*/ 322 h 334"/>
                <a:gd name="T24" fmla="*/ 16 w 288"/>
                <a:gd name="T25" fmla="*/ 328 h 334"/>
                <a:gd name="T26" fmla="*/ 4 w 288"/>
                <a:gd name="T27" fmla="*/ 332 h 334"/>
                <a:gd name="T28" fmla="*/ 0 w 288"/>
                <a:gd name="T29" fmla="*/ 334 h 334"/>
                <a:gd name="T30" fmla="*/ 4 w 288"/>
                <a:gd name="T31" fmla="*/ 332 h 334"/>
                <a:gd name="T32" fmla="*/ 16 w 288"/>
                <a:gd name="T33" fmla="*/ 326 h 334"/>
                <a:gd name="T34" fmla="*/ 34 w 288"/>
                <a:gd name="T35" fmla="*/ 318 h 334"/>
                <a:gd name="T36" fmla="*/ 56 w 288"/>
                <a:gd name="T37" fmla="*/ 304 h 334"/>
                <a:gd name="T38" fmla="*/ 84 w 288"/>
                <a:gd name="T39" fmla="*/ 288 h 334"/>
                <a:gd name="T40" fmla="*/ 112 w 288"/>
                <a:gd name="T41" fmla="*/ 266 h 334"/>
                <a:gd name="T42" fmla="*/ 142 w 288"/>
                <a:gd name="T43" fmla="*/ 242 h 334"/>
                <a:gd name="T44" fmla="*/ 170 w 288"/>
                <a:gd name="T45" fmla="*/ 212 h 334"/>
                <a:gd name="T46" fmla="*/ 196 w 288"/>
                <a:gd name="T47" fmla="*/ 180 h 334"/>
                <a:gd name="T48" fmla="*/ 220 w 288"/>
                <a:gd name="T49" fmla="*/ 142 h 334"/>
                <a:gd name="T50" fmla="*/ 238 w 288"/>
                <a:gd name="T51" fmla="*/ 100 h 334"/>
                <a:gd name="T52" fmla="*/ 250 w 288"/>
                <a:gd name="T53" fmla="*/ 54 h 334"/>
                <a:gd name="T54" fmla="*/ 254 w 288"/>
                <a:gd name="T55" fmla="*/ 2 h 334"/>
                <a:gd name="T56" fmla="*/ 288 w 288"/>
                <a:gd name="T57" fmla="*/ 0 h 33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334"/>
                <a:gd name="T89" fmla="*/ 288 w 288"/>
                <a:gd name="T90" fmla="*/ 334 h 33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334">
                  <a:moveTo>
                    <a:pt x="288" y="0"/>
                  </a:moveTo>
                  <a:lnTo>
                    <a:pt x="284" y="52"/>
                  </a:lnTo>
                  <a:lnTo>
                    <a:pt x="272" y="98"/>
                  </a:lnTo>
                  <a:lnTo>
                    <a:pt x="254" y="140"/>
                  </a:lnTo>
                  <a:lnTo>
                    <a:pt x="230" y="176"/>
                  </a:lnTo>
                  <a:lnTo>
                    <a:pt x="204" y="208"/>
                  </a:lnTo>
                  <a:lnTo>
                    <a:pt x="174" y="238"/>
                  </a:lnTo>
                  <a:lnTo>
                    <a:pt x="144" y="262"/>
                  </a:lnTo>
                  <a:lnTo>
                    <a:pt x="112" y="282"/>
                  </a:lnTo>
                  <a:lnTo>
                    <a:pt x="84" y="298"/>
                  </a:lnTo>
                  <a:lnTo>
                    <a:pt x="56" y="312"/>
                  </a:lnTo>
                  <a:lnTo>
                    <a:pt x="34" y="322"/>
                  </a:lnTo>
                  <a:lnTo>
                    <a:pt x="16" y="328"/>
                  </a:lnTo>
                  <a:lnTo>
                    <a:pt x="4" y="332"/>
                  </a:lnTo>
                  <a:lnTo>
                    <a:pt x="0" y="334"/>
                  </a:lnTo>
                  <a:lnTo>
                    <a:pt x="4" y="332"/>
                  </a:lnTo>
                  <a:lnTo>
                    <a:pt x="16" y="326"/>
                  </a:lnTo>
                  <a:lnTo>
                    <a:pt x="34" y="318"/>
                  </a:lnTo>
                  <a:lnTo>
                    <a:pt x="56" y="304"/>
                  </a:lnTo>
                  <a:lnTo>
                    <a:pt x="84" y="288"/>
                  </a:lnTo>
                  <a:lnTo>
                    <a:pt x="112" y="266"/>
                  </a:lnTo>
                  <a:lnTo>
                    <a:pt x="142" y="242"/>
                  </a:lnTo>
                  <a:lnTo>
                    <a:pt x="170" y="212"/>
                  </a:lnTo>
                  <a:lnTo>
                    <a:pt x="196" y="180"/>
                  </a:lnTo>
                  <a:lnTo>
                    <a:pt x="220" y="142"/>
                  </a:lnTo>
                  <a:lnTo>
                    <a:pt x="238" y="100"/>
                  </a:lnTo>
                  <a:lnTo>
                    <a:pt x="250" y="54"/>
                  </a:lnTo>
                  <a:lnTo>
                    <a:pt x="254" y="2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rgbClr val="FFFFFF">
                <a:alpha val="49019"/>
              </a:srgbClr>
            </a:soli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0" y="1035332"/>
            <a:ext cx="9144000" cy="122238"/>
            <a:chOff x="0" y="1896"/>
            <a:chExt cx="5760" cy="120"/>
          </a:xfrm>
        </p:grpSpPr>
        <p:sp>
          <p:nvSpPr>
            <p:cNvPr id="28" name="Rectangle 3"/>
            <p:cNvSpPr>
              <a:spLocks noChangeArrowheads="1"/>
            </p:cNvSpPr>
            <p:nvPr/>
          </p:nvSpPr>
          <p:spPr bwMode="gray">
            <a:xfrm>
              <a:off x="0" y="1896"/>
              <a:ext cx="5760" cy="4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ECECEC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" name="Rectangle 4"/>
            <p:cNvSpPr>
              <a:spLocks noChangeArrowheads="1"/>
            </p:cNvSpPr>
            <p:nvPr/>
          </p:nvSpPr>
          <p:spPr bwMode="gray">
            <a:xfrm>
              <a:off x="0" y="1942"/>
              <a:ext cx="5760" cy="74"/>
            </a:xfrm>
            <a:prstGeom prst="rect">
              <a:avLst/>
            </a:prstGeom>
            <a:gradFill rotWithShape="1">
              <a:gsLst>
                <a:gs pos="0">
                  <a:srgbClr val="CFCFCF"/>
                </a:gs>
                <a:gs pos="100000">
                  <a:srgbClr val="5F5F5F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9" name="Oval 15"/>
          <p:cNvSpPr>
            <a:spLocks noChangeArrowheads="1"/>
          </p:cNvSpPr>
          <p:nvPr/>
        </p:nvSpPr>
        <p:spPr bwMode="gray">
          <a:xfrm rot="-4500000">
            <a:off x="503293" y="712163"/>
            <a:ext cx="1393825" cy="519351"/>
          </a:xfrm>
          <a:prstGeom prst="ellipse">
            <a:avLst/>
          </a:prstGeom>
          <a:gradFill rotWithShape="1">
            <a:gsLst>
              <a:gs pos="0">
                <a:srgbClr val="53696A"/>
              </a:gs>
              <a:gs pos="100000">
                <a:srgbClr val="83A6A7">
                  <a:alpha val="0"/>
                </a:srgb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0" name="Oval 13"/>
          <p:cNvSpPr>
            <a:spLocks noChangeArrowheads="1"/>
          </p:cNvSpPr>
          <p:nvPr/>
        </p:nvSpPr>
        <p:spPr bwMode="gray">
          <a:xfrm rot="-4500000">
            <a:off x="1129211" y="730501"/>
            <a:ext cx="259766" cy="519351"/>
          </a:xfrm>
          <a:prstGeom prst="ellipse">
            <a:avLst/>
          </a:prstGeom>
          <a:gradFill rotWithShape="1">
            <a:gsLst>
              <a:gs pos="0">
                <a:srgbClr val="83A6A7">
                  <a:alpha val="32001"/>
                </a:srgbClr>
              </a:gs>
              <a:gs pos="100000">
                <a:srgbClr val="000000">
                  <a:alpha val="89998"/>
                </a:srgb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1" name="Oval 16"/>
          <p:cNvSpPr>
            <a:spLocks noChangeArrowheads="1"/>
          </p:cNvSpPr>
          <p:nvPr/>
        </p:nvSpPr>
        <p:spPr bwMode="gray">
          <a:xfrm rot="-4500000">
            <a:off x="448180" y="719526"/>
            <a:ext cx="1257300" cy="519351"/>
          </a:xfrm>
          <a:prstGeom prst="ellipse">
            <a:avLst/>
          </a:prstGeom>
          <a:solidFill>
            <a:srgbClr val="000000"/>
          </a:solidFill>
          <a:ln w="38100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170" name="Text Box 4"/>
          <p:cNvSpPr txBox="1">
            <a:spLocks noChangeArrowheads="1"/>
          </p:cNvSpPr>
          <p:nvPr/>
        </p:nvSpPr>
        <p:spPr bwMode="auto">
          <a:xfrm>
            <a:off x="1095375" y="931863"/>
            <a:ext cx="184150" cy="3476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endParaRPr lang="ko-KR" altLang="ko-KR" sz="1400">
              <a:latin typeface="Arial" charset="0"/>
              <a:ea typeface="굴림" charset="-127"/>
            </a:endParaRP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 rot="16200000">
            <a:off x="413743" y="148933"/>
            <a:ext cx="1121813" cy="1523939"/>
            <a:chOff x="4166" y="1706"/>
            <a:chExt cx="1252" cy="1252"/>
          </a:xfrm>
        </p:grpSpPr>
        <p:sp>
          <p:nvSpPr>
            <p:cNvPr id="23" name="Oval 18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24" name="Oval 19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25" name="Oval 20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26" name="Oval 21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40" y="567703"/>
            <a:ext cx="1000018" cy="684605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74757" y="6321016"/>
            <a:ext cx="8834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A7A0A"/>
                </a:solidFill>
                <a:latin typeface="Batang" pitchFamily="18" charset="-127"/>
                <a:ea typeface="Batang" pitchFamily="18" charset="-127"/>
              </a:rPr>
              <a:t>Accuracy,  Innovation,  Customer - oriented,  Long-term relationship </a:t>
            </a:r>
            <a:endParaRPr lang="en-US" b="1" dirty="0">
              <a:solidFill>
                <a:srgbClr val="0A7A0A"/>
              </a:solidFill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856721" y="327446"/>
            <a:ext cx="2984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3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MEASURING INSTRUMENT LIST</a:t>
            </a:r>
            <a:r>
              <a:rPr lang="en-US" altLang="ko-KR" sz="2000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sz="20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3B6BB7BF-4650-45A2-90DC-8298D0E24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744166"/>
              </p:ext>
            </p:extLst>
          </p:nvPr>
        </p:nvGraphicFramePr>
        <p:xfrm>
          <a:off x="663296" y="1653636"/>
          <a:ext cx="8177958" cy="46673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368">
                  <a:extLst>
                    <a:ext uri="{9D8B030D-6E8A-4147-A177-3AD203B41FA5}">
                      <a16:colId xmlns:a16="http://schemas.microsoft.com/office/drawing/2014/main" val="1475644404"/>
                    </a:ext>
                  </a:extLst>
                </a:gridCol>
                <a:gridCol w="3388658">
                  <a:extLst>
                    <a:ext uri="{9D8B030D-6E8A-4147-A177-3AD203B41FA5}">
                      <a16:colId xmlns:a16="http://schemas.microsoft.com/office/drawing/2014/main" val="1596565761"/>
                    </a:ext>
                  </a:extLst>
                </a:gridCol>
                <a:gridCol w="1423235">
                  <a:extLst>
                    <a:ext uri="{9D8B030D-6E8A-4147-A177-3AD203B41FA5}">
                      <a16:colId xmlns:a16="http://schemas.microsoft.com/office/drawing/2014/main" val="694175834"/>
                    </a:ext>
                  </a:extLst>
                </a:gridCol>
                <a:gridCol w="2281697">
                  <a:extLst>
                    <a:ext uri="{9D8B030D-6E8A-4147-A177-3AD203B41FA5}">
                      <a16:colId xmlns:a16="http://schemas.microsoft.com/office/drawing/2014/main" val="3042354722"/>
                    </a:ext>
                  </a:extLst>
                </a:gridCol>
              </a:tblGrid>
              <a:tr h="3804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111" marR="6111" marT="611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Machine 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111" marR="6111" marT="611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Qty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111" marR="6111" marT="6111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Maker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111" marR="6111" marT="6111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037334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111" marR="6111" marT="6111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Profile Projector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111" marR="6111" marT="6111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 unit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111" marR="6111" marT="6111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Sunpoc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111" marR="6111" marT="6111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029628"/>
                  </a:ext>
                </a:extLst>
              </a:tr>
              <a:tr h="3679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111" marR="6111" marT="6111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Optical Vision VML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111" marR="6111" marT="6111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 unit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111" marR="6111" marT="6111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3D Family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111" marR="6111" marT="6111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833142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111" marR="6111" marT="6111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Microscope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111" marR="6111" marT="6111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 unit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111" marR="6111" marT="6111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Mitutoyo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111" marR="6111" marT="6111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06893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111" marR="6111" marT="6111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Digital Micro Meter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111" marR="6111" marT="6111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r>
                        <a:rPr lang="en-US" sz="14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unit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111" marR="6111" marT="6111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Mitutoyo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111" marR="6111" marT="6111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243486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111" marR="6111" marT="6111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Hight Gauge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111" marR="6111" marT="6111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 unit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111" marR="6111" marT="6111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Mitutoyo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111" marR="6111" marT="6111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397796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111" marR="6111" marT="6111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Dial Indicator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111" marR="6111" marT="6111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r>
                        <a:rPr lang="en-US" sz="14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unit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111" marR="6111" marT="6111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Mitutoyo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111" marR="6111" marT="6111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807047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111" marR="6111" marT="6111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Digital Calipers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111" marR="6111" marT="6111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10 </a:t>
                      </a:r>
                      <a:r>
                        <a:rPr lang="en-US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unit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111" marR="6111" marT="6111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Mitutoyo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111" marR="6111" marT="6111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544188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111" marR="6111" marT="6111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Caliper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111" marR="6111" marT="6111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 unit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111" marR="6111" marT="6111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Mitutoyo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111" marR="6111" marT="6111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434354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111" marR="6111" marT="6111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Pin Gauge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111" marR="6111" marT="6111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r>
                        <a:rPr lang="en-US" sz="14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set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111" marR="6111" marT="6111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Mitutoyo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111" marR="6111" marT="6111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619452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111" marR="6111" marT="6111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Block Gauge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111" marR="6111" marT="6111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 set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111" marR="6111" marT="6111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Select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111" marR="6111" marT="6111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562362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111" marR="6111" marT="6111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Block Gauge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111" marR="6111" marT="6111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2 set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111" marR="6111" marT="6111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Taiwan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111" marR="6111" marT="6111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163140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111" marR="6111" marT="6111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CNC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CMM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111" marR="6111" marT="6111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 Unit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111" marR="6111" marT="6111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Mitutoyo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111" marR="6111" marT="6111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9855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814</TotalTime>
  <Words>798</Words>
  <Application>Microsoft Office PowerPoint</Application>
  <PresentationFormat>화면 슬라이드 쇼(4:3)</PresentationFormat>
  <Paragraphs>300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9" baseType="lpstr">
      <vt:lpstr>HY견고딕</vt:lpstr>
      <vt:lpstr>HY신명조</vt:lpstr>
      <vt:lpstr>굴림</vt:lpstr>
      <vt:lpstr>맑은 고딕</vt:lpstr>
      <vt:lpstr>Batang</vt:lpstr>
      <vt:lpstr>Arial</vt:lpstr>
      <vt:lpstr>Berlin Sans FB Demi</vt:lpstr>
      <vt:lpstr>Bookman Old Style</vt:lpstr>
      <vt:lpstr>Calibri</vt:lpstr>
      <vt:lpstr>Cambria Math</vt:lpstr>
      <vt:lpstr>Constantia</vt:lpstr>
      <vt:lpstr>Tahoma</vt:lpstr>
      <vt:lpstr>Times New Roman</vt:lpstr>
      <vt:lpstr>Wingdings</vt:lpstr>
      <vt:lpstr>Wingdings 2</vt:lpstr>
      <vt:lpstr>Flow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Marketing</dc:creator>
  <cp:lastModifiedBy>UserYeon</cp:lastModifiedBy>
  <cp:revision>20</cp:revision>
  <cp:lastPrinted>2021-09-22T12:25:25Z</cp:lastPrinted>
  <dcterms:created xsi:type="dcterms:W3CDTF">2021-09-22T04:14:20Z</dcterms:created>
  <dcterms:modified xsi:type="dcterms:W3CDTF">2022-08-16T05:47:42Z</dcterms:modified>
</cp:coreProperties>
</file>