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0" r:id="rId5"/>
    <p:sldId id="261" r:id="rId6"/>
    <p:sldId id="263" r:id="rId7"/>
    <p:sldId id="264" r:id="rId8"/>
    <p:sldId id="265" r:id="rId9"/>
    <p:sldId id="266" r:id="rId10"/>
    <p:sldId id="262"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0"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6.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248F91-0685-48E5-B312-2238454A628F}" type="doc">
      <dgm:prSet loTypeId="urn:microsoft.com/office/officeart/2005/8/layout/radial2" loCatId="relationship" qsTypeId="urn:microsoft.com/office/officeart/2005/8/quickstyle/simple4" qsCatId="simple" csTypeId="urn:microsoft.com/office/officeart/2005/8/colors/accent1_2" csCatId="accent1" phldr="1"/>
      <dgm:spPr/>
      <dgm:t>
        <a:bodyPr/>
        <a:lstStyle/>
        <a:p>
          <a:endParaRPr lang="en-US"/>
        </a:p>
      </dgm:t>
    </dgm:pt>
    <dgm:pt modelId="{DEC1871F-4282-4266-9FCC-C89315D6B0BC}">
      <dgm:prSet phldrT="[Text]"/>
      <dgm:spPr/>
      <dgm:t>
        <a:bodyPr/>
        <a:lstStyle/>
        <a:p>
          <a:r>
            <a:rPr lang="en-US" dirty="0" err="1" smtClean="0"/>
            <a:t>cash.credit</a:t>
          </a:r>
          <a:endParaRPr lang="en-US" dirty="0"/>
        </a:p>
      </dgm:t>
    </dgm:pt>
    <dgm:pt modelId="{3E0AFB6B-B633-420F-BA73-BBA6962A092B}" type="parTrans" cxnId="{C5784F5D-6F4C-4751-BF12-52476DB15597}">
      <dgm:prSet/>
      <dgm:spPr/>
      <dgm:t>
        <a:bodyPr/>
        <a:lstStyle/>
        <a:p>
          <a:endParaRPr lang="en-US"/>
        </a:p>
      </dgm:t>
    </dgm:pt>
    <dgm:pt modelId="{00D007EE-0832-4EBE-B180-BF9C18AB05D8}" type="sibTrans" cxnId="{C5784F5D-6F4C-4751-BF12-52476DB15597}">
      <dgm:prSet/>
      <dgm:spPr/>
      <dgm:t>
        <a:bodyPr/>
        <a:lstStyle/>
        <a:p>
          <a:endParaRPr lang="en-US"/>
        </a:p>
      </dgm:t>
    </dgm:pt>
    <dgm:pt modelId="{10482369-2373-4597-814F-524908C86C3D}">
      <dgm:prSet phldrT="[Text]" custT="1"/>
      <dgm:spPr/>
      <dgm:t>
        <a:bodyPr/>
        <a:lstStyle/>
        <a:p>
          <a:r>
            <a:rPr lang="en-US" sz="2000" dirty="0" smtClean="0"/>
            <a:t>          30%</a:t>
          </a:r>
          <a:endParaRPr lang="en-US" sz="2000" dirty="0"/>
        </a:p>
      </dgm:t>
    </dgm:pt>
    <dgm:pt modelId="{A2450AFF-70D4-4367-98C1-630816A0A735}" type="parTrans" cxnId="{39FC3BA3-3B6C-4E9C-A24C-0C3A30670C8F}">
      <dgm:prSet/>
      <dgm:spPr/>
      <dgm:t>
        <a:bodyPr/>
        <a:lstStyle/>
        <a:p>
          <a:endParaRPr lang="en-US"/>
        </a:p>
      </dgm:t>
    </dgm:pt>
    <dgm:pt modelId="{F8388860-0C01-433D-8B3F-C22A1009862D}" type="sibTrans" cxnId="{39FC3BA3-3B6C-4E9C-A24C-0C3A30670C8F}">
      <dgm:prSet/>
      <dgm:spPr/>
      <dgm:t>
        <a:bodyPr/>
        <a:lstStyle/>
        <a:p>
          <a:endParaRPr lang="en-US"/>
        </a:p>
      </dgm:t>
    </dgm:pt>
    <dgm:pt modelId="{52C9DCE6-73DB-4D6C-BE7B-378E4C4FB3AC}">
      <dgm:prSet phldrT="[Text]"/>
      <dgm:spPr/>
      <dgm:t>
        <a:bodyPr/>
        <a:lstStyle/>
        <a:p>
          <a:r>
            <a:rPr lang="en-US" dirty="0" smtClean="0"/>
            <a:t>Late Payment </a:t>
          </a:r>
          <a:endParaRPr lang="en-US" dirty="0"/>
        </a:p>
      </dgm:t>
    </dgm:pt>
    <dgm:pt modelId="{DAD12B15-DE80-4033-8325-5F82ED88472E}" type="parTrans" cxnId="{96DBD5D8-F1AF-4952-973D-28B6D0471F86}">
      <dgm:prSet/>
      <dgm:spPr/>
      <dgm:t>
        <a:bodyPr/>
        <a:lstStyle/>
        <a:p>
          <a:endParaRPr lang="en-US"/>
        </a:p>
      </dgm:t>
    </dgm:pt>
    <dgm:pt modelId="{68D47782-C902-47EA-961B-55BD8717E34B}" type="sibTrans" cxnId="{96DBD5D8-F1AF-4952-973D-28B6D0471F86}">
      <dgm:prSet/>
      <dgm:spPr/>
      <dgm:t>
        <a:bodyPr/>
        <a:lstStyle/>
        <a:p>
          <a:endParaRPr lang="en-US"/>
        </a:p>
      </dgm:t>
    </dgm:pt>
    <dgm:pt modelId="{89C6C34A-EE84-4325-97DF-6716E7EA8531}">
      <dgm:prSet phldrT="[Text]" custT="1"/>
      <dgm:spPr/>
      <dgm:t>
        <a:bodyPr/>
        <a:lstStyle/>
        <a:p>
          <a:r>
            <a:rPr lang="en-US" sz="2000" dirty="0" smtClean="0"/>
            <a:t>27%</a:t>
          </a:r>
          <a:endParaRPr lang="en-US" sz="2000" dirty="0"/>
        </a:p>
      </dgm:t>
    </dgm:pt>
    <dgm:pt modelId="{3CEE66FE-9B7D-453C-A1CF-D4C014425E1B}" type="parTrans" cxnId="{39DA173E-8F66-49ED-939A-F763D048C189}">
      <dgm:prSet/>
      <dgm:spPr/>
      <dgm:t>
        <a:bodyPr/>
        <a:lstStyle/>
        <a:p>
          <a:endParaRPr lang="en-US"/>
        </a:p>
      </dgm:t>
    </dgm:pt>
    <dgm:pt modelId="{047884D3-1FA9-4435-9E2E-B8D5F755EB88}" type="sibTrans" cxnId="{39DA173E-8F66-49ED-939A-F763D048C189}">
      <dgm:prSet/>
      <dgm:spPr/>
      <dgm:t>
        <a:bodyPr/>
        <a:lstStyle/>
        <a:p>
          <a:endParaRPr lang="en-US"/>
        </a:p>
      </dgm:t>
    </dgm:pt>
    <dgm:pt modelId="{93165082-39BB-49E2-99ED-B73B8DC74A82}">
      <dgm:prSet phldrT="[Text]"/>
      <dgm:spPr/>
      <dgm:t>
        <a:bodyPr/>
        <a:lstStyle/>
        <a:p>
          <a:r>
            <a:rPr lang="en-US" dirty="0" smtClean="0"/>
            <a:t>Source D</a:t>
          </a:r>
          <a:endParaRPr lang="en-US" dirty="0"/>
        </a:p>
      </dgm:t>
    </dgm:pt>
    <dgm:pt modelId="{67AEA870-779A-43BE-A636-65EA5A28B93C}" type="parTrans" cxnId="{7F924DC0-5E0E-4924-A28B-5CAE9918E071}">
      <dgm:prSet/>
      <dgm:spPr/>
      <dgm:t>
        <a:bodyPr/>
        <a:lstStyle/>
        <a:p>
          <a:endParaRPr lang="en-US"/>
        </a:p>
      </dgm:t>
    </dgm:pt>
    <dgm:pt modelId="{E29F94F7-EBD9-4151-B247-001F2D88700D}" type="sibTrans" cxnId="{7F924DC0-5E0E-4924-A28B-5CAE9918E071}">
      <dgm:prSet/>
      <dgm:spPr/>
      <dgm:t>
        <a:bodyPr/>
        <a:lstStyle/>
        <a:p>
          <a:endParaRPr lang="en-US"/>
        </a:p>
      </dgm:t>
    </dgm:pt>
    <dgm:pt modelId="{A91EB5E9-716E-4853-BBDE-CE5267E5E3AA}">
      <dgm:prSet phldrT="[Text]" custT="1"/>
      <dgm:spPr/>
      <dgm:t>
        <a:bodyPr/>
        <a:lstStyle/>
        <a:p>
          <a:r>
            <a:rPr lang="en-US" sz="1600" dirty="0" smtClean="0"/>
            <a:t>14%</a:t>
          </a:r>
          <a:endParaRPr lang="en-US" sz="1600" dirty="0"/>
        </a:p>
      </dgm:t>
    </dgm:pt>
    <dgm:pt modelId="{2CBE651D-D2BD-4F20-A180-E9538DC120BF}" type="sibTrans" cxnId="{69A86D40-541D-4216-9F66-8464E95F6AB3}">
      <dgm:prSet/>
      <dgm:spPr/>
      <dgm:t>
        <a:bodyPr/>
        <a:lstStyle/>
        <a:p>
          <a:endParaRPr lang="en-US"/>
        </a:p>
      </dgm:t>
    </dgm:pt>
    <dgm:pt modelId="{605C6373-5D3D-4E1D-A03F-7E708132A16D}" type="parTrans" cxnId="{69A86D40-541D-4216-9F66-8464E95F6AB3}">
      <dgm:prSet/>
      <dgm:spPr/>
      <dgm:t>
        <a:bodyPr/>
        <a:lstStyle/>
        <a:p>
          <a:endParaRPr lang="en-US"/>
        </a:p>
      </dgm:t>
    </dgm:pt>
    <dgm:pt modelId="{807F01EE-D501-4F8B-BEBF-9DACDB6AD2C7}" type="pres">
      <dgm:prSet presAssocID="{9A248F91-0685-48E5-B312-2238454A628F}" presName="composite" presStyleCnt="0">
        <dgm:presLayoutVars>
          <dgm:chMax val="5"/>
          <dgm:dir/>
          <dgm:animLvl val="ctr"/>
          <dgm:resizeHandles val="exact"/>
        </dgm:presLayoutVars>
      </dgm:prSet>
      <dgm:spPr/>
      <dgm:t>
        <a:bodyPr/>
        <a:lstStyle/>
        <a:p>
          <a:endParaRPr lang="en-US"/>
        </a:p>
      </dgm:t>
    </dgm:pt>
    <dgm:pt modelId="{099C9448-5507-4A0B-8593-7A798AAEB204}" type="pres">
      <dgm:prSet presAssocID="{9A248F91-0685-48E5-B312-2238454A628F}" presName="cycle" presStyleCnt="0"/>
      <dgm:spPr/>
    </dgm:pt>
    <dgm:pt modelId="{BB92D401-9B6E-47B7-B2F9-43054D2E9176}" type="pres">
      <dgm:prSet presAssocID="{9A248F91-0685-48E5-B312-2238454A628F}" presName="centerShape" presStyleCnt="0"/>
      <dgm:spPr/>
    </dgm:pt>
    <dgm:pt modelId="{3889F3F2-6E86-4101-898F-7C0EAF9501D9}" type="pres">
      <dgm:prSet presAssocID="{9A248F91-0685-48E5-B312-2238454A628F}" presName="connSite" presStyleLbl="node1" presStyleIdx="0" presStyleCnt="4"/>
      <dgm:spPr/>
    </dgm:pt>
    <dgm:pt modelId="{4AF11A30-68C2-4A8A-86F3-0F4183730F78}" type="pres">
      <dgm:prSet presAssocID="{9A248F91-0685-48E5-B312-2238454A628F}" presName="visible" presStyleLbl="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2000" r="-22000"/>
          </a:stretch>
        </a:blipFill>
      </dgm:spPr>
    </dgm:pt>
    <dgm:pt modelId="{3B130B05-1701-438A-ABD2-726189E17C13}" type="pres">
      <dgm:prSet presAssocID="{3E0AFB6B-B633-420F-BA73-BBA6962A092B}" presName="Name25" presStyleLbl="parChTrans1D1" presStyleIdx="0" presStyleCnt="3"/>
      <dgm:spPr/>
      <dgm:t>
        <a:bodyPr/>
        <a:lstStyle/>
        <a:p>
          <a:endParaRPr lang="en-US"/>
        </a:p>
      </dgm:t>
    </dgm:pt>
    <dgm:pt modelId="{0117230C-7F8E-4B52-8884-EFEF61E5BBA6}" type="pres">
      <dgm:prSet presAssocID="{DEC1871F-4282-4266-9FCC-C89315D6B0BC}" presName="node" presStyleCnt="0"/>
      <dgm:spPr/>
    </dgm:pt>
    <dgm:pt modelId="{3A4760D2-8C49-483E-8BC2-8519AEC1D45C}" type="pres">
      <dgm:prSet presAssocID="{DEC1871F-4282-4266-9FCC-C89315D6B0BC}" presName="parentNode" presStyleLbl="node1" presStyleIdx="1" presStyleCnt="4" custScaleX="178020" custLinFactX="99868" custLinFactNeighborX="100000" custLinFactNeighborY="20240">
        <dgm:presLayoutVars>
          <dgm:chMax val="1"/>
          <dgm:bulletEnabled val="1"/>
        </dgm:presLayoutVars>
      </dgm:prSet>
      <dgm:spPr/>
      <dgm:t>
        <a:bodyPr/>
        <a:lstStyle/>
        <a:p>
          <a:endParaRPr lang="en-US"/>
        </a:p>
      </dgm:t>
    </dgm:pt>
    <dgm:pt modelId="{C949FE18-DEA3-4849-BE08-1B4F4ED81E3A}" type="pres">
      <dgm:prSet presAssocID="{DEC1871F-4282-4266-9FCC-C89315D6B0BC}" presName="childNode" presStyleLbl="revTx" presStyleIdx="0" presStyleCnt="3">
        <dgm:presLayoutVars>
          <dgm:bulletEnabled val="1"/>
        </dgm:presLayoutVars>
      </dgm:prSet>
      <dgm:spPr/>
      <dgm:t>
        <a:bodyPr/>
        <a:lstStyle/>
        <a:p>
          <a:endParaRPr lang="en-US"/>
        </a:p>
      </dgm:t>
    </dgm:pt>
    <dgm:pt modelId="{C3892BF6-786F-421E-B5D9-111AAB09E2B4}" type="pres">
      <dgm:prSet presAssocID="{DAD12B15-DE80-4033-8325-5F82ED88472E}" presName="Name25" presStyleLbl="parChTrans1D1" presStyleIdx="1" presStyleCnt="3"/>
      <dgm:spPr/>
      <dgm:t>
        <a:bodyPr/>
        <a:lstStyle/>
        <a:p>
          <a:endParaRPr lang="en-US"/>
        </a:p>
      </dgm:t>
    </dgm:pt>
    <dgm:pt modelId="{3905685B-B4F7-4F0A-BCC6-89519AB10F65}" type="pres">
      <dgm:prSet presAssocID="{52C9DCE6-73DB-4D6C-BE7B-378E4C4FB3AC}" presName="node" presStyleCnt="0"/>
      <dgm:spPr/>
    </dgm:pt>
    <dgm:pt modelId="{EDA60E2D-6830-455B-ADE0-273F3B4BABDD}" type="pres">
      <dgm:prSet presAssocID="{52C9DCE6-73DB-4D6C-BE7B-378E4C4FB3AC}" presName="parentNode" presStyleLbl="node1" presStyleIdx="2" presStyleCnt="4" custScaleX="101510">
        <dgm:presLayoutVars>
          <dgm:chMax val="1"/>
          <dgm:bulletEnabled val="1"/>
        </dgm:presLayoutVars>
      </dgm:prSet>
      <dgm:spPr/>
      <dgm:t>
        <a:bodyPr/>
        <a:lstStyle/>
        <a:p>
          <a:endParaRPr lang="en-US"/>
        </a:p>
      </dgm:t>
    </dgm:pt>
    <dgm:pt modelId="{2E52FD1A-ED0B-46C4-AA60-CE26BE43792F}" type="pres">
      <dgm:prSet presAssocID="{52C9DCE6-73DB-4D6C-BE7B-378E4C4FB3AC}" presName="childNode" presStyleLbl="revTx" presStyleIdx="1" presStyleCnt="3">
        <dgm:presLayoutVars>
          <dgm:bulletEnabled val="1"/>
        </dgm:presLayoutVars>
      </dgm:prSet>
      <dgm:spPr/>
      <dgm:t>
        <a:bodyPr/>
        <a:lstStyle/>
        <a:p>
          <a:endParaRPr lang="en-US"/>
        </a:p>
      </dgm:t>
    </dgm:pt>
    <dgm:pt modelId="{45545FF3-A93C-498D-8B42-6712976B1677}" type="pres">
      <dgm:prSet presAssocID="{67AEA870-779A-43BE-A636-65EA5A28B93C}" presName="Name25" presStyleLbl="parChTrans1D1" presStyleIdx="2" presStyleCnt="3"/>
      <dgm:spPr/>
      <dgm:t>
        <a:bodyPr/>
        <a:lstStyle/>
        <a:p>
          <a:endParaRPr lang="en-US"/>
        </a:p>
      </dgm:t>
    </dgm:pt>
    <dgm:pt modelId="{F4344327-245E-476C-AE81-06C2D6B3055F}" type="pres">
      <dgm:prSet presAssocID="{93165082-39BB-49E2-99ED-B73B8DC74A82}" presName="node" presStyleCnt="0"/>
      <dgm:spPr/>
    </dgm:pt>
    <dgm:pt modelId="{5A7CE93E-35B6-470A-BA5B-81B2FDA345AF}" type="pres">
      <dgm:prSet presAssocID="{93165082-39BB-49E2-99ED-B73B8DC74A82}" presName="parentNode" presStyleLbl="node1" presStyleIdx="3" presStyleCnt="4">
        <dgm:presLayoutVars>
          <dgm:chMax val="1"/>
          <dgm:bulletEnabled val="1"/>
        </dgm:presLayoutVars>
      </dgm:prSet>
      <dgm:spPr/>
      <dgm:t>
        <a:bodyPr/>
        <a:lstStyle/>
        <a:p>
          <a:endParaRPr lang="en-US"/>
        </a:p>
      </dgm:t>
    </dgm:pt>
    <dgm:pt modelId="{0CE079F8-DF7E-48EA-94F0-92308323AEDC}" type="pres">
      <dgm:prSet presAssocID="{93165082-39BB-49E2-99ED-B73B8DC74A82}" presName="childNode" presStyleLbl="revTx" presStyleIdx="2" presStyleCnt="3">
        <dgm:presLayoutVars>
          <dgm:bulletEnabled val="1"/>
        </dgm:presLayoutVars>
      </dgm:prSet>
      <dgm:spPr/>
      <dgm:t>
        <a:bodyPr/>
        <a:lstStyle/>
        <a:p>
          <a:endParaRPr lang="en-US"/>
        </a:p>
      </dgm:t>
    </dgm:pt>
  </dgm:ptLst>
  <dgm:cxnLst>
    <dgm:cxn modelId="{C5784F5D-6F4C-4751-BF12-52476DB15597}" srcId="{9A248F91-0685-48E5-B312-2238454A628F}" destId="{DEC1871F-4282-4266-9FCC-C89315D6B0BC}" srcOrd="0" destOrd="0" parTransId="{3E0AFB6B-B633-420F-BA73-BBA6962A092B}" sibTransId="{00D007EE-0832-4EBE-B180-BF9C18AB05D8}"/>
    <dgm:cxn modelId="{D3ED37F9-91CA-4BBD-A0A8-4C631BC30786}" type="presOf" srcId="{DEC1871F-4282-4266-9FCC-C89315D6B0BC}" destId="{3A4760D2-8C49-483E-8BC2-8519AEC1D45C}" srcOrd="0" destOrd="0" presId="urn:microsoft.com/office/officeart/2005/8/layout/radial2"/>
    <dgm:cxn modelId="{39DA173E-8F66-49ED-939A-F763D048C189}" srcId="{52C9DCE6-73DB-4D6C-BE7B-378E4C4FB3AC}" destId="{89C6C34A-EE84-4325-97DF-6716E7EA8531}" srcOrd="0" destOrd="0" parTransId="{3CEE66FE-9B7D-453C-A1CF-D4C014425E1B}" sibTransId="{047884D3-1FA9-4435-9E2E-B8D5F755EB88}"/>
    <dgm:cxn modelId="{E7673CE1-2946-4BD0-A28E-86587B03856F}" type="presOf" srcId="{9A248F91-0685-48E5-B312-2238454A628F}" destId="{807F01EE-D501-4F8B-BEBF-9DACDB6AD2C7}" srcOrd="0" destOrd="0" presId="urn:microsoft.com/office/officeart/2005/8/layout/radial2"/>
    <dgm:cxn modelId="{56F7DC92-02F5-48C5-9209-DE6053EDD32D}" type="presOf" srcId="{DAD12B15-DE80-4033-8325-5F82ED88472E}" destId="{C3892BF6-786F-421E-B5D9-111AAB09E2B4}" srcOrd="0" destOrd="0" presId="urn:microsoft.com/office/officeart/2005/8/layout/radial2"/>
    <dgm:cxn modelId="{49CD0AE1-03C9-4202-9832-2E0A06E9F1ED}" type="presOf" srcId="{67AEA870-779A-43BE-A636-65EA5A28B93C}" destId="{45545FF3-A93C-498D-8B42-6712976B1677}" srcOrd="0" destOrd="0" presId="urn:microsoft.com/office/officeart/2005/8/layout/radial2"/>
    <dgm:cxn modelId="{4E796E22-E09B-48B2-87F2-9CBC97061B30}" type="presOf" srcId="{3E0AFB6B-B633-420F-BA73-BBA6962A092B}" destId="{3B130B05-1701-438A-ABD2-726189E17C13}" srcOrd="0" destOrd="0" presId="urn:microsoft.com/office/officeart/2005/8/layout/radial2"/>
    <dgm:cxn modelId="{9665EF2D-B432-4F89-B27F-24FD954E04D6}" type="presOf" srcId="{93165082-39BB-49E2-99ED-B73B8DC74A82}" destId="{5A7CE93E-35B6-470A-BA5B-81B2FDA345AF}" srcOrd="0" destOrd="0" presId="urn:microsoft.com/office/officeart/2005/8/layout/radial2"/>
    <dgm:cxn modelId="{4E27B219-B206-4AF2-9FD5-846482E9E343}" type="presOf" srcId="{89C6C34A-EE84-4325-97DF-6716E7EA8531}" destId="{2E52FD1A-ED0B-46C4-AA60-CE26BE43792F}" srcOrd="0" destOrd="0" presId="urn:microsoft.com/office/officeart/2005/8/layout/radial2"/>
    <dgm:cxn modelId="{69A86D40-541D-4216-9F66-8464E95F6AB3}" srcId="{93165082-39BB-49E2-99ED-B73B8DC74A82}" destId="{A91EB5E9-716E-4853-BBDE-CE5267E5E3AA}" srcOrd="0" destOrd="0" parTransId="{605C6373-5D3D-4E1D-A03F-7E708132A16D}" sibTransId="{2CBE651D-D2BD-4F20-A180-E9538DC120BF}"/>
    <dgm:cxn modelId="{96DBD5D8-F1AF-4952-973D-28B6D0471F86}" srcId="{9A248F91-0685-48E5-B312-2238454A628F}" destId="{52C9DCE6-73DB-4D6C-BE7B-378E4C4FB3AC}" srcOrd="1" destOrd="0" parTransId="{DAD12B15-DE80-4033-8325-5F82ED88472E}" sibTransId="{68D47782-C902-47EA-961B-55BD8717E34B}"/>
    <dgm:cxn modelId="{4D72EC12-7B76-4E38-9964-401550FD9F4D}" type="presOf" srcId="{10482369-2373-4597-814F-524908C86C3D}" destId="{C949FE18-DEA3-4849-BE08-1B4F4ED81E3A}" srcOrd="0" destOrd="0" presId="urn:microsoft.com/office/officeart/2005/8/layout/radial2"/>
    <dgm:cxn modelId="{E8C25EE0-9D19-4D28-B938-2D57DD281DFF}" type="presOf" srcId="{52C9DCE6-73DB-4D6C-BE7B-378E4C4FB3AC}" destId="{EDA60E2D-6830-455B-ADE0-273F3B4BABDD}" srcOrd="0" destOrd="0" presId="urn:microsoft.com/office/officeart/2005/8/layout/radial2"/>
    <dgm:cxn modelId="{7F924DC0-5E0E-4924-A28B-5CAE9918E071}" srcId="{9A248F91-0685-48E5-B312-2238454A628F}" destId="{93165082-39BB-49E2-99ED-B73B8DC74A82}" srcOrd="2" destOrd="0" parTransId="{67AEA870-779A-43BE-A636-65EA5A28B93C}" sibTransId="{E29F94F7-EBD9-4151-B247-001F2D88700D}"/>
    <dgm:cxn modelId="{39FC3BA3-3B6C-4E9C-A24C-0C3A30670C8F}" srcId="{DEC1871F-4282-4266-9FCC-C89315D6B0BC}" destId="{10482369-2373-4597-814F-524908C86C3D}" srcOrd="0" destOrd="0" parTransId="{A2450AFF-70D4-4367-98C1-630816A0A735}" sibTransId="{F8388860-0C01-433D-8B3F-C22A1009862D}"/>
    <dgm:cxn modelId="{AA9FE53C-CEDB-4EED-997D-1E8F8457D7F3}" type="presOf" srcId="{A91EB5E9-716E-4853-BBDE-CE5267E5E3AA}" destId="{0CE079F8-DF7E-48EA-94F0-92308323AEDC}" srcOrd="0" destOrd="0" presId="urn:microsoft.com/office/officeart/2005/8/layout/radial2"/>
    <dgm:cxn modelId="{202210C6-97FD-4551-8F6A-92AB8359DED8}" type="presParOf" srcId="{807F01EE-D501-4F8B-BEBF-9DACDB6AD2C7}" destId="{099C9448-5507-4A0B-8593-7A798AAEB204}" srcOrd="0" destOrd="0" presId="urn:microsoft.com/office/officeart/2005/8/layout/radial2"/>
    <dgm:cxn modelId="{54858ACB-6675-49B4-ABE3-1EEC02C8E01F}" type="presParOf" srcId="{099C9448-5507-4A0B-8593-7A798AAEB204}" destId="{BB92D401-9B6E-47B7-B2F9-43054D2E9176}" srcOrd="0" destOrd="0" presId="urn:microsoft.com/office/officeart/2005/8/layout/radial2"/>
    <dgm:cxn modelId="{9DE6E00B-E7D3-4A46-8363-626C3B8C3DB4}" type="presParOf" srcId="{BB92D401-9B6E-47B7-B2F9-43054D2E9176}" destId="{3889F3F2-6E86-4101-898F-7C0EAF9501D9}" srcOrd="0" destOrd="0" presId="urn:microsoft.com/office/officeart/2005/8/layout/radial2"/>
    <dgm:cxn modelId="{4C70C95A-B4F2-48FE-912E-9E72846291B7}" type="presParOf" srcId="{BB92D401-9B6E-47B7-B2F9-43054D2E9176}" destId="{4AF11A30-68C2-4A8A-86F3-0F4183730F78}" srcOrd="1" destOrd="0" presId="urn:microsoft.com/office/officeart/2005/8/layout/radial2"/>
    <dgm:cxn modelId="{8236F7E7-90B5-4020-942E-277B88A2BB9A}" type="presParOf" srcId="{099C9448-5507-4A0B-8593-7A798AAEB204}" destId="{3B130B05-1701-438A-ABD2-726189E17C13}" srcOrd="1" destOrd="0" presId="urn:microsoft.com/office/officeart/2005/8/layout/radial2"/>
    <dgm:cxn modelId="{FB214952-8D24-4FC7-ABEE-60F1DFB7EEA7}" type="presParOf" srcId="{099C9448-5507-4A0B-8593-7A798AAEB204}" destId="{0117230C-7F8E-4B52-8884-EFEF61E5BBA6}" srcOrd="2" destOrd="0" presId="urn:microsoft.com/office/officeart/2005/8/layout/radial2"/>
    <dgm:cxn modelId="{95108BCC-39CD-4861-85D5-C57D850B4AA6}" type="presParOf" srcId="{0117230C-7F8E-4B52-8884-EFEF61E5BBA6}" destId="{3A4760D2-8C49-483E-8BC2-8519AEC1D45C}" srcOrd="0" destOrd="0" presId="urn:microsoft.com/office/officeart/2005/8/layout/radial2"/>
    <dgm:cxn modelId="{C791E48E-DBEC-4DA4-9256-65FEF05B5469}" type="presParOf" srcId="{0117230C-7F8E-4B52-8884-EFEF61E5BBA6}" destId="{C949FE18-DEA3-4849-BE08-1B4F4ED81E3A}" srcOrd="1" destOrd="0" presId="urn:microsoft.com/office/officeart/2005/8/layout/radial2"/>
    <dgm:cxn modelId="{661C3EDA-58BE-4BF6-8D2F-8BB2D663A1E9}" type="presParOf" srcId="{099C9448-5507-4A0B-8593-7A798AAEB204}" destId="{C3892BF6-786F-421E-B5D9-111AAB09E2B4}" srcOrd="3" destOrd="0" presId="urn:microsoft.com/office/officeart/2005/8/layout/radial2"/>
    <dgm:cxn modelId="{3584D0F5-9FE6-4D44-B3EB-06F2367FF10B}" type="presParOf" srcId="{099C9448-5507-4A0B-8593-7A798AAEB204}" destId="{3905685B-B4F7-4F0A-BCC6-89519AB10F65}" srcOrd="4" destOrd="0" presId="urn:microsoft.com/office/officeart/2005/8/layout/radial2"/>
    <dgm:cxn modelId="{A8CA2970-9426-4AE0-A888-FFB77C898CEC}" type="presParOf" srcId="{3905685B-B4F7-4F0A-BCC6-89519AB10F65}" destId="{EDA60E2D-6830-455B-ADE0-273F3B4BABDD}" srcOrd="0" destOrd="0" presId="urn:microsoft.com/office/officeart/2005/8/layout/radial2"/>
    <dgm:cxn modelId="{CA5A6F98-1340-41E4-AA25-0BD660811FFB}" type="presParOf" srcId="{3905685B-B4F7-4F0A-BCC6-89519AB10F65}" destId="{2E52FD1A-ED0B-46C4-AA60-CE26BE43792F}" srcOrd="1" destOrd="0" presId="urn:microsoft.com/office/officeart/2005/8/layout/radial2"/>
    <dgm:cxn modelId="{4882D289-793D-4CF2-913F-2B097A519BC5}" type="presParOf" srcId="{099C9448-5507-4A0B-8593-7A798AAEB204}" destId="{45545FF3-A93C-498D-8B42-6712976B1677}" srcOrd="5" destOrd="0" presId="urn:microsoft.com/office/officeart/2005/8/layout/radial2"/>
    <dgm:cxn modelId="{E7492A76-9423-4172-805C-09F3EC5BA153}" type="presParOf" srcId="{099C9448-5507-4A0B-8593-7A798AAEB204}" destId="{F4344327-245E-476C-AE81-06C2D6B3055F}" srcOrd="6" destOrd="0" presId="urn:microsoft.com/office/officeart/2005/8/layout/radial2"/>
    <dgm:cxn modelId="{90FC9483-5A86-4DB1-8D68-05D58F351DC6}" type="presParOf" srcId="{F4344327-245E-476C-AE81-06C2D6B3055F}" destId="{5A7CE93E-35B6-470A-BA5B-81B2FDA345AF}" srcOrd="0" destOrd="0" presId="urn:microsoft.com/office/officeart/2005/8/layout/radial2"/>
    <dgm:cxn modelId="{9017B03D-256D-4E7B-B3BD-B2582946A585}" type="presParOf" srcId="{F4344327-245E-476C-AE81-06C2D6B3055F}" destId="{0CE079F8-DF7E-48EA-94F0-92308323AEDC}"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0215F3F-1869-4662-B1AC-E03F69D37420}"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12CA5-6196-488D-8981-7D8925011126}" type="slidenum">
              <a:rPr lang="en-US" smtClean="0"/>
              <a:t>‹#›</a:t>
            </a:fld>
            <a:endParaRPr lang="en-US"/>
          </a:p>
        </p:txBody>
      </p:sp>
    </p:spTree>
    <p:extLst>
      <p:ext uri="{BB962C8B-B14F-4D97-AF65-F5344CB8AC3E}">
        <p14:creationId xmlns:p14="http://schemas.microsoft.com/office/powerpoint/2010/main" val="2685472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215F3F-1869-4662-B1AC-E03F69D37420}"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12CA5-6196-488D-8981-7D8925011126}" type="slidenum">
              <a:rPr lang="en-US" smtClean="0"/>
              <a:t>‹#›</a:t>
            </a:fld>
            <a:endParaRPr lang="en-US"/>
          </a:p>
        </p:txBody>
      </p:sp>
    </p:spTree>
    <p:extLst>
      <p:ext uri="{BB962C8B-B14F-4D97-AF65-F5344CB8AC3E}">
        <p14:creationId xmlns:p14="http://schemas.microsoft.com/office/powerpoint/2010/main" val="322904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215F3F-1869-4662-B1AC-E03F69D37420}"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12CA5-6196-488D-8981-7D8925011126}" type="slidenum">
              <a:rPr lang="en-US" smtClean="0"/>
              <a:t>‹#›</a:t>
            </a:fld>
            <a:endParaRPr lang="en-US"/>
          </a:p>
        </p:txBody>
      </p:sp>
    </p:spTree>
    <p:extLst>
      <p:ext uri="{BB962C8B-B14F-4D97-AF65-F5344CB8AC3E}">
        <p14:creationId xmlns:p14="http://schemas.microsoft.com/office/powerpoint/2010/main" val="4058499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215F3F-1869-4662-B1AC-E03F69D37420}"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12CA5-6196-488D-8981-7D892501112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04051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215F3F-1869-4662-B1AC-E03F69D37420}"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12CA5-6196-488D-8981-7D8925011126}" type="slidenum">
              <a:rPr lang="en-US" smtClean="0"/>
              <a:t>‹#›</a:t>
            </a:fld>
            <a:endParaRPr lang="en-US"/>
          </a:p>
        </p:txBody>
      </p:sp>
    </p:spTree>
    <p:extLst>
      <p:ext uri="{BB962C8B-B14F-4D97-AF65-F5344CB8AC3E}">
        <p14:creationId xmlns:p14="http://schemas.microsoft.com/office/powerpoint/2010/main" val="4259420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215F3F-1869-4662-B1AC-E03F69D37420}" type="datetimeFigureOut">
              <a:rPr lang="en-US" smtClean="0"/>
              <a:t>11/21/2020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12CA5-6196-488D-8981-7D8925011126}" type="slidenum">
              <a:rPr lang="en-US" smtClean="0"/>
              <a:t>‹#›</a:t>
            </a:fld>
            <a:endParaRPr lang="en-US"/>
          </a:p>
        </p:txBody>
      </p:sp>
    </p:spTree>
    <p:extLst>
      <p:ext uri="{BB962C8B-B14F-4D97-AF65-F5344CB8AC3E}">
        <p14:creationId xmlns:p14="http://schemas.microsoft.com/office/powerpoint/2010/main" val="3780223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215F3F-1869-4662-B1AC-E03F69D37420}" type="datetimeFigureOut">
              <a:rPr lang="en-US" smtClean="0"/>
              <a:t>11/21/2020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12CA5-6196-488D-8981-7D8925011126}" type="slidenum">
              <a:rPr lang="en-US" smtClean="0"/>
              <a:t>‹#›</a:t>
            </a:fld>
            <a:endParaRPr lang="en-US"/>
          </a:p>
        </p:txBody>
      </p:sp>
    </p:spTree>
    <p:extLst>
      <p:ext uri="{BB962C8B-B14F-4D97-AF65-F5344CB8AC3E}">
        <p14:creationId xmlns:p14="http://schemas.microsoft.com/office/powerpoint/2010/main" val="1861278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215F3F-1869-4662-B1AC-E03F69D37420}"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12CA5-6196-488D-8981-7D8925011126}" type="slidenum">
              <a:rPr lang="en-US" smtClean="0"/>
              <a:t>‹#›</a:t>
            </a:fld>
            <a:endParaRPr lang="en-US"/>
          </a:p>
        </p:txBody>
      </p:sp>
    </p:spTree>
    <p:extLst>
      <p:ext uri="{BB962C8B-B14F-4D97-AF65-F5344CB8AC3E}">
        <p14:creationId xmlns:p14="http://schemas.microsoft.com/office/powerpoint/2010/main" val="1222037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215F3F-1869-4662-B1AC-E03F69D37420}"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12CA5-6196-488D-8981-7D8925011126}" type="slidenum">
              <a:rPr lang="en-US" smtClean="0"/>
              <a:t>‹#›</a:t>
            </a:fld>
            <a:endParaRPr lang="en-US"/>
          </a:p>
        </p:txBody>
      </p:sp>
    </p:spTree>
    <p:extLst>
      <p:ext uri="{BB962C8B-B14F-4D97-AF65-F5344CB8AC3E}">
        <p14:creationId xmlns:p14="http://schemas.microsoft.com/office/powerpoint/2010/main" val="1598374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0215F3F-1869-4662-B1AC-E03F69D37420}"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12CA5-6196-488D-8981-7D8925011126}" type="slidenum">
              <a:rPr lang="en-US" smtClean="0"/>
              <a:t>‹#›</a:t>
            </a:fld>
            <a:endParaRPr lang="en-US"/>
          </a:p>
        </p:txBody>
      </p:sp>
    </p:spTree>
    <p:extLst>
      <p:ext uri="{BB962C8B-B14F-4D97-AF65-F5344CB8AC3E}">
        <p14:creationId xmlns:p14="http://schemas.microsoft.com/office/powerpoint/2010/main" val="121304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215F3F-1869-4662-B1AC-E03F69D37420}"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12CA5-6196-488D-8981-7D8925011126}" type="slidenum">
              <a:rPr lang="en-US" smtClean="0"/>
              <a:t>‹#›</a:t>
            </a:fld>
            <a:endParaRPr lang="en-US"/>
          </a:p>
        </p:txBody>
      </p:sp>
    </p:spTree>
    <p:extLst>
      <p:ext uri="{BB962C8B-B14F-4D97-AF65-F5344CB8AC3E}">
        <p14:creationId xmlns:p14="http://schemas.microsoft.com/office/powerpoint/2010/main" val="3284710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215F3F-1869-4662-B1AC-E03F69D37420}"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12CA5-6196-488D-8981-7D8925011126}" type="slidenum">
              <a:rPr lang="en-US" smtClean="0"/>
              <a:t>‹#›</a:t>
            </a:fld>
            <a:endParaRPr lang="en-US"/>
          </a:p>
        </p:txBody>
      </p:sp>
    </p:spTree>
    <p:extLst>
      <p:ext uri="{BB962C8B-B14F-4D97-AF65-F5344CB8AC3E}">
        <p14:creationId xmlns:p14="http://schemas.microsoft.com/office/powerpoint/2010/main" val="2953404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215F3F-1869-4662-B1AC-E03F69D37420}" type="datetimeFigureOut">
              <a:rPr lang="en-US" smtClean="0"/>
              <a:t>11/21/2020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612CA5-6196-488D-8981-7D8925011126}" type="slidenum">
              <a:rPr lang="en-US" smtClean="0"/>
              <a:t>‹#›</a:t>
            </a:fld>
            <a:endParaRPr lang="en-US"/>
          </a:p>
        </p:txBody>
      </p:sp>
    </p:spTree>
    <p:extLst>
      <p:ext uri="{BB962C8B-B14F-4D97-AF65-F5344CB8AC3E}">
        <p14:creationId xmlns:p14="http://schemas.microsoft.com/office/powerpoint/2010/main" val="1841139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0215F3F-1869-4662-B1AC-E03F69D37420}" type="datetimeFigureOut">
              <a:rPr lang="en-US" smtClean="0"/>
              <a:t>11/21/2020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0612CA5-6196-488D-8981-7D8925011126}" type="slidenum">
              <a:rPr lang="en-US" smtClean="0"/>
              <a:t>‹#›</a:t>
            </a:fld>
            <a:endParaRPr lang="en-US"/>
          </a:p>
        </p:txBody>
      </p:sp>
    </p:spTree>
    <p:extLst>
      <p:ext uri="{BB962C8B-B14F-4D97-AF65-F5344CB8AC3E}">
        <p14:creationId xmlns:p14="http://schemas.microsoft.com/office/powerpoint/2010/main" val="3352085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0215F3F-1869-4662-B1AC-E03F69D37420}" type="datetimeFigureOut">
              <a:rPr lang="en-US" smtClean="0"/>
              <a:t>11/21/2020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0612CA5-6196-488D-8981-7D8925011126}" type="slidenum">
              <a:rPr lang="en-US" smtClean="0"/>
              <a:t>‹#›</a:t>
            </a:fld>
            <a:endParaRPr lang="en-US"/>
          </a:p>
        </p:txBody>
      </p:sp>
    </p:spTree>
    <p:extLst>
      <p:ext uri="{BB962C8B-B14F-4D97-AF65-F5344CB8AC3E}">
        <p14:creationId xmlns:p14="http://schemas.microsoft.com/office/powerpoint/2010/main" val="2326476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0215F3F-1869-4662-B1AC-E03F69D37420}" type="datetimeFigureOut">
              <a:rPr lang="en-US" smtClean="0"/>
              <a:t>11/21/2020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0612CA5-6196-488D-8981-7D8925011126}" type="slidenum">
              <a:rPr lang="en-US" smtClean="0"/>
              <a:t>‹#›</a:t>
            </a:fld>
            <a:endParaRPr lang="en-US"/>
          </a:p>
        </p:txBody>
      </p:sp>
    </p:spTree>
    <p:extLst>
      <p:ext uri="{BB962C8B-B14F-4D97-AF65-F5344CB8AC3E}">
        <p14:creationId xmlns:p14="http://schemas.microsoft.com/office/powerpoint/2010/main" val="290487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215F3F-1869-4662-B1AC-E03F69D37420}"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12CA5-6196-488D-8981-7D8925011126}" type="slidenum">
              <a:rPr lang="en-US" smtClean="0"/>
              <a:t>‹#›</a:t>
            </a:fld>
            <a:endParaRPr lang="en-US"/>
          </a:p>
        </p:txBody>
      </p:sp>
    </p:spTree>
    <p:extLst>
      <p:ext uri="{BB962C8B-B14F-4D97-AF65-F5344CB8AC3E}">
        <p14:creationId xmlns:p14="http://schemas.microsoft.com/office/powerpoint/2010/main" val="2653954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0215F3F-1869-4662-B1AC-E03F69D37420}" type="datetimeFigureOut">
              <a:rPr lang="en-US" smtClean="0"/>
              <a:t>11/21/2020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0612CA5-6196-488D-8981-7D8925011126}" type="slidenum">
              <a:rPr lang="en-US" smtClean="0"/>
              <a:t>‹#›</a:t>
            </a:fld>
            <a:endParaRPr lang="en-US"/>
          </a:p>
        </p:txBody>
      </p:sp>
    </p:spTree>
    <p:extLst>
      <p:ext uri="{BB962C8B-B14F-4D97-AF65-F5344CB8AC3E}">
        <p14:creationId xmlns:p14="http://schemas.microsoft.com/office/powerpoint/2010/main" val="4083864183"/>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10.png"/><Relationship Id="rId5" Type="http://schemas.openxmlformats.org/officeDocument/2006/relationships/oleObject" Target="../embeddings/oleObject3.bin"/><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png"/><Relationship Id="rId5" Type="http://schemas.openxmlformats.org/officeDocument/2006/relationships/oleObject" Target="../embeddings/oleObject5.bin"/><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452718"/>
            <a:ext cx="10622903" cy="1400530"/>
          </a:xfrm>
        </p:spPr>
        <p:txBody>
          <a:bodyPr>
            <a:normAutofit fontScale="90000"/>
          </a:bodyPr>
          <a:lstStyle/>
          <a:p>
            <a:pPr algn="ctr"/>
            <a:r>
              <a:rPr lang="en-US" dirty="0" smtClean="0"/>
              <a:t>Capstone Project:  </a:t>
            </a:r>
            <a:br>
              <a:rPr lang="en-US" dirty="0" smtClean="0"/>
            </a:br>
            <a:r>
              <a:rPr lang="en-US" dirty="0" smtClean="0"/>
              <a:t>*** Insurance: </a:t>
            </a:r>
            <a:r>
              <a:rPr lang="en-US" sz="2800" dirty="0" smtClean="0"/>
              <a:t>The Prediction of Premium Defaulters****</a:t>
            </a:r>
            <a:endParaRPr lang="en-US" sz="28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0158" y="2412206"/>
            <a:ext cx="10483403" cy="34766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p:cNvSpPr txBox="1"/>
          <p:nvPr/>
        </p:nvSpPr>
        <p:spPr>
          <a:xfrm>
            <a:off x="646111" y="6168980"/>
            <a:ext cx="4043966" cy="369332"/>
          </a:xfrm>
          <a:prstGeom prst="rect">
            <a:avLst/>
          </a:prstGeom>
          <a:noFill/>
        </p:spPr>
        <p:txBody>
          <a:bodyPr wrap="square" rtlCol="0">
            <a:spAutoFit/>
          </a:bodyPr>
          <a:lstStyle/>
          <a:p>
            <a:r>
              <a:rPr lang="en-US" dirty="0" smtClean="0"/>
              <a:t>Prepared by:  </a:t>
            </a:r>
            <a:r>
              <a:rPr lang="en-US" dirty="0" err="1" smtClean="0"/>
              <a:t>Chinedu</a:t>
            </a:r>
            <a:r>
              <a:rPr lang="en-US" dirty="0" smtClean="0"/>
              <a:t> </a:t>
            </a:r>
            <a:r>
              <a:rPr lang="en-US" dirty="0" err="1" smtClean="0"/>
              <a:t>Obetta</a:t>
            </a:r>
            <a:endParaRPr lang="en-US" dirty="0"/>
          </a:p>
        </p:txBody>
      </p:sp>
    </p:spTree>
    <p:extLst>
      <p:ext uri="{BB962C8B-B14F-4D97-AF65-F5344CB8AC3E}">
        <p14:creationId xmlns:p14="http://schemas.microsoft.com/office/powerpoint/2010/main" val="26888400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811" y="452718"/>
            <a:ext cx="5473522" cy="474561"/>
          </a:xfrm>
        </p:spPr>
        <p:txBody>
          <a:bodyPr/>
          <a:lstStyle/>
          <a:p>
            <a:pPr algn="ctr"/>
            <a:r>
              <a:rPr lang="en-US" sz="2000" b="1" u="sng" dirty="0" smtClean="0"/>
              <a:t>Variable Importance</a:t>
            </a:r>
            <a:br>
              <a:rPr lang="en-US" sz="2000" b="1" u="sng" dirty="0" smtClean="0"/>
            </a:br>
            <a:r>
              <a:rPr lang="en-US" sz="2000" b="1" u="sng" dirty="0" smtClean="0"/>
              <a:t/>
            </a:r>
            <a:br>
              <a:rPr lang="en-US" sz="2000" b="1" u="sng" dirty="0" smtClean="0"/>
            </a:br>
            <a:r>
              <a:rPr lang="en-US" sz="2000" b="1" u="sng" dirty="0"/>
              <a:t/>
            </a:r>
            <a:br>
              <a:rPr lang="en-US" sz="2000" b="1" u="sng" dirty="0"/>
            </a:br>
            <a:r>
              <a:rPr lang="en-US" sz="2000" b="1" u="sng" dirty="0" smtClean="0"/>
              <a:t/>
            </a:r>
            <a:br>
              <a:rPr lang="en-US" sz="2000" b="1" u="sng" dirty="0" smtClean="0"/>
            </a:br>
            <a:endParaRPr lang="en-US" sz="2000" b="1"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33903573"/>
              </p:ext>
            </p:extLst>
          </p:nvPr>
        </p:nvGraphicFramePr>
        <p:xfrm>
          <a:off x="1103312" y="2717442"/>
          <a:ext cx="9354333" cy="35309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1103311" y="1019457"/>
            <a:ext cx="10255855" cy="1323439"/>
          </a:xfrm>
          <a:prstGeom prst="rect">
            <a:avLst/>
          </a:prstGeom>
        </p:spPr>
        <p:txBody>
          <a:bodyPr wrap="square">
            <a:spAutoFit/>
          </a:bodyPr>
          <a:lstStyle/>
          <a:p>
            <a:pPr marL="285750" indent="-285750" algn="just">
              <a:buFont typeface="Arial" panose="020B0604020202020204" pitchFamily="34" charset="0"/>
              <a:buChar char="•"/>
            </a:pPr>
            <a:r>
              <a:rPr lang="en-US" sz="1600" dirty="0" smtClean="0"/>
              <a:t>This measure help to determine predictors that are significant in the model development.</a:t>
            </a:r>
          </a:p>
          <a:p>
            <a:pPr algn="just"/>
            <a:endParaRPr lang="en-US" sz="1600" dirty="0" smtClean="0"/>
          </a:p>
          <a:p>
            <a:pPr marL="285750" indent="-285750" algn="just">
              <a:buFont typeface="Arial" panose="020B0604020202020204" pitchFamily="34" charset="0"/>
              <a:buChar char="•"/>
            </a:pPr>
            <a:r>
              <a:rPr lang="en-US" sz="1600" dirty="0"/>
              <a:t>A</a:t>
            </a:r>
            <a:r>
              <a:rPr lang="en-US" sz="1600" dirty="0" smtClean="0"/>
              <a:t> </a:t>
            </a:r>
            <a:r>
              <a:rPr lang="en-US" sz="1600" dirty="0"/>
              <a:t>review of the model’s variables of importance shows that 6 variables contributed 90% predictability power of the algorithm to effectively derive the probability  that a policy holder will default in the premium payment or not. </a:t>
            </a:r>
            <a:r>
              <a:rPr lang="en-US" sz="1600" dirty="0" smtClean="0"/>
              <a:t> The three predictors are as follows:</a:t>
            </a:r>
            <a:endParaRPr lang="en-US" sz="1600" dirty="0"/>
          </a:p>
        </p:txBody>
      </p:sp>
    </p:spTree>
    <p:extLst>
      <p:ext uri="{BB962C8B-B14F-4D97-AF65-F5344CB8AC3E}">
        <p14:creationId xmlns:p14="http://schemas.microsoft.com/office/powerpoint/2010/main" val="2290858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89716"/>
          </a:xfrm>
        </p:spPr>
        <p:txBody>
          <a:bodyPr/>
          <a:lstStyle/>
          <a:p>
            <a:r>
              <a:rPr lang="en-US" b="1" u="sng" dirty="0"/>
              <a:t>Recommendations</a:t>
            </a:r>
            <a:endParaRPr lang="en-US" dirty="0"/>
          </a:p>
        </p:txBody>
      </p:sp>
      <p:sp>
        <p:nvSpPr>
          <p:cNvPr id="3" name="Rectangle 2"/>
          <p:cNvSpPr/>
          <p:nvPr/>
        </p:nvSpPr>
        <p:spPr>
          <a:xfrm>
            <a:off x="646111" y="2197381"/>
            <a:ext cx="11073664" cy="4527714"/>
          </a:xfrm>
          <a:prstGeom prst="rect">
            <a:avLst/>
          </a:prstGeom>
        </p:spPr>
        <p:txBody>
          <a:bodyPr wrap="square">
            <a:spAutoFit/>
          </a:bodyPr>
          <a:lstStyle/>
          <a:p>
            <a:pPr marL="342900" marR="0" lvl="0" indent="-342900" algn="just">
              <a:lnSpc>
                <a:spcPct val="107000"/>
              </a:lnSpc>
              <a:spcBef>
                <a:spcPts val="0"/>
              </a:spcBef>
              <a:spcAft>
                <a:spcPts val="800"/>
              </a:spcAft>
              <a:buFont typeface="Symbol" panose="05050102010706020507" pitchFamily="18" charset="2"/>
              <a:buChar char=""/>
            </a:pPr>
            <a:r>
              <a:rPr lang="en-US" dirty="0" smtClean="0">
                <a:effectLst/>
                <a:latin typeface="Calibri" panose="020F0502020204030204" pitchFamily="34" charset="0"/>
                <a:ea typeface="Calibri" panose="020F0502020204030204" pitchFamily="34" charset="0"/>
                <a:cs typeface="Calibri" panose="020F0502020204030204" pitchFamily="34" charset="0"/>
              </a:rPr>
              <a:t>Noting the significant weight of source D in the determination probability of default, it is recommended for the company to review this source D in order to reduce the probability of default. While the company should channel its resources to sources with lowest default rate. This could be achieved by designing a product specific to them that will encourage them to be meeting the payment of their premium as at when due.</a:t>
            </a:r>
          </a:p>
          <a:p>
            <a:pPr marL="342900" marR="0" lvl="0" indent="-342900" algn="just">
              <a:lnSpc>
                <a:spcPct val="107000"/>
              </a:lnSpc>
              <a:spcBef>
                <a:spcPts val="0"/>
              </a:spcBef>
              <a:spcAft>
                <a:spcPts val="800"/>
              </a:spcAft>
              <a:buFont typeface="Symbol" panose="05050102010706020507" pitchFamily="18" charset="2"/>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a:lnSpc>
                <a:spcPct val="107000"/>
              </a:lnSpc>
              <a:spcBef>
                <a:spcPts val="0"/>
              </a:spcBef>
              <a:spcAft>
                <a:spcPts val="800"/>
              </a:spcAft>
              <a:buFont typeface="Symbol" panose="05050102010706020507" pitchFamily="18" charset="2"/>
              <a:buChar char=""/>
            </a:pPr>
            <a:r>
              <a:rPr lang="en-US" dirty="0" smtClean="0">
                <a:effectLst/>
                <a:latin typeface="Calibri" panose="020F0502020204030204" pitchFamily="34" charset="0"/>
                <a:ea typeface="Calibri" panose="020F0502020204030204" pitchFamily="34" charset="0"/>
                <a:cs typeface="Calibri" panose="020F0502020204030204" pitchFamily="34" charset="0"/>
              </a:rPr>
              <a:t>Given that the rate of the default increases as the number of late payment increases, the company should consider </a:t>
            </a:r>
            <a:r>
              <a:rPr lang="en-US" dirty="0" smtClean="0">
                <a:latin typeface="Calibri" panose="020F0502020204030204" pitchFamily="34" charset="0"/>
                <a:ea typeface="Calibri" panose="020F0502020204030204" pitchFamily="34" charset="0"/>
                <a:cs typeface="Calibri" panose="020F0502020204030204" pitchFamily="34" charset="0"/>
              </a:rPr>
              <a:t>introducing measures that will encourage policyholder to make an early payment. The should consider offering incentive to policyholders that make an early payment.</a:t>
            </a:r>
          </a:p>
          <a:p>
            <a:pPr marL="342900" marR="0" lvl="0" indent="-342900" algn="just">
              <a:lnSpc>
                <a:spcPct val="107000"/>
              </a:lnSpc>
              <a:spcBef>
                <a:spcPts val="0"/>
              </a:spcBef>
              <a:spcAft>
                <a:spcPts val="800"/>
              </a:spcAft>
              <a:buFont typeface="Symbol" panose="05050102010706020507" pitchFamily="18" charset="2"/>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a:lnSpc>
                <a:spcPct val="107000"/>
              </a:lnSpc>
              <a:spcBef>
                <a:spcPts val="0"/>
              </a:spcBef>
              <a:spcAft>
                <a:spcPts val="800"/>
              </a:spcAft>
              <a:buFont typeface="Symbol" panose="05050102010706020507" pitchFamily="18" charset="2"/>
              <a:buChar char=""/>
            </a:pPr>
            <a:r>
              <a:rPr lang="en-US" dirty="0" smtClean="0">
                <a:latin typeface="Calibri" panose="020F0502020204030204" pitchFamily="34" charset="0"/>
                <a:ea typeface="Calibri" panose="020F0502020204030204" pitchFamily="34" charset="0"/>
                <a:cs typeface="Calibri" panose="020F0502020204030204" pitchFamily="34" charset="0"/>
              </a:rPr>
              <a:t>The company should also review its method of payment as it contributed significantly to the probability </a:t>
            </a:r>
            <a:r>
              <a:rPr lang="en-US" smtClean="0">
                <a:latin typeface="Calibri" panose="020F0502020204030204" pitchFamily="34" charset="0"/>
                <a:ea typeface="Calibri" panose="020F0502020204030204" pitchFamily="34" charset="0"/>
                <a:cs typeface="Calibri" panose="020F0502020204030204" pitchFamily="34" charset="0"/>
              </a:rPr>
              <a:t>of default.</a:t>
            </a:r>
          </a:p>
          <a:p>
            <a:pPr marL="342900" marR="0" lvl="0" indent="-342900" algn="just">
              <a:lnSpc>
                <a:spcPct val="107000"/>
              </a:lnSpc>
              <a:spcBef>
                <a:spcPts val="0"/>
              </a:spcBef>
              <a:spcAft>
                <a:spcPts val="800"/>
              </a:spcAft>
              <a:buFont typeface="Symbol" panose="05050102010706020507" pitchFamily="18" charset="2"/>
              <a:buChar char=""/>
            </a:pPr>
            <a:endParaRPr lang="en-US" dirty="0" smtClean="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a:lnSpc>
                <a:spcPct val="107000"/>
              </a:lnSpc>
              <a:spcBef>
                <a:spcPts val="0"/>
              </a:spcBef>
              <a:spcAft>
                <a:spcPts val="800"/>
              </a:spcAft>
              <a:buFont typeface="Symbol" panose="05050102010706020507" pitchFamily="18" charset="2"/>
              <a:buChar cha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86893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Objective Of The Project</a:t>
            </a:r>
            <a:endParaRPr lang="en-US" b="1" u="sng" dirty="0"/>
          </a:p>
        </p:txBody>
      </p:sp>
      <p:sp>
        <p:nvSpPr>
          <p:cNvPr id="3" name="Content Placeholder 2"/>
          <p:cNvSpPr>
            <a:spLocks noGrp="1"/>
          </p:cNvSpPr>
          <p:nvPr>
            <p:ph idx="1"/>
          </p:nvPr>
        </p:nvSpPr>
        <p:spPr>
          <a:xfrm>
            <a:off x="646111" y="2052919"/>
            <a:ext cx="10133505" cy="3523634"/>
          </a:xfrm>
        </p:spPr>
        <p:txBody>
          <a:bodyPr>
            <a:normAutofit/>
          </a:bodyPr>
          <a:lstStyle/>
          <a:p>
            <a:pPr marL="0" indent="0" algn="just">
              <a:buNone/>
            </a:pPr>
            <a:r>
              <a:rPr lang="en-IN" sz="4000" dirty="0" smtClean="0">
                <a:latin typeface="Calibri" panose="020F0502020204030204" pitchFamily="34" charset="0"/>
                <a:cs typeface="Calibri" panose="020F0502020204030204" pitchFamily="34" charset="0"/>
              </a:rPr>
              <a:t>****To </a:t>
            </a:r>
            <a:r>
              <a:rPr lang="en-IN" sz="4000" dirty="0">
                <a:latin typeface="Calibri" panose="020F0502020204030204" pitchFamily="34" charset="0"/>
                <a:cs typeface="Calibri" panose="020F0502020204030204" pitchFamily="34" charset="0"/>
              </a:rPr>
              <a:t>predict the probability that a customer will default the premium payment, so that the insurance agent can proactively reach out to the policy holder to follow up for the payment of </a:t>
            </a:r>
            <a:r>
              <a:rPr lang="en-IN" sz="4000" dirty="0" smtClean="0">
                <a:latin typeface="Calibri" panose="020F0502020204030204" pitchFamily="34" charset="0"/>
                <a:cs typeface="Calibri" panose="020F0502020204030204" pitchFamily="34" charset="0"/>
              </a:rPr>
              <a:t>premium****</a:t>
            </a:r>
            <a:endParaRPr lang="en-US" sz="4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95121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060785" cy="835169"/>
          </a:xfrm>
        </p:spPr>
        <p:txBody>
          <a:bodyPr/>
          <a:lstStyle/>
          <a:p>
            <a:pPr algn="ctr"/>
            <a:r>
              <a:rPr lang="en-US" b="1" dirty="0"/>
              <a:t>EXECUTIVE SUMMARY</a:t>
            </a:r>
            <a:r>
              <a:rPr lang="en-US" dirty="0"/>
              <a:t/>
            </a:r>
            <a:br>
              <a:rPr lang="en-US" dirty="0"/>
            </a:br>
            <a:endParaRPr lang="en-US" dirty="0"/>
          </a:p>
        </p:txBody>
      </p:sp>
      <p:sp>
        <p:nvSpPr>
          <p:cNvPr id="3" name="Content Placeholder 2"/>
          <p:cNvSpPr>
            <a:spLocks noGrp="1"/>
          </p:cNvSpPr>
          <p:nvPr>
            <p:ph idx="1"/>
          </p:nvPr>
        </p:nvSpPr>
        <p:spPr>
          <a:xfrm>
            <a:off x="553792" y="1287887"/>
            <a:ext cx="11153104" cy="5215943"/>
          </a:xfrm>
        </p:spPr>
        <p:txBody>
          <a:bodyPr>
            <a:normAutofit fontScale="92500" lnSpcReduction="20000"/>
          </a:bodyPr>
          <a:lstStyle/>
          <a:p>
            <a:pPr marL="0" indent="0" algn="just">
              <a:buNone/>
            </a:pPr>
            <a:r>
              <a:rPr lang="en-US" sz="1600" dirty="0"/>
              <a:t>The ability of any organization to generate and sustain revenue is one of the major determinants of its survival in the nearest future, and this is applicable to every </a:t>
            </a:r>
            <a:r>
              <a:rPr lang="en-US" sz="1600" dirty="0" smtClean="0"/>
              <a:t>organizations. </a:t>
            </a:r>
            <a:r>
              <a:rPr lang="en-US" sz="1600" dirty="0"/>
              <a:t>In Insurance companies, premium payment is one of her major drivers of its revenues. With a focus on how to predict type of customers that will default in premium payments, I analyzed </a:t>
            </a:r>
            <a:r>
              <a:rPr lang="en-US" sz="1600" dirty="0" smtClean="0"/>
              <a:t>variables collected from </a:t>
            </a:r>
            <a:r>
              <a:rPr lang="en-US" sz="1600" dirty="0"/>
              <a:t>79, 853 </a:t>
            </a:r>
            <a:r>
              <a:rPr lang="en-US" sz="1600" dirty="0" smtClean="0"/>
              <a:t> policyholders of an insurance company. </a:t>
            </a:r>
            <a:r>
              <a:rPr lang="en-US" sz="1600" dirty="0"/>
              <a:t>During the course of the project, I explored and modeled features and indicators associated with premium payments. </a:t>
            </a:r>
            <a:r>
              <a:rPr lang="en-US" sz="1600" dirty="0" smtClean="0"/>
              <a:t>See hereunder brief of my observations and achievements.</a:t>
            </a:r>
          </a:p>
          <a:p>
            <a:pPr marL="0" indent="0" algn="just">
              <a:buNone/>
            </a:pPr>
            <a:endParaRPr lang="en-US" sz="1600" dirty="0" smtClean="0"/>
          </a:p>
          <a:p>
            <a:pPr algn="just"/>
            <a:r>
              <a:rPr lang="en-US" sz="1600" dirty="0" smtClean="0"/>
              <a:t>Developed a model that could correctly classify up to 83</a:t>
            </a:r>
            <a:r>
              <a:rPr lang="en-US" sz="1600" dirty="0"/>
              <a:t>% of the </a:t>
            </a:r>
            <a:r>
              <a:rPr lang="en-US" sz="1600" dirty="0" smtClean="0"/>
              <a:t>policyholders </a:t>
            </a:r>
            <a:r>
              <a:rPr lang="en-US" sz="1600" dirty="0"/>
              <a:t>that </a:t>
            </a:r>
            <a:r>
              <a:rPr lang="en-US" sz="1600" dirty="0" smtClean="0"/>
              <a:t>default </a:t>
            </a:r>
            <a:r>
              <a:rPr lang="en-US" sz="1600" dirty="0"/>
              <a:t>in the renewal of insurance policy. </a:t>
            </a:r>
            <a:endParaRPr lang="en-US" sz="1600" dirty="0" smtClean="0"/>
          </a:p>
          <a:p>
            <a:pPr marL="0" indent="0" algn="just">
              <a:buNone/>
            </a:pPr>
            <a:endParaRPr lang="en-US" sz="1600" dirty="0" smtClean="0"/>
          </a:p>
          <a:p>
            <a:pPr algn="just"/>
            <a:r>
              <a:rPr lang="en-US" sz="1600" dirty="0" smtClean="0"/>
              <a:t>Observed </a:t>
            </a:r>
            <a:r>
              <a:rPr lang="en-US" sz="1600" dirty="0"/>
              <a:t>that the rate of default in </a:t>
            </a:r>
            <a:r>
              <a:rPr lang="en-US" sz="1600" dirty="0" smtClean="0"/>
              <a:t>premium </a:t>
            </a:r>
            <a:r>
              <a:rPr lang="en-US" sz="1600" dirty="0"/>
              <a:t>payment increases as the number of late payment increases</a:t>
            </a:r>
            <a:r>
              <a:rPr lang="en-US" sz="1600" dirty="0" smtClean="0"/>
              <a:t>.</a:t>
            </a:r>
          </a:p>
          <a:p>
            <a:pPr marL="0" indent="0" algn="just">
              <a:buNone/>
            </a:pPr>
            <a:endParaRPr lang="en-US" sz="1600" dirty="0" smtClean="0"/>
          </a:p>
          <a:p>
            <a:pPr algn="just"/>
            <a:r>
              <a:rPr lang="en-US" sz="1600" dirty="0" smtClean="0"/>
              <a:t>There is a variation in the probability of default across age groups. The </a:t>
            </a:r>
            <a:r>
              <a:rPr lang="en-US" sz="1600" dirty="0"/>
              <a:t>default rate decrease as the age range of the policy holders </a:t>
            </a:r>
            <a:r>
              <a:rPr lang="en-US" sz="1600" dirty="0" smtClean="0"/>
              <a:t>increases. The </a:t>
            </a:r>
            <a:r>
              <a:rPr lang="en-US" sz="1600" dirty="0"/>
              <a:t>Silent generations (age between 75 &amp; 95) hardly fail in the renewal of their insurance premium while the millennials are the highest defaulters</a:t>
            </a:r>
            <a:r>
              <a:rPr lang="en-US" sz="1600" dirty="0" smtClean="0"/>
              <a:t>.</a:t>
            </a:r>
          </a:p>
          <a:p>
            <a:pPr marL="0" indent="0" algn="just">
              <a:buNone/>
            </a:pPr>
            <a:endParaRPr lang="en-US" sz="1600" dirty="0" smtClean="0"/>
          </a:p>
          <a:p>
            <a:pPr algn="just"/>
            <a:r>
              <a:rPr lang="en-US" sz="1600" dirty="0" smtClean="0"/>
              <a:t>Noticed that the customer’s means of payment, and frequency of late payment are the major drivers of the probability of default.</a:t>
            </a:r>
          </a:p>
          <a:p>
            <a:pPr marL="0" indent="0" algn="just">
              <a:buNone/>
            </a:pPr>
            <a:endParaRPr lang="en-US" sz="1600" dirty="0" smtClean="0"/>
          </a:p>
          <a:p>
            <a:pPr algn="just"/>
            <a:r>
              <a:rPr lang="en-US" sz="1600" dirty="0" smtClean="0"/>
              <a:t>The method of onboarding the policyholders was significant in the determination of the probability of default. Source D contributed 14% in the determination of the default.</a:t>
            </a:r>
          </a:p>
          <a:p>
            <a:pPr algn="just"/>
            <a:endParaRPr lang="en-US" sz="1600" dirty="0" smtClean="0"/>
          </a:p>
          <a:p>
            <a:pPr algn="just"/>
            <a:endParaRPr lang="en-US" sz="1600" dirty="0" smtClean="0"/>
          </a:p>
        </p:txBody>
      </p:sp>
    </p:spTree>
    <p:extLst>
      <p:ext uri="{BB962C8B-B14F-4D97-AF65-F5344CB8AC3E}">
        <p14:creationId xmlns:p14="http://schemas.microsoft.com/office/powerpoint/2010/main" val="3468140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957754" cy="809412"/>
          </a:xfrm>
        </p:spPr>
        <p:txBody>
          <a:bodyPr/>
          <a:lstStyle/>
          <a:p>
            <a:pPr algn="ctr"/>
            <a:r>
              <a:rPr lang="en-US" dirty="0" smtClean="0"/>
              <a:t>*** Exploratory Data Analysis***</a:t>
            </a:r>
            <a:endParaRPr lang="en-US" dirty="0"/>
          </a:p>
        </p:txBody>
      </p:sp>
      <p:sp>
        <p:nvSpPr>
          <p:cNvPr id="5" name="Rectangle 3"/>
          <p:cNvSpPr>
            <a:spLocks noChangeArrowheads="1"/>
          </p:cNvSpPr>
          <p:nvPr/>
        </p:nvSpPr>
        <p:spPr bwMode="auto">
          <a:xfrm>
            <a:off x="953037" y="12621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366263723"/>
              </p:ext>
            </p:extLst>
          </p:nvPr>
        </p:nvGraphicFramePr>
        <p:xfrm>
          <a:off x="6697014" y="1262131"/>
          <a:ext cx="4906851" cy="3155324"/>
        </p:xfrm>
        <a:graphic>
          <a:graphicData uri="http://schemas.openxmlformats.org/presentationml/2006/ole">
            <mc:AlternateContent xmlns:mc="http://schemas.openxmlformats.org/markup-compatibility/2006">
              <mc:Choice xmlns:v="urn:schemas-microsoft-com:vml" Requires="v">
                <p:oleObj spid="_x0000_s2083" name="Bitmap Image" r:id="rId3" imgW="6668431" imgH="4086795" progId="Paint.Picture">
                  <p:embed/>
                </p:oleObj>
              </mc:Choice>
              <mc:Fallback>
                <p:oleObj name="Bitmap Image" r:id="rId3" imgW="6668431" imgH="4086795"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7014" y="1262131"/>
                        <a:ext cx="4906851" cy="3155324"/>
                      </a:xfrm>
                      <a:prstGeom prst="rect">
                        <a:avLst/>
                      </a:prstGeom>
                      <a:noFill/>
                    </p:spPr>
                  </p:pic>
                </p:oleObj>
              </mc:Fallback>
            </mc:AlternateContent>
          </a:graphicData>
        </a:graphic>
      </p:graphicFrame>
      <p:sp>
        <p:nvSpPr>
          <p:cNvPr id="7" name="Rectangle 6"/>
          <p:cNvSpPr/>
          <p:nvPr/>
        </p:nvSpPr>
        <p:spPr>
          <a:xfrm>
            <a:off x="6313872" y="4590073"/>
            <a:ext cx="5470297" cy="2169825"/>
          </a:xfrm>
          <a:prstGeom prst="rect">
            <a:avLst/>
          </a:prstGeom>
          <a:noFill/>
        </p:spPr>
        <p:txBody>
          <a:bodyPr wrap="square" lIns="91440" tIns="45720" rIns="91440" bIns="45720">
            <a:spAutoFit/>
          </a:bodyPr>
          <a:lstStyle/>
          <a:p>
            <a:r>
              <a:rPr lang="en-US" sz="1400" b="1" u="sng" dirty="0" smtClean="0"/>
              <a:t>Biz Insights</a:t>
            </a:r>
            <a:endParaRPr lang="en-US" sz="1400" b="1" u="sng" dirty="0"/>
          </a:p>
          <a:p>
            <a:r>
              <a:rPr lang="en-US" sz="900" b="1" dirty="0"/>
              <a:t> </a:t>
            </a:r>
            <a:endParaRPr lang="en-US" sz="900" dirty="0"/>
          </a:p>
          <a:p>
            <a:pPr marL="285750" lvl="0" indent="-285750" algn="just">
              <a:buFont typeface="Arial" panose="020B0604020202020204" pitchFamily="34" charset="0"/>
              <a:buChar char="•"/>
            </a:pPr>
            <a:r>
              <a:rPr lang="en-US" sz="1400" dirty="0"/>
              <a:t>More than 50% of the policyholders that has a record of more than 5 late payment default in the premium payment.</a:t>
            </a:r>
          </a:p>
          <a:p>
            <a:pPr marL="285750" lvl="0" indent="-285750" algn="just">
              <a:buFont typeface="Arial" panose="020B0604020202020204" pitchFamily="34" charset="0"/>
              <a:buChar char="•"/>
            </a:pPr>
            <a:r>
              <a:rPr lang="en-US" sz="1400" dirty="0"/>
              <a:t>It is also observed that most of the policyholders that do not have any record of late payment hardly miss their payment.</a:t>
            </a:r>
          </a:p>
          <a:p>
            <a:pPr marL="285750" indent="-285750" algn="just">
              <a:buFont typeface="Arial" panose="020B0604020202020204" pitchFamily="34" charset="0"/>
              <a:buChar char="•"/>
            </a:pPr>
            <a:r>
              <a:rPr lang="en-US" sz="1400" dirty="0"/>
              <a:t>It is also inferred that the rate of default increases as the number of late payment increases.</a:t>
            </a:r>
            <a:endParaRPr lang="en-US" sz="1400" b="0" cap="none" spc="0" dirty="0">
              <a:ln w="0"/>
              <a:solidFill>
                <a:schemeClr val="accent1"/>
              </a:solidFill>
              <a:effectLst>
                <a:outerShdw blurRad="38100" dist="25400" dir="5400000" algn="ctr" rotWithShape="0">
                  <a:srgbClr val="6E747A">
                    <a:alpha val="43000"/>
                  </a:srgbClr>
                </a:outerShdw>
              </a:effectLst>
            </a:endParaRPr>
          </a:p>
        </p:txBody>
      </p:sp>
      <p:pic>
        <p:nvPicPr>
          <p:cNvPr id="8" name="Picture 7"/>
          <p:cNvPicPr>
            <a:picLocks noChangeAspect="1"/>
          </p:cNvPicPr>
          <p:nvPr/>
        </p:nvPicPr>
        <p:blipFill>
          <a:blip r:embed="rId5"/>
          <a:stretch>
            <a:fillRect/>
          </a:stretch>
        </p:blipFill>
        <p:spPr>
          <a:xfrm>
            <a:off x="528034" y="1262131"/>
            <a:ext cx="5383368" cy="3155324"/>
          </a:xfrm>
          <a:prstGeom prst="rect">
            <a:avLst/>
          </a:prstGeom>
        </p:spPr>
      </p:pic>
      <p:sp>
        <p:nvSpPr>
          <p:cNvPr id="9" name="Rectangle 8"/>
          <p:cNvSpPr/>
          <p:nvPr/>
        </p:nvSpPr>
        <p:spPr>
          <a:xfrm>
            <a:off x="193182" y="4590073"/>
            <a:ext cx="5718219" cy="2246769"/>
          </a:xfrm>
          <a:prstGeom prst="rect">
            <a:avLst/>
          </a:prstGeom>
          <a:noFill/>
        </p:spPr>
        <p:txBody>
          <a:bodyPr wrap="square" lIns="91440" tIns="45720" rIns="91440" bIns="45720">
            <a:spAutoFit/>
          </a:bodyPr>
          <a:lstStyle/>
          <a:p>
            <a:pPr algn="just"/>
            <a:r>
              <a:rPr lang="en-US" sz="1400" b="1" dirty="0"/>
              <a:t>Biz Insights</a:t>
            </a:r>
          </a:p>
          <a:p>
            <a:pPr algn="just"/>
            <a:endParaRPr lang="en-US" sz="1400" dirty="0"/>
          </a:p>
          <a:p>
            <a:pPr marL="285750" indent="-285750" algn="just">
              <a:buFont typeface="Arial" panose="020B0604020202020204" pitchFamily="34" charset="0"/>
              <a:buChar char="•"/>
            </a:pPr>
            <a:r>
              <a:rPr lang="en-US" sz="1400" dirty="0"/>
              <a:t>It is also understood that the rate of default slightly vary according to the age range of the policy holders. The default rate decrease as the age range of the policy holders </a:t>
            </a:r>
            <a:r>
              <a:rPr lang="en-US" sz="1400" dirty="0" smtClean="0"/>
              <a:t>increases.</a:t>
            </a:r>
          </a:p>
          <a:p>
            <a:pPr marL="285750" indent="-285750" algn="just">
              <a:buFont typeface="Arial" panose="020B0604020202020204" pitchFamily="34" charset="0"/>
              <a:buChar char="•"/>
            </a:pPr>
            <a:r>
              <a:rPr lang="en-US" sz="1400" dirty="0"/>
              <a:t>The Silent generations (age between 75 &amp; 95) hardly fail in the renewal of their insurance premium while the millennials are the highest defaulters.</a:t>
            </a:r>
            <a:endParaRPr lang="en-US" sz="1400" dirty="0" smtClean="0"/>
          </a:p>
          <a:p>
            <a:pPr marL="285750" indent="-285750" algn="just">
              <a:buFont typeface="Arial" panose="020B0604020202020204" pitchFamily="34" charset="0"/>
              <a:buChar char="•"/>
            </a:pPr>
            <a:endParaRPr lang="en-US" sz="1400" dirty="0"/>
          </a:p>
        </p:txBody>
      </p:sp>
    </p:spTree>
    <p:extLst>
      <p:ext uri="{BB962C8B-B14F-4D97-AF65-F5344CB8AC3E}">
        <p14:creationId xmlns:p14="http://schemas.microsoft.com/office/powerpoint/2010/main" val="41515600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957754" cy="809412"/>
          </a:xfrm>
        </p:spPr>
        <p:txBody>
          <a:bodyPr/>
          <a:lstStyle/>
          <a:p>
            <a:pPr algn="ctr"/>
            <a:r>
              <a:rPr lang="en-US" dirty="0" smtClean="0"/>
              <a:t>*** Exploratory Data Analysis </a:t>
            </a:r>
            <a:r>
              <a:rPr lang="en-US" dirty="0" err="1" smtClean="0"/>
              <a:t>Conts</a:t>
            </a:r>
            <a:r>
              <a:rPr lang="en-US" dirty="0" smtClean="0"/>
              <a:t>***</a:t>
            </a:r>
            <a:endParaRPr lang="en-US" dirty="0"/>
          </a:p>
        </p:txBody>
      </p:sp>
      <p:sp>
        <p:nvSpPr>
          <p:cNvPr id="5" name="Rectangle 3"/>
          <p:cNvSpPr>
            <a:spLocks noChangeArrowheads="1"/>
          </p:cNvSpPr>
          <p:nvPr/>
        </p:nvSpPr>
        <p:spPr bwMode="auto">
          <a:xfrm>
            <a:off x="953037" y="12621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p:cNvSpPr/>
          <p:nvPr/>
        </p:nvSpPr>
        <p:spPr>
          <a:xfrm>
            <a:off x="6313872" y="4590073"/>
            <a:ext cx="5470297" cy="1954381"/>
          </a:xfrm>
          <a:prstGeom prst="rect">
            <a:avLst/>
          </a:prstGeom>
          <a:noFill/>
        </p:spPr>
        <p:txBody>
          <a:bodyPr wrap="square" lIns="91440" tIns="45720" rIns="91440" bIns="45720">
            <a:spAutoFit/>
          </a:bodyPr>
          <a:lstStyle/>
          <a:p>
            <a:r>
              <a:rPr lang="en-US" sz="1400" b="1" u="sng" dirty="0" smtClean="0"/>
              <a:t>Biz Insights</a:t>
            </a:r>
            <a:endParaRPr lang="en-US" sz="1400" b="1" u="sng" dirty="0"/>
          </a:p>
          <a:p>
            <a:r>
              <a:rPr lang="en-US" sz="900" b="1" dirty="0"/>
              <a:t> </a:t>
            </a:r>
            <a:endParaRPr lang="en-US" sz="900" dirty="0"/>
          </a:p>
          <a:p>
            <a:pPr marL="285750" indent="-285750" algn="just">
              <a:buFont typeface="Arial" panose="020B0604020202020204" pitchFamily="34" charset="0"/>
              <a:buChar char="•"/>
            </a:pPr>
            <a:r>
              <a:rPr lang="en-US" sz="1400" dirty="0" smtClean="0"/>
              <a:t>The </a:t>
            </a:r>
            <a:r>
              <a:rPr lang="en-US" sz="1400" dirty="0"/>
              <a:t>renewal of the insurance policy does not seem to be dependent on the marital status of the policyholder. This is noting that the distribution of those that failed to renew the premium payment is same across the marital </a:t>
            </a:r>
            <a:r>
              <a:rPr lang="en-US" sz="1400" dirty="0" smtClean="0"/>
              <a:t>status.</a:t>
            </a:r>
          </a:p>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r>
              <a:rPr lang="en-US" sz="1400" dirty="0"/>
              <a:t>The test statistic also confirms this as p-value is more than 0.05</a:t>
            </a:r>
            <a:endParaRPr lang="en-US" sz="1400" b="0" cap="none" spc="0" dirty="0">
              <a:ln w="0"/>
              <a:solidFill>
                <a:schemeClr val="accent1"/>
              </a:solidFill>
              <a:effectLst>
                <a:outerShdw blurRad="38100" dist="25400" dir="5400000" algn="ctr" rotWithShape="0">
                  <a:srgbClr val="6E747A">
                    <a:alpha val="43000"/>
                  </a:srgbClr>
                </a:outerShdw>
              </a:effectLst>
            </a:endParaRPr>
          </a:p>
        </p:txBody>
      </p:sp>
      <p:sp>
        <p:nvSpPr>
          <p:cNvPr id="9" name="Rectangle 8"/>
          <p:cNvSpPr/>
          <p:nvPr/>
        </p:nvSpPr>
        <p:spPr>
          <a:xfrm>
            <a:off x="193182" y="4590073"/>
            <a:ext cx="5718219" cy="2462213"/>
          </a:xfrm>
          <a:prstGeom prst="rect">
            <a:avLst/>
          </a:prstGeom>
          <a:noFill/>
        </p:spPr>
        <p:txBody>
          <a:bodyPr wrap="square" lIns="91440" tIns="45720" rIns="91440" bIns="45720">
            <a:spAutoFit/>
          </a:bodyPr>
          <a:lstStyle/>
          <a:p>
            <a:pPr algn="just"/>
            <a:r>
              <a:rPr lang="en-US" sz="1400" b="1" u="sng" dirty="0"/>
              <a:t>Biz Insights</a:t>
            </a:r>
          </a:p>
          <a:p>
            <a:r>
              <a:rPr lang="en-US" sz="1400" dirty="0"/>
              <a:t> </a:t>
            </a:r>
          </a:p>
          <a:p>
            <a:pPr marL="285750" lvl="0" indent="-285750" algn="just">
              <a:buFont typeface="Arial" panose="020B0604020202020204" pitchFamily="34" charset="0"/>
              <a:buChar char="•"/>
            </a:pPr>
            <a:r>
              <a:rPr lang="en-US" sz="1400" dirty="0"/>
              <a:t>The rate of default seems to vary accordingly to the method of onboarding the policyholders</a:t>
            </a:r>
            <a:r>
              <a:rPr lang="en-US" sz="1400" dirty="0" smtClean="0"/>
              <a:t>.</a:t>
            </a:r>
          </a:p>
          <a:p>
            <a:pPr lvl="0" algn="just"/>
            <a:endParaRPr lang="en-US" sz="1400" dirty="0"/>
          </a:p>
          <a:p>
            <a:pPr marL="285750" lvl="0" indent="-285750" algn="just">
              <a:buFont typeface="Arial" panose="020B0604020202020204" pitchFamily="34" charset="0"/>
              <a:buChar char="•"/>
            </a:pPr>
            <a:r>
              <a:rPr lang="en-US" sz="1400" dirty="0"/>
              <a:t>The graph shows that policyholders sourced through channel D defaults in premium payment more than other sources</a:t>
            </a:r>
            <a:r>
              <a:rPr lang="en-US" sz="1400" dirty="0" smtClean="0"/>
              <a:t>.</a:t>
            </a:r>
          </a:p>
          <a:p>
            <a:pPr lvl="0" algn="just"/>
            <a:endParaRPr lang="en-US" sz="1400" dirty="0"/>
          </a:p>
          <a:p>
            <a:pPr marL="285750" lvl="0" indent="-285750" algn="just">
              <a:buFont typeface="Arial" panose="020B0604020202020204" pitchFamily="34" charset="0"/>
              <a:buChar char="•"/>
            </a:pPr>
            <a:r>
              <a:rPr lang="en-US" sz="1400" dirty="0"/>
              <a:t>The channel A appears to be the least defaulters amongst the rest.</a:t>
            </a:r>
          </a:p>
          <a:p>
            <a:pPr marL="285750" indent="-285750" algn="just">
              <a:buFont typeface="Arial" panose="020B0604020202020204" pitchFamily="34" charset="0"/>
              <a:buChar char="•"/>
            </a:pPr>
            <a:endParaRPr lang="en-US" sz="1400" dirty="0"/>
          </a:p>
        </p:txBody>
      </p:sp>
      <p:sp>
        <p:nvSpPr>
          <p:cNvPr id="3" name="Rectangle 4"/>
          <p:cNvSpPr>
            <a:spLocks noChangeArrowheads="1"/>
          </p:cNvSpPr>
          <p:nvPr/>
        </p:nvSpPr>
        <p:spPr bwMode="auto">
          <a:xfrm>
            <a:off x="6729681" y="1409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3200640389"/>
              </p:ext>
            </p:extLst>
          </p:nvPr>
        </p:nvGraphicFramePr>
        <p:xfrm>
          <a:off x="6557512" y="1262130"/>
          <a:ext cx="5226657" cy="3180372"/>
        </p:xfrm>
        <a:graphic>
          <a:graphicData uri="http://schemas.openxmlformats.org/presentationml/2006/ole">
            <mc:AlternateContent xmlns:mc="http://schemas.openxmlformats.org/markup-compatibility/2006">
              <mc:Choice xmlns:v="urn:schemas-microsoft-com:vml" Requires="v">
                <p:oleObj spid="_x0000_s4144" name="Bitmap Image" r:id="rId3" imgW="6676190" imgH="4105848" progId="Paint.Picture">
                  <p:embed/>
                </p:oleObj>
              </mc:Choice>
              <mc:Fallback>
                <p:oleObj name="Bitmap Image" r:id="rId3" imgW="6676190" imgH="4105848"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7512" y="1262130"/>
                        <a:ext cx="5226657" cy="3180372"/>
                      </a:xfrm>
                      <a:prstGeom prst="rect">
                        <a:avLst/>
                      </a:prstGeom>
                      <a:noFill/>
                    </p:spPr>
                  </p:pic>
                </p:oleObj>
              </mc:Fallback>
            </mc:AlternateContent>
          </a:graphicData>
        </a:graphic>
      </p:graphicFrame>
      <p:sp>
        <p:nvSpPr>
          <p:cNvPr id="10" name="Rectangle 6"/>
          <p:cNvSpPr>
            <a:spLocks noChangeArrowheads="1"/>
          </p:cNvSpPr>
          <p:nvPr/>
        </p:nvSpPr>
        <p:spPr bwMode="auto">
          <a:xfrm>
            <a:off x="953036" y="1514755"/>
            <a:ext cx="2021300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444570822"/>
              </p:ext>
            </p:extLst>
          </p:nvPr>
        </p:nvGraphicFramePr>
        <p:xfrm>
          <a:off x="646111" y="1262131"/>
          <a:ext cx="5265290" cy="3180372"/>
        </p:xfrm>
        <a:graphic>
          <a:graphicData uri="http://schemas.openxmlformats.org/presentationml/2006/ole">
            <mc:AlternateContent xmlns:mc="http://schemas.openxmlformats.org/markup-compatibility/2006">
              <mc:Choice xmlns:v="urn:schemas-microsoft-com:vml" Requires="v">
                <p:oleObj spid="_x0000_s4145" name="Bitmap Image" r:id="rId5" imgW="6582694" imgH="4285714" progId="Paint.Picture">
                  <p:embed/>
                </p:oleObj>
              </mc:Choice>
              <mc:Fallback>
                <p:oleObj name="Bitmap Image" r:id="rId5" imgW="6582694" imgH="4285714" progId="Paint.Picture">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6111" y="1262131"/>
                        <a:ext cx="5265290" cy="3180372"/>
                      </a:xfrm>
                      <a:prstGeom prst="rect">
                        <a:avLst/>
                      </a:prstGeom>
                      <a:noFill/>
                    </p:spPr>
                  </p:pic>
                </p:oleObj>
              </mc:Fallback>
            </mc:AlternateContent>
          </a:graphicData>
        </a:graphic>
      </p:graphicFrame>
    </p:spTree>
    <p:extLst>
      <p:ext uri="{BB962C8B-B14F-4D97-AF65-F5344CB8AC3E}">
        <p14:creationId xmlns:p14="http://schemas.microsoft.com/office/powerpoint/2010/main" val="39275976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262295" cy="1400530"/>
          </a:xfrm>
        </p:spPr>
        <p:txBody>
          <a:bodyPr/>
          <a:lstStyle/>
          <a:p>
            <a:pPr algn="ctr"/>
            <a:r>
              <a:rPr lang="en-US" sz="3200" b="1" u="sng" dirty="0" smtClean="0">
                <a:latin typeface="Calibri" panose="020F0502020204030204" pitchFamily="34" charset="0"/>
                <a:cs typeface="Calibri" panose="020F0502020204030204" pitchFamily="34" charset="0"/>
              </a:rPr>
              <a:t>Relationships </a:t>
            </a:r>
            <a:r>
              <a:rPr lang="en-US" sz="3200" b="1" u="sng" dirty="0">
                <a:latin typeface="Calibri" panose="020F0502020204030204" pitchFamily="34" charset="0"/>
                <a:cs typeface="Calibri" panose="020F0502020204030204" pitchFamily="34" charset="0"/>
              </a:rPr>
              <a:t>Amongst Observed Features</a:t>
            </a:r>
            <a:endParaRPr lang="en-US" sz="3200"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4081671" y="1152982"/>
            <a:ext cx="7620000" cy="5367087"/>
          </a:xfrm>
          <a:prstGeom prst="rect">
            <a:avLst/>
          </a:prstGeom>
        </p:spPr>
      </p:pic>
      <p:sp>
        <p:nvSpPr>
          <p:cNvPr id="4" name="Rectangle 3"/>
          <p:cNvSpPr/>
          <p:nvPr/>
        </p:nvSpPr>
        <p:spPr>
          <a:xfrm>
            <a:off x="278297" y="1622005"/>
            <a:ext cx="3803374" cy="3724096"/>
          </a:xfrm>
          <a:prstGeom prst="rect">
            <a:avLst/>
          </a:prstGeom>
          <a:noFill/>
        </p:spPr>
        <p:txBody>
          <a:bodyPr wrap="square" lIns="91440" tIns="45720" rIns="91440" bIns="45720">
            <a:spAutoFit/>
          </a:bodyPr>
          <a:lstStyle/>
          <a:p>
            <a:pPr lvl="0" algn="just"/>
            <a:r>
              <a:rPr lang="en-US" sz="1400" b="1" u="sng" dirty="0" smtClean="0">
                <a:ln w="0"/>
                <a:effectLst>
                  <a:outerShdw blurRad="38100" dist="19050" dir="2700000" algn="tl" rotWithShape="0">
                    <a:schemeClr val="dk1">
                      <a:alpha val="40000"/>
                    </a:schemeClr>
                  </a:outerShdw>
                </a:effectLst>
              </a:rPr>
              <a:t>Biz Insight:</a:t>
            </a:r>
          </a:p>
          <a:p>
            <a:pPr marL="171450" lvl="0" indent="-171450" algn="just">
              <a:buFont typeface="Arial" panose="020B0604020202020204" pitchFamily="34" charset="0"/>
              <a:buChar char="•"/>
            </a:pPr>
            <a:endParaRPr lang="en-US" sz="1400" dirty="0">
              <a:ln w="0"/>
              <a:effectLst>
                <a:outerShdw blurRad="38100" dist="19050" dir="2700000" algn="tl" rotWithShape="0">
                  <a:schemeClr val="dk1">
                    <a:alpha val="40000"/>
                  </a:schemeClr>
                </a:outerShdw>
              </a:effectLst>
            </a:endParaRPr>
          </a:p>
          <a:p>
            <a:pPr marL="171450" lvl="0" indent="-171450" algn="just">
              <a:buFont typeface="Arial" panose="020B0604020202020204" pitchFamily="34" charset="0"/>
              <a:buChar char="•"/>
            </a:pPr>
            <a:r>
              <a:rPr lang="en-US" sz="1400" dirty="0" smtClean="0">
                <a:ln w="0"/>
                <a:effectLst>
                  <a:outerShdw blurRad="38100" dist="19050" dir="2700000" algn="tl" rotWithShape="0">
                    <a:schemeClr val="dk1">
                      <a:alpha val="40000"/>
                    </a:schemeClr>
                  </a:outerShdw>
                </a:effectLst>
              </a:rPr>
              <a:t>It</a:t>
            </a:r>
            <a:r>
              <a:rPr lang="en-US" sz="1400" dirty="0" smtClean="0"/>
              <a:t> </a:t>
            </a:r>
            <a:r>
              <a:rPr lang="en-US" sz="1400" dirty="0"/>
              <a:t>appears there is no strong correlation amongst the potential predictor variables as shown the correlation plot above. This means that the predictor variable are independent of each other, thus, the model will not be affected by the problem of multicollinearity</a:t>
            </a:r>
            <a:r>
              <a:rPr lang="en-US" sz="1400" dirty="0" smtClean="0"/>
              <a:t>.</a:t>
            </a:r>
          </a:p>
          <a:p>
            <a:pPr lvl="0" algn="just"/>
            <a:endParaRPr lang="en-US" sz="1400" dirty="0"/>
          </a:p>
          <a:p>
            <a:pPr marL="171450" lvl="0" indent="-171450" algn="just">
              <a:buFont typeface="Arial" panose="020B0604020202020204" pitchFamily="34" charset="0"/>
              <a:buChar char="•"/>
            </a:pPr>
            <a:r>
              <a:rPr lang="en-US" sz="1400" dirty="0"/>
              <a:t>In other words, the independent variables do not have any effect on another. The increase or decrease in any of the variables do not have any effect on other variables</a:t>
            </a:r>
          </a:p>
          <a:p>
            <a:pPr algn="ctr"/>
            <a:endParaRPr lang="en-US" sz="12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51762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260428" cy="395421"/>
          </a:xfrm>
        </p:spPr>
        <p:txBody>
          <a:bodyPr/>
          <a:lstStyle/>
          <a:p>
            <a:pPr lvl="0" algn="ctr"/>
            <a:r>
              <a:rPr lang="en-US" sz="3200" b="1" u="sng" dirty="0" smtClean="0">
                <a:latin typeface="Calibri" panose="020F0502020204030204" pitchFamily="34" charset="0"/>
                <a:cs typeface="Calibri" panose="020F0502020204030204" pitchFamily="34" charset="0"/>
              </a:rPr>
              <a:t>***</a:t>
            </a:r>
            <a:r>
              <a:rPr lang="en-US" sz="3200" b="1" dirty="0"/>
              <a:t>Modelling Process validation</a:t>
            </a:r>
            <a:r>
              <a:rPr lang="en-US" sz="3200" b="1" u="sng" dirty="0" smtClean="0">
                <a:latin typeface="Calibri" panose="020F0502020204030204" pitchFamily="34" charset="0"/>
                <a:cs typeface="Calibri" panose="020F0502020204030204" pitchFamily="34" charset="0"/>
              </a:rPr>
              <a:t>***</a:t>
            </a:r>
            <a:endParaRPr lang="en-US" sz="3200" b="1" u="sng" dirty="0">
              <a:latin typeface="Calibri" panose="020F0502020204030204" pitchFamily="34" charset="0"/>
              <a:cs typeface="Calibri" panose="020F0502020204030204" pitchFamily="34" charset="0"/>
            </a:endParaRPr>
          </a:p>
        </p:txBody>
      </p:sp>
      <p:sp>
        <p:nvSpPr>
          <p:cNvPr id="3" name="Rectangle 2"/>
          <p:cNvSpPr/>
          <p:nvPr/>
        </p:nvSpPr>
        <p:spPr>
          <a:xfrm>
            <a:off x="646112" y="1338470"/>
            <a:ext cx="10883280" cy="5001369"/>
          </a:xfrm>
          <a:prstGeom prst="rect">
            <a:avLst/>
          </a:prstGeom>
        </p:spPr>
        <p:txBody>
          <a:bodyPr wrap="square">
            <a:spAutoFit/>
          </a:bodyPr>
          <a:lstStyle/>
          <a:p>
            <a:pPr algn="just"/>
            <a:r>
              <a:rPr lang="en-US" sz="1500" dirty="0">
                <a:latin typeface="+mj-lt"/>
                <a:ea typeface="+mj-ea"/>
                <a:cs typeface="+mj-cs"/>
              </a:rPr>
              <a:t>This is basically a process of evaluating and applying different models on training dataset and see which models that performs best for selection. In addition to finding the right model, we are also required to find the right parameters for the model.  At the end, the selected model with the appropriate parameter will be evaluated on the testing dataset.</a:t>
            </a:r>
          </a:p>
          <a:p>
            <a:pPr algn="just"/>
            <a:r>
              <a:rPr lang="en-US" sz="1500" dirty="0">
                <a:latin typeface="+mj-lt"/>
                <a:ea typeface="+mj-ea"/>
                <a:cs typeface="+mj-cs"/>
              </a:rPr>
              <a:t>At this stage, let us get the dataset partitioned for model validation and noting the size of the dataset (79,853), there is need for us to take 5% of the whole data to speed-up the model building &amp; iterations.  Thereafter, the sample of the dataset is split into two categories in the ratio of 70:30 as explained below</a:t>
            </a:r>
            <a:r>
              <a:rPr lang="en-US" sz="1500" dirty="0" smtClean="0">
                <a:latin typeface="+mj-lt"/>
                <a:ea typeface="+mj-ea"/>
                <a:cs typeface="+mj-cs"/>
              </a:rPr>
              <a:t>:</a:t>
            </a:r>
          </a:p>
          <a:p>
            <a:pPr algn="just"/>
            <a:endParaRPr lang="en-US" sz="1500" dirty="0">
              <a:latin typeface="+mj-lt"/>
              <a:ea typeface="+mj-ea"/>
              <a:cs typeface="+mj-cs"/>
            </a:endParaRPr>
          </a:p>
          <a:p>
            <a:pPr algn="just"/>
            <a:r>
              <a:rPr lang="en-US" sz="1500" dirty="0">
                <a:latin typeface="+mj-lt"/>
                <a:ea typeface="+mj-ea"/>
                <a:cs typeface="+mj-cs"/>
              </a:rPr>
              <a:t>Training Dataset:		70% of the 10% data-subset. This represent 5,590 dataset</a:t>
            </a:r>
          </a:p>
          <a:p>
            <a:pPr algn="just"/>
            <a:r>
              <a:rPr lang="en-US" sz="1500" dirty="0">
                <a:latin typeface="+mj-lt"/>
                <a:ea typeface="+mj-ea"/>
                <a:cs typeface="+mj-cs"/>
              </a:rPr>
              <a:t>Testing Dataset:		30% of the 10% data-subset. This represent 2,395 dataset</a:t>
            </a:r>
            <a:r>
              <a:rPr lang="en-US" sz="1500" dirty="0" smtClean="0">
                <a:latin typeface="+mj-lt"/>
                <a:ea typeface="+mj-ea"/>
                <a:cs typeface="+mj-cs"/>
              </a:rPr>
              <a:t>.</a:t>
            </a:r>
          </a:p>
          <a:p>
            <a:pPr algn="just"/>
            <a:endParaRPr lang="en-US" sz="1500" dirty="0">
              <a:latin typeface="+mj-lt"/>
              <a:ea typeface="+mj-ea"/>
              <a:cs typeface="+mj-cs"/>
            </a:endParaRPr>
          </a:p>
          <a:p>
            <a:pPr algn="just"/>
            <a:endParaRPr lang="en-US" sz="1500" dirty="0" smtClean="0">
              <a:latin typeface="+mj-lt"/>
              <a:ea typeface="+mj-ea"/>
              <a:cs typeface="+mj-cs"/>
            </a:endParaRPr>
          </a:p>
          <a:p>
            <a:pPr algn="just"/>
            <a:r>
              <a:rPr lang="en-US" sz="1600" b="1" u="sng" dirty="0" smtClean="0"/>
              <a:t>Model Selection</a:t>
            </a:r>
            <a:r>
              <a:rPr lang="en-US" sz="1600" b="1" cap="all" dirty="0" smtClean="0"/>
              <a:t>: </a:t>
            </a:r>
            <a:r>
              <a:rPr lang="en-US" sz="1500" dirty="0" smtClean="0">
                <a:latin typeface="+mj-lt"/>
                <a:ea typeface="+mj-ea"/>
                <a:cs typeface="+mj-cs"/>
              </a:rPr>
              <a:t>Since </a:t>
            </a:r>
            <a:r>
              <a:rPr lang="en-US" sz="1500" dirty="0">
                <a:latin typeface="+mj-lt"/>
                <a:ea typeface="+mj-ea"/>
                <a:cs typeface="+mj-cs"/>
              </a:rPr>
              <a:t>the case under review is classification problem with two class labels, </a:t>
            </a:r>
            <a:r>
              <a:rPr lang="en-US" sz="1500" dirty="0" err="1">
                <a:latin typeface="+mj-lt"/>
                <a:ea typeface="+mj-ea"/>
                <a:cs typeface="+mj-cs"/>
              </a:rPr>
              <a:t>i</a:t>
            </a:r>
            <a:r>
              <a:rPr lang="en-US" sz="1500" dirty="0">
                <a:latin typeface="+mj-lt"/>
                <a:ea typeface="+mj-ea"/>
                <a:cs typeface="+mj-cs"/>
              </a:rPr>
              <a:t> will be evaluating the following algorithms</a:t>
            </a:r>
            <a:r>
              <a:rPr lang="en-US" sz="1500" dirty="0" smtClean="0">
                <a:latin typeface="+mj-lt"/>
                <a:ea typeface="+mj-ea"/>
                <a:cs typeface="+mj-cs"/>
              </a:rPr>
              <a:t>;</a:t>
            </a:r>
          </a:p>
          <a:p>
            <a:pPr algn="just"/>
            <a:endParaRPr lang="en-US" sz="1500" dirty="0">
              <a:latin typeface="+mj-lt"/>
              <a:ea typeface="+mj-ea"/>
              <a:cs typeface="+mj-cs"/>
            </a:endParaRPr>
          </a:p>
          <a:p>
            <a:pPr marL="800100" lvl="1" indent="-342900">
              <a:buFont typeface="+mj-lt"/>
              <a:buAutoNum type="arabicPeriod"/>
            </a:pPr>
            <a:r>
              <a:rPr lang="en-US" sz="1500" dirty="0">
                <a:latin typeface="+mj-lt"/>
                <a:ea typeface="+mj-ea"/>
                <a:cs typeface="+mj-cs"/>
              </a:rPr>
              <a:t>Logistics Regression</a:t>
            </a:r>
          </a:p>
          <a:p>
            <a:pPr marL="800100" lvl="1" indent="-342900">
              <a:buFont typeface="+mj-lt"/>
              <a:buAutoNum type="arabicPeriod"/>
            </a:pPr>
            <a:r>
              <a:rPr lang="en-US" sz="1500" dirty="0">
                <a:latin typeface="+mj-lt"/>
                <a:ea typeface="+mj-ea"/>
                <a:cs typeface="+mj-cs"/>
              </a:rPr>
              <a:t>Naïve Bayes</a:t>
            </a:r>
          </a:p>
          <a:p>
            <a:pPr marL="800100" lvl="1" indent="-342900">
              <a:buFont typeface="+mj-lt"/>
              <a:buAutoNum type="arabicPeriod"/>
            </a:pPr>
            <a:r>
              <a:rPr lang="en-US" sz="1500" dirty="0">
                <a:latin typeface="+mj-lt"/>
                <a:ea typeface="+mj-ea"/>
                <a:cs typeface="+mj-cs"/>
              </a:rPr>
              <a:t>Random Forest </a:t>
            </a:r>
          </a:p>
          <a:p>
            <a:pPr marL="800100" lvl="1" indent="-342900">
              <a:buFont typeface="+mj-lt"/>
              <a:buAutoNum type="arabicPeriod"/>
            </a:pPr>
            <a:r>
              <a:rPr lang="en-US" sz="1500" dirty="0">
                <a:latin typeface="+mj-lt"/>
                <a:ea typeface="+mj-ea"/>
                <a:cs typeface="+mj-cs"/>
              </a:rPr>
              <a:t>KNN and </a:t>
            </a:r>
          </a:p>
          <a:p>
            <a:pPr marL="800100" lvl="1" indent="-342900">
              <a:buFont typeface="+mj-lt"/>
              <a:buAutoNum type="arabicPeriod"/>
            </a:pPr>
            <a:r>
              <a:rPr lang="en-US" sz="1500" dirty="0" err="1">
                <a:latin typeface="+mj-lt"/>
                <a:ea typeface="+mj-ea"/>
                <a:cs typeface="+mj-cs"/>
              </a:rPr>
              <a:t>Xgboost</a:t>
            </a:r>
            <a:endParaRPr lang="en-US" sz="1500" dirty="0">
              <a:latin typeface="+mj-lt"/>
              <a:ea typeface="+mj-ea"/>
              <a:cs typeface="+mj-cs"/>
            </a:endParaRPr>
          </a:p>
          <a:p>
            <a:pPr marL="457200" marR="0" algn="just" fontAlgn="base">
              <a:spcBef>
                <a:spcPts val="0"/>
              </a:spcBef>
              <a:spcAft>
                <a:spcPts val="0"/>
              </a:spcAft>
            </a:pP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908220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92151886"/>
              </p:ext>
            </p:extLst>
          </p:nvPr>
        </p:nvGraphicFramePr>
        <p:xfrm>
          <a:off x="6349285" y="3786389"/>
          <a:ext cx="5617428" cy="2949262"/>
        </p:xfrm>
        <a:graphic>
          <a:graphicData uri="http://schemas.openxmlformats.org/presentationml/2006/ole">
            <mc:AlternateContent xmlns:mc="http://schemas.openxmlformats.org/markup-compatibility/2006">
              <mc:Choice xmlns:v="urn:schemas-microsoft-com:vml" Requires="v">
                <p:oleObj spid="_x0000_s6167" name="Bitmap Image" r:id="rId3" imgW="4819048" imgH="2962689" progId="Paint.Picture">
                  <p:embed/>
                </p:oleObj>
              </mc:Choice>
              <mc:Fallback>
                <p:oleObj name="Bitmap Image" r:id="rId3" imgW="4819048" imgH="296268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9285" y="3786389"/>
                        <a:ext cx="5617428" cy="2949262"/>
                      </a:xfrm>
                      <a:prstGeom prst="rect">
                        <a:avLst/>
                      </a:prstGeom>
                      <a:noFill/>
                    </p:spPr>
                  </p:pic>
                </p:oleObj>
              </mc:Fallback>
            </mc:AlternateContent>
          </a:graphicData>
        </a:graphic>
      </p:graphicFrame>
      <p:sp>
        <p:nvSpPr>
          <p:cNvPr id="3" name="Rectangle 2"/>
          <p:cNvSpPr>
            <a:spLocks noChangeArrowheads="1"/>
          </p:cNvSpPr>
          <p:nvPr/>
        </p:nvSpPr>
        <p:spPr bwMode="auto">
          <a:xfrm>
            <a:off x="724862" y="587390"/>
            <a:ext cx="10177159"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223212369"/>
              </p:ext>
            </p:extLst>
          </p:nvPr>
        </p:nvGraphicFramePr>
        <p:xfrm>
          <a:off x="6327859" y="137977"/>
          <a:ext cx="5617428" cy="3558260"/>
        </p:xfrm>
        <a:graphic>
          <a:graphicData uri="http://schemas.openxmlformats.org/presentationml/2006/ole">
            <mc:AlternateContent xmlns:mc="http://schemas.openxmlformats.org/markup-compatibility/2006">
              <mc:Choice xmlns:v="urn:schemas-microsoft-com:vml" Requires="v">
                <p:oleObj spid="_x0000_s6168" name="Bitmap Image" r:id="rId5" imgW="5934903" imgH="3552381" progId="Paint.Picture">
                  <p:embed/>
                </p:oleObj>
              </mc:Choice>
              <mc:Fallback>
                <p:oleObj name="Bitmap Image" r:id="rId5" imgW="5934903" imgH="3552381" progId="Paint.Picture">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7859" y="137977"/>
                        <a:ext cx="5617428" cy="3558260"/>
                      </a:xfrm>
                      <a:prstGeom prst="rect">
                        <a:avLst/>
                      </a:prstGeom>
                      <a:noFill/>
                    </p:spPr>
                  </p:pic>
                </p:oleObj>
              </mc:Fallback>
            </mc:AlternateContent>
          </a:graphicData>
        </a:graphic>
      </p:graphicFrame>
      <p:sp>
        <p:nvSpPr>
          <p:cNvPr id="5" name="Title 4"/>
          <p:cNvSpPr>
            <a:spLocks noGrp="1"/>
          </p:cNvSpPr>
          <p:nvPr>
            <p:ph type="title"/>
          </p:nvPr>
        </p:nvSpPr>
        <p:spPr>
          <a:xfrm>
            <a:off x="517322" y="137977"/>
            <a:ext cx="5162261" cy="549782"/>
          </a:xfrm>
        </p:spPr>
        <p:txBody>
          <a:bodyPr/>
          <a:lstStyle/>
          <a:p>
            <a:r>
              <a:rPr lang="en-US" sz="1800" b="1" u="sng" dirty="0" smtClean="0"/>
              <a:t>Summary Of The Models Performances:</a:t>
            </a:r>
            <a:endParaRPr lang="en-US" dirty="0"/>
          </a:p>
        </p:txBody>
      </p:sp>
      <p:sp>
        <p:nvSpPr>
          <p:cNvPr id="6" name="Content Placeholder 5"/>
          <p:cNvSpPr>
            <a:spLocks noGrp="1"/>
          </p:cNvSpPr>
          <p:nvPr>
            <p:ph idx="1"/>
          </p:nvPr>
        </p:nvSpPr>
        <p:spPr>
          <a:xfrm>
            <a:off x="231820" y="687757"/>
            <a:ext cx="5864180" cy="5403949"/>
          </a:xfrm>
        </p:spPr>
        <p:txBody>
          <a:bodyPr>
            <a:normAutofit/>
          </a:bodyPr>
          <a:lstStyle/>
          <a:p>
            <a:pPr algn="just"/>
            <a:endParaRPr lang="en-US" sz="1500" dirty="0" smtClean="0"/>
          </a:p>
          <a:p>
            <a:pPr algn="just"/>
            <a:r>
              <a:rPr lang="en-US" sz="1500" dirty="0" smtClean="0"/>
              <a:t>While </a:t>
            </a:r>
            <a:r>
              <a:rPr lang="en-US" sz="1500" dirty="0"/>
              <a:t>the review of other metrics are important for model comparisons, emphasis will be placed on the sensitivity of each models. By sensitivity, we mean the ability of the model to correctly predict policyholder that defaulted in the renewal of the policy. Importance is placed on the sensitivity because it is better for the insurance company to correctly predict customers that will default than those that will not default</a:t>
            </a:r>
            <a:r>
              <a:rPr lang="en-US" sz="1500" dirty="0" smtClean="0"/>
              <a:t>.</a:t>
            </a:r>
          </a:p>
          <a:p>
            <a:pPr lvl="0" algn="just"/>
            <a:r>
              <a:rPr lang="en-US" sz="1500" dirty="0"/>
              <a:t>KNN and Naïve Bayes are the worst performing models for the dataset.  </a:t>
            </a:r>
          </a:p>
          <a:p>
            <a:pPr lvl="0" algn="just"/>
            <a:r>
              <a:rPr lang="en-US" sz="1500" dirty="0"/>
              <a:t>Random Forest and Logistic Regression are above average. Their AUC, Sensitivity and Specificity are relatively acceptable when compared with KNN and Random Forest.</a:t>
            </a:r>
          </a:p>
          <a:p>
            <a:pPr lvl="0" algn="just"/>
            <a:r>
              <a:rPr lang="en-US" sz="1500" dirty="0"/>
              <a:t>Extreme Gradient Boosting performed better than other models under review as its AUC, sensitivity and specificity are higher than others. Thus, Extreme Gradient Boosting is our best model for the dataset.</a:t>
            </a:r>
          </a:p>
          <a:p>
            <a:pPr algn="just"/>
            <a:endParaRPr lang="en-US" sz="1500" dirty="0"/>
          </a:p>
          <a:p>
            <a:pPr marL="0" indent="0">
              <a:buNone/>
            </a:pPr>
            <a:endParaRPr lang="en-US" dirty="0"/>
          </a:p>
        </p:txBody>
      </p:sp>
    </p:spTree>
    <p:extLst>
      <p:ext uri="{BB962C8B-B14F-4D97-AF65-F5344CB8AC3E}">
        <p14:creationId xmlns:p14="http://schemas.microsoft.com/office/powerpoint/2010/main" val="9655294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13197"/>
          </a:xfrm>
        </p:spPr>
        <p:txBody>
          <a:bodyPr/>
          <a:lstStyle/>
          <a:p>
            <a:pPr algn="ctr"/>
            <a:r>
              <a:rPr lang="en-US" sz="2000" b="1" u="sng" dirty="0" smtClean="0"/>
              <a:t>The Optimization of the Best Model:  Extreme </a:t>
            </a:r>
            <a:r>
              <a:rPr lang="en-US" sz="2000" b="1" u="sng" dirty="0"/>
              <a:t>Gradient Boosting </a:t>
            </a:r>
            <a:r>
              <a:rPr lang="en-US" sz="2000" b="1" u="sng" dirty="0" smtClean="0"/>
              <a:t>Model</a:t>
            </a:r>
            <a:br>
              <a:rPr lang="en-US" sz="2000" b="1" u="sng" dirty="0" smtClean="0"/>
            </a:br>
            <a:r>
              <a:rPr lang="en-US" sz="2000" dirty="0"/>
              <a:t/>
            </a:r>
            <a:br>
              <a:rPr lang="en-US" sz="2000" dirty="0"/>
            </a:br>
            <a:endParaRPr lang="en-US" sz="2000" dirty="0"/>
          </a:p>
        </p:txBody>
      </p:sp>
      <p:sp>
        <p:nvSpPr>
          <p:cNvPr id="3" name="Content Placeholder 2"/>
          <p:cNvSpPr>
            <a:spLocks noGrp="1"/>
          </p:cNvSpPr>
          <p:nvPr>
            <p:ph sz="half" idx="1"/>
          </p:nvPr>
        </p:nvSpPr>
        <p:spPr>
          <a:xfrm>
            <a:off x="1103312" y="1596981"/>
            <a:ext cx="4396339" cy="4659358"/>
          </a:xfrm>
        </p:spPr>
        <p:txBody>
          <a:bodyPr>
            <a:normAutofit/>
          </a:bodyPr>
          <a:lstStyle/>
          <a:p>
            <a:pPr marL="0" indent="0" algn="just">
              <a:buNone/>
            </a:pPr>
            <a:r>
              <a:rPr lang="en-US" sz="1500" b="1" dirty="0" smtClean="0"/>
              <a:t>The Confusion Matrix Before Optimization:</a:t>
            </a:r>
          </a:p>
          <a:p>
            <a:pPr marL="0" indent="0" algn="just">
              <a:buNone/>
            </a:pPr>
            <a:endParaRPr lang="en-US" sz="1200" dirty="0"/>
          </a:p>
          <a:p>
            <a:pPr marL="0" indent="0" algn="just">
              <a:buNone/>
            </a:pPr>
            <a:endParaRPr lang="en-US" sz="1200" dirty="0" smtClean="0"/>
          </a:p>
          <a:p>
            <a:pPr marL="0" indent="0" algn="just">
              <a:buNone/>
            </a:pPr>
            <a:endParaRPr lang="en-US" sz="1200" dirty="0"/>
          </a:p>
          <a:p>
            <a:pPr marL="0" indent="0" algn="just">
              <a:buNone/>
            </a:pPr>
            <a:endParaRPr lang="en-US" sz="1200" dirty="0" smtClean="0"/>
          </a:p>
          <a:p>
            <a:pPr algn="just"/>
            <a:endParaRPr lang="en-US" sz="1500" dirty="0" smtClean="0"/>
          </a:p>
          <a:p>
            <a:pPr algn="just"/>
            <a:r>
              <a:rPr lang="en-US" sz="1500" dirty="0" smtClean="0"/>
              <a:t>As </a:t>
            </a:r>
            <a:r>
              <a:rPr lang="en-US" sz="1500" dirty="0"/>
              <a:t>shown </a:t>
            </a:r>
            <a:r>
              <a:rPr lang="en-US" sz="1500" dirty="0" smtClean="0"/>
              <a:t>above, </a:t>
            </a:r>
            <a:r>
              <a:rPr lang="en-US" sz="1500" dirty="0"/>
              <a:t>the confusion matrix for the model shows that </a:t>
            </a:r>
            <a:r>
              <a:rPr lang="en-US" sz="1500" dirty="0" smtClean="0"/>
              <a:t>the model misclassified </a:t>
            </a:r>
            <a:r>
              <a:rPr lang="en-US" sz="1500" dirty="0"/>
              <a:t>19 Defaulters out of the 75 Defaulters. While this is improvement from the base model of 6% to 74%, let’s see if the sensitivity can be improved by adjusting the False Negative without compromising the accuracy of the model significantly.</a:t>
            </a:r>
          </a:p>
          <a:p>
            <a:pPr marL="0" indent="0" algn="just">
              <a:buNone/>
            </a:pPr>
            <a:endParaRPr lang="en-US" sz="1200" dirty="0"/>
          </a:p>
        </p:txBody>
      </p:sp>
      <p:sp>
        <p:nvSpPr>
          <p:cNvPr id="4" name="Content Placeholder 3"/>
          <p:cNvSpPr>
            <a:spLocks noGrp="1"/>
          </p:cNvSpPr>
          <p:nvPr>
            <p:ph sz="half" idx="2"/>
          </p:nvPr>
        </p:nvSpPr>
        <p:spPr>
          <a:xfrm>
            <a:off x="6427226" y="1596982"/>
            <a:ext cx="4396341" cy="4659356"/>
          </a:xfrm>
        </p:spPr>
        <p:txBody>
          <a:bodyPr>
            <a:normAutofit/>
          </a:bodyPr>
          <a:lstStyle/>
          <a:p>
            <a:pPr marL="0" indent="0" algn="just">
              <a:buNone/>
            </a:pPr>
            <a:r>
              <a:rPr lang="en-US" sz="1500" dirty="0"/>
              <a:t>The Confusion </a:t>
            </a:r>
            <a:r>
              <a:rPr lang="en-US" sz="1500" dirty="0" smtClean="0"/>
              <a:t>Matrix After Optimization:</a:t>
            </a:r>
          </a:p>
          <a:p>
            <a:pPr marL="0" indent="0" algn="just">
              <a:buNone/>
            </a:pPr>
            <a:endParaRPr lang="en-US" sz="1500" dirty="0"/>
          </a:p>
          <a:p>
            <a:pPr marL="0" indent="0" algn="just">
              <a:buNone/>
            </a:pPr>
            <a:endParaRPr lang="en-US" sz="1500" dirty="0" smtClean="0"/>
          </a:p>
          <a:p>
            <a:pPr marL="0" indent="0" algn="just">
              <a:buNone/>
            </a:pPr>
            <a:endParaRPr lang="en-US" sz="1500" dirty="0"/>
          </a:p>
          <a:p>
            <a:pPr marL="0" indent="0" algn="just">
              <a:buNone/>
            </a:pPr>
            <a:endParaRPr lang="en-US" sz="1500" dirty="0" smtClean="0"/>
          </a:p>
          <a:p>
            <a:pPr marL="0" indent="0" algn="just">
              <a:buNone/>
            </a:pPr>
            <a:endParaRPr lang="en-US" sz="1500" dirty="0" smtClean="0"/>
          </a:p>
          <a:p>
            <a:pPr algn="just"/>
            <a:r>
              <a:rPr lang="en-US" sz="1500" dirty="0"/>
              <a:t>Adjusting the probability of classification to 0.44, </a:t>
            </a:r>
            <a:r>
              <a:rPr lang="en-US" sz="1500" dirty="0" smtClean="0"/>
              <a:t>I was </a:t>
            </a:r>
            <a:r>
              <a:rPr lang="en-US" sz="1500" dirty="0"/>
              <a:t>able to reduce the misclassification of Defaulters from 25 to 23. This increased the sensitivity of the model from 74% to 83% while the specificity reduced from 76% to an acceptable rate of 73%.  The accuracy of the model dropped from 74% to 66% Kindly see the table below.</a:t>
            </a:r>
          </a:p>
          <a:p>
            <a:pPr marL="0" indent="0" algn="just">
              <a:buNone/>
            </a:pPr>
            <a:endParaRPr lang="en-US" sz="1500" dirty="0"/>
          </a:p>
        </p:txBody>
      </p:sp>
      <p:graphicFrame>
        <p:nvGraphicFramePr>
          <p:cNvPr id="6" name="Table 5"/>
          <p:cNvGraphicFramePr>
            <a:graphicFrameLocks noGrp="1"/>
          </p:cNvGraphicFramePr>
          <p:nvPr>
            <p:extLst>
              <p:ext uri="{D42A27DB-BD31-4B8C-83A1-F6EECF244321}">
                <p14:modId xmlns:p14="http://schemas.microsoft.com/office/powerpoint/2010/main" val="2981553521"/>
              </p:ext>
            </p:extLst>
          </p:nvPr>
        </p:nvGraphicFramePr>
        <p:xfrm>
          <a:off x="1103312" y="2132055"/>
          <a:ext cx="3617188" cy="914400"/>
        </p:xfrm>
        <a:graphic>
          <a:graphicData uri="http://schemas.openxmlformats.org/drawingml/2006/table">
            <a:tbl>
              <a:tblPr firstRow="1" firstCol="1" bandRow="1"/>
              <a:tblGrid>
                <a:gridCol w="3617188"/>
              </a:tblGrid>
              <a:tr h="881602">
                <a:tc>
                  <a:txBody>
                    <a:bodyPr/>
                    <a:lstStyle/>
                    <a:p>
                      <a:r>
                        <a:rPr lang="en-US" sz="1500" b="0" i="0" kern="1200" dirty="0">
                          <a:solidFill>
                            <a:schemeClr val="tx1"/>
                          </a:solidFill>
                          <a:latin typeface="+mj-lt"/>
                          <a:ea typeface="+mj-ea"/>
                          <a:cs typeface="+mj-cs"/>
                        </a:rPr>
                        <a:t>Prediction   </a:t>
                      </a:r>
                      <a:r>
                        <a:rPr lang="en-US" sz="1500" b="0" i="0" kern="1200" dirty="0" smtClean="0">
                          <a:solidFill>
                            <a:schemeClr val="tx1"/>
                          </a:solidFill>
                          <a:latin typeface="+mj-lt"/>
                          <a:ea typeface="+mj-ea"/>
                          <a:cs typeface="+mj-cs"/>
                        </a:rPr>
                        <a:t>Default  </a:t>
                      </a:r>
                      <a:r>
                        <a:rPr lang="en-US" sz="1500" b="0" i="0" kern="1200" dirty="0" err="1" smtClean="0">
                          <a:solidFill>
                            <a:schemeClr val="tx1"/>
                          </a:solidFill>
                          <a:latin typeface="+mj-lt"/>
                          <a:ea typeface="+mj-ea"/>
                          <a:cs typeface="+mj-cs"/>
                        </a:rPr>
                        <a:t>NotDefault</a:t>
                      </a:r>
                      <a:endParaRPr lang="en-US" sz="1500" b="0" i="0" kern="1200" dirty="0" smtClean="0">
                        <a:solidFill>
                          <a:schemeClr val="tx1"/>
                        </a:solidFill>
                        <a:latin typeface="+mj-lt"/>
                        <a:ea typeface="+mj-ea"/>
                        <a:cs typeface="+mj-cs"/>
                      </a:endParaRPr>
                    </a:p>
                    <a:p>
                      <a:endParaRPr lang="en-US" sz="1500" b="0" i="0" kern="1200" dirty="0" smtClean="0">
                        <a:solidFill>
                          <a:schemeClr val="tx1"/>
                        </a:solidFill>
                        <a:latin typeface="+mj-lt"/>
                        <a:ea typeface="+mj-ea"/>
                        <a:cs typeface="+mj-cs"/>
                      </a:endParaRPr>
                    </a:p>
                    <a:p>
                      <a:r>
                        <a:rPr lang="en-US" sz="1500" b="0" i="0" kern="1200" dirty="0" smtClean="0">
                          <a:solidFill>
                            <a:schemeClr val="tx1"/>
                          </a:solidFill>
                          <a:latin typeface="+mj-lt"/>
                          <a:ea typeface="+mj-ea"/>
                          <a:cs typeface="+mj-cs"/>
                        </a:rPr>
                        <a:t>Default           56           280</a:t>
                      </a:r>
                    </a:p>
                    <a:p>
                      <a:r>
                        <a:rPr lang="en-US" sz="1500" b="0" i="0" kern="1200" dirty="0" err="1" smtClean="0">
                          <a:solidFill>
                            <a:schemeClr val="tx1"/>
                          </a:solidFill>
                          <a:latin typeface="+mj-lt"/>
                          <a:ea typeface="+mj-ea"/>
                          <a:cs typeface="+mj-cs"/>
                        </a:rPr>
                        <a:t>NotDefault</a:t>
                      </a:r>
                      <a:r>
                        <a:rPr lang="en-US" sz="1500" b="0" i="0" kern="1200" dirty="0" smtClean="0">
                          <a:solidFill>
                            <a:schemeClr val="tx1"/>
                          </a:solidFill>
                          <a:latin typeface="+mj-lt"/>
                          <a:ea typeface="+mj-ea"/>
                          <a:cs typeface="+mj-cs"/>
                        </a:rPr>
                        <a:t>      </a:t>
                      </a:r>
                      <a:r>
                        <a:rPr lang="en-US" sz="1500" b="0" i="0" kern="1200" dirty="0">
                          <a:solidFill>
                            <a:schemeClr val="tx1"/>
                          </a:solidFill>
                          <a:latin typeface="+mj-lt"/>
                          <a:ea typeface="+mj-ea"/>
                          <a:cs typeface="+mj-cs"/>
                        </a:rPr>
                        <a:t>19        </a:t>
                      </a:r>
                      <a:r>
                        <a:rPr lang="en-US" sz="1500" b="0" i="0" kern="1200" dirty="0" smtClean="0">
                          <a:solidFill>
                            <a:schemeClr val="tx1"/>
                          </a:solidFill>
                          <a:latin typeface="+mj-lt"/>
                          <a:ea typeface="+mj-ea"/>
                          <a:cs typeface="+mj-cs"/>
                        </a:rPr>
                        <a:t>  842</a:t>
                      </a:r>
                      <a:r>
                        <a:rPr lang="en-US" sz="1500" b="0" i="0" kern="1200" dirty="0">
                          <a:solidFill>
                            <a:schemeClr val="tx1"/>
                          </a:solidFill>
                          <a:latin typeface="+mj-lt"/>
                          <a:ea typeface="+mj-ea"/>
                          <a:cs typeface="+mj-cs"/>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352160965"/>
              </p:ext>
            </p:extLst>
          </p:nvPr>
        </p:nvGraphicFramePr>
        <p:xfrm>
          <a:off x="6589466" y="2132055"/>
          <a:ext cx="4087120" cy="914400"/>
        </p:xfrm>
        <a:graphic>
          <a:graphicData uri="http://schemas.openxmlformats.org/drawingml/2006/table">
            <a:tbl>
              <a:tblPr firstRow="1" firstCol="1" bandRow="1"/>
              <a:tblGrid>
                <a:gridCol w="4087120"/>
              </a:tblGrid>
              <a:tr h="914400">
                <a:tc>
                  <a:txBody>
                    <a:bodyPr/>
                    <a:lstStyle/>
                    <a:p>
                      <a:pPr marL="0" marR="0" algn="l" defTabSz="457200" rtl="0" eaLnBrk="1" latinLnBrk="0" hangingPunct="1">
                        <a:lnSpc>
                          <a:spcPct val="115000"/>
                        </a:lnSpc>
                        <a:spcBef>
                          <a:spcPts val="0"/>
                        </a:spcBef>
                        <a:spcAft>
                          <a:spcPts val="0"/>
                        </a:spcAft>
                      </a:pPr>
                      <a:r>
                        <a:rPr lang="en-US" sz="1500" b="0" i="0" kern="1200" dirty="0">
                          <a:solidFill>
                            <a:schemeClr val="tx1"/>
                          </a:solidFill>
                          <a:latin typeface="+mj-lt"/>
                          <a:ea typeface="+mj-ea"/>
                          <a:cs typeface="+mj-cs"/>
                        </a:rPr>
                        <a:t>Prediction   Default </a:t>
                      </a:r>
                      <a:r>
                        <a:rPr lang="en-US" sz="1500" b="0" i="0" kern="1200" dirty="0" smtClean="0">
                          <a:solidFill>
                            <a:schemeClr val="tx1"/>
                          </a:solidFill>
                          <a:latin typeface="+mj-lt"/>
                          <a:ea typeface="+mj-ea"/>
                          <a:cs typeface="+mj-cs"/>
                        </a:rPr>
                        <a:t>  </a:t>
                      </a:r>
                      <a:r>
                        <a:rPr lang="en-US" sz="1500" b="0" i="0" kern="1200" dirty="0" err="1" smtClean="0">
                          <a:solidFill>
                            <a:schemeClr val="tx1"/>
                          </a:solidFill>
                          <a:latin typeface="+mj-lt"/>
                          <a:ea typeface="+mj-ea"/>
                          <a:cs typeface="+mj-cs"/>
                        </a:rPr>
                        <a:t>NotDefault</a:t>
                      </a:r>
                      <a:endParaRPr lang="en-US" sz="1500" b="0" i="0" kern="1200" dirty="0" smtClean="0">
                        <a:solidFill>
                          <a:schemeClr val="tx1"/>
                        </a:solidFill>
                        <a:latin typeface="+mj-lt"/>
                        <a:ea typeface="+mj-ea"/>
                        <a:cs typeface="+mj-cs"/>
                      </a:endParaRPr>
                    </a:p>
                    <a:p>
                      <a:pPr marL="0" marR="0" algn="l" defTabSz="457200" rtl="0" eaLnBrk="1" latinLnBrk="0" hangingPunct="1">
                        <a:lnSpc>
                          <a:spcPct val="115000"/>
                        </a:lnSpc>
                        <a:spcBef>
                          <a:spcPts val="0"/>
                        </a:spcBef>
                        <a:spcAft>
                          <a:spcPts val="0"/>
                        </a:spcAft>
                      </a:pPr>
                      <a:r>
                        <a:rPr lang="en-US" sz="1500" b="0" i="0" kern="1200" dirty="0" smtClean="0">
                          <a:solidFill>
                            <a:schemeClr val="tx1"/>
                          </a:solidFill>
                          <a:latin typeface="+mj-lt"/>
                          <a:ea typeface="+mj-ea"/>
                          <a:cs typeface="+mj-cs"/>
                        </a:rPr>
                        <a:t>Default            62           388</a:t>
                      </a:r>
                    </a:p>
                    <a:p>
                      <a:pPr marL="0" marR="0" algn="l" defTabSz="457200" rtl="0" eaLnBrk="1" latinLnBrk="0" hangingPunct="1">
                        <a:lnSpc>
                          <a:spcPct val="115000"/>
                        </a:lnSpc>
                        <a:spcBef>
                          <a:spcPts val="0"/>
                        </a:spcBef>
                        <a:spcAft>
                          <a:spcPts val="0"/>
                        </a:spcAft>
                      </a:pPr>
                      <a:r>
                        <a:rPr lang="en-US" sz="1500" b="0" i="0" kern="1200" dirty="0" err="1" smtClean="0">
                          <a:solidFill>
                            <a:schemeClr val="tx1"/>
                          </a:solidFill>
                          <a:latin typeface="+mj-lt"/>
                          <a:ea typeface="+mj-ea"/>
                          <a:cs typeface="+mj-cs"/>
                        </a:rPr>
                        <a:t>NotDefault</a:t>
                      </a:r>
                      <a:r>
                        <a:rPr lang="en-US" sz="1500" b="0" i="0" kern="1200" dirty="0" smtClean="0">
                          <a:solidFill>
                            <a:schemeClr val="tx1"/>
                          </a:solidFill>
                          <a:latin typeface="+mj-lt"/>
                          <a:ea typeface="+mj-ea"/>
                          <a:cs typeface="+mj-cs"/>
                        </a:rPr>
                        <a:t>      </a:t>
                      </a:r>
                      <a:r>
                        <a:rPr lang="en-US" sz="1500" b="0" i="0" kern="1200" dirty="0">
                          <a:solidFill>
                            <a:schemeClr val="tx1"/>
                          </a:solidFill>
                          <a:latin typeface="+mj-lt"/>
                          <a:ea typeface="+mj-ea"/>
                          <a:cs typeface="+mj-cs"/>
                        </a:rPr>
                        <a:t>13        </a:t>
                      </a:r>
                      <a:r>
                        <a:rPr lang="en-US" sz="1500" b="0" i="0" kern="1200" dirty="0" smtClean="0">
                          <a:solidFill>
                            <a:schemeClr val="tx1"/>
                          </a:solidFill>
                          <a:latin typeface="+mj-lt"/>
                          <a:ea typeface="+mj-ea"/>
                          <a:cs typeface="+mj-cs"/>
                        </a:rPr>
                        <a:t>   734 </a:t>
                      </a:r>
                      <a:r>
                        <a:rPr lang="en-US" sz="1500" b="0" i="0" kern="1200" dirty="0">
                          <a:solidFill>
                            <a:schemeClr val="tx1"/>
                          </a:solidFill>
                          <a:latin typeface="+mj-lt"/>
                          <a:ea typeface="+mj-ea"/>
                          <a:cs typeface="+mj-cs"/>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331597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797</TotalTime>
  <Words>1141</Words>
  <Application>Microsoft Office PowerPoint</Application>
  <PresentationFormat>Widescreen</PresentationFormat>
  <Paragraphs>104</Paragraphs>
  <Slides>11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9" baseType="lpstr">
      <vt:lpstr>Arial</vt:lpstr>
      <vt:lpstr>Calibri</vt:lpstr>
      <vt:lpstr>Century Gothic</vt:lpstr>
      <vt:lpstr>Symbol</vt:lpstr>
      <vt:lpstr>Times New Roman</vt:lpstr>
      <vt:lpstr>Wingdings 3</vt:lpstr>
      <vt:lpstr>Ion</vt:lpstr>
      <vt:lpstr>Bitmap Image</vt:lpstr>
      <vt:lpstr>Capstone Project:   *** Insurance: The Prediction of Premium Defaulters****</vt:lpstr>
      <vt:lpstr>Objective Of The Project</vt:lpstr>
      <vt:lpstr>EXECUTIVE SUMMARY </vt:lpstr>
      <vt:lpstr>*** Exploratory Data Analysis***</vt:lpstr>
      <vt:lpstr>*** Exploratory Data Analysis Conts***</vt:lpstr>
      <vt:lpstr>Relationships Amongst Observed Features</vt:lpstr>
      <vt:lpstr>***Modelling Process validation***</vt:lpstr>
      <vt:lpstr>Summary Of The Models Performances:</vt:lpstr>
      <vt:lpstr>The Optimization of the Best Model:  Extreme Gradient Boosting Model  </vt:lpstr>
      <vt:lpstr>Variable Importance    </vt:lpstr>
      <vt:lpstr>Recommendations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dc:title>
  <dc:creator>Windows User</dc:creator>
  <cp:lastModifiedBy>Windows User</cp:lastModifiedBy>
  <cp:revision>33</cp:revision>
  <dcterms:created xsi:type="dcterms:W3CDTF">2020-11-10T08:07:22Z</dcterms:created>
  <dcterms:modified xsi:type="dcterms:W3CDTF">2020-11-21T12:15:51Z</dcterms:modified>
</cp:coreProperties>
</file>