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73" r:id="rId6"/>
    <p:sldId id="291" r:id="rId7"/>
    <p:sldId id="276" r:id="rId8"/>
    <p:sldId id="296" r:id="rId9"/>
    <p:sldId id="297" r:id="rId10"/>
    <p:sldId id="290" r:id="rId11"/>
    <p:sldId id="295" r:id="rId12"/>
    <p:sldId id="298" r:id="rId13"/>
    <p:sldId id="299" r:id="rId14"/>
    <p:sldId id="300" r:id="rId15"/>
    <p:sldId id="302" r:id="rId16"/>
    <p:sldId id="303" r:id="rId17"/>
    <p:sldId id="293" r:id="rId18"/>
    <p:sldId id="274" r:id="rId19"/>
    <p:sldId id="27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lestehofer/Desktop/Austin_DS_Program/Assn5_Task4/Wifi%20Indoor%20Locationing%20Algorithm%20Metrics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Models</a:t>
            </a:r>
            <a:r>
              <a:rPr lang="en-US" baseline="0" dirty="0"/>
              <a:t> Wifi Locationing Data Test Set</a:t>
            </a:r>
            <a:endParaRPr lang="en-US" dirty="0"/>
          </a:p>
          <a:p>
            <a:pPr>
              <a:defRPr/>
            </a:pPr>
            <a:r>
              <a:rPr lang="en-US" sz="1600" b="0" i="0" u="none" strike="noStrike" cap="all" baseline="0" dirty="0">
                <a:effectLst/>
              </a:rPr>
              <a:t>Stacked line chart with markers</a:t>
            </a:r>
            <a:r>
              <a:rPr lang="en-US" sz="1600" b="1" i="0" u="none" strike="noStrike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Training!$B$4</c:f>
              <c:strCache>
                <c:ptCount val="1"/>
                <c:pt idx="0">
                  <c:v>Accuracy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dLbls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7B4-B446-A554-2692860FDC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Training!$A$5:$A$11</c:f>
              <c:strCache>
                <c:ptCount val="7"/>
                <c:pt idx="0">
                  <c:v>RF Org</c:v>
                </c:pt>
                <c:pt idx="1">
                  <c:v>RF Std</c:v>
                </c:pt>
                <c:pt idx="2">
                  <c:v>RF NZV</c:v>
                </c:pt>
                <c:pt idx="3">
                  <c:v>RF Org Tuned</c:v>
                </c:pt>
                <c:pt idx="4">
                  <c:v>RF NZV Tuned</c:v>
                </c:pt>
                <c:pt idx="5">
                  <c:v>CART Org</c:v>
                </c:pt>
                <c:pt idx="6">
                  <c:v>KNN Org Tuned</c:v>
                </c:pt>
              </c:strCache>
            </c:strRef>
          </c:cat>
          <c:val>
            <c:numRef>
              <c:f>Training!$B$5:$B$11</c:f>
              <c:numCache>
                <c:formatCode>0.00</c:formatCode>
                <c:ptCount val="7"/>
                <c:pt idx="0">
                  <c:v>0.876</c:v>
                </c:pt>
                <c:pt idx="1">
                  <c:v>0.86099999999999999</c:v>
                </c:pt>
                <c:pt idx="2">
                  <c:v>0.85799999999999998</c:v>
                </c:pt>
                <c:pt idx="3">
                  <c:v>0.75</c:v>
                </c:pt>
                <c:pt idx="4">
                  <c:v>0.77200000000000002</c:v>
                </c:pt>
                <c:pt idx="5">
                  <c:v>0.71499999999999997</c:v>
                </c:pt>
                <c:pt idx="6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B4-B446-A554-2692860FDC62}"/>
            </c:ext>
          </c:extLst>
        </c:ser>
        <c:ser>
          <c:idx val="1"/>
          <c:order val="1"/>
          <c:tx>
            <c:strRef>
              <c:f>Training!$C$4</c:f>
              <c:strCache>
                <c:ptCount val="1"/>
                <c:pt idx="0">
                  <c:v>Kappa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Training!$A$5:$A$11</c:f>
              <c:strCache>
                <c:ptCount val="7"/>
                <c:pt idx="0">
                  <c:v>RF Org</c:v>
                </c:pt>
                <c:pt idx="1">
                  <c:v>RF Std</c:v>
                </c:pt>
                <c:pt idx="2">
                  <c:v>RF NZV</c:v>
                </c:pt>
                <c:pt idx="3">
                  <c:v>RF Org Tuned</c:v>
                </c:pt>
                <c:pt idx="4">
                  <c:v>RF NZV Tuned</c:v>
                </c:pt>
                <c:pt idx="5">
                  <c:v>CART Org</c:v>
                </c:pt>
                <c:pt idx="6">
                  <c:v>KNN Org Tuned</c:v>
                </c:pt>
              </c:strCache>
            </c:strRef>
          </c:cat>
          <c:val>
            <c:numRef>
              <c:f>Training!$C$5:$C$11</c:f>
              <c:numCache>
                <c:formatCode>0.00</c:formatCode>
                <c:ptCount val="7"/>
                <c:pt idx="0">
                  <c:v>0.88100000000000001</c:v>
                </c:pt>
                <c:pt idx="1">
                  <c:v>0.86</c:v>
                </c:pt>
                <c:pt idx="2">
                  <c:v>0.85899999999999999</c:v>
                </c:pt>
                <c:pt idx="3">
                  <c:v>0.75700000000000001</c:v>
                </c:pt>
                <c:pt idx="4">
                  <c:v>0.76900000000000002</c:v>
                </c:pt>
                <c:pt idx="5">
                  <c:v>0.71799999999999997</c:v>
                </c:pt>
                <c:pt idx="6">
                  <c:v>0.71699999999999997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B4-B446-A554-2692860FDC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26255648"/>
        <c:axId val="1680871088"/>
      </c:lineChart>
      <c:catAx>
        <c:axId val="162625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871088"/>
        <c:crosses val="autoZero"/>
        <c:auto val="1"/>
        <c:lblAlgn val="ctr"/>
        <c:lblOffset val="100"/>
        <c:noMultiLvlLbl val="0"/>
      </c:catAx>
      <c:valAx>
        <c:axId val="168087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255648"/>
        <c:crosses val="autoZero"/>
        <c:crossBetween val="between"/>
        <c:minorUnit val="2.0000000000000004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6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8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4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1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2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2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2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5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6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20F8-51A0-4D44-86FD-8A6BB59AD81D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272D11-0B94-4046-9583-3DBF5F27A3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93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gbstool/courses/614/docs/UJIIndoorLoc%20-%20A%20New%20Multi-building%20and%20Multi-floor%20Database%20for%20WLAN%20Fingerprint-based%20Indoor%20Localization%20Problems.pdf?AWSAccessKeyId=AKIAJBIZLMJQ2O6DKIAA&amp;Expires=1553850000&amp;Signature=yBPyAS8Nyo3cCNAy%2FiUHknHU%2BNk%3D" TargetMode="External"/><Relationship Id="rId2" Type="http://schemas.openxmlformats.org/officeDocument/2006/relationships/hyperlink" Target="http://archive.ics.uci.edu/ml/datasets/UJIIndoorL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E2A8-D10B-4D47-8A6D-BA6DC15F6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Wifi Locationing</a:t>
            </a:r>
            <a:br>
              <a:rPr lang="en-US" dirty="0"/>
            </a:br>
            <a:r>
              <a:rPr lang="en-US" sz="3600" dirty="0"/>
              <a:t>University of Texas Austin</a:t>
            </a:r>
            <a:br>
              <a:rPr lang="en-US" sz="3600" dirty="0"/>
            </a:br>
            <a:r>
              <a:rPr lang="en-US" sz="3600" dirty="0"/>
              <a:t>Data Analytics</a:t>
            </a:r>
            <a:br>
              <a:rPr lang="en-US" dirty="0"/>
            </a:br>
            <a:r>
              <a:rPr lang="en-US" sz="3600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15B28-9D25-444F-BBD1-84B273238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Celeste hofer</a:t>
            </a:r>
          </a:p>
          <a:p>
            <a:r>
              <a:rPr lang="en-US" dirty="0"/>
              <a:t>June 23 2019</a:t>
            </a:r>
          </a:p>
        </p:txBody>
      </p:sp>
    </p:spTree>
    <p:extLst>
      <p:ext uri="{BB962C8B-B14F-4D97-AF65-F5344CB8AC3E}">
        <p14:creationId xmlns:p14="http://schemas.microsoft.com/office/powerpoint/2010/main" val="356270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77FC-D253-9B4C-B528-1FF7EF6F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 trialed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D4EC-41F5-9A48-AED5-02131E9B7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966440" cy="34485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sci-kit learn classification algorithms were trialed</a:t>
            </a:r>
          </a:p>
          <a:p>
            <a:pPr lvl="1"/>
            <a:r>
              <a:rPr lang="en-US" dirty="0"/>
              <a:t>Random Forest RandomForestClassifier()</a:t>
            </a:r>
          </a:p>
          <a:p>
            <a:pPr lvl="1"/>
            <a:r>
              <a:rPr lang="en-US" dirty="0"/>
              <a:t>KNN  KNeighborsClassifier()</a:t>
            </a:r>
          </a:p>
          <a:p>
            <a:pPr lvl="1"/>
            <a:r>
              <a:rPr lang="en-US" dirty="0"/>
              <a:t>Naïve Bayes  GaussianNBClassifier()</a:t>
            </a:r>
          </a:p>
          <a:p>
            <a:pPr lvl="1"/>
            <a:r>
              <a:rPr lang="en-US" dirty="0"/>
              <a:t>Stochastic Gradient Descent SGDClassifier()</a:t>
            </a:r>
          </a:p>
          <a:p>
            <a:pPr lvl="1"/>
            <a:r>
              <a:rPr lang="en-US" dirty="0"/>
              <a:t>CART  DecisionTreeClassifier()</a:t>
            </a:r>
          </a:p>
          <a:p>
            <a:pPr lvl="1"/>
            <a:r>
              <a:rPr lang="en-US" dirty="0"/>
              <a:t>Neural Networks MLPClassifier()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00354-CC7E-814A-A1C4-3F35489A7B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used to do poor initial results</a:t>
            </a:r>
          </a:p>
          <a:p>
            <a:pPr lvl="1"/>
            <a:r>
              <a:rPr lang="en-US" dirty="0"/>
              <a:t>AB AdaBoostClassifier() </a:t>
            </a:r>
          </a:p>
          <a:p>
            <a:pPr lvl="1"/>
            <a:r>
              <a:rPr lang="en-US" dirty="0"/>
              <a:t>SVM SVC</a:t>
            </a:r>
          </a:p>
          <a:p>
            <a:pPr lvl="1"/>
            <a:r>
              <a:rPr lang="en-US" dirty="0"/>
              <a:t>GB GradientBoostingClassifier</a:t>
            </a:r>
          </a:p>
        </p:txBody>
      </p:sp>
    </p:spTree>
    <p:extLst>
      <p:ext uri="{BB962C8B-B14F-4D97-AF65-F5344CB8AC3E}">
        <p14:creationId xmlns:p14="http://schemas.microsoft.com/office/powerpoint/2010/main" val="235752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25F36-16D7-B641-B74F-5166A9D5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511E3-616D-EC48-BF0E-285DFC971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were tuned and run with:</a:t>
            </a:r>
          </a:p>
          <a:p>
            <a:pPr lvl="1"/>
            <a:r>
              <a:rPr lang="en-US" dirty="0"/>
              <a:t>Original, non-standardized data</a:t>
            </a:r>
          </a:p>
          <a:p>
            <a:pPr lvl="1"/>
            <a:r>
              <a:rPr lang="en-US" dirty="0"/>
              <a:t>Data with zero variance features removed</a:t>
            </a:r>
          </a:p>
          <a:p>
            <a:pPr lvl="1"/>
            <a:r>
              <a:rPr lang="en-US" dirty="0"/>
              <a:t>Data with standardized data and PCA </a:t>
            </a:r>
          </a:p>
          <a:p>
            <a:r>
              <a:rPr lang="en-US" dirty="0"/>
              <a:t>All models were tuned with the exception of Naïve Bayes GaussianNB</a:t>
            </a:r>
          </a:p>
          <a:p>
            <a:pPr lvl="1"/>
            <a:r>
              <a:rPr lang="en-US" dirty="0"/>
              <a:t>Literature states there are few options for tuning</a:t>
            </a:r>
          </a:p>
          <a:p>
            <a:pPr lvl="2"/>
            <a:r>
              <a:rPr lang="en-US" dirty="0"/>
              <a:t>Best to use feature selection and data pre-processing</a:t>
            </a:r>
          </a:p>
          <a:p>
            <a:pPr lvl="2"/>
            <a:r>
              <a:rPr lang="en-US" dirty="0"/>
              <a:t>https://www.analyticsvidhya.com/blog/2017/09/naive-bayes-explained/</a:t>
            </a:r>
          </a:p>
        </p:txBody>
      </p:sp>
    </p:spTree>
    <p:extLst>
      <p:ext uri="{BB962C8B-B14F-4D97-AF65-F5344CB8AC3E}">
        <p14:creationId xmlns:p14="http://schemas.microsoft.com/office/powerpoint/2010/main" val="113032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715-A231-B84E-BB30-765BE445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Model tuning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8E6D-B696-614F-825E-857D99E1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values used for some models</a:t>
            </a:r>
          </a:p>
          <a:p>
            <a:pPr lvl="1"/>
            <a:r>
              <a:rPr lang="en-US" dirty="0"/>
              <a:t>Others max_features=3 (default is auto)</a:t>
            </a:r>
          </a:p>
          <a:p>
            <a:r>
              <a:rPr lang="en-US" dirty="0"/>
              <a:t>Tuned with:</a:t>
            </a:r>
          </a:p>
          <a:p>
            <a:pPr lvl="1"/>
            <a:r>
              <a:rPr lang="en-US" dirty="0"/>
              <a:t>GridSearchCV with many parameters</a:t>
            </a:r>
          </a:p>
          <a:p>
            <a:pPr lvl="1"/>
            <a:r>
              <a:rPr lang="en-US" dirty="0"/>
              <a:t>N_estimators set to 50 and 75, also ran with 50, 100, 200 </a:t>
            </a:r>
          </a:p>
          <a:p>
            <a:pPr lvl="2"/>
            <a:r>
              <a:rPr lang="en-US" dirty="0"/>
              <a:t>Found no performance difference in initial metrics</a:t>
            </a:r>
          </a:p>
        </p:txBody>
      </p:sp>
    </p:spTree>
    <p:extLst>
      <p:ext uri="{BB962C8B-B14F-4D97-AF65-F5344CB8AC3E}">
        <p14:creationId xmlns:p14="http://schemas.microsoft.com/office/powerpoint/2010/main" val="291317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715-A231-B84E-BB30-765BE445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 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8E6D-B696-614F-825E-857D99E1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 default values used were alpha=1, max_iter=1000</a:t>
            </a:r>
          </a:p>
          <a:p>
            <a:r>
              <a:rPr lang="en-US" dirty="0"/>
              <a:t>Neural net tuned:</a:t>
            </a:r>
          </a:p>
          <a:p>
            <a:pPr lvl="1"/>
            <a:r>
              <a:rPr lang="en-US" dirty="0"/>
              <a:t>Used GridSearchCV</a:t>
            </a:r>
          </a:p>
          <a:p>
            <a:pPr lvl="1"/>
            <a:r>
              <a:rPr lang="en-US" dirty="0"/>
              <a:t>Ran with hidden_layer_sizes set to # features in training set</a:t>
            </a:r>
          </a:p>
          <a:p>
            <a:pPr lvl="2"/>
            <a:r>
              <a:rPr lang="en-US" dirty="0"/>
              <a:t>‘hidden_layer_sizes':[519,519,519]</a:t>
            </a:r>
          </a:p>
        </p:txBody>
      </p:sp>
    </p:spTree>
    <p:extLst>
      <p:ext uri="{BB962C8B-B14F-4D97-AF65-F5344CB8AC3E}">
        <p14:creationId xmlns:p14="http://schemas.microsoft.com/office/powerpoint/2010/main" val="146386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715-A231-B84E-BB30-765BE445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 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8E6D-B696-614F-825E-857D99E1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was run with all default values</a:t>
            </a:r>
          </a:p>
          <a:p>
            <a:r>
              <a:rPr lang="en-US" dirty="0"/>
              <a:t>Tuning:  Used criterion Gini (default) </a:t>
            </a:r>
          </a:p>
          <a:p>
            <a:pPr lvl="1"/>
            <a:r>
              <a:rPr lang="en-US" dirty="0"/>
              <a:t>Ran with GridSearchCV with changes to max_features and splitter = random</a:t>
            </a:r>
          </a:p>
          <a:p>
            <a:pPr lvl="1"/>
            <a:r>
              <a:rPr lang="en-US" dirty="0"/>
              <a:t>Difficult to tune and beat model run with the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7329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715-A231-B84E-BB30-765BE445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neighbors 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8E6D-B696-614F-825E-857D99E1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default value for number of neighbors (n_neighbors) is 7</a:t>
            </a:r>
          </a:p>
          <a:p>
            <a:pPr lvl="1"/>
            <a:r>
              <a:rPr lang="en-US" dirty="0"/>
              <a:t>Untuned models were executed with n_neighbors = 3</a:t>
            </a:r>
          </a:p>
          <a:p>
            <a:r>
              <a:rPr lang="en-US" dirty="0"/>
              <a:t>Tuned models:</a:t>
            </a:r>
          </a:p>
          <a:p>
            <a:pPr lvl="1"/>
            <a:r>
              <a:rPr lang="en-US" dirty="0"/>
              <a:t>Ran with neighbors = [1,3,5,7,9,11,13,15,17,19,21]</a:t>
            </a:r>
          </a:p>
          <a:p>
            <a:pPr lvl="1"/>
            <a:r>
              <a:rPr lang="en-US" dirty="0"/>
              <a:t>Ran with GridSearchCV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5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715-A231-B84E-BB30-765BE445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Stochastic gradient Descent </a:t>
            </a:r>
            <a:br>
              <a:rPr lang="en-US" dirty="0"/>
            </a:br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8E6D-B696-614F-825E-857D99E1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SGD default values used were loss="log", penalty="l2", max_iter=5</a:t>
            </a:r>
          </a:p>
          <a:p>
            <a:pPr lvl="1"/>
            <a:r>
              <a:rPr lang="en-US" dirty="0"/>
              <a:t>Max_iter was lower than the default of 1000</a:t>
            </a:r>
          </a:p>
          <a:p>
            <a:r>
              <a:rPr lang="en-US" dirty="0"/>
              <a:t>Tuned model: set max_iter to the number of features</a:t>
            </a:r>
          </a:p>
          <a:p>
            <a:pPr lvl="1"/>
            <a:r>
              <a:rPr lang="en-US" dirty="0"/>
              <a:t>Used X_trainClassi.shape to find the value for # of features</a:t>
            </a:r>
          </a:p>
        </p:txBody>
      </p:sp>
    </p:spTree>
    <p:extLst>
      <p:ext uri="{BB962C8B-B14F-4D97-AF65-F5344CB8AC3E}">
        <p14:creationId xmlns:p14="http://schemas.microsoft.com/office/powerpoint/2010/main" val="232970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28DB-769D-DA45-A8D3-BAA2C967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Models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1441-5E23-6245-9A86-0BE5C121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785046"/>
          </a:xfrm>
        </p:spPr>
        <p:txBody>
          <a:bodyPr>
            <a:normAutofit/>
          </a:bodyPr>
          <a:lstStyle/>
          <a:p>
            <a:r>
              <a:rPr lang="en-US" sz="1800" dirty="0"/>
              <a:t>The  5 highest accuracy models scored against our test set were all Random Forest</a:t>
            </a:r>
          </a:p>
          <a:p>
            <a:pPr lvl="1"/>
            <a:r>
              <a:rPr lang="en-US" sz="1600" dirty="0"/>
              <a:t>Untuned algorithm:</a:t>
            </a:r>
          </a:p>
          <a:p>
            <a:pPr lvl="2"/>
            <a:r>
              <a:rPr lang="en-US" sz="1400" dirty="0"/>
              <a:t>Original data (9 features removed)</a:t>
            </a:r>
          </a:p>
          <a:p>
            <a:pPr lvl="2"/>
            <a:r>
              <a:rPr lang="en-US" sz="1400" dirty="0"/>
              <a:t>Standardized data</a:t>
            </a:r>
          </a:p>
          <a:p>
            <a:pPr lvl="2"/>
            <a:r>
              <a:rPr lang="en-US" sz="1400" dirty="0"/>
              <a:t>Variance Removed Data</a:t>
            </a:r>
          </a:p>
          <a:p>
            <a:pPr lvl="1"/>
            <a:r>
              <a:rPr lang="en-US" sz="1600" dirty="0"/>
              <a:t>Tuned algorithm:</a:t>
            </a:r>
          </a:p>
          <a:p>
            <a:pPr lvl="2"/>
            <a:r>
              <a:rPr lang="en-US" sz="1400" dirty="0"/>
              <a:t>Original data (9 features removed)</a:t>
            </a:r>
          </a:p>
          <a:p>
            <a:pPr lvl="2"/>
            <a:r>
              <a:rPr lang="en-US" sz="1400" dirty="0"/>
              <a:t>Near zero variance removed data</a:t>
            </a:r>
          </a:p>
          <a:p>
            <a:r>
              <a:rPr lang="en-US" sz="1800" dirty="0"/>
              <a:t>CART and KNN were the only other models created with accuracy &gt; .0.7</a:t>
            </a:r>
          </a:p>
          <a:p>
            <a:r>
              <a:rPr lang="en-US" sz="1800" dirty="0"/>
              <a:t>None of the top models were created using PCA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0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3628-266A-3145-9A20-6F9E3459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performance comparison</a:t>
            </a:r>
            <a:br>
              <a:rPr lang="en-US" dirty="0"/>
            </a:br>
            <a:r>
              <a:rPr lang="en-US" dirty="0"/>
              <a:t>using tEST Set for validation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A8FF57-7D1B-0D43-96D5-728B9ACB72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672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860D-1BDD-C648-8CCA-BB54F2E0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8727-ADA2-BF49-B3B9-8A63448F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/>
              <a:t>The Random Forest model, not tuned, with standardized data, has high performance measures and is recommended for pinpointing indoor location </a:t>
            </a:r>
          </a:p>
          <a:p>
            <a:pPr lvl="1"/>
            <a:r>
              <a:rPr lang="en-US" dirty="0"/>
              <a:t>The Random Forest accuracy score executed against all data for Building 1 using the test set created the model with the </a:t>
            </a:r>
            <a:r>
              <a:rPr lang="en-US" b="1" dirty="0"/>
              <a:t>highest Accuracy (0.873) and Kappa (0.872) </a:t>
            </a:r>
          </a:p>
          <a:p>
            <a:pPr lvl="1"/>
            <a:r>
              <a:rPr lang="en-US" dirty="0"/>
              <a:t>This model had the highest precision, recall, and f1 scores when run using all data for BuildingID #1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runner up: Random Forest with original non-standardized data, untuned, was initially chosen to run against the full data set for Building 1, but performance metrics were less than expected. 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2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43DB-B191-414F-8D72-3A6599DE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715437"/>
            <a:ext cx="9605635" cy="60646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35FD-37E8-D647-84CB-60D54383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7342"/>
            <a:ext cx="3200400" cy="3566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Indoor wifi locationing project goals</a:t>
            </a:r>
          </a:p>
          <a:p>
            <a:pPr marL="0" indent="0">
              <a:buNone/>
            </a:pPr>
            <a:r>
              <a:rPr lang="en-US" sz="1600" dirty="0"/>
              <a:t>Data – description and location</a:t>
            </a:r>
          </a:p>
          <a:p>
            <a:pPr marL="0" indent="0">
              <a:buNone/>
            </a:pPr>
            <a:r>
              <a:rPr lang="en-US" sz="1600" dirty="0"/>
              <a:t>Data issues and planned solutions</a:t>
            </a:r>
          </a:p>
          <a:p>
            <a:pPr marL="0" indent="0">
              <a:buNone/>
            </a:pPr>
            <a:r>
              <a:rPr lang="en-US" sz="1600" dirty="0"/>
              <a:t>Technical approach for predicting location</a:t>
            </a:r>
          </a:p>
          <a:p>
            <a:pPr marL="0" indent="0">
              <a:buNone/>
            </a:pPr>
            <a:r>
              <a:rPr lang="en-US" sz="1600" dirty="0"/>
              <a:t>Data management</a:t>
            </a:r>
          </a:p>
          <a:p>
            <a:pPr marL="0" indent="0">
              <a:buNone/>
            </a:pPr>
            <a:r>
              <a:rPr lang="en-US" sz="1600" dirty="0"/>
              <a:t>Feature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6FA0-1EBA-8A44-AC5A-7F6752BCD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965" y="2017342"/>
            <a:ext cx="3174365" cy="3566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Feature Engineering</a:t>
            </a:r>
          </a:p>
          <a:p>
            <a:pPr marL="0" indent="0">
              <a:buNone/>
            </a:pPr>
            <a:r>
              <a:rPr lang="en-US" sz="1600" dirty="0"/>
              <a:t>Classification Algorithms Trialed</a:t>
            </a:r>
          </a:p>
          <a:p>
            <a:pPr marL="0" indent="0">
              <a:buNone/>
            </a:pPr>
            <a:r>
              <a:rPr lang="en-US" sz="1600" dirty="0"/>
              <a:t>Model Tuning</a:t>
            </a:r>
          </a:p>
          <a:p>
            <a:pPr marL="0" indent="0">
              <a:buNone/>
            </a:pPr>
            <a:r>
              <a:rPr lang="en-US" sz="1600" dirty="0"/>
              <a:t>Random Forest Model Tuning</a:t>
            </a:r>
          </a:p>
          <a:p>
            <a:pPr marL="0" indent="0">
              <a:buNone/>
            </a:pPr>
            <a:r>
              <a:rPr lang="en-US" sz="1600" dirty="0"/>
              <a:t>Neural Net Model Tuning</a:t>
            </a:r>
          </a:p>
          <a:p>
            <a:pPr marL="0" indent="0">
              <a:buNone/>
            </a:pPr>
            <a:r>
              <a:rPr lang="en-US" sz="1600" dirty="0"/>
              <a:t>CART Model Tuning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C52C829-132F-8F4E-9206-6C3029DB72A0}"/>
              </a:ext>
            </a:extLst>
          </p:cNvPr>
          <p:cNvSpPr txBox="1">
            <a:spLocks/>
          </p:cNvSpPr>
          <p:nvPr/>
        </p:nvSpPr>
        <p:spPr>
          <a:xfrm>
            <a:off x="7852565" y="2017342"/>
            <a:ext cx="3174365" cy="3566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K-Nearest Neighbors Model Tuning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Stochastic Gradient Descent Model Tuning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Top Models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Model performance comparison testing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Model recommendation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14871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6057-81E9-BC42-9B98-7F1C4C12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8929-60FF-1C4B-B064-C22069A9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Classification algorithms, particularly Random Forest, are excellent choices for Wifi fingerprinting</a:t>
            </a:r>
          </a:p>
          <a:p>
            <a:r>
              <a:rPr lang="en-US" dirty="0"/>
              <a:t>The next best models were created by CART and KNN</a:t>
            </a:r>
          </a:p>
          <a:p>
            <a:r>
              <a:rPr lang="en-US" dirty="0"/>
              <a:t>Using these classification models to predict indoor location,  using Wifi signals, has great potential due to the high accuracy found in performance metrics</a:t>
            </a:r>
          </a:p>
          <a:p>
            <a:r>
              <a:rPr lang="en-US" dirty="0"/>
              <a:t>Python has excellent libraries</a:t>
            </a:r>
          </a:p>
          <a:p>
            <a:pPr lvl="1"/>
            <a:r>
              <a:rPr lang="en-US" dirty="0"/>
              <a:t>scikit-learn for model tasks</a:t>
            </a:r>
          </a:p>
          <a:p>
            <a:pPr lvl="1"/>
            <a:r>
              <a:rPr lang="en-US" dirty="0"/>
              <a:t>dfply for data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5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43DB-B191-414F-8D72-3A6599DE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wifi locationing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35FD-37E8-D647-84CB-60D54383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if Wifi fingerprinting can be used to determine an internal building location </a:t>
            </a:r>
          </a:p>
          <a:p>
            <a:r>
              <a:rPr lang="en-US" dirty="0"/>
              <a:t>Determine if we can predict a person’s location using a dataset listing wireless access points (WAPs) </a:t>
            </a:r>
          </a:p>
          <a:p>
            <a:r>
              <a:rPr lang="en-US" dirty="0"/>
              <a:t>The Python language and scikit-learn will be the analysis tools</a:t>
            </a:r>
          </a:p>
          <a:p>
            <a:r>
              <a:rPr lang="en-US" dirty="0"/>
              <a:t>The internal building location is comprised of the features of:</a:t>
            </a:r>
          </a:p>
          <a:p>
            <a:pPr lvl="1"/>
            <a:r>
              <a:rPr lang="en-US" dirty="0"/>
              <a:t>Floor</a:t>
            </a:r>
          </a:p>
          <a:p>
            <a:pPr lvl="1"/>
            <a:r>
              <a:rPr lang="en-US" dirty="0"/>
              <a:t>SpaceID</a:t>
            </a:r>
          </a:p>
          <a:p>
            <a:pPr lvl="1"/>
            <a:r>
              <a:rPr lang="en-US" dirty="0"/>
              <a:t>RelativePosition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7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43DB-B191-414F-8D72-3A6599DE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description and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35FD-37E8-D647-84CB-60D54383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was gathered from an industrial complex housing multiple buildings in order to facilitate indoor location analysis</a:t>
            </a:r>
          </a:p>
          <a:p>
            <a:r>
              <a:rPr lang="en-US" dirty="0"/>
              <a:t>Data has : </a:t>
            </a:r>
          </a:p>
          <a:p>
            <a:pPr lvl="1"/>
            <a:r>
              <a:rPr lang="en-US" dirty="0"/>
              <a:t>3 buildings with 4 – 5 floors (108703 square meters)</a:t>
            </a:r>
          </a:p>
          <a:p>
            <a:pPr lvl="1"/>
            <a:r>
              <a:rPr lang="en-US" dirty="0"/>
              <a:t>933 different reference points or places</a:t>
            </a:r>
          </a:p>
          <a:p>
            <a:pPr lvl="2"/>
            <a:r>
              <a:rPr lang="en-US" dirty="0"/>
              <a:t>520 Wireless Access Points (WAPs) </a:t>
            </a:r>
          </a:p>
          <a:p>
            <a:pPr lvl="2"/>
            <a:r>
              <a:rPr lang="en-US" dirty="0"/>
              <a:t>Received Signal Strength Intensity (RSSI)</a:t>
            </a:r>
          </a:p>
          <a:p>
            <a:pPr lvl="2"/>
            <a:r>
              <a:rPr lang="en-US" dirty="0"/>
              <a:t>Signals range from  -104dBm (extremely poor signal) to 0dbM</a:t>
            </a:r>
          </a:p>
          <a:p>
            <a:pPr lvl="2"/>
            <a:r>
              <a:rPr lang="en-US" dirty="0"/>
              <a:t>The positive value 100 is used to denote when a WAP was not detected</a:t>
            </a:r>
          </a:p>
          <a:p>
            <a:pPr lvl="3"/>
            <a:r>
              <a:rPr lang="en-US" dirty="0"/>
              <a:t>This is still valid info</a:t>
            </a:r>
          </a:p>
          <a:p>
            <a:r>
              <a:rPr lang="en-US" dirty="0"/>
              <a:t>Relative position means if the signal capture occurred inside or outside the door of the office space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dirty="0"/>
              <a:t> and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detailed data summary </a:t>
            </a:r>
            <a:r>
              <a:rPr lang="en-US" dirty="0"/>
              <a:t>are accessible via the hyperlinks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5327-2A3E-BA4B-833E-B11187D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issues and planned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CC0C-5199-9043-948E-F0DAB367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 A validation data set is provided containing attributes which vary greatly from the training data set.  It thus cannot be used to predict model accuracy and kappa </a:t>
            </a:r>
          </a:p>
          <a:p>
            <a:r>
              <a:rPr lang="en-US" dirty="0"/>
              <a:t>Solution: Split the training data set into training and testing partitions, and use the test partition to validate the model’s accuracy and kappa.</a:t>
            </a:r>
          </a:p>
        </p:txBody>
      </p:sp>
    </p:spTree>
    <p:extLst>
      <p:ext uri="{BB962C8B-B14F-4D97-AF65-F5344CB8AC3E}">
        <p14:creationId xmlns:p14="http://schemas.microsoft.com/office/powerpoint/2010/main" val="154276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8B90-0117-B348-B08B-6B907C30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for predicting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2A3D-81BC-774E-B74B-D7CFECFB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devised the location ID (termed LoID) that we wanted to predict</a:t>
            </a:r>
          </a:p>
          <a:p>
            <a:pPr lvl="1"/>
            <a:r>
              <a:rPr lang="en-US" dirty="0"/>
              <a:t>This location ID was created using the dfply package’s mutate function</a:t>
            </a:r>
          </a:p>
          <a:p>
            <a:pPr lvl="2"/>
            <a:r>
              <a:rPr lang="en-US" dirty="0"/>
              <a:t>The location ID is comprised of Floor, SpaceID, RelativePosition concatenated together</a:t>
            </a:r>
          </a:p>
          <a:p>
            <a:pPr lvl="3"/>
            <a:r>
              <a:rPr lang="en-US" dirty="0"/>
              <a:t>Only Building ID 1 was included in the data using dfply’s filter function</a:t>
            </a:r>
          </a:p>
          <a:p>
            <a:pPr lvl="3"/>
            <a:r>
              <a:rPr lang="en-US" dirty="0"/>
              <a:t>If the Building ID had not been filtered it needs to be included in the location ID</a:t>
            </a:r>
          </a:p>
          <a:p>
            <a:pPr lvl="3"/>
            <a:r>
              <a:rPr lang="en-US" dirty="0"/>
              <a:t>Building ID must be known for this approach.  Could use GPS to calculate Building location also.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7903-881F-2E46-B412-DA3B4D15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9B0F-2D02-3445-92CE-B152F5C0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features were removed as unnecessary inputs to the predictive model</a:t>
            </a:r>
          </a:p>
          <a:p>
            <a:pPr lvl="1"/>
            <a:r>
              <a:rPr lang="en-US" dirty="0"/>
              <a:t>Longitude, Latitude, BuildingID, Floor, SpaceID, RelativePosition, Userid, Phoneid, and Timestamp</a:t>
            </a:r>
          </a:p>
          <a:p>
            <a:pPr lvl="2"/>
            <a:r>
              <a:rPr lang="en-US" dirty="0"/>
              <a:t>This occurred after the column LoID was created</a:t>
            </a:r>
          </a:p>
          <a:p>
            <a:pPr lvl="1"/>
            <a:r>
              <a:rPr lang="en-US" dirty="0"/>
              <a:t>Other features had near zero variance and were removed with VarianceThreshold from scikit-learn</a:t>
            </a:r>
          </a:p>
          <a:p>
            <a:pPr lvl="2"/>
            <a:r>
              <a:rPr lang="en-US" dirty="0"/>
              <a:t>That narrowed the input fields to 208</a:t>
            </a:r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0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F8966-21E8-8645-BBAC-33E2473D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C7E01-AB61-E54B-B051-F74C702A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 zero variance removed, training and test sets created for algorithm execution</a:t>
            </a:r>
          </a:p>
          <a:p>
            <a:pPr lvl="1"/>
            <a:r>
              <a:rPr lang="en-US" dirty="0"/>
              <a:t>The deliverable ds_compLocIDNZV.csv was created </a:t>
            </a:r>
          </a:p>
          <a:p>
            <a:r>
              <a:rPr lang="en-US" dirty="0"/>
              <a:t>RFE– Recursive Feature Elimination from scikit-learn</a:t>
            </a:r>
          </a:p>
          <a:p>
            <a:pPr lvl="1"/>
            <a:r>
              <a:rPr lang="en-US" dirty="0"/>
              <a:t>Not implemented due to deadline/time constraints needed to evaluate 520 features</a:t>
            </a:r>
          </a:p>
          <a:p>
            <a:pPr lvl="2"/>
            <a:r>
              <a:rPr lang="en-US" dirty="0"/>
              <a:t>LogisticRegression algorithm would be used</a:t>
            </a:r>
          </a:p>
          <a:p>
            <a:pPr lvl="2"/>
            <a:r>
              <a:rPr lang="en-US" dirty="0"/>
              <a:t>May implement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4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ED3C-30E9-0946-9446-177A9460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1D06-C47B-B74D-9A32-B7FF25ED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Principal Component Analysis decomposition technique from scikit-learn</a:t>
            </a:r>
          </a:p>
          <a:p>
            <a:pPr lvl="1"/>
            <a:r>
              <a:rPr lang="en-US" dirty="0"/>
              <a:t>100 filters used for training and testing</a:t>
            </a:r>
          </a:p>
          <a:p>
            <a:pPr lvl="2"/>
            <a:r>
              <a:rPr lang="en-US" dirty="0"/>
              <a:t>Found with pca.explained_variance_ratio_</a:t>
            </a:r>
          </a:p>
          <a:p>
            <a:r>
              <a:rPr lang="en-US" dirty="0"/>
              <a:t>Data was standardized using StandardScaler prior to running PCA</a:t>
            </a:r>
          </a:p>
          <a:p>
            <a:pPr lvl="1"/>
            <a:r>
              <a:rPr lang="en-US" dirty="0"/>
              <a:t>Algorithms were run against the standardized data that was PCA analyzed</a:t>
            </a:r>
          </a:p>
          <a:p>
            <a:pPr lvl="1"/>
            <a:r>
              <a:rPr lang="en-US" dirty="0"/>
              <a:t>Algorithms were also run against standardized data that had not been PCA analyzed</a:t>
            </a:r>
          </a:p>
          <a:p>
            <a:pPr lvl="1"/>
            <a:r>
              <a:rPr lang="en-US" dirty="0"/>
              <a:t>The deliverable ds_compLocIDSTD.csv was created</a:t>
            </a:r>
          </a:p>
        </p:txBody>
      </p:sp>
    </p:spTree>
    <p:extLst>
      <p:ext uri="{BB962C8B-B14F-4D97-AF65-F5344CB8AC3E}">
        <p14:creationId xmlns:p14="http://schemas.microsoft.com/office/powerpoint/2010/main" val="1219801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{96D8336E-61D2-7B4A-9877-266F275976F0}tf10001119</Template>
  <TotalTime>11351</TotalTime>
  <Words>1125</Words>
  <Application>Microsoft Macintosh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Wifi Locationing University of Texas Austin Data Analytics Capstone project</vt:lpstr>
      <vt:lpstr>agenda</vt:lpstr>
      <vt:lpstr>Indoor wifi locationing Project goals</vt:lpstr>
      <vt:lpstr>Data – description and location</vt:lpstr>
      <vt:lpstr>Data issues and planned solutions</vt:lpstr>
      <vt:lpstr>Technical approach for predicting location</vt:lpstr>
      <vt:lpstr>Data management</vt:lpstr>
      <vt:lpstr>Feature Selection</vt:lpstr>
      <vt:lpstr>Feature engineering</vt:lpstr>
      <vt:lpstr>Classification algorithms trialed</vt:lpstr>
      <vt:lpstr>Model tuning</vt:lpstr>
      <vt:lpstr>Random forest Model tuning </vt:lpstr>
      <vt:lpstr>Neural Net Model tuning</vt:lpstr>
      <vt:lpstr>Cart Model tuning</vt:lpstr>
      <vt:lpstr>K-nearest neighbors model tuning</vt:lpstr>
      <vt:lpstr>Stochastic gradient Descent  model tuning</vt:lpstr>
      <vt:lpstr>Top Models  </vt:lpstr>
      <vt:lpstr>model performance comparison using tEST Set for validation </vt:lpstr>
      <vt:lpstr>Model recommendation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Mikaela Hofer</dc:creator>
  <cp:lastModifiedBy>Mikaela Hofer</cp:lastModifiedBy>
  <cp:revision>314</cp:revision>
  <dcterms:created xsi:type="dcterms:W3CDTF">2019-03-11T17:07:12Z</dcterms:created>
  <dcterms:modified xsi:type="dcterms:W3CDTF">2019-06-23T13:33:44Z</dcterms:modified>
</cp:coreProperties>
</file>