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4" r:id="rId1"/>
  </p:sldMasterIdLst>
  <p:sldIdLst>
    <p:sldId id="256" r:id="rId2"/>
    <p:sldId id="258" r:id="rId3"/>
    <p:sldId id="260" r:id="rId4"/>
    <p:sldId id="269" r:id="rId5"/>
    <p:sldId id="264" r:id="rId6"/>
    <p:sldId id="265" r:id="rId7"/>
    <p:sldId id="261" r:id="rId8"/>
    <p:sldId id="262" r:id="rId9"/>
    <p:sldId id="270" r:id="rId10"/>
    <p:sldId id="266" r:id="rId11"/>
    <p:sldId id="272" r:id="rId12"/>
    <p:sldId id="267" r:id="rId13"/>
    <p:sldId id="268" r:id="rId14"/>
    <p:sldId id="27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5729F-6766-7B40-A77A-F2F5A96E58D3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6A2D9-EB71-7248-A1D6-3598DE1CA6A0}">
      <dgm:prSet phldrT="[Text]" custT="1"/>
      <dgm:spPr/>
      <dgm:t>
        <a:bodyPr/>
        <a:lstStyle/>
        <a:p>
          <a:r>
            <a:rPr lang="en-US" sz="1800" dirty="0"/>
            <a:t>Goal:  Predict which Credit One customers may default on loans</a:t>
          </a:r>
        </a:p>
      </dgm:t>
    </dgm:pt>
    <dgm:pt modelId="{83B6EBDF-56CF-7A4E-9DAF-0D7E809ED429}" type="parTrans" cxnId="{E1AD6433-9908-974C-99A1-18807B5C73E4}">
      <dgm:prSet/>
      <dgm:spPr/>
      <dgm:t>
        <a:bodyPr/>
        <a:lstStyle/>
        <a:p>
          <a:endParaRPr lang="en-US" sz="1800"/>
        </a:p>
      </dgm:t>
    </dgm:pt>
    <dgm:pt modelId="{15E5A359-8509-1542-B128-C28C3C209867}" type="sibTrans" cxnId="{E1AD6433-9908-974C-99A1-18807B5C73E4}">
      <dgm:prSet custT="1"/>
      <dgm:spPr/>
      <dgm:t>
        <a:bodyPr/>
        <a:lstStyle/>
        <a:p>
          <a:endParaRPr lang="en-US" sz="1800" dirty="0"/>
        </a:p>
      </dgm:t>
    </dgm:pt>
    <dgm:pt modelId="{36309077-5E19-1643-8343-7D49056FA945}">
      <dgm:prSet phldrT="[Text]" custT="1"/>
      <dgm:spPr/>
      <dgm:t>
        <a:bodyPr/>
        <a:lstStyle/>
        <a:p>
          <a:r>
            <a:rPr lang="en-US" sz="1800" dirty="0"/>
            <a:t>Historical data of customer  demographics, billing,, payment, loan default info</a:t>
          </a:r>
        </a:p>
      </dgm:t>
    </dgm:pt>
    <dgm:pt modelId="{7927491D-9A2D-7E4D-A44D-9FF45748E8B6}" type="parTrans" cxnId="{DE24653D-3362-9548-BA4E-4ED1BD083831}">
      <dgm:prSet/>
      <dgm:spPr/>
      <dgm:t>
        <a:bodyPr/>
        <a:lstStyle/>
        <a:p>
          <a:endParaRPr lang="en-US" sz="1800"/>
        </a:p>
      </dgm:t>
    </dgm:pt>
    <dgm:pt modelId="{57F26D37-86BC-AA4B-81F4-D47C1EDE4F73}" type="sibTrans" cxnId="{DE24653D-3362-9548-BA4E-4ED1BD083831}">
      <dgm:prSet custT="1"/>
      <dgm:spPr/>
      <dgm:t>
        <a:bodyPr/>
        <a:lstStyle/>
        <a:p>
          <a:endParaRPr lang="en-US" sz="1800" dirty="0"/>
        </a:p>
      </dgm:t>
    </dgm:pt>
    <dgm:pt modelId="{FB3ABC36-B56D-D546-8EF1-0C96D3AE6425}">
      <dgm:prSet phldrT="[Text]" custT="1"/>
      <dgm:spPr/>
      <dgm:t>
        <a:bodyPr/>
        <a:lstStyle/>
        <a:p>
          <a:r>
            <a:rPr lang="en-US" sz="1800" dirty="0"/>
            <a:t>Build models to predict default likelihood</a:t>
          </a:r>
        </a:p>
      </dgm:t>
    </dgm:pt>
    <dgm:pt modelId="{3F81EB00-4369-6646-8DCE-03E5E2DA86A8}" type="parTrans" cxnId="{D0B20ED0-7B7F-114A-85D3-9348D47B579E}">
      <dgm:prSet/>
      <dgm:spPr/>
      <dgm:t>
        <a:bodyPr/>
        <a:lstStyle/>
        <a:p>
          <a:endParaRPr lang="en-US" sz="1800"/>
        </a:p>
      </dgm:t>
    </dgm:pt>
    <dgm:pt modelId="{75794547-CADD-3A47-8988-F5AEA26F2AC0}" type="sibTrans" cxnId="{D0B20ED0-7B7F-114A-85D3-9348D47B579E}">
      <dgm:prSet custT="1"/>
      <dgm:spPr/>
      <dgm:t>
        <a:bodyPr/>
        <a:lstStyle/>
        <a:p>
          <a:endParaRPr lang="en-US" sz="1800" dirty="0"/>
        </a:p>
      </dgm:t>
    </dgm:pt>
    <dgm:pt modelId="{E444D11B-F64E-4549-B084-C5CD29A14FF4}">
      <dgm:prSet phldrT="[Text]" custT="1"/>
      <dgm:spPr/>
      <dgm:t>
        <a:bodyPr/>
        <a:lstStyle/>
        <a:p>
          <a:r>
            <a:rPr lang="en-US" sz="1800" dirty="0"/>
            <a:t>Test the models and select the most accurate</a:t>
          </a:r>
        </a:p>
      </dgm:t>
    </dgm:pt>
    <dgm:pt modelId="{0DD891F8-C5CB-9341-82EB-66ACDD821775}" type="parTrans" cxnId="{7E82CEC3-EAE8-3445-ABE9-1F3C8EC06BA1}">
      <dgm:prSet/>
      <dgm:spPr/>
      <dgm:t>
        <a:bodyPr/>
        <a:lstStyle/>
        <a:p>
          <a:endParaRPr lang="en-US" sz="1800"/>
        </a:p>
      </dgm:t>
    </dgm:pt>
    <dgm:pt modelId="{D0503AE9-7D2D-F44B-837F-CD94339BE9D8}" type="sibTrans" cxnId="{7E82CEC3-EAE8-3445-ABE9-1F3C8EC06BA1}">
      <dgm:prSet custT="1"/>
      <dgm:spPr/>
      <dgm:t>
        <a:bodyPr/>
        <a:lstStyle/>
        <a:p>
          <a:endParaRPr lang="en-US" sz="1800" dirty="0"/>
        </a:p>
      </dgm:t>
    </dgm:pt>
    <dgm:pt modelId="{E89BBF96-9601-3F46-8BBA-108DE907B150}">
      <dgm:prSet phldrT="[Text]" custT="1"/>
      <dgm:spPr/>
      <dgm:t>
        <a:bodyPr/>
        <a:lstStyle/>
        <a:p>
          <a:r>
            <a:rPr lang="en-US" sz="1800" dirty="0"/>
            <a:t>Present model accuracy metrics in grid form</a:t>
          </a:r>
        </a:p>
      </dgm:t>
    </dgm:pt>
    <dgm:pt modelId="{491CD962-CB75-FC4D-AC4D-2EF9430E67E6}" type="parTrans" cxnId="{7C79A209-4983-BF43-B4AE-02C6D0669E1D}">
      <dgm:prSet/>
      <dgm:spPr/>
      <dgm:t>
        <a:bodyPr/>
        <a:lstStyle/>
        <a:p>
          <a:endParaRPr lang="en-US" sz="1800"/>
        </a:p>
      </dgm:t>
    </dgm:pt>
    <dgm:pt modelId="{65748429-1366-384B-B22B-04F200809FD6}" type="sibTrans" cxnId="{7C79A209-4983-BF43-B4AE-02C6D0669E1D}">
      <dgm:prSet custT="1"/>
      <dgm:spPr/>
      <dgm:t>
        <a:bodyPr/>
        <a:lstStyle/>
        <a:p>
          <a:endParaRPr lang="en-US" sz="1800" dirty="0"/>
        </a:p>
      </dgm:t>
    </dgm:pt>
    <dgm:pt modelId="{F56A0090-EFA9-5649-B839-F58E0BF348C0}">
      <dgm:prSet phldrT="[Text]" custT="1"/>
      <dgm:spPr/>
      <dgm:t>
        <a:bodyPr/>
        <a:lstStyle/>
        <a:p>
          <a:r>
            <a:rPr lang="en-US" sz="1800" dirty="0"/>
            <a:t>Deploy the Model in a production environment, evaluate, repeat process as needed</a:t>
          </a:r>
        </a:p>
      </dgm:t>
    </dgm:pt>
    <dgm:pt modelId="{3A266C20-3954-C74A-B291-D98FD6FA8D8B}" type="parTrans" cxnId="{575DB6B9-FACD-BE41-A10E-8B84CE8C1908}">
      <dgm:prSet/>
      <dgm:spPr/>
      <dgm:t>
        <a:bodyPr/>
        <a:lstStyle/>
        <a:p>
          <a:endParaRPr lang="en-US" sz="1800"/>
        </a:p>
      </dgm:t>
    </dgm:pt>
    <dgm:pt modelId="{4FAE2B31-A734-4540-B6A1-A75D5418C9F3}" type="sibTrans" cxnId="{575DB6B9-FACD-BE41-A10E-8B84CE8C1908}">
      <dgm:prSet/>
      <dgm:spPr/>
      <dgm:t>
        <a:bodyPr/>
        <a:lstStyle/>
        <a:p>
          <a:endParaRPr lang="en-US" sz="1800"/>
        </a:p>
      </dgm:t>
    </dgm:pt>
    <dgm:pt modelId="{E7C07A14-4594-844C-827F-EF11137A2ED2}" type="pres">
      <dgm:prSet presAssocID="{B0B5729F-6766-7B40-A77A-F2F5A96E58D3}" presName="diagram" presStyleCnt="0">
        <dgm:presLayoutVars>
          <dgm:dir/>
          <dgm:resizeHandles val="exact"/>
        </dgm:presLayoutVars>
      </dgm:prSet>
      <dgm:spPr/>
    </dgm:pt>
    <dgm:pt modelId="{29899B9A-404A-2149-95E0-A24A697D3DE8}" type="pres">
      <dgm:prSet presAssocID="{21E6A2D9-EB71-7248-A1D6-3598DE1CA6A0}" presName="node" presStyleLbl="node1" presStyleIdx="0" presStyleCnt="6">
        <dgm:presLayoutVars>
          <dgm:bulletEnabled val="1"/>
        </dgm:presLayoutVars>
      </dgm:prSet>
      <dgm:spPr/>
    </dgm:pt>
    <dgm:pt modelId="{6B550DAF-A506-0B4F-AC57-65C73DA043A5}" type="pres">
      <dgm:prSet presAssocID="{15E5A359-8509-1542-B128-C28C3C209867}" presName="sibTrans" presStyleLbl="sibTrans2D1" presStyleIdx="0" presStyleCnt="5"/>
      <dgm:spPr/>
    </dgm:pt>
    <dgm:pt modelId="{1E4E74F3-7E37-A143-9FC5-9DF59F088F66}" type="pres">
      <dgm:prSet presAssocID="{15E5A359-8509-1542-B128-C28C3C209867}" presName="connectorText" presStyleLbl="sibTrans2D1" presStyleIdx="0" presStyleCnt="5"/>
      <dgm:spPr/>
    </dgm:pt>
    <dgm:pt modelId="{C68ABA6D-9ED0-3B40-A8A1-31687B6196F1}" type="pres">
      <dgm:prSet presAssocID="{36309077-5E19-1643-8343-7D49056FA945}" presName="node" presStyleLbl="node1" presStyleIdx="1" presStyleCnt="6">
        <dgm:presLayoutVars>
          <dgm:bulletEnabled val="1"/>
        </dgm:presLayoutVars>
      </dgm:prSet>
      <dgm:spPr/>
    </dgm:pt>
    <dgm:pt modelId="{D01E44D9-D509-7046-8C9E-C95B2F7AD112}" type="pres">
      <dgm:prSet presAssocID="{57F26D37-86BC-AA4B-81F4-D47C1EDE4F73}" presName="sibTrans" presStyleLbl="sibTrans2D1" presStyleIdx="1" presStyleCnt="5"/>
      <dgm:spPr/>
    </dgm:pt>
    <dgm:pt modelId="{7604B5A3-F764-5D43-AB0A-5D78E8F524A6}" type="pres">
      <dgm:prSet presAssocID="{57F26D37-86BC-AA4B-81F4-D47C1EDE4F73}" presName="connectorText" presStyleLbl="sibTrans2D1" presStyleIdx="1" presStyleCnt="5"/>
      <dgm:spPr/>
    </dgm:pt>
    <dgm:pt modelId="{D44E38E1-8013-E941-BF73-A471874599CF}" type="pres">
      <dgm:prSet presAssocID="{FB3ABC36-B56D-D546-8EF1-0C96D3AE6425}" presName="node" presStyleLbl="node1" presStyleIdx="2" presStyleCnt="6">
        <dgm:presLayoutVars>
          <dgm:bulletEnabled val="1"/>
        </dgm:presLayoutVars>
      </dgm:prSet>
      <dgm:spPr/>
    </dgm:pt>
    <dgm:pt modelId="{135048D0-DF35-B64C-9F25-89350722FA54}" type="pres">
      <dgm:prSet presAssocID="{75794547-CADD-3A47-8988-F5AEA26F2AC0}" presName="sibTrans" presStyleLbl="sibTrans2D1" presStyleIdx="2" presStyleCnt="5"/>
      <dgm:spPr/>
    </dgm:pt>
    <dgm:pt modelId="{D7DFAE73-74CB-834F-9366-91871EC95615}" type="pres">
      <dgm:prSet presAssocID="{75794547-CADD-3A47-8988-F5AEA26F2AC0}" presName="connectorText" presStyleLbl="sibTrans2D1" presStyleIdx="2" presStyleCnt="5"/>
      <dgm:spPr/>
    </dgm:pt>
    <dgm:pt modelId="{88871653-A5F9-E948-9AE0-21DA3FCF2BD4}" type="pres">
      <dgm:prSet presAssocID="{E444D11B-F64E-4549-B084-C5CD29A14FF4}" presName="node" presStyleLbl="node1" presStyleIdx="3" presStyleCnt="6">
        <dgm:presLayoutVars>
          <dgm:bulletEnabled val="1"/>
        </dgm:presLayoutVars>
      </dgm:prSet>
      <dgm:spPr/>
    </dgm:pt>
    <dgm:pt modelId="{069EEDBE-8CFE-5840-A42A-D6A15246BCEB}" type="pres">
      <dgm:prSet presAssocID="{D0503AE9-7D2D-F44B-837F-CD94339BE9D8}" presName="sibTrans" presStyleLbl="sibTrans2D1" presStyleIdx="3" presStyleCnt="5"/>
      <dgm:spPr/>
    </dgm:pt>
    <dgm:pt modelId="{EFD2A1B8-B17D-1744-821E-7C3E81147C06}" type="pres">
      <dgm:prSet presAssocID="{D0503AE9-7D2D-F44B-837F-CD94339BE9D8}" presName="connectorText" presStyleLbl="sibTrans2D1" presStyleIdx="3" presStyleCnt="5"/>
      <dgm:spPr/>
    </dgm:pt>
    <dgm:pt modelId="{A02E9319-637A-C84B-80D9-89D22946D146}" type="pres">
      <dgm:prSet presAssocID="{E89BBF96-9601-3F46-8BBA-108DE907B150}" presName="node" presStyleLbl="node1" presStyleIdx="4" presStyleCnt="6">
        <dgm:presLayoutVars>
          <dgm:bulletEnabled val="1"/>
        </dgm:presLayoutVars>
      </dgm:prSet>
      <dgm:spPr/>
    </dgm:pt>
    <dgm:pt modelId="{89CED855-CC70-D540-84D0-3F787AEF5F8F}" type="pres">
      <dgm:prSet presAssocID="{65748429-1366-384B-B22B-04F200809FD6}" presName="sibTrans" presStyleLbl="sibTrans2D1" presStyleIdx="4" presStyleCnt="5"/>
      <dgm:spPr/>
    </dgm:pt>
    <dgm:pt modelId="{2C2E7A54-F203-8341-B2A3-FF46D8257354}" type="pres">
      <dgm:prSet presAssocID="{65748429-1366-384B-B22B-04F200809FD6}" presName="connectorText" presStyleLbl="sibTrans2D1" presStyleIdx="4" presStyleCnt="5"/>
      <dgm:spPr/>
    </dgm:pt>
    <dgm:pt modelId="{8AE98E97-4BC1-2B4D-BD9A-D6AE9104191E}" type="pres">
      <dgm:prSet presAssocID="{F56A0090-EFA9-5649-B839-F58E0BF348C0}" presName="node" presStyleLbl="node1" presStyleIdx="5" presStyleCnt="6">
        <dgm:presLayoutVars>
          <dgm:bulletEnabled val="1"/>
        </dgm:presLayoutVars>
      </dgm:prSet>
      <dgm:spPr/>
    </dgm:pt>
  </dgm:ptLst>
  <dgm:cxnLst>
    <dgm:cxn modelId="{7C79A209-4983-BF43-B4AE-02C6D0669E1D}" srcId="{B0B5729F-6766-7B40-A77A-F2F5A96E58D3}" destId="{E89BBF96-9601-3F46-8BBA-108DE907B150}" srcOrd="4" destOrd="0" parTransId="{491CD962-CB75-FC4D-AC4D-2EF9430E67E6}" sibTransId="{65748429-1366-384B-B22B-04F200809FD6}"/>
    <dgm:cxn modelId="{BE98B81E-19C6-5642-AF2A-53A30AED8FE5}" type="presOf" srcId="{57F26D37-86BC-AA4B-81F4-D47C1EDE4F73}" destId="{D01E44D9-D509-7046-8C9E-C95B2F7AD112}" srcOrd="0" destOrd="0" presId="urn:microsoft.com/office/officeart/2005/8/layout/process5"/>
    <dgm:cxn modelId="{07A7DD1E-437F-2C4B-B83A-F1DAFB2512FE}" type="presOf" srcId="{15E5A359-8509-1542-B128-C28C3C209867}" destId="{6B550DAF-A506-0B4F-AC57-65C73DA043A5}" srcOrd="0" destOrd="0" presId="urn:microsoft.com/office/officeart/2005/8/layout/process5"/>
    <dgm:cxn modelId="{E992F41F-7DE6-D840-8E96-E5827F95F20F}" type="presOf" srcId="{21E6A2D9-EB71-7248-A1D6-3598DE1CA6A0}" destId="{29899B9A-404A-2149-95E0-A24A697D3DE8}" srcOrd="0" destOrd="0" presId="urn:microsoft.com/office/officeart/2005/8/layout/process5"/>
    <dgm:cxn modelId="{0633C129-02BF-7540-9359-63BAC848E49B}" type="presOf" srcId="{75794547-CADD-3A47-8988-F5AEA26F2AC0}" destId="{135048D0-DF35-B64C-9F25-89350722FA54}" srcOrd="0" destOrd="0" presId="urn:microsoft.com/office/officeart/2005/8/layout/process5"/>
    <dgm:cxn modelId="{C018022F-2CAC-2F41-8E4E-389E317F5106}" type="presOf" srcId="{FB3ABC36-B56D-D546-8EF1-0C96D3AE6425}" destId="{D44E38E1-8013-E941-BF73-A471874599CF}" srcOrd="0" destOrd="0" presId="urn:microsoft.com/office/officeart/2005/8/layout/process5"/>
    <dgm:cxn modelId="{E1AD6433-9908-974C-99A1-18807B5C73E4}" srcId="{B0B5729F-6766-7B40-A77A-F2F5A96E58D3}" destId="{21E6A2D9-EB71-7248-A1D6-3598DE1CA6A0}" srcOrd="0" destOrd="0" parTransId="{83B6EBDF-56CF-7A4E-9DAF-0D7E809ED429}" sibTransId="{15E5A359-8509-1542-B128-C28C3C209867}"/>
    <dgm:cxn modelId="{DE24653D-3362-9548-BA4E-4ED1BD083831}" srcId="{B0B5729F-6766-7B40-A77A-F2F5A96E58D3}" destId="{36309077-5E19-1643-8343-7D49056FA945}" srcOrd="1" destOrd="0" parTransId="{7927491D-9A2D-7E4D-A44D-9FF45748E8B6}" sibTransId="{57F26D37-86BC-AA4B-81F4-D47C1EDE4F73}"/>
    <dgm:cxn modelId="{1AFE6C3E-AA93-8442-92BD-3F99DA4109EA}" type="presOf" srcId="{E89BBF96-9601-3F46-8BBA-108DE907B150}" destId="{A02E9319-637A-C84B-80D9-89D22946D146}" srcOrd="0" destOrd="0" presId="urn:microsoft.com/office/officeart/2005/8/layout/process5"/>
    <dgm:cxn modelId="{4C523642-0A88-F448-8C4F-B5B04FB9D799}" type="presOf" srcId="{D0503AE9-7D2D-F44B-837F-CD94339BE9D8}" destId="{EFD2A1B8-B17D-1744-821E-7C3E81147C06}" srcOrd="1" destOrd="0" presId="urn:microsoft.com/office/officeart/2005/8/layout/process5"/>
    <dgm:cxn modelId="{B1A24D49-3072-974C-87DA-3BAC9309C498}" type="presOf" srcId="{36309077-5E19-1643-8343-7D49056FA945}" destId="{C68ABA6D-9ED0-3B40-A8A1-31687B6196F1}" srcOrd="0" destOrd="0" presId="urn:microsoft.com/office/officeart/2005/8/layout/process5"/>
    <dgm:cxn modelId="{2276CD52-2B80-6B41-838F-06F7DE63F4BD}" type="presOf" srcId="{15E5A359-8509-1542-B128-C28C3C209867}" destId="{1E4E74F3-7E37-A143-9FC5-9DF59F088F66}" srcOrd="1" destOrd="0" presId="urn:microsoft.com/office/officeart/2005/8/layout/process5"/>
    <dgm:cxn modelId="{9CFDB863-B3CE-9240-BB3E-6C41CC219049}" type="presOf" srcId="{65748429-1366-384B-B22B-04F200809FD6}" destId="{89CED855-CC70-D540-84D0-3F787AEF5F8F}" srcOrd="0" destOrd="0" presId="urn:microsoft.com/office/officeart/2005/8/layout/process5"/>
    <dgm:cxn modelId="{79BE6076-65F3-6643-B2C1-7743C3EB7CB7}" type="presOf" srcId="{F56A0090-EFA9-5649-B839-F58E0BF348C0}" destId="{8AE98E97-4BC1-2B4D-BD9A-D6AE9104191E}" srcOrd="0" destOrd="0" presId="urn:microsoft.com/office/officeart/2005/8/layout/process5"/>
    <dgm:cxn modelId="{666FED94-3108-484E-964A-028A34A29F2C}" type="presOf" srcId="{E444D11B-F64E-4549-B084-C5CD29A14FF4}" destId="{88871653-A5F9-E948-9AE0-21DA3FCF2BD4}" srcOrd="0" destOrd="0" presId="urn:microsoft.com/office/officeart/2005/8/layout/process5"/>
    <dgm:cxn modelId="{4B1DA8AB-3FF6-9D42-B6C3-9B92989C7322}" type="presOf" srcId="{B0B5729F-6766-7B40-A77A-F2F5A96E58D3}" destId="{E7C07A14-4594-844C-827F-EF11137A2ED2}" srcOrd="0" destOrd="0" presId="urn:microsoft.com/office/officeart/2005/8/layout/process5"/>
    <dgm:cxn modelId="{575DB6B9-FACD-BE41-A10E-8B84CE8C1908}" srcId="{B0B5729F-6766-7B40-A77A-F2F5A96E58D3}" destId="{F56A0090-EFA9-5649-B839-F58E0BF348C0}" srcOrd="5" destOrd="0" parTransId="{3A266C20-3954-C74A-B291-D98FD6FA8D8B}" sibTransId="{4FAE2B31-A734-4540-B6A1-A75D5418C9F3}"/>
    <dgm:cxn modelId="{C59741BE-1BD1-C541-9D9E-726F1DECE903}" type="presOf" srcId="{57F26D37-86BC-AA4B-81F4-D47C1EDE4F73}" destId="{7604B5A3-F764-5D43-AB0A-5D78E8F524A6}" srcOrd="1" destOrd="0" presId="urn:microsoft.com/office/officeart/2005/8/layout/process5"/>
    <dgm:cxn modelId="{7E82CEC3-EAE8-3445-ABE9-1F3C8EC06BA1}" srcId="{B0B5729F-6766-7B40-A77A-F2F5A96E58D3}" destId="{E444D11B-F64E-4549-B084-C5CD29A14FF4}" srcOrd="3" destOrd="0" parTransId="{0DD891F8-C5CB-9341-82EB-66ACDD821775}" sibTransId="{D0503AE9-7D2D-F44B-837F-CD94339BE9D8}"/>
    <dgm:cxn modelId="{1BA127C8-EF23-484D-A95D-788F29EE8751}" type="presOf" srcId="{65748429-1366-384B-B22B-04F200809FD6}" destId="{2C2E7A54-F203-8341-B2A3-FF46D8257354}" srcOrd="1" destOrd="0" presId="urn:microsoft.com/office/officeart/2005/8/layout/process5"/>
    <dgm:cxn modelId="{C51CD3CD-6612-7844-9F56-7DB59F01A355}" type="presOf" srcId="{D0503AE9-7D2D-F44B-837F-CD94339BE9D8}" destId="{069EEDBE-8CFE-5840-A42A-D6A15246BCEB}" srcOrd="0" destOrd="0" presId="urn:microsoft.com/office/officeart/2005/8/layout/process5"/>
    <dgm:cxn modelId="{D0B20ED0-7B7F-114A-85D3-9348D47B579E}" srcId="{B0B5729F-6766-7B40-A77A-F2F5A96E58D3}" destId="{FB3ABC36-B56D-D546-8EF1-0C96D3AE6425}" srcOrd="2" destOrd="0" parTransId="{3F81EB00-4369-6646-8DCE-03E5E2DA86A8}" sibTransId="{75794547-CADD-3A47-8988-F5AEA26F2AC0}"/>
    <dgm:cxn modelId="{D3BC09EA-3089-AE40-A44A-5A8542680105}" type="presOf" srcId="{75794547-CADD-3A47-8988-F5AEA26F2AC0}" destId="{D7DFAE73-74CB-834F-9366-91871EC95615}" srcOrd="1" destOrd="0" presId="urn:microsoft.com/office/officeart/2005/8/layout/process5"/>
    <dgm:cxn modelId="{6505179D-9EA1-9540-87E7-1A8538240F80}" type="presParOf" srcId="{E7C07A14-4594-844C-827F-EF11137A2ED2}" destId="{29899B9A-404A-2149-95E0-A24A697D3DE8}" srcOrd="0" destOrd="0" presId="urn:microsoft.com/office/officeart/2005/8/layout/process5"/>
    <dgm:cxn modelId="{569C5BCC-CADD-A049-AA7D-CF4412F57ED2}" type="presParOf" srcId="{E7C07A14-4594-844C-827F-EF11137A2ED2}" destId="{6B550DAF-A506-0B4F-AC57-65C73DA043A5}" srcOrd="1" destOrd="0" presId="urn:microsoft.com/office/officeart/2005/8/layout/process5"/>
    <dgm:cxn modelId="{1C55BE59-2EDB-0046-90F0-ADC29109F125}" type="presParOf" srcId="{6B550DAF-A506-0B4F-AC57-65C73DA043A5}" destId="{1E4E74F3-7E37-A143-9FC5-9DF59F088F66}" srcOrd="0" destOrd="0" presId="urn:microsoft.com/office/officeart/2005/8/layout/process5"/>
    <dgm:cxn modelId="{7B982C58-6E88-2046-9D9A-746FF0F554E6}" type="presParOf" srcId="{E7C07A14-4594-844C-827F-EF11137A2ED2}" destId="{C68ABA6D-9ED0-3B40-A8A1-31687B6196F1}" srcOrd="2" destOrd="0" presId="urn:microsoft.com/office/officeart/2005/8/layout/process5"/>
    <dgm:cxn modelId="{AE18C9C0-AF6B-3848-AF0A-E4BDC9DE1620}" type="presParOf" srcId="{E7C07A14-4594-844C-827F-EF11137A2ED2}" destId="{D01E44D9-D509-7046-8C9E-C95B2F7AD112}" srcOrd="3" destOrd="0" presId="urn:microsoft.com/office/officeart/2005/8/layout/process5"/>
    <dgm:cxn modelId="{33C6F448-746E-9745-A2C8-8259429659CC}" type="presParOf" srcId="{D01E44D9-D509-7046-8C9E-C95B2F7AD112}" destId="{7604B5A3-F764-5D43-AB0A-5D78E8F524A6}" srcOrd="0" destOrd="0" presId="urn:microsoft.com/office/officeart/2005/8/layout/process5"/>
    <dgm:cxn modelId="{5D54DACF-C46A-A449-B47A-42A8D032BC4A}" type="presParOf" srcId="{E7C07A14-4594-844C-827F-EF11137A2ED2}" destId="{D44E38E1-8013-E941-BF73-A471874599CF}" srcOrd="4" destOrd="0" presId="urn:microsoft.com/office/officeart/2005/8/layout/process5"/>
    <dgm:cxn modelId="{06318355-500B-FC49-9DA4-924DE2284748}" type="presParOf" srcId="{E7C07A14-4594-844C-827F-EF11137A2ED2}" destId="{135048D0-DF35-B64C-9F25-89350722FA54}" srcOrd="5" destOrd="0" presId="urn:microsoft.com/office/officeart/2005/8/layout/process5"/>
    <dgm:cxn modelId="{C9B30C0D-3E70-F940-ABCA-ED69541090B7}" type="presParOf" srcId="{135048D0-DF35-B64C-9F25-89350722FA54}" destId="{D7DFAE73-74CB-834F-9366-91871EC95615}" srcOrd="0" destOrd="0" presId="urn:microsoft.com/office/officeart/2005/8/layout/process5"/>
    <dgm:cxn modelId="{ADFA210A-8C09-7349-A8B5-AE5E53B26A2C}" type="presParOf" srcId="{E7C07A14-4594-844C-827F-EF11137A2ED2}" destId="{88871653-A5F9-E948-9AE0-21DA3FCF2BD4}" srcOrd="6" destOrd="0" presId="urn:microsoft.com/office/officeart/2005/8/layout/process5"/>
    <dgm:cxn modelId="{86E0610D-F1CE-5944-9338-CB5CE3A198F3}" type="presParOf" srcId="{E7C07A14-4594-844C-827F-EF11137A2ED2}" destId="{069EEDBE-8CFE-5840-A42A-D6A15246BCEB}" srcOrd="7" destOrd="0" presId="urn:microsoft.com/office/officeart/2005/8/layout/process5"/>
    <dgm:cxn modelId="{DF53EB37-68B0-C842-AA27-A1EFFBEECFC8}" type="presParOf" srcId="{069EEDBE-8CFE-5840-A42A-D6A15246BCEB}" destId="{EFD2A1B8-B17D-1744-821E-7C3E81147C06}" srcOrd="0" destOrd="0" presId="urn:microsoft.com/office/officeart/2005/8/layout/process5"/>
    <dgm:cxn modelId="{A1B906B8-42F0-7A4E-95D3-EF99B4C1F3B9}" type="presParOf" srcId="{E7C07A14-4594-844C-827F-EF11137A2ED2}" destId="{A02E9319-637A-C84B-80D9-89D22946D146}" srcOrd="8" destOrd="0" presId="urn:microsoft.com/office/officeart/2005/8/layout/process5"/>
    <dgm:cxn modelId="{86DA002E-0285-6949-A600-C1E2F3B30B88}" type="presParOf" srcId="{E7C07A14-4594-844C-827F-EF11137A2ED2}" destId="{89CED855-CC70-D540-84D0-3F787AEF5F8F}" srcOrd="9" destOrd="0" presId="urn:microsoft.com/office/officeart/2005/8/layout/process5"/>
    <dgm:cxn modelId="{91E4DD2C-98E1-3341-9D16-968A3697C19D}" type="presParOf" srcId="{89CED855-CC70-D540-84D0-3F787AEF5F8F}" destId="{2C2E7A54-F203-8341-B2A3-FF46D8257354}" srcOrd="0" destOrd="0" presId="urn:microsoft.com/office/officeart/2005/8/layout/process5"/>
    <dgm:cxn modelId="{C80F419A-5EA4-1043-93A4-90008D34CE68}" type="presParOf" srcId="{E7C07A14-4594-844C-827F-EF11137A2ED2}" destId="{8AE98E97-4BC1-2B4D-BD9A-D6AE9104191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99B9A-404A-2149-95E0-A24A697D3DE8}">
      <dsp:nvSpPr>
        <dsp:cNvPr id="0" name=""/>
        <dsp:cNvSpPr/>
      </dsp:nvSpPr>
      <dsp:spPr>
        <a:xfrm>
          <a:off x="935768" y="747"/>
          <a:ext cx="2410108" cy="1446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Goal:  Predict which Credit One customers may default on loans</a:t>
          </a:r>
        </a:p>
      </dsp:txBody>
      <dsp:txXfrm>
        <a:off x="978122" y="43101"/>
        <a:ext cx="2325400" cy="1361357"/>
      </dsp:txXfrm>
    </dsp:sp>
    <dsp:sp modelId="{6B550DAF-A506-0B4F-AC57-65C73DA043A5}">
      <dsp:nvSpPr>
        <dsp:cNvPr id="0" name=""/>
        <dsp:cNvSpPr/>
      </dsp:nvSpPr>
      <dsp:spPr>
        <a:xfrm>
          <a:off x="3557966" y="424926"/>
          <a:ext cx="510943" cy="597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557966" y="544467"/>
        <a:ext cx="357660" cy="358624"/>
      </dsp:txXfrm>
    </dsp:sp>
    <dsp:sp modelId="{C68ABA6D-9ED0-3B40-A8A1-31687B6196F1}">
      <dsp:nvSpPr>
        <dsp:cNvPr id="0" name=""/>
        <dsp:cNvSpPr/>
      </dsp:nvSpPr>
      <dsp:spPr>
        <a:xfrm>
          <a:off x="4309920" y="747"/>
          <a:ext cx="2410108" cy="1446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Historical data of customer  demographics, billing,, payment, loan default info</a:t>
          </a:r>
        </a:p>
      </dsp:txBody>
      <dsp:txXfrm>
        <a:off x="4352274" y="43101"/>
        <a:ext cx="2325400" cy="1361357"/>
      </dsp:txXfrm>
    </dsp:sp>
    <dsp:sp modelId="{D01E44D9-D509-7046-8C9E-C95B2F7AD112}">
      <dsp:nvSpPr>
        <dsp:cNvPr id="0" name=""/>
        <dsp:cNvSpPr/>
      </dsp:nvSpPr>
      <dsp:spPr>
        <a:xfrm>
          <a:off x="6932118" y="424926"/>
          <a:ext cx="510943" cy="597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932118" y="544467"/>
        <a:ext cx="357660" cy="358624"/>
      </dsp:txXfrm>
    </dsp:sp>
    <dsp:sp modelId="{D44E38E1-8013-E941-BF73-A471874599CF}">
      <dsp:nvSpPr>
        <dsp:cNvPr id="0" name=""/>
        <dsp:cNvSpPr/>
      </dsp:nvSpPr>
      <dsp:spPr>
        <a:xfrm>
          <a:off x="7684072" y="747"/>
          <a:ext cx="2410108" cy="1446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models to predict default likelihood</a:t>
          </a:r>
        </a:p>
      </dsp:txBody>
      <dsp:txXfrm>
        <a:off x="7726426" y="43101"/>
        <a:ext cx="2325400" cy="1361357"/>
      </dsp:txXfrm>
    </dsp:sp>
    <dsp:sp modelId="{135048D0-DF35-B64C-9F25-89350722FA54}">
      <dsp:nvSpPr>
        <dsp:cNvPr id="0" name=""/>
        <dsp:cNvSpPr/>
      </dsp:nvSpPr>
      <dsp:spPr>
        <a:xfrm rot="5400000">
          <a:off x="8633655" y="1615519"/>
          <a:ext cx="510943" cy="597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8709815" y="1658901"/>
        <a:ext cx="358624" cy="357660"/>
      </dsp:txXfrm>
    </dsp:sp>
    <dsp:sp modelId="{88871653-A5F9-E948-9AE0-21DA3FCF2BD4}">
      <dsp:nvSpPr>
        <dsp:cNvPr id="0" name=""/>
        <dsp:cNvSpPr/>
      </dsp:nvSpPr>
      <dsp:spPr>
        <a:xfrm>
          <a:off x="7684072" y="2410855"/>
          <a:ext cx="2410108" cy="1446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the models and select the most accurate</a:t>
          </a:r>
        </a:p>
      </dsp:txBody>
      <dsp:txXfrm>
        <a:off x="7726426" y="2453209"/>
        <a:ext cx="2325400" cy="1361357"/>
      </dsp:txXfrm>
    </dsp:sp>
    <dsp:sp modelId="{069EEDBE-8CFE-5840-A42A-D6A15246BCEB}">
      <dsp:nvSpPr>
        <dsp:cNvPr id="0" name=""/>
        <dsp:cNvSpPr/>
      </dsp:nvSpPr>
      <dsp:spPr>
        <a:xfrm rot="10800000">
          <a:off x="6961040" y="2835034"/>
          <a:ext cx="510943" cy="597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7114323" y="2954575"/>
        <a:ext cx="357660" cy="358624"/>
      </dsp:txXfrm>
    </dsp:sp>
    <dsp:sp modelId="{A02E9319-637A-C84B-80D9-89D22946D146}">
      <dsp:nvSpPr>
        <dsp:cNvPr id="0" name=""/>
        <dsp:cNvSpPr/>
      </dsp:nvSpPr>
      <dsp:spPr>
        <a:xfrm>
          <a:off x="4309920" y="2410855"/>
          <a:ext cx="2410108" cy="1446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 model accuracy metrics in grid form</a:t>
          </a:r>
        </a:p>
      </dsp:txBody>
      <dsp:txXfrm>
        <a:off x="4352274" y="2453209"/>
        <a:ext cx="2325400" cy="1361357"/>
      </dsp:txXfrm>
    </dsp:sp>
    <dsp:sp modelId="{89CED855-CC70-D540-84D0-3F787AEF5F8F}">
      <dsp:nvSpPr>
        <dsp:cNvPr id="0" name=""/>
        <dsp:cNvSpPr/>
      </dsp:nvSpPr>
      <dsp:spPr>
        <a:xfrm rot="10800000">
          <a:off x="3586888" y="2835034"/>
          <a:ext cx="510943" cy="597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3740171" y="2954575"/>
        <a:ext cx="357660" cy="358624"/>
      </dsp:txXfrm>
    </dsp:sp>
    <dsp:sp modelId="{8AE98E97-4BC1-2B4D-BD9A-D6AE9104191E}">
      <dsp:nvSpPr>
        <dsp:cNvPr id="0" name=""/>
        <dsp:cNvSpPr/>
      </dsp:nvSpPr>
      <dsp:spPr>
        <a:xfrm>
          <a:off x="935768" y="2410855"/>
          <a:ext cx="2410108" cy="1446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 the Model in a production environment, evaluate, repeat process as needed</a:t>
          </a:r>
        </a:p>
      </dsp:txBody>
      <dsp:txXfrm>
        <a:off x="978122" y="2453209"/>
        <a:ext cx="2325400" cy="1361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8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2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5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337063-B1F9-7F41-BCA3-798716B2008D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824CB99-ED11-3644-B6FE-86CBE17824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7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yng.com/whitepaper/bgft/BADIR_Framework_Overview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5BE9-2385-FA47-8C93-4C48BA32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1097109"/>
            <a:ext cx="5439267" cy="457635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Science Framework Report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F62B4-004B-7942-BBEF-14FAAFA0A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799" y="1097109"/>
            <a:ext cx="3072530" cy="4576358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Celeste Hofer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Credit One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May 17, 2019</a:t>
            </a:r>
          </a:p>
        </p:txBody>
      </p:sp>
    </p:spTree>
    <p:extLst>
      <p:ext uri="{BB962C8B-B14F-4D97-AF65-F5344CB8AC3E}">
        <p14:creationId xmlns:p14="http://schemas.microsoft.com/office/powerpoint/2010/main" val="27070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Evaluate and Critique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Execute the model in the test environment</a:t>
            </a:r>
          </a:p>
          <a:p>
            <a:r>
              <a:rPr lang="en-US" sz="2000" dirty="0"/>
              <a:t>Were the quality standards for creating a model followed?</a:t>
            </a:r>
          </a:p>
          <a:p>
            <a:r>
              <a:rPr lang="en-US" sz="2000" dirty="0"/>
              <a:t>Does the model need to be trained and tested on a dedicated test environment?</a:t>
            </a:r>
          </a:p>
          <a:p>
            <a:r>
              <a:rPr lang="en-US" sz="2000" dirty="0"/>
              <a:t>Are there errors with model execution in either the training or testing phase that need to be fixed?</a:t>
            </a:r>
          </a:p>
          <a:p>
            <a:r>
              <a:rPr lang="en-US" sz="2000" dirty="0"/>
              <a:t>Does the algorithm creating the model need to be tuned? </a:t>
            </a:r>
          </a:p>
          <a:p>
            <a:r>
              <a:rPr lang="en-US" sz="2000" dirty="0"/>
              <a:t>Does the test environment have sufficient resources to provide efficient and reliable outputs from models?</a:t>
            </a:r>
          </a:p>
          <a:p>
            <a:r>
              <a:rPr lang="en-US" sz="2000" dirty="0"/>
              <a:t>Is the model created accurate enough to provide reliable results to stakeholders?</a:t>
            </a:r>
          </a:p>
          <a:p>
            <a:r>
              <a:rPr lang="en-US" sz="2000" dirty="0"/>
              <a:t>Do the model results align with realistic expectations?</a:t>
            </a:r>
          </a:p>
        </p:txBody>
      </p:sp>
    </p:spTree>
    <p:extLst>
      <p:ext uri="{BB962C8B-B14F-4D97-AF65-F5344CB8AC3E}">
        <p14:creationId xmlns:p14="http://schemas.microsoft.com/office/powerpoint/2010/main" val="40180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Present Results and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Stakeholders are advised to evaluate the model based on it’s reported accuracy</a:t>
            </a:r>
          </a:p>
          <a:p>
            <a:r>
              <a:rPr lang="en-US" sz="2000" dirty="0"/>
              <a:t>The confidence we have in the model’s accuracy will be stated as a percentage</a:t>
            </a:r>
            <a:endParaRPr lang="en-US" sz="1800" dirty="0"/>
          </a:p>
          <a:p>
            <a:r>
              <a:rPr lang="en-US" sz="2000" dirty="0"/>
              <a:t>Stakeholder’s are encouraged to validate the results in terms of their business knowledge</a:t>
            </a:r>
          </a:p>
          <a:p>
            <a:r>
              <a:rPr lang="en-US" sz="2000" dirty="0"/>
              <a:t>A grid displaying the accuracy of the various models we tested with will be displayed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84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</a:t>
            </a:r>
            <a:br>
              <a:rPr lang="en-US" dirty="0"/>
            </a:br>
            <a:r>
              <a:rPr lang="en-US" dirty="0"/>
              <a:t>Example of results and documentation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1314E1-E5D5-FA40-BE86-9D05BA56A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641335"/>
              </p:ext>
            </p:extLst>
          </p:nvPr>
        </p:nvGraphicFramePr>
        <p:xfrm>
          <a:off x="581025" y="2181225"/>
          <a:ext cx="1102995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3541465264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1839266259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385163185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111515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with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with Feature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C5.0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7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2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9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1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Algorithm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&amp; Kappa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5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6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Science Process – Deploy the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Coordinate the move of the model to production</a:t>
            </a:r>
          </a:p>
          <a:p>
            <a:r>
              <a:rPr lang="en-US" sz="2000" dirty="0"/>
              <a:t>Determine the frequency of the model’s execution on production</a:t>
            </a:r>
          </a:p>
          <a:p>
            <a:pPr lvl="1"/>
            <a:r>
              <a:rPr lang="en-US" sz="1800" dirty="0"/>
              <a:t>How and when will new data be picked up by the model?</a:t>
            </a:r>
          </a:p>
          <a:p>
            <a:r>
              <a:rPr lang="en-US" sz="2000" dirty="0"/>
              <a:t>Does the model need to be executed on a dedicated performance environment?</a:t>
            </a:r>
          </a:p>
          <a:p>
            <a:r>
              <a:rPr lang="en-US" sz="2000" dirty="0"/>
              <a:t>Do we want to gather the performance metrics of the model execution?</a:t>
            </a:r>
          </a:p>
          <a:p>
            <a:pPr lvl="1"/>
            <a:r>
              <a:rPr lang="en-US" sz="1800" dirty="0"/>
              <a:t>What are the resource constraints needed for execution on the performance environment</a:t>
            </a:r>
          </a:p>
          <a:p>
            <a:r>
              <a:rPr lang="en-US" sz="2000" dirty="0"/>
              <a:t>What will be automated: </a:t>
            </a:r>
          </a:p>
          <a:p>
            <a:pPr lvl="1"/>
            <a:r>
              <a:rPr lang="en-US" sz="1800" dirty="0"/>
              <a:t>Model execution?</a:t>
            </a:r>
          </a:p>
          <a:p>
            <a:pPr lvl="1"/>
            <a:r>
              <a:rPr lang="en-US" sz="1800" dirty="0"/>
              <a:t>Model results reporting?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1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Science Process –Maintain the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will be the schedule for model maintenance?</a:t>
            </a:r>
          </a:p>
          <a:p>
            <a:pPr lvl="1"/>
            <a:r>
              <a:rPr lang="en-US" sz="1800" dirty="0"/>
              <a:t>Ad hoc?</a:t>
            </a:r>
          </a:p>
          <a:p>
            <a:pPr lvl="1"/>
            <a:r>
              <a:rPr lang="en-US" sz="1800" dirty="0"/>
              <a:t>At planned intervals?</a:t>
            </a:r>
          </a:p>
          <a:p>
            <a:r>
              <a:rPr lang="en-US" sz="2000" dirty="0"/>
              <a:t>What is the priority for model maintenance?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041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2C81-221C-A24C-A020-83D9BAAD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data science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4ECE90-CEE1-0A4E-BAC4-36C00FCDB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212557"/>
              </p:ext>
            </p:extLst>
          </p:nvPr>
        </p:nvGraphicFramePr>
        <p:xfrm>
          <a:off x="581192" y="2333826"/>
          <a:ext cx="11029950" cy="3857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p Arrow 7">
            <a:extLst>
              <a:ext uri="{FF2B5EF4-FFF2-40B4-BE49-F238E27FC236}">
                <a16:creationId xmlns:a16="http://schemas.microsoft.com/office/drawing/2014/main" id="{DFF42551-53A6-F74D-90D2-8FC5D00D5CC3}"/>
              </a:ext>
            </a:extLst>
          </p:cNvPr>
          <p:cNvSpPr/>
          <p:nvPr/>
        </p:nvSpPr>
        <p:spPr>
          <a:xfrm>
            <a:off x="2533135" y="3778028"/>
            <a:ext cx="566928" cy="48463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4EBF2-EDD5-1A42-AB53-4A9A90C5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BE02BC-745B-C642-86D2-F5209886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Data Science Framework </a:t>
            </a:r>
          </a:p>
          <a:p>
            <a:r>
              <a:rPr lang="en-US" dirty="0"/>
              <a:t>Data Science Framework – Zumel and Mount -- Rationale</a:t>
            </a:r>
          </a:p>
          <a:p>
            <a:r>
              <a:rPr lang="en-US" dirty="0"/>
              <a:t>Data Science Process – Define the Goal</a:t>
            </a:r>
          </a:p>
          <a:p>
            <a:r>
              <a:rPr lang="en-US" dirty="0"/>
              <a:t>Data Science Process – Collect and Manage Data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Data Issues and Solutions</a:t>
            </a:r>
          </a:p>
          <a:p>
            <a:r>
              <a:rPr lang="en-US" dirty="0"/>
              <a:t>Data Science Process – Build the Model</a:t>
            </a:r>
          </a:p>
          <a:p>
            <a:r>
              <a:rPr lang="en-US" dirty="0"/>
              <a:t>Data Science Process – Evaluate and Critique the Model</a:t>
            </a:r>
          </a:p>
          <a:p>
            <a:r>
              <a:rPr lang="en-US" dirty="0"/>
              <a:t>Data Science Process – Present Results and Document</a:t>
            </a:r>
          </a:p>
          <a:p>
            <a:r>
              <a:rPr lang="en-US" dirty="0"/>
              <a:t>Data Science Process – Deploy the Model</a:t>
            </a:r>
          </a:p>
          <a:p>
            <a:r>
              <a:rPr lang="en-US" dirty="0"/>
              <a:t>Data Science Process – Maintain the Model</a:t>
            </a:r>
          </a:p>
          <a:p>
            <a:r>
              <a:rPr lang="en-US" dirty="0"/>
              <a:t>Flowchart of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145020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framework chosen as described by Zumel and Mount:</a:t>
            </a:r>
          </a:p>
          <a:p>
            <a:pPr lvl="1"/>
            <a:r>
              <a:rPr lang="en-US" sz="1800" dirty="0"/>
              <a:t>Define the Goal</a:t>
            </a:r>
          </a:p>
          <a:p>
            <a:pPr lvl="1"/>
            <a:r>
              <a:rPr lang="en-US" sz="1800" dirty="0"/>
              <a:t>Collect and Manage Data</a:t>
            </a:r>
          </a:p>
          <a:p>
            <a:pPr lvl="1"/>
            <a:r>
              <a:rPr lang="en-US" sz="1800" dirty="0"/>
              <a:t>Build the Model</a:t>
            </a:r>
          </a:p>
          <a:p>
            <a:pPr lvl="1"/>
            <a:r>
              <a:rPr lang="en-US" sz="1800" dirty="0"/>
              <a:t>Evaluate and Critique the Model</a:t>
            </a:r>
          </a:p>
          <a:p>
            <a:pPr lvl="1"/>
            <a:r>
              <a:rPr lang="en-US" sz="1800" dirty="0"/>
              <a:t>Present Results and Document</a:t>
            </a:r>
          </a:p>
          <a:p>
            <a:pPr lvl="1"/>
            <a:r>
              <a:rPr lang="en-US" sz="1800" dirty="0"/>
              <a:t>Deploy and Maintain the Model</a:t>
            </a:r>
          </a:p>
        </p:txBody>
      </p:sp>
    </p:spTree>
    <p:extLst>
      <p:ext uri="{BB962C8B-B14F-4D97-AF65-F5344CB8AC3E}">
        <p14:creationId xmlns:p14="http://schemas.microsoft.com/office/powerpoint/2010/main" val="285564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– Zumel and Mount–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Data Science framework options: </a:t>
            </a:r>
          </a:p>
          <a:p>
            <a:pPr lvl="1"/>
            <a:r>
              <a:rPr lang="en-US" sz="1800" dirty="0">
                <a:hlinkClick r:id="rId2"/>
              </a:rPr>
              <a:t>BADIR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Zumel and Mount</a:t>
            </a:r>
          </a:p>
          <a:p>
            <a:pPr lvl="1"/>
            <a:r>
              <a:rPr lang="en-US" sz="1800" dirty="0"/>
              <a:t>Both frameworks provide strong processes</a:t>
            </a:r>
          </a:p>
          <a:p>
            <a:r>
              <a:rPr lang="en-US" sz="2000" b="1" dirty="0"/>
              <a:t>Zumel and Mount </a:t>
            </a:r>
            <a:r>
              <a:rPr lang="en-US" sz="2000" dirty="0"/>
              <a:t>process was chosen</a:t>
            </a:r>
          </a:p>
          <a:p>
            <a:r>
              <a:rPr lang="en-US" sz="2000" dirty="0"/>
              <a:t>Zumel and Mount process is similar to other processes in other disciplines</a:t>
            </a:r>
          </a:p>
          <a:p>
            <a:pPr lvl="1"/>
            <a:r>
              <a:rPr lang="en-US" sz="1800" dirty="0"/>
              <a:t>Business:  Set goals, Analyze, Define, Realize, Review</a:t>
            </a:r>
          </a:p>
          <a:p>
            <a:pPr lvl="1"/>
            <a:r>
              <a:rPr lang="en-US" sz="1800" dirty="0"/>
              <a:t>Nursing;:  Assess, Diagnose, Plan, Implement, Evaluate</a:t>
            </a:r>
          </a:p>
          <a:p>
            <a:pPr lvl="1"/>
            <a:r>
              <a:rPr lang="en-US" sz="1800" dirty="0"/>
              <a:t>Chosen due to familiarity with those processes</a:t>
            </a:r>
          </a:p>
        </p:txBody>
      </p:sp>
    </p:spTree>
    <p:extLst>
      <p:ext uri="{BB962C8B-B14F-4D97-AF65-F5344CB8AC3E}">
        <p14:creationId xmlns:p14="http://schemas.microsoft.com/office/powerpoint/2010/main" val="217569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Define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Design a solution to predict which Credit One customers may default on loans</a:t>
            </a:r>
          </a:p>
          <a:p>
            <a:r>
              <a:rPr lang="en-US" sz="2000" dirty="0"/>
              <a:t>Loan defaults are increasing in the past year</a:t>
            </a:r>
          </a:p>
          <a:p>
            <a:pPr lvl="1"/>
            <a:r>
              <a:rPr lang="en-US" sz="1800" dirty="0"/>
              <a:t>May negatively impact Credit One’s reputation and cause loss of business</a:t>
            </a:r>
          </a:p>
          <a:p>
            <a:pPr lvl="1"/>
            <a:r>
              <a:rPr lang="en-US" sz="1800" dirty="0"/>
              <a:t>The current approach is not identifying likely defaulters</a:t>
            </a:r>
          </a:p>
          <a:p>
            <a:r>
              <a:rPr lang="en-US" sz="2000" dirty="0"/>
              <a:t>Stakeholders need an accurate programmatic way to predict loan defaults</a:t>
            </a:r>
          </a:p>
          <a:p>
            <a:r>
              <a:rPr lang="en-US" sz="2000" dirty="0"/>
              <a:t>The resources needed include:</a:t>
            </a:r>
          </a:p>
          <a:p>
            <a:pPr lvl="1"/>
            <a:r>
              <a:rPr lang="en-US" sz="1800" dirty="0"/>
              <a:t> Historical data </a:t>
            </a:r>
          </a:p>
          <a:p>
            <a:pPr lvl="1"/>
            <a:r>
              <a:rPr lang="en-US" sz="1800" dirty="0"/>
              <a:t>A well defined data science process  </a:t>
            </a:r>
          </a:p>
          <a:p>
            <a:pPr lvl="1"/>
            <a:r>
              <a:rPr lang="en-US" sz="1800" dirty="0"/>
              <a:t>Hardware to support model training, test, and production </a:t>
            </a:r>
          </a:p>
          <a:p>
            <a:r>
              <a:rPr lang="en-US" sz="2000" dirty="0"/>
              <a:t>The Python programming language will be used to provide solution</a:t>
            </a:r>
          </a:p>
        </p:txBody>
      </p:sp>
    </p:spTree>
    <p:extLst>
      <p:ext uri="{BB962C8B-B14F-4D97-AF65-F5344CB8AC3E}">
        <p14:creationId xmlns:p14="http://schemas.microsoft.com/office/powerpoint/2010/main" val="85539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Collect and Manage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Historical data is available that has 30002 distinct entries on customers</a:t>
            </a:r>
          </a:p>
          <a:p>
            <a:r>
              <a:rPr lang="en-US" sz="2000" dirty="0"/>
              <a:t>Data appears to be fairly complete and good quality when visually inspected</a:t>
            </a:r>
          </a:p>
          <a:p>
            <a:r>
              <a:rPr lang="en-US" sz="2000" dirty="0"/>
              <a:t>Lists whether each customer defaulted or not</a:t>
            </a:r>
          </a:p>
          <a:p>
            <a:r>
              <a:rPr lang="en-US" sz="2000" dirty="0"/>
              <a:t>Per customer data includes information on: </a:t>
            </a:r>
          </a:p>
          <a:p>
            <a:pPr lvl="1"/>
            <a:r>
              <a:rPr lang="en-US" sz="1800" dirty="0"/>
              <a:t>Credit limit, gender, education, marital status, age</a:t>
            </a:r>
          </a:p>
          <a:p>
            <a:pPr lvl="1"/>
            <a:r>
              <a:rPr lang="en-US" sz="1800" dirty="0"/>
              <a:t>Several columns related to payment history</a:t>
            </a:r>
          </a:p>
          <a:p>
            <a:pPr lvl="1"/>
            <a:r>
              <a:rPr lang="en-US" sz="1800" dirty="0"/>
              <a:t>Three billing statement totals</a:t>
            </a:r>
          </a:p>
          <a:p>
            <a:pPr lvl="1"/>
            <a:r>
              <a:rPr lang="en-US" sz="1800" dirty="0"/>
              <a:t>Several previous payment amounts </a:t>
            </a:r>
          </a:p>
        </p:txBody>
      </p:sp>
    </p:spTree>
    <p:extLst>
      <p:ext uri="{BB962C8B-B14F-4D97-AF65-F5344CB8AC3E}">
        <p14:creationId xmlns:p14="http://schemas.microsoft.com/office/powerpoint/2010/main" val="30178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categorical prediction will be modeled using Python and it’s libraries </a:t>
            </a:r>
          </a:p>
          <a:p>
            <a:r>
              <a:rPr lang="en-US" sz="2000" dirty="0"/>
              <a:t>Input or Independent data types</a:t>
            </a:r>
          </a:p>
          <a:p>
            <a:pPr lvl="1"/>
            <a:r>
              <a:rPr lang="en-US" sz="1800" dirty="0"/>
              <a:t>Change data types as needed</a:t>
            </a:r>
          </a:p>
          <a:p>
            <a:pPr lvl="1"/>
            <a:r>
              <a:rPr lang="en-US" sz="1800" dirty="0"/>
              <a:t>Map nominal and binary inputs to text data  if needed</a:t>
            </a:r>
          </a:p>
          <a:p>
            <a:r>
              <a:rPr lang="en-US" sz="2000" dirty="0"/>
              <a:t>Target or dependent variable type</a:t>
            </a:r>
          </a:p>
          <a:p>
            <a:pPr lvl="1"/>
            <a:r>
              <a:rPr lang="en-US" sz="1800" dirty="0"/>
              <a:t>Change the data type </a:t>
            </a:r>
          </a:p>
          <a:p>
            <a:pPr lvl="1"/>
            <a:r>
              <a:rPr lang="en-US" sz="1800" dirty="0"/>
              <a:t>Change binary values to text </a:t>
            </a:r>
          </a:p>
          <a:p>
            <a:pPr lvl="2"/>
            <a:r>
              <a:rPr lang="en-US" sz="1600" dirty="0"/>
              <a:t>0 = default, 1 = no_default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465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Data issues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Check data for missing values and determine best approach if there are any</a:t>
            </a:r>
          </a:p>
          <a:p>
            <a:r>
              <a:rPr lang="en-US" sz="2000" dirty="0"/>
              <a:t>Assess for highly correlated variables and remove in order to improve accuracy</a:t>
            </a:r>
          </a:p>
          <a:p>
            <a:r>
              <a:rPr lang="en-US" sz="2000" dirty="0"/>
              <a:t>If data has issues such as near zero variance, use SciKit Learn to remove constant features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20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548-C90A-7E47-B5EA-FB5F5DC2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– Build the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E6D4-4A30-EF42-8728-505939B7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Sample the data to use in model training if needed</a:t>
            </a:r>
          </a:p>
          <a:p>
            <a:r>
              <a:rPr lang="en-US" sz="2000" dirty="0"/>
              <a:t>Different classification algorithms will executed against the original data to build models</a:t>
            </a:r>
          </a:p>
          <a:p>
            <a:pPr lvl="1"/>
            <a:r>
              <a:rPr lang="en-US" sz="1800" dirty="0"/>
              <a:t>Possible examples are SVM, Random Forest, C5.0 </a:t>
            </a:r>
          </a:p>
          <a:p>
            <a:r>
              <a:rPr lang="en-US" sz="2000" dirty="0"/>
              <a:t>The algorithm creating the most accurate model will be re run:</a:t>
            </a:r>
          </a:p>
          <a:p>
            <a:r>
              <a:rPr lang="en-US" sz="2000" dirty="0"/>
              <a:t>Using data that has features removed</a:t>
            </a:r>
          </a:p>
          <a:p>
            <a:r>
              <a:rPr lang="en-US" sz="2000" dirty="0"/>
              <a:t>Using data that has feature engineering, if applicable</a:t>
            </a:r>
          </a:p>
          <a:p>
            <a:r>
              <a:rPr lang="en-US" sz="2000" dirty="0"/>
              <a:t>Determine the most accurate model using the testing set </a:t>
            </a:r>
          </a:p>
          <a:p>
            <a:pPr lvl="1"/>
            <a:r>
              <a:rPr lang="en-US" sz="1800" dirty="0"/>
              <a:t>Examine values in the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457451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1013</Words>
  <Application>Microsoft Macintosh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Data Science Framework Report  </vt:lpstr>
      <vt:lpstr>Agenda</vt:lpstr>
      <vt:lpstr>Data Science Framework</vt:lpstr>
      <vt:lpstr>Data Science Framework – Zumel and Mount– Rationale</vt:lpstr>
      <vt:lpstr>Data Science Process – Define the Goal</vt:lpstr>
      <vt:lpstr>Data Science Process – Collect and Manage Data</vt:lpstr>
      <vt:lpstr>Data Science Process – Data Management</vt:lpstr>
      <vt:lpstr>Data Science Process – Data issues and solutions</vt:lpstr>
      <vt:lpstr>Data Science Process – Build the Model </vt:lpstr>
      <vt:lpstr>Data Science Process – Evaluate and Critique the Model</vt:lpstr>
      <vt:lpstr>Data Science Process – Present Results and Document</vt:lpstr>
      <vt:lpstr>Data Science Process –  Example of results and documentation</vt:lpstr>
      <vt:lpstr>   Data Science Process – Deploy the Model </vt:lpstr>
      <vt:lpstr>   Data Science Process –Maintain the Model </vt:lpstr>
      <vt:lpstr>Flowchart of data science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Framework Report  </dc:title>
  <dc:creator>Mikaela Hofer</dc:creator>
  <cp:lastModifiedBy>Mikaela Hofer</cp:lastModifiedBy>
  <cp:revision>60</cp:revision>
  <dcterms:created xsi:type="dcterms:W3CDTF">2019-05-16T19:27:05Z</dcterms:created>
  <dcterms:modified xsi:type="dcterms:W3CDTF">2019-05-18T02:31:05Z</dcterms:modified>
</cp:coreProperties>
</file>