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63" r:id="rId7"/>
    <p:sldId id="260" r:id="rId8"/>
    <p:sldId id="266"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522F"/>
    <a:srgbClr val="00B0F0"/>
    <a:srgbClr val="333F50"/>
    <a:srgbClr val="FF307C"/>
    <a:srgbClr val="CCCCCC"/>
    <a:srgbClr val="FFFFFF"/>
    <a:srgbClr val="CDCDCD"/>
    <a:srgbClr val="EEEEEE"/>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25" d="100"/>
          <a:sy n="125" d="100"/>
        </p:scale>
        <p:origin x="15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2E66-99E2-4651-8996-83829066E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33094-9DA5-4D5A-9341-68F6B4017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C9EEB9-9D4A-4131-AA36-A49A44F809A4}"/>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7C7375ED-F99D-44F0-ADA3-6F15DFFC1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B4116-2035-4688-97A9-B7320DC63BC4}"/>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375886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DF1-B67A-4A2F-A0A9-59134840D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E5CD8-A071-4DC2-8955-B2BC4C871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9065B-62A2-4253-AD64-ACA1967457CC}"/>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41761D3F-C771-4CEC-BA42-2E9AB43BC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CDBA3-B6D2-404E-8163-D8A3D6FF13D4}"/>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114492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98089-279C-4A82-9C76-8B6C460151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8FE20C-80BD-4F53-80A6-E8D87DCE12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F203D-1853-44CD-8DF6-25302BFA6737}"/>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2092DB0B-021C-4472-91BD-9863F6C1D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F0EB5-A35E-4238-863D-C0E0F24AF2BB}"/>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205170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063E-4082-4EBB-9121-C56B218D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74BD8-ACF6-486B-BF0E-DEB1348E5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06463-5ACF-4F15-BED2-87F584D918F0}"/>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892F54A5-5FED-4A1B-9EDA-4EEDDD6EC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6EA17-AED5-4D21-B60B-97190B44726B}"/>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336924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2652-8423-4527-B442-DDF0254D3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279D6-261F-45D5-82C3-7294BCAC3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6A811-C8F5-41EB-852E-3EC6B26EE30D}"/>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053BAD29-2889-4AC8-92D8-91068102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8FE4B-D1D3-4601-BC91-75107B68B123}"/>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241234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796A-9B06-474F-911B-F545C49557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B92EF-2449-4278-836A-9ACF02A25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5602E-C08F-4FEE-B8F8-FBEBA1EE1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6282C2-611B-4138-9C74-B8165B32B095}"/>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6" name="Footer Placeholder 5">
            <a:extLst>
              <a:ext uri="{FF2B5EF4-FFF2-40B4-BE49-F238E27FC236}">
                <a16:creationId xmlns:a16="http://schemas.microsoft.com/office/drawing/2014/main" id="{650C7D18-E3B1-4763-BE46-7E6F86807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400A9-8EA5-468D-A8B7-0928C9D65ED7}"/>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7088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C6D0-2FC4-48AB-978F-31BCFDDEFC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759E7-7A18-438D-B120-EB3859D6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0BC80-2FD6-4EC7-81E8-5A130A5FD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14463-2CA8-4668-8A11-F6BFCFC68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8F84B-BB30-410A-A0D6-D5E343666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FAC5CB-DD31-492C-91C2-661ADCF1BE76}"/>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8" name="Footer Placeholder 7">
            <a:extLst>
              <a:ext uri="{FF2B5EF4-FFF2-40B4-BE49-F238E27FC236}">
                <a16:creationId xmlns:a16="http://schemas.microsoft.com/office/drawing/2014/main" id="{F1D7ECEB-6FC8-44EE-A1F3-A176B62D1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B85D2-C463-41A4-8EA9-9C64A42A94D1}"/>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175666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DB1-E936-4A62-AEBA-8938AC2CF3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B3AAC-9732-4827-8499-936845C07568}"/>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4" name="Footer Placeholder 3">
            <a:extLst>
              <a:ext uri="{FF2B5EF4-FFF2-40B4-BE49-F238E27FC236}">
                <a16:creationId xmlns:a16="http://schemas.microsoft.com/office/drawing/2014/main" id="{2A0FAEFC-2DD3-4605-B03E-D0A47AF7C0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B877E1-804E-499D-92D4-3CC39D10EAB3}"/>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344310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A192F-B939-40C6-85B2-69CC1A7EB62B}"/>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3" name="Footer Placeholder 2">
            <a:extLst>
              <a:ext uri="{FF2B5EF4-FFF2-40B4-BE49-F238E27FC236}">
                <a16:creationId xmlns:a16="http://schemas.microsoft.com/office/drawing/2014/main" id="{4237304E-31DE-438B-9974-7FF95D577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7CA9F0-0E32-4B37-BB8B-EA0A45FC4533}"/>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330677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1D93-D741-49DE-BEAE-4BA14E561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BBF92-5EC7-4AB6-B234-D24B01A3F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2059C-2BE6-49E3-B835-5718716C6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4D472-B50B-4F5E-8ED8-D4C4FC20F34C}"/>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6" name="Footer Placeholder 5">
            <a:extLst>
              <a:ext uri="{FF2B5EF4-FFF2-40B4-BE49-F238E27FC236}">
                <a16:creationId xmlns:a16="http://schemas.microsoft.com/office/drawing/2014/main" id="{8B0C4755-0742-4BE8-B4A7-40FC5CA30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B6E4A-685D-4B2E-9CAE-5B154230A177}"/>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167030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0EE-6DD6-44C3-8717-6F51BCB63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B18B1D-1B72-4ECE-B0D9-FB9820925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DBED11-6504-4357-B9A5-B8C19DDB3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E884B-182A-44C1-B5D2-473FA5BBE709}"/>
              </a:ext>
            </a:extLst>
          </p:cNvPr>
          <p:cNvSpPr>
            <a:spLocks noGrp="1"/>
          </p:cNvSpPr>
          <p:nvPr>
            <p:ph type="dt" sz="half" idx="10"/>
          </p:nvPr>
        </p:nvSpPr>
        <p:spPr/>
        <p:txBody>
          <a:bodyPr/>
          <a:lstStyle/>
          <a:p>
            <a:fld id="{433F0E7F-525C-41FC-9C9A-E6C366959C13}" type="datetimeFigureOut">
              <a:rPr lang="en-US" smtClean="0"/>
              <a:t>7/18/2022</a:t>
            </a:fld>
            <a:endParaRPr lang="en-US"/>
          </a:p>
        </p:txBody>
      </p:sp>
      <p:sp>
        <p:nvSpPr>
          <p:cNvPr id="6" name="Footer Placeholder 5">
            <a:extLst>
              <a:ext uri="{FF2B5EF4-FFF2-40B4-BE49-F238E27FC236}">
                <a16:creationId xmlns:a16="http://schemas.microsoft.com/office/drawing/2014/main" id="{6074C5AF-F9C6-4E71-A6F9-DFFB293D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3F014-943C-4C34-90A9-1A14DB2CEEB1}"/>
              </a:ext>
            </a:extLst>
          </p:cNvPr>
          <p:cNvSpPr>
            <a:spLocks noGrp="1"/>
          </p:cNvSpPr>
          <p:nvPr>
            <p:ph type="sldNum" sz="quarter" idx="12"/>
          </p:nvPr>
        </p:nvSpPr>
        <p:spPr/>
        <p:txBody>
          <a:bodyPr/>
          <a:lstStyle/>
          <a:p>
            <a:fld id="{8C5D7984-D714-462E-AD61-967305A5F8AC}" type="slidenum">
              <a:rPr lang="en-US" smtClean="0"/>
              <a:t>‹#›</a:t>
            </a:fld>
            <a:endParaRPr lang="en-US"/>
          </a:p>
        </p:txBody>
      </p:sp>
    </p:spTree>
    <p:extLst>
      <p:ext uri="{BB962C8B-B14F-4D97-AF65-F5344CB8AC3E}">
        <p14:creationId xmlns:p14="http://schemas.microsoft.com/office/powerpoint/2010/main" val="78556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B0FCD-BD56-4794-8758-82AF0600C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9B3B6-FD96-4E87-AE1C-B5DD7DDBE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6F1D7-57CB-46FD-853A-7B71BC9B4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F0E7F-525C-41FC-9C9A-E6C366959C13}" type="datetimeFigureOut">
              <a:rPr lang="en-US" smtClean="0"/>
              <a:t>7/18/2022</a:t>
            </a:fld>
            <a:endParaRPr lang="en-US"/>
          </a:p>
        </p:txBody>
      </p:sp>
      <p:sp>
        <p:nvSpPr>
          <p:cNvPr id="5" name="Footer Placeholder 4">
            <a:extLst>
              <a:ext uri="{FF2B5EF4-FFF2-40B4-BE49-F238E27FC236}">
                <a16:creationId xmlns:a16="http://schemas.microsoft.com/office/drawing/2014/main" id="{3A2FD8D9-3F41-4B19-9971-448FF3E7E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55C3F9-E4ED-4956-85F0-F1E6C1D36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D7984-D714-462E-AD61-967305A5F8AC}" type="slidenum">
              <a:rPr lang="en-US" smtClean="0"/>
              <a:t>‹#›</a:t>
            </a:fld>
            <a:endParaRPr lang="en-US"/>
          </a:p>
        </p:txBody>
      </p:sp>
    </p:spTree>
    <p:extLst>
      <p:ext uri="{BB962C8B-B14F-4D97-AF65-F5344CB8AC3E}">
        <p14:creationId xmlns:p14="http://schemas.microsoft.com/office/powerpoint/2010/main" val="401103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4EFA60-F780-4916-B2B8-7E5E93E88849}"/>
              </a:ext>
            </a:extLst>
          </p:cNvPr>
          <p:cNvSpPr>
            <a:spLocks noGrp="1"/>
          </p:cNvSpPr>
          <p:nvPr>
            <p:ph type="title"/>
          </p:nvPr>
        </p:nvSpPr>
        <p:spPr/>
        <p:txBody>
          <a:bodyPr/>
          <a:lstStyle/>
          <a:p>
            <a:r>
              <a:rPr lang="en-US" dirty="0"/>
              <a:t>Revit Logger</a:t>
            </a:r>
          </a:p>
        </p:txBody>
      </p:sp>
      <p:sp>
        <p:nvSpPr>
          <p:cNvPr id="5" name="Content Placeholder 4">
            <a:extLst>
              <a:ext uri="{FF2B5EF4-FFF2-40B4-BE49-F238E27FC236}">
                <a16:creationId xmlns:a16="http://schemas.microsoft.com/office/drawing/2014/main" id="{1220A8CE-3C76-4B18-B3E6-8826494D0CD3}"/>
              </a:ext>
            </a:extLst>
          </p:cNvPr>
          <p:cNvSpPr>
            <a:spLocks noGrp="1"/>
          </p:cNvSpPr>
          <p:nvPr>
            <p:ph idx="1"/>
          </p:nvPr>
        </p:nvSpPr>
        <p:spPr/>
        <p:txBody>
          <a:bodyPr>
            <a:normAutofit/>
          </a:bodyPr>
          <a:lstStyle/>
          <a:p>
            <a:pPr marL="0" indent="0">
              <a:buNone/>
            </a:pPr>
            <a:r>
              <a:rPr lang="en-US" dirty="0"/>
              <a:t>Usage;</a:t>
            </a:r>
          </a:p>
          <a:p>
            <a:pPr marL="0" indent="0">
              <a:buNone/>
            </a:pPr>
            <a:r>
              <a:rPr lang="en-US" dirty="0"/>
              <a:t>Log Key data from Revit to Enable change management add-ins and dynamic Revit Export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93329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B633-F691-153D-5C47-A99FFA8B82BD}"/>
              </a:ext>
            </a:extLst>
          </p:cNvPr>
          <p:cNvSpPr>
            <a:spLocks noGrp="1"/>
          </p:cNvSpPr>
          <p:nvPr>
            <p:ph type="title"/>
          </p:nvPr>
        </p:nvSpPr>
        <p:spPr/>
        <p:txBody>
          <a:bodyPr/>
          <a:lstStyle/>
          <a:p>
            <a:r>
              <a:rPr lang="en-US" dirty="0"/>
              <a:t>Log Filter</a:t>
            </a:r>
          </a:p>
        </p:txBody>
      </p:sp>
      <p:sp>
        <p:nvSpPr>
          <p:cNvPr id="3" name="TextBox 2">
            <a:extLst>
              <a:ext uri="{FF2B5EF4-FFF2-40B4-BE49-F238E27FC236}">
                <a16:creationId xmlns:a16="http://schemas.microsoft.com/office/drawing/2014/main" id="{A1542DEC-F465-D135-9704-FCA474F3F011}"/>
              </a:ext>
            </a:extLst>
          </p:cNvPr>
          <p:cNvSpPr txBox="1"/>
          <p:nvPr/>
        </p:nvSpPr>
        <p:spPr>
          <a:xfrm>
            <a:off x="918666" y="1508760"/>
            <a:ext cx="8964474" cy="7294305"/>
          </a:xfrm>
          <a:prstGeom prst="rect">
            <a:avLst/>
          </a:prstGeom>
          <a:noFill/>
        </p:spPr>
        <p:txBody>
          <a:bodyPr wrap="square" rtlCol="0">
            <a:spAutoFit/>
          </a:bodyPr>
          <a:lstStyle/>
          <a:p>
            <a:r>
              <a:rPr lang="en-US" dirty="0"/>
              <a:t>6. “Log Filter Settings” File</a:t>
            </a:r>
          </a:p>
          <a:p>
            <a:r>
              <a:rPr lang="en-US" dirty="0"/>
              <a:t>Create a Text file in the Project Folder under …/</a:t>
            </a:r>
            <a:r>
              <a:rPr lang="en-US" i="1" dirty="0" err="1"/>
              <a:t>ProjectRoot</a:t>
            </a:r>
            <a:r>
              <a:rPr lang="en-US" dirty="0"/>
              <a:t>/</a:t>
            </a:r>
            <a:r>
              <a:rPr lang="en-US" i="1" dirty="0"/>
              <a:t>Project</a:t>
            </a:r>
            <a:r>
              <a:rPr lang="en-US" dirty="0"/>
              <a:t>/</a:t>
            </a:r>
            <a:r>
              <a:rPr lang="en-US" dirty="0" err="1">
                <a:solidFill>
                  <a:srgbClr val="FF0000"/>
                </a:solidFill>
              </a:rPr>
              <a:t>logsettings</a:t>
            </a:r>
            <a:endParaRPr lang="en-US" dirty="0">
              <a:solidFill>
                <a:srgbClr val="FF0000"/>
              </a:solidFill>
            </a:endParaRPr>
          </a:p>
          <a:p>
            <a:pPr marL="285750" indent="-285750">
              <a:buFont typeface="Arial" panose="020B0604020202020204" pitchFamily="34" charset="0"/>
              <a:buChar char="•"/>
            </a:pPr>
            <a:r>
              <a:rPr lang="en-US" i="1" dirty="0"/>
              <a:t>This file should be read at Log Export time to determine items to be exported</a:t>
            </a:r>
          </a:p>
          <a:p>
            <a:pPr marL="285750" indent="-285750">
              <a:buFont typeface="Arial" panose="020B0604020202020204" pitchFamily="34" charset="0"/>
              <a:buChar char="•"/>
            </a:pPr>
            <a:r>
              <a:rPr lang="en-US" i="1" dirty="0"/>
              <a:t>The options should include;</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Model Categories (yes/no)</a:t>
            </a:r>
          </a:p>
          <a:p>
            <a:pPr marL="285750" indent="-285750">
              <a:buFont typeface="Arial" panose="020B0604020202020204" pitchFamily="34" charset="0"/>
              <a:buChar char="•"/>
            </a:pPr>
            <a:r>
              <a:rPr lang="en-US" i="1" dirty="0"/>
              <a:t>Annotation Categories (yes/no)</a:t>
            </a:r>
          </a:p>
          <a:p>
            <a:pPr marL="285750" indent="-285750">
              <a:buFont typeface="Arial" panose="020B0604020202020204" pitchFamily="34" charset="0"/>
              <a:buChar char="•"/>
            </a:pPr>
            <a:r>
              <a:rPr lang="en-US" i="1" dirty="0"/>
              <a:t>Views (yes/no) </a:t>
            </a:r>
          </a:p>
          <a:p>
            <a:pPr marL="742950" lvl="1" indent="-285750">
              <a:buFont typeface="Arial" panose="020B0604020202020204" pitchFamily="34" charset="0"/>
              <a:buChar char="•"/>
            </a:pPr>
            <a:r>
              <a:rPr lang="en-US" i="1" dirty="0"/>
              <a:t>Schedules (yes/no)</a:t>
            </a:r>
          </a:p>
          <a:p>
            <a:pPr marL="742950" lvl="1" indent="-285750">
              <a:buFont typeface="Arial" panose="020B0604020202020204" pitchFamily="34" charset="0"/>
              <a:buChar char="•"/>
            </a:pPr>
            <a:r>
              <a:rPr lang="en-US" i="1" dirty="0"/>
              <a:t>Details (yes/no)</a:t>
            </a:r>
          </a:p>
          <a:p>
            <a:pPr marL="742950" lvl="1" indent="-285750">
              <a:buFont typeface="Arial" panose="020B0604020202020204" pitchFamily="34" charset="0"/>
              <a:buChar char="•"/>
            </a:pPr>
            <a:r>
              <a:rPr lang="en-US" i="1" dirty="0"/>
              <a:t>Sheets (yes/no)</a:t>
            </a:r>
          </a:p>
          <a:p>
            <a:pPr marL="742950" lvl="1" indent="-285750">
              <a:buFont typeface="Arial" panose="020B0604020202020204" pitchFamily="34" charset="0"/>
              <a:buChar char="•"/>
            </a:pPr>
            <a:r>
              <a:rPr lang="en-US" i="1" dirty="0"/>
              <a:t>Model Views (yes/no)</a:t>
            </a:r>
          </a:p>
          <a:p>
            <a:pPr marL="742950" lvl="1" indent="-285750">
              <a:buFont typeface="Arial" panose="020B0604020202020204" pitchFamily="34" charset="0"/>
              <a:buChar char="•"/>
            </a:pPr>
            <a:r>
              <a:rPr lang="en-US" i="1" dirty="0"/>
              <a:t>Legends (yes/no)</a:t>
            </a:r>
          </a:p>
          <a:p>
            <a:pPr marL="285750" indent="-285750">
              <a:buFont typeface="Arial" panose="020B0604020202020204" pitchFamily="34" charset="0"/>
              <a:buChar char="•"/>
            </a:pPr>
            <a:r>
              <a:rPr lang="en-US" i="1" dirty="0"/>
              <a:t>Family Types (yes/no)</a:t>
            </a:r>
          </a:p>
          <a:p>
            <a:pPr marL="285750" indent="-285750">
              <a:buFont typeface="Arial" panose="020B0604020202020204" pitchFamily="34" charset="0"/>
              <a:buChar char="•"/>
            </a:pPr>
            <a:r>
              <a:rPr lang="en-US" i="1" dirty="0"/>
              <a:t>Links (yes/no)</a:t>
            </a:r>
          </a:p>
          <a:p>
            <a:pPr marL="285750" indent="-285750">
              <a:buFont typeface="Arial" panose="020B0604020202020204" pitchFamily="34" charset="0"/>
              <a:buChar char="•"/>
            </a:pPr>
            <a:r>
              <a:rPr lang="en-US" i="1" dirty="0"/>
              <a:t>Imported Categories (yes/no)</a:t>
            </a:r>
          </a:p>
          <a:p>
            <a:pPr marL="285750" indent="-285750">
              <a:buFont typeface="Arial" panose="020B0604020202020204" pitchFamily="34" charset="0"/>
              <a:buChar char="•"/>
            </a:pPr>
            <a:r>
              <a:rPr lang="en-US" i="1" dirty="0"/>
              <a:t>Other?</a:t>
            </a:r>
          </a:p>
          <a:p>
            <a:r>
              <a:rPr lang="en-US" i="1" dirty="0">
                <a:solidFill>
                  <a:srgbClr val="FF0000"/>
                </a:solidFill>
              </a:rPr>
              <a:t>The goal should be that if only model categories are set to yes, that the only changes that are exporter to the log are “Placed Instances in the host file of 3D elements)”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322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78A-DBB1-4A98-9E68-1076C2A2CED8}"/>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26A5B60E-A12F-4F88-BE4C-680328F3A9D4}"/>
              </a:ext>
            </a:extLst>
          </p:cNvPr>
          <p:cNvSpPr>
            <a:spLocks noGrp="1"/>
          </p:cNvSpPr>
          <p:nvPr>
            <p:ph idx="1"/>
          </p:nvPr>
        </p:nvSpPr>
        <p:spPr/>
        <p:txBody>
          <a:bodyPr/>
          <a:lstStyle/>
          <a:p>
            <a:pPr marL="0" indent="0">
              <a:buNone/>
            </a:pPr>
            <a:r>
              <a:rPr lang="en-US" dirty="0"/>
              <a:t>Revit </a:t>
            </a:r>
            <a:r>
              <a:rPr lang="en-US" dirty="0" err="1"/>
              <a:t>Addin</a:t>
            </a:r>
            <a:endParaRPr lang="en-US" dirty="0"/>
          </a:p>
          <a:p>
            <a:r>
              <a:rPr lang="en-US" dirty="0"/>
              <a:t>Revit External Application to Apply Settings, Activate and Export Log Data</a:t>
            </a:r>
          </a:p>
          <a:p>
            <a:r>
              <a:rPr lang="en-US" dirty="0"/>
              <a:t>C# CLI/ Service tool to compare Logs to generate “Change” logs triggered after export of log data</a:t>
            </a:r>
          </a:p>
          <a:p>
            <a:pPr marL="0" indent="0">
              <a:buNone/>
            </a:pPr>
            <a:endParaRPr lang="en-US" dirty="0"/>
          </a:p>
          <a:p>
            <a:pPr marL="0" indent="0">
              <a:buNone/>
            </a:pPr>
            <a:r>
              <a:rPr lang="en-US" dirty="0"/>
              <a:t>Log Format</a:t>
            </a:r>
          </a:p>
          <a:p>
            <a:r>
              <a:rPr lang="en-US" dirty="0" err="1"/>
              <a:t>Json</a:t>
            </a:r>
            <a:r>
              <a:rPr lang="en-US" dirty="0"/>
              <a:t> Lines Format </a:t>
            </a:r>
          </a:p>
          <a:p>
            <a:r>
              <a:rPr lang="en-US" dirty="0"/>
              <a:t>Full Log  / Change Data</a:t>
            </a:r>
          </a:p>
        </p:txBody>
      </p:sp>
    </p:spTree>
    <p:extLst>
      <p:ext uri="{BB962C8B-B14F-4D97-AF65-F5344CB8AC3E}">
        <p14:creationId xmlns:p14="http://schemas.microsoft.com/office/powerpoint/2010/main" val="46556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78A-DBB1-4A98-9E68-1076C2A2CED8}"/>
              </a:ext>
            </a:extLst>
          </p:cNvPr>
          <p:cNvSpPr>
            <a:spLocks noGrp="1"/>
          </p:cNvSpPr>
          <p:nvPr>
            <p:ph type="title"/>
          </p:nvPr>
        </p:nvSpPr>
        <p:spPr/>
        <p:txBody>
          <a:bodyPr/>
          <a:lstStyle/>
          <a:p>
            <a:r>
              <a:rPr lang="en-US" dirty="0"/>
              <a:t>Revit Logger</a:t>
            </a:r>
          </a:p>
        </p:txBody>
      </p:sp>
      <p:sp>
        <p:nvSpPr>
          <p:cNvPr id="3" name="Content Placeholder 2">
            <a:extLst>
              <a:ext uri="{FF2B5EF4-FFF2-40B4-BE49-F238E27FC236}">
                <a16:creationId xmlns:a16="http://schemas.microsoft.com/office/drawing/2014/main" id="{26A5B60E-A12F-4F88-BE4C-680328F3A9D4}"/>
              </a:ext>
            </a:extLst>
          </p:cNvPr>
          <p:cNvSpPr>
            <a:spLocks noGrp="1"/>
          </p:cNvSpPr>
          <p:nvPr>
            <p:ph idx="1"/>
          </p:nvPr>
        </p:nvSpPr>
        <p:spPr/>
        <p:txBody>
          <a:bodyPr/>
          <a:lstStyle/>
          <a:p>
            <a:pPr marL="0" indent="0">
              <a:buNone/>
            </a:pPr>
            <a:r>
              <a:rPr lang="en-US" dirty="0"/>
              <a:t>Log Naming</a:t>
            </a:r>
          </a:p>
          <a:p>
            <a:r>
              <a:rPr lang="en-US" dirty="0" err="1"/>
              <a:t>FileName_FileGUID_ExternalGUID_UTCTime_Log.jsonl</a:t>
            </a:r>
            <a:endParaRPr lang="en-US" dirty="0"/>
          </a:p>
        </p:txBody>
      </p:sp>
    </p:spTree>
    <p:extLst>
      <p:ext uri="{BB962C8B-B14F-4D97-AF65-F5344CB8AC3E}">
        <p14:creationId xmlns:p14="http://schemas.microsoft.com/office/powerpoint/2010/main" val="164027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0BBFF5-38B0-46AB-8910-1D95DB6636B3}"/>
              </a:ext>
            </a:extLst>
          </p:cNvPr>
          <p:cNvSpPr txBox="1"/>
          <p:nvPr/>
        </p:nvSpPr>
        <p:spPr>
          <a:xfrm>
            <a:off x="837964" y="367082"/>
            <a:ext cx="10267183" cy="923330"/>
          </a:xfrm>
          <a:prstGeom prst="rect">
            <a:avLst/>
          </a:prstGeom>
          <a:noFill/>
        </p:spPr>
        <p:txBody>
          <a:bodyPr wrap="square" rtlCol="0">
            <a:spAutoFit/>
          </a:bodyPr>
          <a:lstStyle/>
          <a:p>
            <a:r>
              <a:rPr lang="en-US" dirty="0"/>
              <a:t>{“</a:t>
            </a:r>
            <a:r>
              <a:rPr lang="en-US" dirty="0" err="1"/>
              <a:t>ObjectIds</a:t>
            </a:r>
            <a:r>
              <a:rPr lang="en-US" dirty="0"/>
              <a:t>”: [“&lt;</a:t>
            </a:r>
            <a:r>
              <a:rPr lang="en-US" dirty="0" err="1"/>
              <a:t>UniqueId</a:t>
            </a:r>
            <a:r>
              <a:rPr lang="en-US" dirty="0"/>
              <a:t> - #1&gt;”, “&lt;Id -#7&gt;”, “&lt;</a:t>
            </a:r>
            <a:r>
              <a:rPr lang="en-US" dirty="0" err="1"/>
              <a:t>VersionGuid</a:t>
            </a:r>
            <a:r>
              <a:rPr lang="en-US" dirty="0"/>
              <a:t> -#5&gt;”], “</a:t>
            </a:r>
            <a:r>
              <a:rPr lang="en-US" dirty="0" err="1"/>
              <a:t>ObjectProperties</a:t>
            </a:r>
            <a:r>
              <a:rPr lang="en-US" dirty="0"/>
              <a:t>”:[“&lt;Name #3&gt;”, “&lt;Category&gt;”, “&lt;</a:t>
            </a:r>
            <a:r>
              <a:rPr lang="en-US" dirty="0" err="1"/>
              <a:t>ViewSpecific</a:t>
            </a:r>
            <a:r>
              <a:rPr lang="en-US" dirty="0"/>
              <a:t> #5&gt;”], “</a:t>
            </a:r>
            <a:r>
              <a:rPr lang="en-US" dirty="0" err="1"/>
              <a:t>BBox</a:t>
            </a:r>
            <a:r>
              <a:rPr lang="en-US" dirty="0"/>
              <a:t>”: [[“&lt;</a:t>
            </a:r>
            <a:r>
              <a:rPr lang="en-US" dirty="0" err="1"/>
              <a:t>BoundingBoxMin</a:t>
            </a:r>
            <a:r>
              <a:rPr lang="en-US" dirty="0"/>
              <a:t> - #6A&gt;”],[“&lt;BoundingBoxMax #6B&gt;”]], “Notes”: [“&lt;</a:t>
            </a:r>
            <a:r>
              <a:rPr lang="en-US" dirty="0" err="1"/>
              <a:t>UserNote</a:t>
            </a:r>
            <a:r>
              <a:rPr lang="en-US" dirty="0"/>
              <a:t>&gt;”, “&gt;</a:t>
            </a:r>
            <a:r>
              <a:rPr lang="en-US" dirty="0" err="1"/>
              <a:t>ProjectNote</a:t>
            </a:r>
            <a:r>
              <a:rPr lang="en-US" dirty="0"/>
              <a:t>&gt;],  “</a:t>
            </a:r>
            <a:r>
              <a:rPr lang="en-US" dirty="0" err="1"/>
              <a:t>ObjectStatus</a:t>
            </a:r>
            <a:r>
              <a:rPr lang="en-US" dirty="0"/>
              <a:t>”:”&lt;</a:t>
            </a:r>
            <a:r>
              <a:rPr lang="en-US" dirty="0" err="1"/>
              <a:t>New,Modified,Deleted</a:t>
            </a:r>
            <a:r>
              <a:rPr lang="en-US" dirty="0"/>
              <a:t>&gt;”}</a:t>
            </a:r>
          </a:p>
        </p:txBody>
      </p:sp>
      <p:pic>
        <p:nvPicPr>
          <p:cNvPr id="8" name="Picture 7" descr="Graphical user interface&#10;&#10;Description automatically generated with medium confidence">
            <a:extLst>
              <a:ext uri="{FF2B5EF4-FFF2-40B4-BE49-F238E27FC236}">
                <a16:creationId xmlns:a16="http://schemas.microsoft.com/office/drawing/2014/main" id="{CF33660D-0EE6-4679-8D38-FA388977FCCC}"/>
              </a:ext>
            </a:extLst>
          </p:cNvPr>
          <p:cNvPicPr>
            <a:picLocks noChangeAspect="1"/>
          </p:cNvPicPr>
          <p:nvPr/>
        </p:nvPicPr>
        <p:blipFill rotWithShape="1">
          <a:blip r:embed="rId2">
            <a:extLst>
              <a:ext uri="{28A0092B-C50C-407E-A947-70E740481C1C}">
                <a14:useLocalDpi xmlns:a14="http://schemas.microsoft.com/office/drawing/2010/main" val="0"/>
              </a:ext>
            </a:extLst>
          </a:blip>
          <a:srcRect l="17870"/>
          <a:stretch/>
        </p:blipFill>
        <p:spPr>
          <a:xfrm>
            <a:off x="642730" y="1575922"/>
            <a:ext cx="5509785" cy="4977496"/>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F0DDCE7A-D3A2-4FC8-A535-D8C791BDE273}"/>
              </a:ext>
            </a:extLst>
          </p:cNvPr>
          <p:cNvPicPr>
            <a:picLocks noChangeAspect="1"/>
          </p:cNvPicPr>
          <p:nvPr/>
        </p:nvPicPr>
        <p:blipFill rotWithShape="1">
          <a:blip r:embed="rId3">
            <a:extLst>
              <a:ext uri="{28A0092B-C50C-407E-A947-70E740481C1C}">
                <a14:useLocalDpi xmlns:a14="http://schemas.microsoft.com/office/drawing/2010/main" val="0"/>
              </a:ext>
            </a:extLst>
          </a:blip>
          <a:srcRect l="23175"/>
          <a:stretch/>
        </p:blipFill>
        <p:spPr>
          <a:xfrm>
            <a:off x="6877879" y="2431339"/>
            <a:ext cx="4051403" cy="3266661"/>
          </a:xfrm>
          <a:prstGeom prst="rect">
            <a:avLst/>
          </a:prstGeom>
        </p:spPr>
      </p:pic>
    </p:spTree>
    <p:extLst>
      <p:ext uri="{BB962C8B-B14F-4D97-AF65-F5344CB8AC3E}">
        <p14:creationId xmlns:p14="http://schemas.microsoft.com/office/powerpoint/2010/main" val="428010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0BBFF5-38B0-46AB-8910-1D95DB6636B3}"/>
              </a:ext>
            </a:extLst>
          </p:cNvPr>
          <p:cNvSpPr txBox="1"/>
          <p:nvPr/>
        </p:nvSpPr>
        <p:spPr>
          <a:xfrm>
            <a:off x="5136568" y="1582340"/>
            <a:ext cx="6670843" cy="3693319"/>
          </a:xfrm>
          <a:prstGeom prst="rect">
            <a:avLst/>
          </a:prstGeom>
          <a:noFill/>
        </p:spPr>
        <p:txBody>
          <a:bodyPr wrap="square" rtlCol="0">
            <a:spAutoFit/>
          </a:bodyPr>
          <a:lstStyle/>
          <a:p>
            <a:r>
              <a:rPr lang="en-US" dirty="0"/>
              <a:t>{“</a:t>
            </a:r>
            <a:r>
              <a:rPr lang="en-US" dirty="0" err="1"/>
              <a:t>ObjectIds</a:t>
            </a:r>
            <a:r>
              <a:rPr lang="en-US" dirty="0"/>
              <a:t>”: [“&lt;</a:t>
            </a:r>
            <a:r>
              <a:rPr lang="en-US" dirty="0" err="1"/>
              <a:t>UniqueId</a:t>
            </a:r>
            <a:r>
              <a:rPr lang="en-US" dirty="0"/>
              <a:t>&gt;”, “&lt;Id&gt;”, “&lt;</a:t>
            </a:r>
            <a:r>
              <a:rPr lang="en-US" dirty="0" err="1"/>
              <a:t>VersionGuid</a:t>
            </a:r>
            <a:r>
              <a:rPr lang="en-US" dirty="0"/>
              <a:t>&gt;”], </a:t>
            </a:r>
          </a:p>
          <a:p>
            <a:endParaRPr lang="en-US" dirty="0"/>
          </a:p>
          <a:p>
            <a:endParaRPr lang="en-US" dirty="0"/>
          </a:p>
          <a:p>
            <a:r>
              <a:rPr lang="en-US" dirty="0"/>
              <a:t>“</a:t>
            </a:r>
            <a:r>
              <a:rPr lang="en-US" dirty="0" err="1"/>
              <a:t>ObjectProperties</a:t>
            </a:r>
            <a:r>
              <a:rPr lang="en-US" dirty="0"/>
              <a:t>”:[“&lt;Name&gt;”, “&lt;Category&gt;”, “&lt;</a:t>
            </a:r>
            <a:r>
              <a:rPr lang="en-US" dirty="0" err="1"/>
              <a:t>ViewSpecific</a:t>
            </a:r>
            <a:r>
              <a:rPr lang="en-US" dirty="0"/>
              <a:t>&gt;”], </a:t>
            </a:r>
          </a:p>
          <a:p>
            <a:endParaRPr lang="en-US" dirty="0"/>
          </a:p>
          <a:p>
            <a:endParaRPr lang="en-US" dirty="0"/>
          </a:p>
          <a:p>
            <a:r>
              <a:rPr lang="en-US" dirty="0"/>
              <a:t>“</a:t>
            </a:r>
            <a:r>
              <a:rPr lang="en-US" dirty="0" err="1"/>
              <a:t>BBox</a:t>
            </a:r>
            <a:r>
              <a:rPr lang="en-US" dirty="0"/>
              <a:t>”: [[“&lt;</a:t>
            </a:r>
            <a:r>
              <a:rPr lang="en-US" dirty="0" err="1"/>
              <a:t>BoundingBoxMin</a:t>
            </a:r>
            <a:r>
              <a:rPr lang="en-US" dirty="0"/>
              <a:t>&gt;”],[“&lt;</a:t>
            </a:r>
            <a:r>
              <a:rPr lang="en-US" dirty="0" err="1"/>
              <a:t>BoundingBoxMax</a:t>
            </a:r>
            <a:r>
              <a:rPr lang="en-US" dirty="0"/>
              <a:t>.”]],</a:t>
            </a:r>
          </a:p>
          <a:p>
            <a:endParaRPr lang="en-US" dirty="0"/>
          </a:p>
          <a:p>
            <a:r>
              <a:rPr lang="en-US" dirty="0"/>
              <a:t> </a:t>
            </a:r>
          </a:p>
          <a:p>
            <a:r>
              <a:rPr lang="en-US" dirty="0"/>
              <a:t>“Notes”: [“&lt;</a:t>
            </a:r>
            <a:r>
              <a:rPr lang="en-US" dirty="0" err="1"/>
              <a:t>UserNote</a:t>
            </a:r>
            <a:r>
              <a:rPr lang="en-US" dirty="0"/>
              <a:t>”, “&lt;</a:t>
            </a:r>
            <a:r>
              <a:rPr lang="en-US" dirty="0" err="1"/>
              <a:t>ProjectNote</a:t>
            </a:r>
            <a:r>
              <a:rPr lang="en-US" dirty="0"/>
              <a:t>&gt;],  </a:t>
            </a:r>
          </a:p>
          <a:p>
            <a:endParaRPr lang="en-US" dirty="0"/>
          </a:p>
          <a:p>
            <a:endParaRPr lang="en-US" dirty="0"/>
          </a:p>
          <a:p>
            <a:r>
              <a:rPr lang="en-US" dirty="0"/>
              <a:t>“</a:t>
            </a:r>
            <a:r>
              <a:rPr lang="en-US" dirty="0" err="1"/>
              <a:t>ObjectStatus</a:t>
            </a:r>
            <a:r>
              <a:rPr lang="en-US" dirty="0"/>
              <a:t>”:”&lt;</a:t>
            </a:r>
            <a:r>
              <a:rPr lang="en-US" dirty="0" err="1"/>
              <a:t>New,Modified,Deleted,Unchange</a:t>
            </a:r>
            <a:r>
              <a:rPr lang="en-US" dirty="0"/>
              <a:t>&gt;”}}</a:t>
            </a:r>
          </a:p>
        </p:txBody>
      </p:sp>
      <p:sp>
        <p:nvSpPr>
          <p:cNvPr id="2" name="Title 1">
            <a:extLst>
              <a:ext uri="{FF2B5EF4-FFF2-40B4-BE49-F238E27FC236}">
                <a16:creationId xmlns:a16="http://schemas.microsoft.com/office/drawing/2014/main" id="{D4216569-E051-4F86-91BA-E594CBFA2AA2}"/>
              </a:ext>
            </a:extLst>
          </p:cNvPr>
          <p:cNvSpPr>
            <a:spLocks noGrp="1"/>
          </p:cNvSpPr>
          <p:nvPr>
            <p:ph type="title"/>
          </p:nvPr>
        </p:nvSpPr>
        <p:spPr/>
        <p:txBody>
          <a:bodyPr/>
          <a:lstStyle/>
          <a:p>
            <a:r>
              <a:rPr lang="en-US" dirty="0"/>
              <a:t>Log Components</a:t>
            </a:r>
          </a:p>
        </p:txBody>
      </p:sp>
      <p:sp>
        <p:nvSpPr>
          <p:cNvPr id="3" name="TextBox 2">
            <a:extLst>
              <a:ext uri="{FF2B5EF4-FFF2-40B4-BE49-F238E27FC236}">
                <a16:creationId xmlns:a16="http://schemas.microsoft.com/office/drawing/2014/main" id="{0154799A-B7FE-4485-BE43-154019BDE7B4}"/>
              </a:ext>
            </a:extLst>
          </p:cNvPr>
          <p:cNvSpPr txBox="1"/>
          <p:nvPr/>
        </p:nvSpPr>
        <p:spPr>
          <a:xfrm>
            <a:off x="377687" y="1445532"/>
            <a:ext cx="3995530" cy="646331"/>
          </a:xfrm>
          <a:prstGeom prst="rect">
            <a:avLst/>
          </a:prstGeom>
          <a:noFill/>
        </p:spPr>
        <p:txBody>
          <a:bodyPr wrap="square" rtlCol="0">
            <a:spAutoFit/>
          </a:bodyPr>
          <a:lstStyle/>
          <a:p>
            <a:r>
              <a:rPr lang="en-US" dirty="0" err="1">
                <a:solidFill>
                  <a:srgbClr val="FF0000"/>
                </a:solidFill>
              </a:rPr>
              <a:t>ObjectIds</a:t>
            </a:r>
            <a:r>
              <a:rPr lang="en-US" dirty="0"/>
              <a:t> – Machine-readable IDs to identify and track changes</a:t>
            </a:r>
          </a:p>
        </p:txBody>
      </p:sp>
      <p:sp>
        <p:nvSpPr>
          <p:cNvPr id="7" name="TextBox 6">
            <a:extLst>
              <a:ext uri="{FF2B5EF4-FFF2-40B4-BE49-F238E27FC236}">
                <a16:creationId xmlns:a16="http://schemas.microsoft.com/office/drawing/2014/main" id="{2844D983-0BA1-428E-95C8-9773EF63DCD1}"/>
              </a:ext>
            </a:extLst>
          </p:cNvPr>
          <p:cNvSpPr txBox="1"/>
          <p:nvPr/>
        </p:nvSpPr>
        <p:spPr>
          <a:xfrm>
            <a:off x="377687" y="2091863"/>
            <a:ext cx="3995530" cy="923330"/>
          </a:xfrm>
          <a:prstGeom prst="rect">
            <a:avLst/>
          </a:prstGeom>
          <a:noFill/>
        </p:spPr>
        <p:txBody>
          <a:bodyPr wrap="square" rtlCol="0">
            <a:spAutoFit/>
          </a:bodyPr>
          <a:lstStyle/>
          <a:p>
            <a:r>
              <a:rPr lang="en-US" dirty="0" err="1">
                <a:solidFill>
                  <a:srgbClr val="FF0000"/>
                </a:solidFill>
              </a:rPr>
              <a:t>ObjectProperties</a:t>
            </a:r>
            <a:r>
              <a:rPr lang="en-US" dirty="0"/>
              <a:t> – User and Machine-readable categories for finding and filtering</a:t>
            </a:r>
          </a:p>
        </p:txBody>
      </p:sp>
      <p:sp>
        <p:nvSpPr>
          <p:cNvPr id="9" name="TextBox 8">
            <a:extLst>
              <a:ext uri="{FF2B5EF4-FFF2-40B4-BE49-F238E27FC236}">
                <a16:creationId xmlns:a16="http://schemas.microsoft.com/office/drawing/2014/main" id="{319C6BD2-326F-4243-AD7C-9DF45B421CD8}"/>
              </a:ext>
            </a:extLst>
          </p:cNvPr>
          <p:cNvSpPr txBox="1"/>
          <p:nvPr/>
        </p:nvSpPr>
        <p:spPr>
          <a:xfrm>
            <a:off x="377687" y="3111446"/>
            <a:ext cx="3995530" cy="646331"/>
          </a:xfrm>
          <a:prstGeom prst="rect">
            <a:avLst/>
          </a:prstGeom>
          <a:noFill/>
        </p:spPr>
        <p:txBody>
          <a:bodyPr wrap="square" rtlCol="0">
            <a:spAutoFit/>
          </a:bodyPr>
          <a:lstStyle/>
          <a:p>
            <a:r>
              <a:rPr lang="en-US" dirty="0" err="1">
                <a:solidFill>
                  <a:srgbClr val="FF0000"/>
                </a:solidFill>
              </a:rPr>
              <a:t>BBox</a:t>
            </a:r>
            <a:r>
              <a:rPr lang="en-US" dirty="0"/>
              <a:t> – Bounding Box for  basic geometric change comparison</a:t>
            </a:r>
          </a:p>
        </p:txBody>
      </p:sp>
      <p:sp>
        <p:nvSpPr>
          <p:cNvPr id="11" name="TextBox 10">
            <a:extLst>
              <a:ext uri="{FF2B5EF4-FFF2-40B4-BE49-F238E27FC236}">
                <a16:creationId xmlns:a16="http://schemas.microsoft.com/office/drawing/2014/main" id="{802D4B4C-0CCB-491A-8EA8-68BC737AC9CE}"/>
              </a:ext>
            </a:extLst>
          </p:cNvPr>
          <p:cNvSpPr txBox="1"/>
          <p:nvPr/>
        </p:nvSpPr>
        <p:spPr>
          <a:xfrm>
            <a:off x="377687" y="3905469"/>
            <a:ext cx="3995530" cy="923330"/>
          </a:xfrm>
          <a:prstGeom prst="rect">
            <a:avLst/>
          </a:prstGeom>
          <a:noFill/>
        </p:spPr>
        <p:txBody>
          <a:bodyPr wrap="square" rtlCol="0">
            <a:spAutoFit/>
          </a:bodyPr>
          <a:lstStyle/>
          <a:p>
            <a:r>
              <a:rPr lang="en-US" dirty="0">
                <a:solidFill>
                  <a:srgbClr val="FF0000"/>
                </a:solidFill>
              </a:rPr>
              <a:t>Notes</a:t>
            </a:r>
            <a:r>
              <a:rPr lang="en-US" dirty="0"/>
              <a:t> – Location for User/ Project Provided Logging of data to be used for change classification</a:t>
            </a:r>
          </a:p>
        </p:txBody>
      </p:sp>
      <p:sp>
        <p:nvSpPr>
          <p:cNvPr id="12" name="TextBox 11">
            <a:extLst>
              <a:ext uri="{FF2B5EF4-FFF2-40B4-BE49-F238E27FC236}">
                <a16:creationId xmlns:a16="http://schemas.microsoft.com/office/drawing/2014/main" id="{14C21345-9E40-40D6-B2BF-EF9B5A0F1C44}"/>
              </a:ext>
            </a:extLst>
          </p:cNvPr>
          <p:cNvSpPr txBox="1"/>
          <p:nvPr/>
        </p:nvSpPr>
        <p:spPr>
          <a:xfrm>
            <a:off x="377687" y="4828799"/>
            <a:ext cx="3995530" cy="923330"/>
          </a:xfrm>
          <a:prstGeom prst="rect">
            <a:avLst/>
          </a:prstGeom>
          <a:noFill/>
        </p:spPr>
        <p:txBody>
          <a:bodyPr wrap="square" rtlCol="0">
            <a:spAutoFit/>
          </a:bodyPr>
          <a:lstStyle/>
          <a:p>
            <a:r>
              <a:rPr lang="en-US" dirty="0" err="1">
                <a:solidFill>
                  <a:srgbClr val="FF0000"/>
                </a:solidFill>
              </a:rPr>
              <a:t>ObjectStatus</a:t>
            </a:r>
            <a:r>
              <a:rPr lang="en-US" dirty="0"/>
              <a:t> – Values Calculated from Previous Log that capture status of the object at this point in time. </a:t>
            </a:r>
          </a:p>
        </p:txBody>
      </p:sp>
    </p:spTree>
    <p:extLst>
      <p:ext uri="{BB962C8B-B14F-4D97-AF65-F5344CB8AC3E}">
        <p14:creationId xmlns:p14="http://schemas.microsoft.com/office/powerpoint/2010/main" val="388590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C740-01DA-4B80-B9D4-013DF9E2C57B}"/>
              </a:ext>
            </a:extLst>
          </p:cNvPr>
          <p:cNvSpPr>
            <a:spLocks noGrp="1"/>
          </p:cNvSpPr>
          <p:nvPr>
            <p:ph type="title"/>
          </p:nvPr>
        </p:nvSpPr>
        <p:spPr/>
        <p:txBody>
          <a:bodyPr/>
          <a:lstStyle/>
          <a:p>
            <a:r>
              <a:rPr lang="en-US" dirty="0"/>
              <a:t>Log Naming</a:t>
            </a:r>
          </a:p>
        </p:txBody>
      </p:sp>
      <p:sp>
        <p:nvSpPr>
          <p:cNvPr id="3" name="Content Placeholder 2">
            <a:extLst>
              <a:ext uri="{FF2B5EF4-FFF2-40B4-BE49-F238E27FC236}">
                <a16:creationId xmlns:a16="http://schemas.microsoft.com/office/drawing/2014/main" id="{D97C27E7-1DDC-45C1-817E-0F4EC02D336C}"/>
              </a:ext>
            </a:extLst>
          </p:cNvPr>
          <p:cNvSpPr>
            <a:spLocks noGrp="1"/>
          </p:cNvSpPr>
          <p:nvPr>
            <p:ph idx="1"/>
          </p:nvPr>
        </p:nvSpPr>
        <p:spPr/>
        <p:txBody>
          <a:bodyPr/>
          <a:lstStyle/>
          <a:p>
            <a:pPr marL="0" indent="0">
              <a:buNone/>
            </a:pPr>
            <a:r>
              <a:rPr lang="en-US" dirty="0"/>
              <a:t>&lt;</a:t>
            </a:r>
            <a:r>
              <a:rPr lang="en-US" dirty="0" err="1"/>
              <a:t>FileName</a:t>
            </a:r>
            <a:r>
              <a:rPr lang="en-US" dirty="0"/>
              <a:t>&gt;_&lt;</a:t>
            </a:r>
            <a:r>
              <a:rPr lang="en-US" dirty="0" err="1"/>
              <a:t>RevitModelGUID</a:t>
            </a:r>
            <a:r>
              <a:rPr lang="en-US" dirty="0"/>
              <a:t>&gt;_&lt;</a:t>
            </a:r>
            <a:r>
              <a:rPr lang="en-US" dirty="0" err="1"/>
              <a:t>ExternalID</a:t>
            </a:r>
            <a:r>
              <a:rPr lang="en-US" dirty="0"/>
              <a:t>&gt;&lt;</a:t>
            </a:r>
            <a:r>
              <a:rPr lang="en-US" dirty="0" err="1"/>
              <a:t>UTCTime</a:t>
            </a:r>
            <a:r>
              <a:rPr lang="en-US" dirty="0"/>
              <a:t>&gt;_Log/</a:t>
            </a:r>
            <a:r>
              <a:rPr lang="en-US" dirty="0" err="1"/>
              <a:t>Change.jsonl</a:t>
            </a:r>
            <a:endParaRPr lang="en-US" dirty="0"/>
          </a:p>
          <a:p>
            <a:pPr marL="0" indent="0">
              <a:buNone/>
            </a:pPr>
            <a:endParaRPr lang="en-US" dirty="0"/>
          </a:p>
          <a:p>
            <a:pPr marL="0" indent="0">
              <a:buNone/>
            </a:pPr>
            <a:r>
              <a:rPr lang="en-US" dirty="0"/>
              <a:t>Log = Full Export</a:t>
            </a:r>
          </a:p>
          <a:p>
            <a:pPr marL="0" indent="0">
              <a:buNone/>
            </a:pPr>
            <a:r>
              <a:rPr lang="en-US" dirty="0"/>
              <a:t>Change = Only Changes from Previous Log</a:t>
            </a:r>
          </a:p>
        </p:txBody>
      </p:sp>
    </p:spTree>
    <p:extLst>
      <p:ext uri="{BB962C8B-B14F-4D97-AF65-F5344CB8AC3E}">
        <p14:creationId xmlns:p14="http://schemas.microsoft.com/office/powerpoint/2010/main" val="195438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910-18B6-4658-A834-36CC972A571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F8B2DE-B38F-440F-BC3B-49AA981B3FA5}"/>
              </a:ext>
            </a:extLst>
          </p:cNvPr>
          <p:cNvPicPr>
            <a:picLocks noChangeAspect="1"/>
          </p:cNvPicPr>
          <p:nvPr/>
        </p:nvPicPr>
        <p:blipFill>
          <a:blip r:embed="rId2"/>
          <a:stretch>
            <a:fillRect/>
          </a:stretch>
        </p:blipFill>
        <p:spPr>
          <a:xfrm>
            <a:off x="-14915" y="0"/>
            <a:ext cx="12192000" cy="6858000"/>
          </a:xfrm>
          <a:prstGeom prst="rect">
            <a:avLst/>
          </a:prstGeom>
        </p:spPr>
      </p:pic>
      <p:sp>
        <p:nvSpPr>
          <p:cNvPr id="6" name="Rectangle 5">
            <a:extLst>
              <a:ext uri="{FF2B5EF4-FFF2-40B4-BE49-F238E27FC236}">
                <a16:creationId xmlns:a16="http://schemas.microsoft.com/office/drawing/2014/main" id="{DD753CCA-A1A2-4DDD-9EED-2EE948281EA9}"/>
              </a:ext>
            </a:extLst>
          </p:cNvPr>
          <p:cNvSpPr/>
          <p:nvPr/>
        </p:nvSpPr>
        <p:spPr>
          <a:xfrm>
            <a:off x="278297" y="219075"/>
            <a:ext cx="5910548" cy="46196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8AFFFC91-419B-4D06-90E5-98D3E50113F8}"/>
              </a:ext>
            </a:extLst>
          </p:cNvPr>
          <p:cNvSpPr txBox="1"/>
          <p:nvPr/>
        </p:nvSpPr>
        <p:spPr>
          <a:xfrm>
            <a:off x="5605495"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sp>
        <p:nvSpPr>
          <p:cNvPr id="107" name="TextBox 106">
            <a:extLst>
              <a:ext uri="{FF2B5EF4-FFF2-40B4-BE49-F238E27FC236}">
                <a16:creationId xmlns:a16="http://schemas.microsoft.com/office/drawing/2014/main" id="{655B20D5-BB0D-4420-8308-00D0A9FE9E3C}"/>
              </a:ext>
            </a:extLst>
          </p:cNvPr>
          <p:cNvSpPr txBox="1"/>
          <p:nvPr/>
        </p:nvSpPr>
        <p:spPr>
          <a:xfrm>
            <a:off x="9726278"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grpSp>
        <p:nvGrpSpPr>
          <p:cNvPr id="95" name="Group 94">
            <a:extLst>
              <a:ext uri="{FF2B5EF4-FFF2-40B4-BE49-F238E27FC236}">
                <a16:creationId xmlns:a16="http://schemas.microsoft.com/office/drawing/2014/main" id="{1FEDF1FA-ECC4-4E3F-978D-C0135A0AD92B}"/>
              </a:ext>
            </a:extLst>
          </p:cNvPr>
          <p:cNvGrpSpPr/>
          <p:nvPr/>
        </p:nvGrpSpPr>
        <p:grpSpPr>
          <a:xfrm>
            <a:off x="7049920" y="925635"/>
            <a:ext cx="3160644" cy="1670229"/>
            <a:chOff x="7049920" y="925635"/>
            <a:chExt cx="3160644" cy="1670229"/>
          </a:xfrm>
        </p:grpSpPr>
        <p:sp>
          <p:nvSpPr>
            <p:cNvPr id="62" name="Rectangle 61">
              <a:extLst>
                <a:ext uri="{FF2B5EF4-FFF2-40B4-BE49-F238E27FC236}">
                  <a16:creationId xmlns:a16="http://schemas.microsoft.com/office/drawing/2014/main" id="{9E4F9567-447A-4751-A157-840367A8E069}"/>
                </a:ext>
              </a:extLst>
            </p:cNvPr>
            <p:cNvSpPr/>
            <p:nvPr/>
          </p:nvSpPr>
          <p:spPr>
            <a:xfrm>
              <a:off x="7049920" y="1064781"/>
              <a:ext cx="3160644" cy="1531083"/>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46CFBAB-270C-483A-B36A-821FE27EEBD8}"/>
                </a:ext>
              </a:extLst>
            </p:cNvPr>
            <p:cNvSpPr/>
            <p:nvPr/>
          </p:nvSpPr>
          <p:spPr>
            <a:xfrm>
              <a:off x="7049920"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Notes</a:t>
              </a:r>
            </a:p>
          </p:txBody>
        </p:sp>
        <p:sp>
          <p:nvSpPr>
            <p:cNvPr id="65" name="Rectangle: Rounded Corners 64">
              <a:hlinkClick r:id="" action="ppaction://hlinkshowjump?jump=nextslide"/>
              <a:extLst>
                <a:ext uri="{FF2B5EF4-FFF2-40B4-BE49-F238E27FC236}">
                  <a16:creationId xmlns:a16="http://schemas.microsoft.com/office/drawing/2014/main" id="{CC4E4287-3010-4EA1-B7AE-1E23F8A212A1}"/>
                </a:ext>
              </a:extLst>
            </p:cNvPr>
            <p:cNvSpPr/>
            <p:nvPr/>
          </p:nvSpPr>
          <p:spPr>
            <a:xfrm>
              <a:off x="9524532" y="2316353"/>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Save</a:t>
              </a:r>
            </a:p>
          </p:txBody>
        </p:sp>
        <p:sp>
          <p:nvSpPr>
            <p:cNvPr id="68" name="Rectangle 67">
              <a:extLst>
                <a:ext uri="{FF2B5EF4-FFF2-40B4-BE49-F238E27FC236}">
                  <a16:creationId xmlns:a16="http://schemas.microsoft.com/office/drawing/2014/main" id="{4D59D39C-904D-4730-977F-D3789B52E4A4}"/>
                </a:ext>
              </a:extLst>
            </p:cNvPr>
            <p:cNvSpPr/>
            <p:nvPr/>
          </p:nvSpPr>
          <p:spPr>
            <a:xfrm>
              <a:off x="7252326" y="154773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user note (optional)&gt;</a:t>
              </a:r>
            </a:p>
          </p:txBody>
        </p:sp>
        <p:sp>
          <p:nvSpPr>
            <p:cNvPr id="69" name="TextBox 68">
              <a:extLst>
                <a:ext uri="{FF2B5EF4-FFF2-40B4-BE49-F238E27FC236}">
                  <a16:creationId xmlns:a16="http://schemas.microsoft.com/office/drawing/2014/main" id="{DD3A16D0-377B-4EBE-A5FF-82CE69498709}"/>
                </a:ext>
              </a:extLst>
            </p:cNvPr>
            <p:cNvSpPr txBox="1"/>
            <p:nvPr/>
          </p:nvSpPr>
          <p:spPr>
            <a:xfrm>
              <a:off x="7150529" y="137864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User Note</a:t>
              </a:r>
            </a:p>
          </p:txBody>
        </p:sp>
        <p:sp>
          <p:nvSpPr>
            <p:cNvPr id="75" name="Rectangle: Rounded Corners 74">
              <a:extLst>
                <a:ext uri="{FF2B5EF4-FFF2-40B4-BE49-F238E27FC236}">
                  <a16:creationId xmlns:a16="http://schemas.microsoft.com/office/drawing/2014/main" id="{B7C39A2A-C74D-42BF-80A0-6FB55687DA3C}"/>
                </a:ext>
              </a:extLst>
            </p:cNvPr>
            <p:cNvSpPr/>
            <p:nvPr/>
          </p:nvSpPr>
          <p:spPr>
            <a:xfrm>
              <a:off x="7150529" y="1126318"/>
              <a:ext cx="2999780" cy="1078423"/>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3682093-FA16-4B4F-8779-6E435F145A94}"/>
                </a:ext>
              </a:extLst>
            </p:cNvPr>
            <p:cNvSpPr txBox="1"/>
            <p:nvPr/>
          </p:nvSpPr>
          <p:spPr>
            <a:xfrm>
              <a:off x="7161726" y="120289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Notes</a:t>
              </a:r>
            </a:p>
          </p:txBody>
        </p:sp>
        <p:sp>
          <p:nvSpPr>
            <p:cNvPr id="78" name="Rectangle: Rounded Corners 77">
              <a:hlinkClick r:id="" action="ppaction://hlinkshowjump?jump=nextslide"/>
              <a:extLst>
                <a:ext uri="{FF2B5EF4-FFF2-40B4-BE49-F238E27FC236}">
                  <a16:creationId xmlns:a16="http://schemas.microsoft.com/office/drawing/2014/main" id="{C797E666-0465-4E04-8B8D-0959574C341D}"/>
                </a:ext>
              </a:extLst>
            </p:cNvPr>
            <p:cNvSpPr/>
            <p:nvPr/>
          </p:nvSpPr>
          <p:spPr>
            <a:xfrm>
              <a:off x="8825897" y="2316353"/>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Cancel</a:t>
              </a:r>
            </a:p>
          </p:txBody>
        </p:sp>
        <p:sp>
          <p:nvSpPr>
            <p:cNvPr id="92" name="Rectangle 91">
              <a:extLst>
                <a:ext uri="{FF2B5EF4-FFF2-40B4-BE49-F238E27FC236}">
                  <a16:creationId xmlns:a16="http://schemas.microsoft.com/office/drawing/2014/main" id="{CF2BFC28-4D1E-48EF-B59C-24FA8EF43CF3}"/>
                </a:ext>
              </a:extLst>
            </p:cNvPr>
            <p:cNvSpPr/>
            <p:nvPr/>
          </p:nvSpPr>
          <p:spPr>
            <a:xfrm>
              <a:off x="7252326" y="1863340"/>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note (optional)&gt;</a:t>
              </a:r>
            </a:p>
          </p:txBody>
        </p:sp>
        <p:sp>
          <p:nvSpPr>
            <p:cNvPr id="93" name="TextBox 92">
              <a:extLst>
                <a:ext uri="{FF2B5EF4-FFF2-40B4-BE49-F238E27FC236}">
                  <a16:creationId xmlns:a16="http://schemas.microsoft.com/office/drawing/2014/main" id="{24C3E814-EC5B-458D-B610-E627099C3B5A}"/>
                </a:ext>
              </a:extLst>
            </p:cNvPr>
            <p:cNvSpPr txBox="1"/>
            <p:nvPr/>
          </p:nvSpPr>
          <p:spPr>
            <a:xfrm>
              <a:off x="7150529" y="1694256"/>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Note</a:t>
              </a:r>
            </a:p>
          </p:txBody>
        </p:sp>
      </p:grpSp>
      <p:grpSp>
        <p:nvGrpSpPr>
          <p:cNvPr id="96" name="Group 95">
            <a:extLst>
              <a:ext uri="{FF2B5EF4-FFF2-40B4-BE49-F238E27FC236}">
                <a16:creationId xmlns:a16="http://schemas.microsoft.com/office/drawing/2014/main" id="{BA13A2AB-9C76-4972-9356-B570B40F4E73}"/>
              </a:ext>
            </a:extLst>
          </p:cNvPr>
          <p:cNvGrpSpPr/>
          <p:nvPr/>
        </p:nvGrpSpPr>
        <p:grpSpPr>
          <a:xfrm>
            <a:off x="7049920" y="3025465"/>
            <a:ext cx="3160644" cy="806251"/>
            <a:chOff x="7049920" y="925635"/>
            <a:chExt cx="3160644" cy="806251"/>
          </a:xfrm>
        </p:grpSpPr>
        <p:sp>
          <p:nvSpPr>
            <p:cNvPr id="97" name="Rectangle 96">
              <a:extLst>
                <a:ext uri="{FF2B5EF4-FFF2-40B4-BE49-F238E27FC236}">
                  <a16:creationId xmlns:a16="http://schemas.microsoft.com/office/drawing/2014/main" id="{69C65C62-6953-4B6E-AD40-91E620FDDAC0}"/>
                </a:ext>
              </a:extLst>
            </p:cNvPr>
            <p:cNvSpPr/>
            <p:nvPr/>
          </p:nvSpPr>
          <p:spPr>
            <a:xfrm>
              <a:off x="7049920" y="1064781"/>
              <a:ext cx="3160644" cy="667105"/>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5153C031-9ACD-4428-AE32-EBF74940F7FE}"/>
                </a:ext>
              </a:extLst>
            </p:cNvPr>
            <p:cNvSpPr/>
            <p:nvPr/>
          </p:nvSpPr>
          <p:spPr>
            <a:xfrm>
              <a:off x="7049920"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Progress</a:t>
              </a:r>
            </a:p>
          </p:txBody>
        </p:sp>
        <p:sp>
          <p:nvSpPr>
            <p:cNvPr id="102" name="Rectangle: Rounded Corners 101">
              <a:extLst>
                <a:ext uri="{FF2B5EF4-FFF2-40B4-BE49-F238E27FC236}">
                  <a16:creationId xmlns:a16="http://schemas.microsoft.com/office/drawing/2014/main" id="{6CD0A41D-FA32-4F17-A5A9-AA7D00988446}"/>
                </a:ext>
              </a:extLst>
            </p:cNvPr>
            <p:cNvSpPr/>
            <p:nvPr/>
          </p:nvSpPr>
          <p:spPr>
            <a:xfrm>
              <a:off x="7150529" y="1315172"/>
              <a:ext cx="2999780" cy="245959"/>
            </a:xfrm>
            <a:prstGeom prst="roundRect">
              <a:avLst>
                <a:gd name="adj" fmla="val 5201"/>
              </a:avLst>
            </a:prstGeom>
            <a:gradFill flip="none" rotWithShape="1">
              <a:gsLst>
                <a:gs pos="0">
                  <a:srgbClr val="FF522F"/>
                </a:gs>
                <a:gs pos="54000">
                  <a:srgbClr val="FF522F"/>
                </a:gs>
                <a:gs pos="54000">
                  <a:schemeClr val="bg1">
                    <a:lumMod val="95000"/>
                  </a:schemeClr>
                </a:gs>
              </a:gsLst>
              <a:lin ang="0" scaled="1"/>
              <a:tileRect/>
            </a:gra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1496BC2E-728B-46DA-AFA1-B12C05AB605F}"/>
                </a:ext>
              </a:extLst>
            </p:cNvPr>
            <p:cNvSpPr txBox="1"/>
            <p:nvPr/>
          </p:nvSpPr>
          <p:spPr>
            <a:xfrm>
              <a:off x="7049920" y="1102792"/>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Log Progress</a:t>
              </a:r>
            </a:p>
          </p:txBody>
        </p:sp>
      </p:grpSp>
      <p:sp>
        <p:nvSpPr>
          <p:cNvPr id="79" name="TextBox 78">
            <a:extLst>
              <a:ext uri="{FF2B5EF4-FFF2-40B4-BE49-F238E27FC236}">
                <a16:creationId xmlns:a16="http://schemas.microsoft.com/office/drawing/2014/main" id="{0C6735BB-9A42-4458-A198-5DF09895225C}"/>
              </a:ext>
            </a:extLst>
          </p:cNvPr>
          <p:cNvSpPr txBox="1"/>
          <p:nvPr/>
        </p:nvSpPr>
        <p:spPr>
          <a:xfrm>
            <a:off x="9649781"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grpSp>
        <p:nvGrpSpPr>
          <p:cNvPr id="133" name="Group 132">
            <a:extLst>
              <a:ext uri="{FF2B5EF4-FFF2-40B4-BE49-F238E27FC236}">
                <a16:creationId xmlns:a16="http://schemas.microsoft.com/office/drawing/2014/main" id="{A2B20267-65DD-4C4E-8977-BE161F24C2C5}"/>
              </a:ext>
            </a:extLst>
          </p:cNvPr>
          <p:cNvGrpSpPr/>
          <p:nvPr/>
        </p:nvGrpSpPr>
        <p:grpSpPr>
          <a:xfrm>
            <a:off x="9567638" y="219075"/>
            <a:ext cx="1667416" cy="492635"/>
            <a:chOff x="6196013" y="219075"/>
            <a:chExt cx="1667416" cy="492635"/>
          </a:xfrm>
        </p:grpSpPr>
        <p:sp>
          <p:nvSpPr>
            <p:cNvPr id="7" name="Rectangle 6">
              <a:extLst>
                <a:ext uri="{FF2B5EF4-FFF2-40B4-BE49-F238E27FC236}">
                  <a16:creationId xmlns:a16="http://schemas.microsoft.com/office/drawing/2014/main" id="{7C91AAA4-D085-45BF-9FE0-8EEB66675A16}"/>
                </a:ext>
              </a:extLst>
            </p:cNvPr>
            <p:cNvSpPr/>
            <p:nvPr/>
          </p:nvSpPr>
          <p:spPr>
            <a:xfrm>
              <a:off x="6196013" y="219075"/>
              <a:ext cx="1640652" cy="461963"/>
            </a:xfrm>
            <a:prstGeom prst="rect">
              <a:avLst/>
            </a:prstGeom>
            <a:no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istory with solid fill">
              <a:extLst>
                <a:ext uri="{FF2B5EF4-FFF2-40B4-BE49-F238E27FC236}">
                  <a16:creationId xmlns:a16="http://schemas.microsoft.com/office/drawing/2014/main" id="{85DC94A7-8A6F-43FA-ACDC-A7A12D5C3F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1392" y="240944"/>
              <a:ext cx="228600" cy="228600"/>
            </a:xfrm>
            <a:prstGeom prst="rect">
              <a:avLst/>
            </a:prstGeom>
          </p:spPr>
        </p:pic>
        <p:sp>
          <p:nvSpPr>
            <p:cNvPr id="12" name="TextBox 11">
              <a:extLst>
                <a:ext uri="{FF2B5EF4-FFF2-40B4-BE49-F238E27FC236}">
                  <a16:creationId xmlns:a16="http://schemas.microsoft.com/office/drawing/2014/main" id="{057B6FA7-9335-4D0E-B1D9-35BB33576E63}"/>
                </a:ext>
              </a:extLst>
            </p:cNvPr>
            <p:cNvSpPr txBox="1"/>
            <p:nvPr/>
          </p:nvSpPr>
          <p:spPr>
            <a:xfrm>
              <a:off x="6656580" y="542433"/>
              <a:ext cx="67032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Revit Logger</a:t>
              </a:r>
            </a:p>
          </p:txBody>
        </p:sp>
        <p:pic>
          <p:nvPicPr>
            <p:cNvPr id="55" name="Graphic 54" descr="Single gear with solid fill">
              <a:extLst>
                <a:ext uri="{FF2B5EF4-FFF2-40B4-BE49-F238E27FC236}">
                  <a16:creationId xmlns:a16="http://schemas.microsoft.com/office/drawing/2014/main" id="{20059527-C861-4FCA-AAB3-FCBF880F3D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8037" y="244872"/>
              <a:ext cx="228600" cy="228600"/>
            </a:xfrm>
            <a:prstGeom prst="rect">
              <a:avLst/>
            </a:prstGeom>
          </p:spPr>
        </p:pic>
        <p:pic>
          <p:nvPicPr>
            <p:cNvPr id="59" name="Graphic 58" descr="Clipboard with solid fill">
              <a:extLst>
                <a:ext uri="{FF2B5EF4-FFF2-40B4-BE49-F238E27FC236}">
                  <a16:creationId xmlns:a16="http://schemas.microsoft.com/office/drawing/2014/main" id="{27A8D2BA-18E9-4591-81EC-B34C7BC8BC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4541" y="226294"/>
              <a:ext cx="228600" cy="228600"/>
            </a:xfrm>
            <a:prstGeom prst="rect">
              <a:avLst/>
            </a:prstGeom>
          </p:spPr>
        </p:pic>
        <p:sp>
          <p:nvSpPr>
            <p:cNvPr id="109" name="TextBox 108">
              <a:extLst>
                <a:ext uri="{FF2B5EF4-FFF2-40B4-BE49-F238E27FC236}">
                  <a16:creationId xmlns:a16="http://schemas.microsoft.com/office/drawing/2014/main" id="{06E568B0-E13C-4419-9541-C11B6A486E5C}"/>
                </a:ext>
              </a:extLst>
            </p:cNvPr>
            <p:cNvSpPr txBox="1"/>
            <p:nvPr/>
          </p:nvSpPr>
          <p:spPr>
            <a:xfrm>
              <a:off x="6234711"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On/Off</a:t>
              </a:r>
            </a:p>
          </p:txBody>
        </p:sp>
        <p:sp>
          <p:nvSpPr>
            <p:cNvPr id="110" name="TextBox 109">
              <a:extLst>
                <a:ext uri="{FF2B5EF4-FFF2-40B4-BE49-F238E27FC236}">
                  <a16:creationId xmlns:a16="http://schemas.microsoft.com/office/drawing/2014/main" id="{CD04020C-DFAC-4FC2-834D-6AC18C3B1B1B}"/>
                </a:ext>
              </a:extLst>
            </p:cNvPr>
            <p:cNvSpPr txBox="1"/>
            <p:nvPr/>
          </p:nvSpPr>
          <p:spPr>
            <a:xfrm>
              <a:off x="6605858"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Notes</a:t>
              </a:r>
            </a:p>
          </p:txBody>
        </p:sp>
        <p:sp>
          <p:nvSpPr>
            <p:cNvPr id="111" name="TextBox 110">
              <a:extLst>
                <a:ext uri="{FF2B5EF4-FFF2-40B4-BE49-F238E27FC236}">
                  <a16:creationId xmlns:a16="http://schemas.microsoft.com/office/drawing/2014/main" id="{C5E4A257-919E-463C-A53A-E638ED322701}"/>
                </a:ext>
              </a:extLst>
            </p:cNvPr>
            <p:cNvSpPr txBox="1"/>
            <p:nvPr/>
          </p:nvSpPr>
          <p:spPr>
            <a:xfrm>
              <a:off x="6978515" y="431730"/>
              <a:ext cx="47168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Settings</a:t>
              </a:r>
            </a:p>
          </p:txBody>
        </p:sp>
        <p:pic>
          <p:nvPicPr>
            <p:cNvPr id="131" name="Graphic 130" descr="Open folder with solid fill">
              <a:extLst>
                <a:ext uri="{FF2B5EF4-FFF2-40B4-BE49-F238E27FC236}">
                  <a16:creationId xmlns:a16="http://schemas.microsoft.com/office/drawing/2014/main" id="{B845E64C-484D-4B5B-8AE3-AB3C8508C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282" y="242261"/>
              <a:ext cx="228600" cy="228600"/>
            </a:xfrm>
            <a:prstGeom prst="rect">
              <a:avLst/>
            </a:prstGeom>
          </p:spPr>
        </p:pic>
        <p:sp>
          <p:nvSpPr>
            <p:cNvPr id="132" name="TextBox 131">
              <a:extLst>
                <a:ext uri="{FF2B5EF4-FFF2-40B4-BE49-F238E27FC236}">
                  <a16:creationId xmlns:a16="http://schemas.microsoft.com/office/drawing/2014/main" id="{B1C5BAAB-0C8A-4106-9CFA-9DCFA93C51A5}"/>
                </a:ext>
              </a:extLst>
            </p:cNvPr>
            <p:cNvSpPr txBox="1"/>
            <p:nvPr/>
          </p:nvSpPr>
          <p:spPr>
            <a:xfrm>
              <a:off x="7330659" y="431730"/>
              <a:ext cx="532770" cy="246221"/>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Select From Log(s)</a:t>
              </a:r>
            </a:p>
          </p:txBody>
        </p:sp>
      </p:grpSp>
      <p:grpSp>
        <p:nvGrpSpPr>
          <p:cNvPr id="134" name="Group 133">
            <a:extLst>
              <a:ext uri="{FF2B5EF4-FFF2-40B4-BE49-F238E27FC236}">
                <a16:creationId xmlns:a16="http://schemas.microsoft.com/office/drawing/2014/main" id="{B46A1C1E-AA34-4A5E-9C54-927CF880487E}"/>
              </a:ext>
            </a:extLst>
          </p:cNvPr>
          <p:cNvGrpSpPr/>
          <p:nvPr/>
        </p:nvGrpSpPr>
        <p:grpSpPr>
          <a:xfrm>
            <a:off x="6216212" y="219075"/>
            <a:ext cx="1667416" cy="492635"/>
            <a:chOff x="6196013" y="219075"/>
            <a:chExt cx="1667416" cy="492635"/>
          </a:xfrm>
        </p:grpSpPr>
        <p:sp>
          <p:nvSpPr>
            <p:cNvPr id="135" name="Rectangle 134">
              <a:extLst>
                <a:ext uri="{FF2B5EF4-FFF2-40B4-BE49-F238E27FC236}">
                  <a16:creationId xmlns:a16="http://schemas.microsoft.com/office/drawing/2014/main" id="{A2093A1E-613B-4A19-8C1C-97D194633AEA}"/>
                </a:ext>
              </a:extLst>
            </p:cNvPr>
            <p:cNvSpPr/>
            <p:nvPr/>
          </p:nvSpPr>
          <p:spPr>
            <a:xfrm>
              <a:off x="6196013" y="219075"/>
              <a:ext cx="1640652" cy="461963"/>
            </a:xfrm>
            <a:prstGeom prst="rect">
              <a:avLst/>
            </a:prstGeom>
            <a:no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Graphic 135" descr="History with solid fill">
              <a:extLst>
                <a:ext uri="{FF2B5EF4-FFF2-40B4-BE49-F238E27FC236}">
                  <a16:creationId xmlns:a16="http://schemas.microsoft.com/office/drawing/2014/main" id="{1C5EBF69-CF5D-4F94-A04E-A585BE94CBE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1392" y="240944"/>
              <a:ext cx="228600" cy="228600"/>
            </a:xfrm>
            <a:prstGeom prst="rect">
              <a:avLst/>
            </a:prstGeom>
          </p:spPr>
        </p:pic>
        <p:sp>
          <p:nvSpPr>
            <p:cNvPr id="137" name="TextBox 136">
              <a:extLst>
                <a:ext uri="{FF2B5EF4-FFF2-40B4-BE49-F238E27FC236}">
                  <a16:creationId xmlns:a16="http://schemas.microsoft.com/office/drawing/2014/main" id="{301938A0-9FBB-411B-8747-B27D43784DF8}"/>
                </a:ext>
              </a:extLst>
            </p:cNvPr>
            <p:cNvSpPr txBox="1"/>
            <p:nvPr/>
          </p:nvSpPr>
          <p:spPr>
            <a:xfrm>
              <a:off x="6656580" y="542433"/>
              <a:ext cx="67032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Revit Logger</a:t>
              </a:r>
            </a:p>
          </p:txBody>
        </p:sp>
        <p:pic>
          <p:nvPicPr>
            <p:cNvPr id="138" name="Graphic 137" descr="Single gear with solid fill">
              <a:extLst>
                <a:ext uri="{FF2B5EF4-FFF2-40B4-BE49-F238E27FC236}">
                  <a16:creationId xmlns:a16="http://schemas.microsoft.com/office/drawing/2014/main" id="{76A77EB3-FCA1-4D39-A2B5-C82EE26DCE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8037" y="244872"/>
              <a:ext cx="228600" cy="228600"/>
            </a:xfrm>
            <a:prstGeom prst="rect">
              <a:avLst/>
            </a:prstGeom>
          </p:spPr>
        </p:pic>
        <p:pic>
          <p:nvPicPr>
            <p:cNvPr id="139" name="Graphic 138" descr="Clipboard with solid fill">
              <a:extLst>
                <a:ext uri="{FF2B5EF4-FFF2-40B4-BE49-F238E27FC236}">
                  <a16:creationId xmlns:a16="http://schemas.microsoft.com/office/drawing/2014/main" id="{CF1AE79A-CC94-45BE-931D-D1DDCDD5C9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94541" y="226294"/>
              <a:ext cx="228600" cy="228600"/>
            </a:xfrm>
            <a:prstGeom prst="rect">
              <a:avLst/>
            </a:prstGeom>
          </p:spPr>
        </p:pic>
        <p:sp>
          <p:nvSpPr>
            <p:cNvPr id="140" name="TextBox 139">
              <a:extLst>
                <a:ext uri="{FF2B5EF4-FFF2-40B4-BE49-F238E27FC236}">
                  <a16:creationId xmlns:a16="http://schemas.microsoft.com/office/drawing/2014/main" id="{DE2C59B0-24E4-411E-8F2F-77565700BB98}"/>
                </a:ext>
              </a:extLst>
            </p:cNvPr>
            <p:cNvSpPr txBox="1"/>
            <p:nvPr/>
          </p:nvSpPr>
          <p:spPr>
            <a:xfrm>
              <a:off x="6234711"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On/Off</a:t>
              </a:r>
            </a:p>
          </p:txBody>
        </p:sp>
        <p:sp>
          <p:nvSpPr>
            <p:cNvPr id="141" name="TextBox 140">
              <a:extLst>
                <a:ext uri="{FF2B5EF4-FFF2-40B4-BE49-F238E27FC236}">
                  <a16:creationId xmlns:a16="http://schemas.microsoft.com/office/drawing/2014/main" id="{C538B7D1-1799-414F-8091-6DDDC83405DB}"/>
                </a:ext>
              </a:extLst>
            </p:cNvPr>
            <p:cNvSpPr txBox="1"/>
            <p:nvPr/>
          </p:nvSpPr>
          <p:spPr>
            <a:xfrm>
              <a:off x="6605858"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Notes</a:t>
              </a:r>
            </a:p>
          </p:txBody>
        </p:sp>
        <p:sp>
          <p:nvSpPr>
            <p:cNvPr id="142" name="TextBox 141">
              <a:extLst>
                <a:ext uri="{FF2B5EF4-FFF2-40B4-BE49-F238E27FC236}">
                  <a16:creationId xmlns:a16="http://schemas.microsoft.com/office/drawing/2014/main" id="{C524A447-92B7-467A-B5B7-BC95F7CBADFC}"/>
                </a:ext>
              </a:extLst>
            </p:cNvPr>
            <p:cNvSpPr txBox="1"/>
            <p:nvPr/>
          </p:nvSpPr>
          <p:spPr>
            <a:xfrm>
              <a:off x="6978515" y="431730"/>
              <a:ext cx="47168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Settings</a:t>
              </a:r>
            </a:p>
          </p:txBody>
        </p:sp>
        <p:pic>
          <p:nvPicPr>
            <p:cNvPr id="143" name="Graphic 142" descr="Open folder with solid fill">
              <a:extLst>
                <a:ext uri="{FF2B5EF4-FFF2-40B4-BE49-F238E27FC236}">
                  <a16:creationId xmlns:a16="http://schemas.microsoft.com/office/drawing/2014/main" id="{854831F6-CA9D-4D4D-BE22-91BE565DA4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282" y="242261"/>
              <a:ext cx="228600" cy="228600"/>
            </a:xfrm>
            <a:prstGeom prst="rect">
              <a:avLst/>
            </a:prstGeom>
          </p:spPr>
        </p:pic>
        <p:sp>
          <p:nvSpPr>
            <p:cNvPr id="144" name="TextBox 143">
              <a:extLst>
                <a:ext uri="{FF2B5EF4-FFF2-40B4-BE49-F238E27FC236}">
                  <a16:creationId xmlns:a16="http://schemas.microsoft.com/office/drawing/2014/main" id="{F91568DB-1526-48A9-B5F9-370388D2AE8F}"/>
                </a:ext>
              </a:extLst>
            </p:cNvPr>
            <p:cNvSpPr txBox="1"/>
            <p:nvPr/>
          </p:nvSpPr>
          <p:spPr>
            <a:xfrm>
              <a:off x="7330659" y="431730"/>
              <a:ext cx="532770" cy="246221"/>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Select From Log(s)</a:t>
              </a:r>
            </a:p>
          </p:txBody>
        </p:sp>
      </p:grpSp>
      <p:grpSp>
        <p:nvGrpSpPr>
          <p:cNvPr id="148" name="Group 147">
            <a:extLst>
              <a:ext uri="{FF2B5EF4-FFF2-40B4-BE49-F238E27FC236}">
                <a16:creationId xmlns:a16="http://schemas.microsoft.com/office/drawing/2014/main" id="{7EFB70C8-1C5D-409A-9843-41E16032D21E}"/>
              </a:ext>
            </a:extLst>
          </p:cNvPr>
          <p:cNvGrpSpPr/>
          <p:nvPr/>
        </p:nvGrpSpPr>
        <p:grpSpPr>
          <a:xfrm>
            <a:off x="3005634" y="925635"/>
            <a:ext cx="3160644" cy="3631125"/>
            <a:chOff x="3005634" y="925635"/>
            <a:chExt cx="3160644" cy="3631125"/>
          </a:xfrm>
        </p:grpSpPr>
        <p:sp>
          <p:nvSpPr>
            <p:cNvPr id="13" name="Rectangle 12">
              <a:extLst>
                <a:ext uri="{FF2B5EF4-FFF2-40B4-BE49-F238E27FC236}">
                  <a16:creationId xmlns:a16="http://schemas.microsoft.com/office/drawing/2014/main" id="{4DF97647-B4F2-402E-B03C-7F4C2A58F0E7}"/>
                </a:ext>
              </a:extLst>
            </p:cNvPr>
            <p:cNvSpPr/>
            <p:nvPr/>
          </p:nvSpPr>
          <p:spPr>
            <a:xfrm>
              <a:off x="3005634" y="1064781"/>
              <a:ext cx="3160644" cy="3491979"/>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F2967C-4C57-48C6-85E8-7C68942CA518}"/>
                </a:ext>
              </a:extLst>
            </p:cNvPr>
            <p:cNvSpPr/>
            <p:nvPr/>
          </p:nvSpPr>
          <p:spPr>
            <a:xfrm>
              <a:off x="3005634"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Settings</a:t>
              </a:r>
            </a:p>
          </p:txBody>
        </p:sp>
        <p:sp>
          <p:nvSpPr>
            <p:cNvPr id="15" name="Rectangle 14">
              <a:extLst>
                <a:ext uri="{FF2B5EF4-FFF2-40B4-BE49-F238E27FC236}">
                  <a16:creationId xmlns:a16="http://schemas.microsoft.com/office/drawing/2014/main" id="{1669D99D-E5A0-45BD-BF2A-6841CB232182}"/>
                </a:ext>
              </a:extLst>
            </p:cNvPr>
            <p:cNvSpPr/>
            <p:nvPr/>
          </p:nvSpPr>
          <p:spPr>
            <a:xfrm>
              <a:off x="3212803" y="154773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&lt;pick a location to save logs&gt; (required)</a:t>
              </a:r>
            </a:p>
          </p:txBody>
        </p:sp>
        <p:sp>
          <p:nvSpPr>
            <p:cNvPr id="16" name="TextBox 15">
              <a:extLst>
                <a:ext uri="{FF2B5EF4-FFF2-40B4-BE49-F238E27FC236}">
                  <a16:creationId xmlns:a16="http://schemas.microsoft.com/office/drawing/2014/main" id="{690B47D7-4D46-4C75-AAA9-29A7D2B4AC18}"/>
                </a:ext>
              </a:extLst>
            </p:cNvPr>
            <p:cNvSpPr txBox="1"/>
            <p:nvPr/>
          </p:nvSpPr>
          <p:spPr>
            <a:xfrm>
              <a:off x="3106243" y="137864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Log Path</a:t>
              </a:r>
            </a:p>
          </p:txBody>
        </p:sp>
        <p:grpSp>
          <p:nvGrpSpPr>
            <p:cNvPr id="51" name="Group 50">
              <a:extLst>
                <a:ext uri="{FF2B5EF4-FFF2-40B4-BE49-F238E27FC236}">
                  <a16:creationId xmlns:a16="http://schemas.microsoft.com/office/drawing/2014/main" id="{E2FAB636-F6BA-42E0-AFA3-4F23A7F41F49}"/>
                </a:ext>
              </a:extLst>
            </p:cNvPr>
            <p:cNvGrpSpPr/>
            <p:nvPr/>
          </p:nvGrpSpPr>
          <p:grpSpPr>
            <a:xfrm>
              <a:off x="5791035" y="1547732"/>
              <a:ext cx="139147" cy="139147"/>
              <a:chOff x="8119400" y="2874967"/>
              <a:chExt cx="139147" cy="139147"/>
            </a:xfrm>
          </p:grpSpPr>
          <p:sp>
            <p:nvSpPr>
              <p:cNvPr id="17" name="Rectangle: Rounded Corners 16">
                <a:extLst>
                  <a:ext uri="{FF2B5EF4-FFF2-40B4-BE49-F238E27FC236}">
                    <a16:creationId xmlns:a16="http://schemas.microsoft.com/office/drawing/2014/main" id="{1ABDCD3D-E6A5-4885-BD38-B1110EEF1CAF}"/>
                  </a:ext>
                </a:extLst>
              </p:cNvPr>
              <p:cNvSpPr/>
              <p:nvPr/>
            </p:nvSpPr>
            <p:spPr>
              <a:xfrm>
                <a:off x="8119400" y="2874967"/>
                <a:ext cx="139147" cy="139147"/>
              </a:xfrm>
              <a:prstGeom prst="roundRect">
                <a:avLst/>
              </a:prstGeom>
              <a:solidFill>
                <a:srgbClr val="CCCCCC"/>
              </a:solid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8E5B936-9AED-4332-8314-D1246F1D14F5}"/>
                  </a:ext>
                </a:extLst>
              </p:cNvPr>
              <p:cNvGrpSpPr/>
              <p:nvPr/>
            </p:nvGrpSpPr>
            <p:grpSpPr>
              <a:xfrm>
                <a:off x="8137348" y="2972397"/>
                <a:ext cx="103250" cy="18288"/>
                <a:chOff x="6934200" y="2876550"/>
                <a:chExt cx="103250" cy="18288"/>
              </a:xfrm>
            </p:grpSpPr>
            <p:sp>
              <p:nvSpPr>
                <p:cNvPr id="18" name="Oval 17">
                  <a:extLst>
                    <a:ext uri="{FF2B5EF4-FFF2-40B4-BE49-F238E27FC236}">
                      <a16:creationId xmlns:a16="http://schemas.microsoft.com/office/drawing/2014/main" id="{EB0452A2-4FEE-4FAE-A3D4-E3D9F19E6B6D}"/>
                    </a:ext>
                  </a:extLst>
                </p:cNvPr>
                <p:cNvSpPr>
                  <a:spLocks noChangeAspect="1"/>
                </p:cNvSpPr>
                <p:nvPr/>
              </p:nvSpPr>
              <p:spPr>
                <a:xfrm>
                  <a:off x="6934200"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3D958F-2F21-4E56-99C6-06EC47C3295F}"/>
                    </a:ext>
                  </a:extLst>
                </p:cNvPr>
                <p:cNvSpPr>
                  <a:spLocks noChangeAspect="1"/>
                </p:cNvSpPr>
                <p:nvPr/>
              </p:nvSpPr>
              <p:spPr>
                <a:xfrm>
                  <a:off x="6974681"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F512E2B-E3E8-4197-A52C-02E5FE1DE216}"/>
                    </a:ext>
                  </a:extLst>
                </p:cNvPr>
                <p:cNvSpPr>
                  <a:spLocks noChangeAspect="1"/>
                </p:cNvSpPr>
                <p:nvPr/>
              </p:nvSpPr>
              <p:spPr>
                <a:xfrm>
                  <a:off x="7019162"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E1BEB08-CAAB-4FE2-AB43-7CD19BA2C9AD}"/>
                </a:ext>
              </a:extLst>
            </p:cNvPr>
            <p:cNvSpPr/>
            <p:nvPr/>
          </p:nvSpPr>
          <p:spPr>
            <a:xfrm>
              <a:off x="3212803" y="1863340"/>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name&gt; (required)</a:t>
              </a:r>
            </a:p>
          </p:txBody>
        </p:sp>
        <p:sp>
          <p:nvSpPr>
            <p:cNvPr id="23" name="TextBox 22">
              <a:extLst>
                <a:ext uri="{FF2B5EF4-FFF2-40B4-BE49-F238E27FC236}">
                  <a16:creationId xmlns:a16="http://schemas.microsoft.com/office/drawing/2014/main" id="{F85A910C-A2AF-4A7F-810E-865A55858348}"/>
                </a:ext>
              </a:extLst>
            </p:cNvPr>
            <p:cNvSpPr txBox="1"/>
            <p:nvPr/>
          </p:nvSpPr>
          <p:spPr>
            <a:xfrm>
              <a:off x="3106243" y="1694256"/>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Name</a:t>
              </a:r>
            </a:p>
          </p:txBody>
        </p:sp>
        <p:sp>
          <p:nvSpPr>
            <p:cNvPr id="24" name="Rectangle 23">
              <a:extLst>
                <a:ext uri="{FF2B5EF4-FFF2-40B4-BE49-F238E27FC236}">
                  <a16:creationId xmlns:a16="http://schemas.microsoft.com/office/drawing/2014/main" id="{0B1D2322-04CE-46A5-ABE6-103E3B81FD7E}"/>
                </a:ext>
              </a:extLst>
            </p:cNvPr>
            <p:cNvSpPr/>
            <p:nvPr/>
          </p:nvSpPr>
          <p:spPr>
            <a:xfrm>
              <a:off x="3212803" y="2178237"/>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number&gt; (required)</a:t>
              </a:r>
            </a:p>
          </p:txBody>
        </p:sp>
        <p:sp>
          <p:nvSpPr>
            <p:cNvPr id="25" name="TextBox 24">
              <a:extLst>
                <a:ext uri="{FF2B5EF4-FFF2-40B4-BE49-F238E27FC236}">
                  <a16:creationId xmlns:a16="http://schemas.microsoft.com/office/drawing/2014/main" id="{D4C13995-FE80-47CE-A2E3-531D59687460}"/>
                </a:ext>
              </a:extLst>
            </p:cNvPr>
            <p:cNvSpPr txBox="1"/>
            <p:nvPr/>
          </p:nvSpPr>
          <p:spPr>
            <a:xfrm>
              <a:off x="3106243" y="2009153"/>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Number</a:t>
              </a:r>
            </a:p>
          </p:txBody>
        </p:sp>
        <p:sp>
          <p:nvSpPr>
            <p:cNvPr id="47" name="Rectangle: Rounded Corners 46">
              <a:extLst>
                <a:ext uri="{FF2B5EF4-FFF2-40B4-BE49-F238E27FC236}">
                  <a16:creationId xmlns:a16="http://schemas.microsoft.com/office/drawing/2014/main" id="{CC2A1B43-8870-48DF-BE79-27F86DBA530F}"/>
                </a:ext>
              </a:extLst>
            </p:cNvPr>
            <p:cNvSpPr/>
            <p:nvPr/>
          </p:nvSpPr>
          <p:spPr>
            <a:xfrm>
              <a:off x="3086365" y="1126317"/>
              <a:ext cx="2999780" cy="1661461"/>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135EACD4-B365-4192-AE21-D72DA07BBDBC}"/>
                </a:ext>
              </a:extLst>
            </p:cNvPr>
            <p:cNvSpPr txBox="1"/>
            <p:nvPr/>
          </p:nvSpPr>
          <p:spPr>
            <a:xfrm>
              <a:off x="3117440" y="120289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Details</a:t>
              </a:r>
            </a:p>
          </p:txBody>
        </p:sp>
        <p:grpSp>
          <p:nvGrpSpPr>
            <p:cNvPr id="145" name="Group 144">
              <a:extLst>
                <a:ext uri="{FF2B5EF4-FFF2-40B4-BE49-F238E27FC236}">
                  <a16:creationId xmlns:a16="http://schemas.microsoft.com/office/drawing/2014/main" id="{F114FF77-ADD7-4E74-AA06-6F14491DF324}"/>
                </a:ext>
              </a:extLst>
            </p:cNvPr>
            <p:cNvGrpSpPr/>
            <p:nvPr/>
          </p:nvGrpSpPr>
          <p:grpSpPr>
            <a:xfrm>
              <a:off x="3086365" y="2991402"/>
              <a:ext cx="3015459" cy="1429618"/>
              <a:chOff x="3086365" y="2602490"/>
              <a:chExt cx="3015459" cy="1429618"/>
            </a:xfrm>
          </p:grpSpPr>
          <p:grpSp>
            <p:nvGrpSpPr>
              <p:cNvPr id="39" name="Group 38">
                <a:extLst>
                  <a:ext uri="{FF2B5EF4-FFF2-40B4-BE49-F238E27FC236}">
                    <a16:creationId xmlns:a16="http://schemas.microsoft.com/office/drawing/2014/main" id="{E38E7810-8636-4872-A774-CA129A15AE33}"/>
                  </a:ext>
                </a:extLst>
              </p:cNvPr>
              <p:cNvGrpSpPr/>
              <p:nvPr/>
            </p:nvGrpSpPr>
            <p:grpSpPr>
              <a:xfrm>
                <a:off x="3227451" y="2825410"/>
                <a:ext cx="2728204" cy="803317"/>
                <a:chOff x="5544619" y="3568658"/>
                <a:chExt cx="2728204" cy="803317"/>
              </a:xfrm>
            </p:grpSpPr>
            <p:sp>
              <p:nvSpPr>
                <p:cNvPr id="29" name="Oval 28">
                  <a:extLst>
                    <a:ext uri="{FF2B5EF4-FFF2-40B4-BE49-F238E27FC236}">
                      <a16:creationId xmlns:a16="http://schemas.microsoft.com/office/drawing/2014/main" id="{28A6F950-B78B-4A38-8F80-B67053E62096}"/>
                    </a:ext>
                  </a:extLst>
                </p:cNvPr>
                <p:cNvSpPr>
                  <a:spLocks noChangeAspect="1"/>
                </p:cNvSpPr>
                <p:nvPr/>
              </p:nvSpPr>
              <p:spPr>
                <a:xfrm>
                  <a:off x="5544619"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FB12C1-0D30-498E-8641-411B47201DCC}"/>
                    </a:ext>
                  </a:extLst>
                </p:cNvPr>
                <p:cNvSpPr txBox="1"/>
                <p:nvPr/>
              </p:nvSpPr>
              <p:spPr>
                <a:xfrm>
                  <a:off x="5591536" y="3568658"/>
                  <a:ext cx="283772"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All</a:t>
                  </a:r>
                </a:p>
              </p:txBody>
            </p:sp>
            <p:sp>
              <p:nvSpPr>
                <p:cNvPr id="32" name="Oval 31">
                  <a:extLst>
                    <a:ext uri="{FF2B5EF4-FFF2-40B4-BE49-F238E27FC236}">
                      <a16:creationId xmlns:a16="http://schemas.microsoft.com/office/drawing/2014/main" id="{CA04F35F-C0E8-4CCC-B2EE-98BC0FC9A312}"/>
                    </a:ext>
                  </a:extLst>
                </p:cNvPr>
                <p:cNvSpPr>
                  <a:spLocks noChangeAspect="1"/>
                </p:cNvSpPr>
                <p:nvPr/>
              </p:nvSpPr>
              <p:spPr>
                <a:xfrm>
                  <a:off x="5892713"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4738C4-1932-4936-830C-0B6540FA6398}"/>
                    </a:ext>
                  </a:extLst>
                </p:cNvPr>
                <p:cNvSpPr txBox="1"/>
                <p:nvPr/>
              </p:nvSpPr>
              <p:spPr>
                <a:xfrm>
                  <a:off x="5939630" y="3568658"/>
                  <a:ext cx="894549"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Model Categories</a:t>
                  </a:r>
                </a:p>
              </p:txBody>
            </p:sp>
            <p:sp>
              <p:nvSpPr>
                <p:cNvPr id="34" name="Oval 33">
                  <a:extLst>
                    <a:ext uri="{FF2B5EF4-FFF2-40B4-BE49-F238E27FC236}">
                      <a16:creationId xmlns:a16="http://schemas.microsoft.com/office/drawing/2014/main" id="{E3A662EE-15F3-4020-BF87-59C8D0A02345}"/>
                    </a:ext>
                  </a:extLst>
                </p:cNvPr>
                <p:cNvSpPr>
                  <a:spLocks noChangeAspect="1"/>
                </p:cNvSpPr>
                <p:nvPr/>
              </p:nvSpPr>
              <p:spPr>
                <a:xfrm>
                  <a:off x="6883981"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63754C7-05B2-4F1F-BEB3-EC5FB40B6008}"/>
                    </a:ext>
                  </a:extLst>
                </p:cNvPr>
                <p:cNvSpPr txBox="1"/>
                <p:nvPr/>
              </p:nvSpPr>
              <p:spPr>
                <a:xfrm>
                  <a:off x="6930898" y="3568658"/>
                  <a:ext cx="110344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Annotation Categories</a:t>
                  </a:r>
                </a:p>
              </p:txBody>
            </p:sp>
            <p:sp>
              <p:nvSpPr>
                <p:cNvPr id="36" name="Rectangle 35">
                  <a:extLst>
                    <a:ext uri="{FF2B5EF4-FFF2-40B4-BE49-F238E27FC236}">
                      <a16:creationId xmlns:a16="http://schemas.microsoft.com/office/drawing/2014/main" id="{BE949E28-1936-4FC9-BF3B-B3958A5C271C}"/>
                    </a:ext>
                  </a:extLst>
                </p:cNvPr>
                <p:cNvSpPr/>
                <p:nvPr/>
              </p:nvSpPr>
              <p:spPr>
                <a:xfrm>
                  <a:off x="5555816" y="3768713"/>
                  <a:ext cx="2717007" cy="603262"/>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i="1" dirty="0" err="1">
                      <a:solidFill>
                        <a:schemeClr val="bg1">
                          <a:lumMod val="50000"/>
                        </a:schemeClr>
                      </a:solidFill>
                      <a:latin typeface="Arial" panose="020B0604020202020204" pitchFamily="34" charset="0"/>
                      <a:cs typeface="Arial" panose="020B0604020202020204" pitchFamily="34" charset="0"/>
                    </a:rPr>
                    <a:t>Columns;Ducts;Grids</a:t>
                  </a:r>
                  <a:r>
                    <a:rPr lang="en-US" sz="600" i="1" dirty="0">
                      <a:solidFill>
                        <a:schemeClr val="bg1">
                          <a:lumMod val="50000"/>
                        </a:schemeClr>
                      </a:solidFill>
                      <a:latin typeface="Arial" panose="020B0604020202020204" pitchFamily="34" charset="0"/>
                      <a:cs typeface="Arial" panose="020B0604020202020204" pitchFamily="34" charset="0"/>
                    </a:rPr>
                    <a:t> </a:t>
                  </a:r>
                  <a:endParaRPr lang="en-US" sz="500" i="1" dirty="0">
                    <a:solidFill>
                      <a:schemeClr val="bg1">
                        <a:lumMod val="50000"/>
                      </a:schemeClr>
                    </a:solidFill>
                    <a:latin typeface="Arial" panose="020B0604020202020204" pitchFamily="34" charset="0"/>
                    <a:cs typeface="Arial" panose="020B0604020202020204" pitchFamily="34" charset="0"/>
                  </a:endParaRPr>
                </a:p>
              </p:txBody>
            </p:sp>
          </p:grpSp>
          <p:sp>
            <p:nvSpPr>
              <p:cNvPr id="37" name="Rectangle: Rounded Corners 36">
                <a:hlinkClick r:id="" action="ppaction://hlinkshowjump?jump=nextslide"/>
                <a:extLst>
                  <a:ext uri="{FF2B5EF4-FFF2-40B4-BE49-F238E27FC236}">
                    <a16:creationId xmlns:a16="http://schemas.microsoft.com/office/drawing/2014/main" id="{7BFBA77C-4E39-429F-8341-26DE9BA6E2C4}"/>
                  </a:ext>
                </a:extLst>
              </p:cNvPr>
              <p:cNvSpPr/>
              <p:nvPr/>
            </p:nvSpPr>
            <p:spPr>
              <a:xfrm>
                <a:off x="5480246" y="3831716"/>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Save</a:t>
                </a:r>
              </a:p>
            </p:txBody>
          </p:sp>
          <p:sp>
            <p:nvSpPr>
              <p:cNvPr id="38" name="Rectangle: Rounded Corners 37">
                <a:hlinkClick r:id="" action="ppaction://hlinkshowjump?jump=nextslide"/>
                <a:extLst>
                  <a:ext uri="{FF2B5EF4-FFF2-40B4-BE49-F238E27FC236}">
                    <a16:creationId xmlns:a16="http://schemas.microsoft.com/office/drawing/2014/main" id="{CCC65F0D-2533-49ED-B32F-3D1959E089E8}"/>
                  </a:ext>
                </a:extLst>
              </p:cNvPr>
              <p:cNvSpPr/>
              <p:nvPr/>
            </p:nvSpPr>
            <p:spPr>
              <a:xfrm>
                <a:off x="3227451" y="3831716"/>
                <a:ext cx="973572" cy="20039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Import Settings</a:t>
                </a:r>
              </a:p>
            </p:txBody>
          </p:sp>
          <p:sp>
            <p:nvSpPr>
              <p:cNvPr id="40" name="TextBox 39">
                <a:extLst>
                  <a:ext uri="{FF2B5EF4-FFF2-40B4-BE49-F238E27FC236}">
                    <a16:creationId xmlns:a16="http://schemas.microsoft.com/office/drawing/2014/main" id="{D0822B2E-DD67-4AAF-BE7D-CEC27B5406EA}"/>
                  </a:ext>
                </a:extLst>
              </p:cNvPr>
              <p:cNvSpPr txBox="1"/>
              <p:nvPr/>
            </p:nvSpPr>
            <p:spPr>
              <a:xfrm>
                <a:off x="3117440" y="2656862"/>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Scope</a:t>
                </a:r>
              </a:p>
            </p:txBody>
          </p:sp>
          <p:sp>
            <p:nvSpPr>
              <p:cNvPr id="49" name="Rectangle: Rounded Corners 48">
                <a:extLst>
                  <a:ext uri="{FF2B5EF4-FFF2-40B4-BE49-F238E27FC236}">
                    <a16:creationId xmlns:a16="http://schemas.microsoft.com/office/drawing/2014/main" id="{ACBE481D-1094-4DF7-8CCA-DDCC7B19040A}"/>
                  </a:ext>
                </a:extLst>
              </p:cNvPr>
              <p:cNvSpPr/>
              <p:nvPr/>
            </p:nvSpPr>
            <p:spPr>
              <a:xfrm>
                <a:off x="3086365" y="2602490"/>
                <a:ext cx="2999780" cy="1134357"/>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hlinkClick r:id="" action="ppaction://hlinkshowjump?jump=nextslide"/>
                <a:extLst>
                  <a:ext uri="{FF2B5EF4-FFF2-40B4-BE49-F238E27FC236}">
                    <a16:creationId xmlns:a16="http://schemas.microsoft.com/office/drawing/2014/main" id="{C30104BE-F607-44C0-8C1E-07B9F1F9CAEB}"/>
                  </a:ext>
                </a:extLst>
              </p:cNvPr>
              <p:cNvSpPr/>
              <p:nvPr/>
            </p:nvSpPr>
            <p:spPr>
              <a:xfrm>
                <a:off x="4781611" y="3831716"/>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Cancel</a:t>
                </a:r>
              </a:p>
            </p:txBody>
          </p:sp>
        </p:grpSp>
        <p:sp>
          <p:nvSpPr>
            <p:cNvPr id="146" name="Rectangle 145">
              <a:extLst>
                <a:ext uri="{FF2B5EF4-FFF2-40B4-BE49-F238E27FC236}">
                  <a16:creationId xmlns:a16="http://schemas.microsoft.com/office/drawing/2014/main" id="{185386C4-8622-41BB-864B-3298A473BE0B}"/>
                </a:ext>
              </a:extLst>
            </p:cNvPr>
            <p:cNvSpPr/>
            <p:nvPr/>
          </p:nvSpPr>
          <p:spPr>
            <a:xfrm>
              <a:off x="3212803" y="250342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number&gt; (optional)</a:t>
              </a:r>
            </a:p>
          </p:txBody>
        </p:sp>
        <p:sp>
          <p:nvSpPr>
            <p:cNvPr id="147" name="TextBox 146">
              <a:extLst>
                <a:ext uri="{FF2B5EF4-FFF2-40B4-BE49-F238E27FC236}">
                  <a16:creationId xmlns:a16="http://schemas.microsoft.com/office/drawing/2014/main" id="{6A56E9AB-E807-4BEB-B579-9101B3A4B253}"/>
                </a:ext>
              </a:extLst>
            </p:cNvPr>
            <p:cNvSpPr txBox="1"/>
            <p:nvPr/>
          </p:nvSpPr>
          <p:spPr>
            <a:xfrm>
              <a:off x="3106243" y="233433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External Project ID</a:t>
              </a:r>
            </a:p>
          </p:txBody>
        </p:sp>
      </p:grpSp>
    </p:spTree>
    <p:extLst>
      <p:ext uri="{BB962C8B-B14F-4D97-AF65-F5344CB8AC3E}">
        <p14:creationId xmlns:p14="http://schemas.microsoft.com/office/powerpoint/2010/main" val="196531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01F3-B390-332B-B7BD-490FCE3D7B64}"/>
              </a:ext>
            </a:extLst>
          </p:cNvPr>
          <p:cNvSpPr>
            <a:spLocks noGrp="1"/>
          </p:cNvSpPr>
          <p:nvPr>
            <p:ph type="title"/>
          </p:nvPr>
        </p:nvSpPr>
        <p:spPr/>
        <p:txBody>
          <a:bodyPr/>
          <a:lstStyle/>
          <a:p>
            <a:r>
              <a:rPr lang="en-US" dirty="0"/>
              <a:t>Revision #3</a:t>
            </a:r>
          </a:p>
        </p:txBody>
      </p:sp>
      <p:sp>
        <p:nvSpPr>
          <p:cNvPr id="3" name="Text Placeholder 2">
            <a:extLst>
              <a:ext uri="{FF2B5EF4-FFF2-40B4-BE49-F238E27FC236}">
                <a16:creationId xmlns:a16="http://schemas.microsoft.com/office/drawing/2014/main" id="{4550C503-26D4-6DBD-AE36-98362F3469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987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910-18B6-4658-A834-36CC972A571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F8B2DE-B38F-440F-BC3B-49AA981B3FA5}"/>
              </a:ext>
            </a:extLst>
          </p:cNvPr>
          <p:cNvPicPr>
            <a:picLocks noChangeAspect="1"/>
          </p:cNvPicPr>
          <p:nvPr/>
        </p:nvPicPr>
        <p:blipFill>
          <a:blip r:embed="rId2"/>
          <a:stretch>
            <a:fillRect/>
          </a:stretch>
        </p:blipFill>
        <p:spPr>
          <a:xfrm>
            <a:off x="-14915" y="0"/>
            <a:ext cx="12192000" cy="6858000"/>
          </a:xfrm>
          <a:prstGeom prst="rect">
            <a:avLst/>
          </a:prstGeom>
        </p:spPr>
      </p:pic>
      <p:sp>
        <p:nvSpPr>
          <p:cNvPr id="6" name="Rectangle 5">
            <a:extLst>
              <a:ext uri="{FF2B5EF4-FFF2-40B4-BE49-F238E27FC236}">
                <a16:creationId xmlns:a16="http://schemas.microsoft.com/office/drawing/2014/main" id="{DD753CCA-A1A2-4DDD-9EED-2EE948281EA9}"/>
              </a:ext>
            </a:extLst>
          </p:cNvPr>
          <p:cNvSpPr/>
          <p:nvPr/>
        </p:nvSpPr>
        <p:spPr>
          <a:xfrm>
            <a:off x="278297" y="219075"/>
            <a:ext cx="5910548" cy="46196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8AFFFC91-419B-4D06-90E5-98D3E50113F8}"/>
              </a:ext>
            </a:extLst>
          </p:cNvPr>
          <p:cNvSpPr txBox="1"/>
          <p:nvPr/>
        </p:nvSpPr>
        <p:spPr>
          <a:xfrm>
            <a:off x="5605495"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sp>
        <p:nvSpPr>
          <p:cNvPr id="107" name="TextBox 106">
            <a:extLst>
              <a:ext uri="{FF2B5EF4-FFF2-40B4-BE49-F238E27FC236}">
                <a16:creationId xmlns:a16="http://schemas.microsoft.com/office/drawing/2014/main" id="{655B20D5-BB0D-4420-8308-00D0A9FE9E3C}"/>
              </a:ext>
            </a:extLst>
          </p:cNvPr>
          <p:cNvSpPr txBox="1"/>
          <p:nvPr/>
        </p:nvSpPr>
        <p:spPr>
          <a:xfrm>
            <a:off x="9726278"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grpSp>
        <p:nvGrpSpPr>
          <p:cNvPr id="95" name="Group 94">
            <a:extLst>
              <a:ext uri="{FF2B5EF4-FFF2-40B4-BE49-F238E27FC236}">
                <a16:creationId xmlns:a16="http://schemas.microsoft.com/office/drawing/2014/main" id="{1FEDF1FA-ECC4-4E3F-978D-C0135A0AD92B}"/>
              </a:ext>
            </a:extLst>
          </p:cNvPr>
          <p:cNvGrpSpPr/>
          <p:nvPr/>
        </p:nvGrpSpPr>
        <p:grpSpPr>
          <a:xfrm>
            <a:off x="7049920" y="925635"/>
            <a:ext cx="3160644" cy="1670229"/>
            <a:chOff x="7049920" y="925635"/>
            <a:chExt cx="3160644" cy="1670229"/>
          </a:xfrm>
        </p:grpSpPr>
        <p:sp>
          <p:nvSpPr>
            <p:cNvPr id="62" name="Rectangle 61">
              <a:extLst>
                <a:ext uri="{FF2B5EF4-FFF2-40B4-BE49-F238E27FC236}">
                  <a16:creationId xmlns:a16="http://schemas.microsoft.com/office/drawing/2014/main" id="{9E4F9567-447A-4751-A157-840367A8E069}"/>
                </a:ext>
              </a:extLst>
            </p:cNvPr>
            <p:cNvSpPr/>
            <p:nvPr/>
          </p:nvSpPr>
          <p:spPr>
            <a:xfrm>
              <a:off x="7049920" y="1064781"/>
              <a:ext cx="3160644" cy="1531083"/>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C46CFBAB-270C-483A-B36A-821FE27EEBD8}"/>
                </a:ext>
              </a:extLst>
            </p:cNvPr>
            <p:cNvSpPr/>
            <p:nvPr/>
          </p:nvSpPr>
          <p:spPr>
            <a:xfrm>
              <a:off x="7049920"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Notes</a:t>
              </a:r>
            </a:p>
          </p:txBody>
        </p:sp>
        <p:sp>
          <p:nvSpPr>
            <p:cNvPr id="65" name="Rectangle: Rounded Corners 64">
              <a:hlinkClick r:id="" action="ppaction://hlinkshowjump?jump=nextslide"/>
              <a:extLst>
                <a:ext uri="{FF2B5EF4-FFF2-40B4-BE49-F238E27FC236}">
                  <a16:creationId xmlns:a16="http://schemas.microsoft.com/office/drawing/2014/main" id="{CC4E4287-3010-4EA1-B7AE-1E23F8A212A1}"/>
                </a:ext>
              </a:extLst>
            </p:cNvPr>
            <p:cNvSpPr/>
            <p:nvPr/>
          </p:nvSpPr>
          <p:spPr>
            <a:xfrm>
              <a:off x="9524532" y="2316353"/>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Save</a:t>
              </a:r>
            </a:p>
          </p:txBody>
        </p:sp>
        <p:sp>
          <p:nvSpPr>
            <p:cNvPr id="68" name="Rectangle 67">
              <a:extLst>
                <a:ext uri="{FF2B5EF4-FFF2-40B4-BE49-F238E27FC236}">
                  <a16:creationId xmlns:a16="http://schemas.microsoft.com/office/drawing/2014/main" id="{4D59D39C-904D-4730-977F-D3789B52E4A4}"/>
                </a:ext>
              </a:extLst>
            </p:cNvPr>
            <p:cNvSpPr/>
            <p:nvPr/>
          </p:nvSpPr>
          <p:spPr>
            <a:xfrm>
              <a:off x="7252326" y="154773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user note (optional)&gt;</a:t>
              </a:r>
            </a:p>
          </p:txBody>
        </p:sp>
        <p:sp>
          <p:nvSpPr>
            <p:cNvPr id="69" name="TextBox 68">
              <a:extLst>
                <a:ext uri="{FF2B5EF4-FFF2-40B4-BE49-F238E27FC236}">
                  <a16:creationId xmlns:a16="http://schemas.microsoft.com/office/drawing/2014/main" id="{DD3A16D0-377B-4EBE-A5FF-82CE69498709}"/>
                </a:ext>
              </a:extLst>
            </p:cNvPr>
            <p:cNvSpPr txBox="1"/>
            <p:nvPr/>
          </p:nvSpPr>
          <p:spPr>
            <a:xfrm>
              <a:off x="7150529" y="137864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User Note</a:t>
              </a:r>
            </a:p>
          </p:txBody>
        </p:sp>
        <p:sp>
          <p:nvSpPr>
            <p:cNvPr id="75" name="Rectangle: Rounded Corners 74">
              <a:extLst>
                <a:ext uri="{FF2B5EF4-FFF2-40B4-BE49-F238E27FC236}">
                  <a16:creationId xmlns:a16="http://schemas.microsoft.com/office/drawing/2014/main" id="{B7C39A2A-C74D-42BF-80A0-6FB55687DA3C}"/>
                </a:ext>
              </a:extLst>
            </p:cNvPr>
            <p:cNvSpPr/>
            <p:nvPr/>
          </p:nvSpPr>
          <p:spPr>
            <a:xfrm>
              <a:off x="7150529" y="1126318"/>
              <a:ext cx="2999780" cy="1078423"/>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3682093-FA16-4B4F-8779-6E435F145A94}"/>
                </a:ext>
              </a:extLst>
            </p:cNvPr>
            <p:cNvSpPr txBox="1"/>
            <p:nvPr/>
          </p:nvSpPr>
          <p:spPr>
            <a:xfrm>
              <a:off x="7161726" y="120289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Notes</a:t>
              </a:r>
            </a:p>
          </p:txBody>
        </p:sp>
        <p:sp>
          <p:nvSpPr>
            <p:cNvPr id="78" name="Rectangle: Rounded Corners 77">
              <a:hlinkClick r:id="" action="ppaction://hlinkshowjump?jump=nextslide"/>
              <a:extLst>
                <a:ext uri="{FF2B5EF4-FFF2-40B4-BE49-F238E27FC236}">
                  <a16:creationId xmlns:a16="http://schemas.microsoft.com/office/drawing/2014/main" id="{C797E666-0465-4E04-8B8D-0959574C341D}"/>
                </a:ext>
              </a:extLst>
            </p:cNvPr>
            <p:cNvSpPr/>
            <p:nvPr/>
          </p:nvSpPr>
          <p:spPr>
            <a:xfrm>
              <a:off x="8825897" y="2316353"/>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Cancel</a:t>
              </a:r>
            </a:p>
          </p:txBody>
        </p:sp>
        <p:sp>
          <p:nvSpPr>
            <p:cNvPr id="92" name="Rectangle 91">
              <a:extLst>
                <a:ext uri="{FF2B5EF4-FFF2-40B4-BE49-F238E27FC236}">
                  <a16:creationId xmlns:a16="http://schemas.microsoft.com/office/drawing/2014/main" id="{CF2BFC28-4D1E-48EF-B59C-24FA8EF43CF3}"/>
                </a:ext>
              </a:extLst>
            </p:cNvPr>
            <p:cNvSpPr/>
            <p:nvPr/>
          </p:nvSpPr>
          <p:spPr>
            <a:xfrm>
              <a:off x="7252326" y="1863340"/>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note (optional)&gt;</a:t>
              </a:r>
            </a:p>
          </p:txBody>
        </p:sp>
        <p:sp>
          <p:nvSpPr>
            <p:cNvPr id="93" name="TextBox 92">
              <a:extLst>
                <a:ext uri="{FF2B5EF4-FFF2-40B4-BE49-F238E27FC236}">
                  <a16:creationId xmlns:a16="http://schemas.microsoft.com/office/drawing/2014/main" id="{24C3E814-EC5B-458D-B610-E627099C3B5A}"/>
                </a:ext>
              </a:extLst>
            </p:cNvPr>
            <p:cNvSpPr txBox="1"/>
            <p:nvPr/>
          </p:nvSpPr>
          <p:spPr>
            <a:xfrm>
              <a:off x="7150529" y="1694256"/>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Note</a:t>
              </a:r>
            </a:p>
          </p:txBody>
        </p:sp>
      </p:grpSp>
      <p:grpSp>
        <p:nvGrpSpPr>
          <p:cNvPr id="96" name="Group 95">
            <a:extLst>
              <a:ext uri="{FF2B5EF4-FFF2-40B4-BE49-F238E27FC236}">
                <a16:creationId xmlns:a16="http://schemas.microsoft.com/office/drawing/2014/main" id="{BA13A2AB-9C76-4972-9356-B570B40F4E73}"/>
              </a:ext>
            </a:extLst>
          </p:cNvPr>
          <p:cNvGrpSpPr/>
          <p:nvPr/>
        </p:nvGrpSpPr>
        <p:grpSpPr>
          <a:xfrm>
            <a:off x="7049920" y="3025465"/>
            <a:ext cx="3160644" cy="806251"/>
            <a:chOff x="7049920" y="925635"/>
            <a:chExt cx="3160644" cy="806251"/>
          </a:xfrm>
        </p:grpSpPr>
        <p:sp>
          <p:nvSpPr>
            <p:cNvPr id="97" name="Rectangle 96">
              <a:extLst>
                <a:ext uri="{FF2B5EF4-FFF2-40B4-BE49-F238E27FC236}">
                  <a16:creationId xmlns:a16="http://schemas.microsoft.com/office/drawing/2014/main" id="{69C65C62-6953-4B6E-AD40-91E620FDDAC0}"/>
                </a:ext>
              </a:extLst>
            </p:cNvPr>
            <p:cNvSpPr/>
            <p:nvPr/>
          </p:nvSpPr>
          <p:spPr>
            <a:xfrm>
              <a:off x="7049920" y="1064781"/>
              <a:ext cx="3160644" cy="667105"/>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5153C031-9ACD-4428-AE32-EBF74940F7FE}"/>
                </a:ext>
              </a:extLst>
            </p:cNvPr>
            <p:cNvSpPr/>
            <p:nvPr/>
          </p:nvSpPr>
          <p:spPr>
            <a:xfrm>
              <a:off x="7049920"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Progress</a:t>
              </a:r>
            </a:p>
          </p:txBody>
        </p:sp>
        <p:sp>
          <p:nvSpPr>
            <p:cNvPr id="102" name="Rectangle: Rounded Corners 101">
              <a:extLst>
                <a:ext uri="{FF2B5EF4-FFF2-40B4-BE49-F238E27FC236}">
                  <a16:creationId xmlns:a16="http://schemas.microsoft.com/office/drawing/2014/main" id="{6CD0A41D-FA32-4F17-A5A9-AA7D00988446}"/>
                </a:ext>
              </a:extLst>
            </p:cNvPr>
            <p:cNvSpPr/>
            <p:nvPr/>
          </p:nvSpPr>
          <p:spPr>
            <a:xfrm>
              <a:off x="7150529" y="1315172"/>
              <a:ext cx="2999780" cy="245959"/>
            </a:xfrm>
            <a:prstGeom prst="roundRect">
              <a:avLst>
                <a:gd name="adj" fmla="val 5201"/>
              </a:avLst>
            </a:prstGeom>
            <a:gradFill flip="none" rotWithShape="1">
              <a:gsLst>
                <a:gs pos="0">
                  <a:srgbClr val="FF522F"/>
                </a:gs>
                <a:gs pos="54000">
                  <a:srgbClr val="FF522F"/>
                </a:gs>
                <a:gs pos="54000">
                  <a:schemeClr val="bg1">
                    <a:lumMod val="95000"/>
                  </a:schemeClr>
                </a:gs>
              </a:gsLst>
              <a:lin ang="0" scaled="1"/>
              <a:tileRect/>
            </a:grad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1496BC2E-728B-46DA-AFA1-B12C05AB605F}"/>
                </a:ext>
              </a:extLst>
            </p:cNvPr>
            <p:cNvSpPr txBox="1"/>
            <p:nvPr/>
          </p:nvSpPr>
          <p:spPr>
            <a:xfrm>
              <a:off x="7049920" y="1102792"/>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Log Progress</a:t>
              </a:r>
            </a:p>
          </p:txBody>
        </p:sp>
      </p:grpSp>
      <p:sp>
        <p:nvSpPr>
          <p:cNvPr id="79" name="TextBox 78">
            <a:extLst>
              <a:ext uri="{FF2B5EF4-FFF2-40B4-BE49-F238E27FC236}">
                <a16:creationId xmlns:a16="http://schemas.microsoft.com/office/drawing/2014/main" id="{0C6735BB-9A42-4458-A198-5DF09895225C}"/>
              </a:ext>
            </a:extLst>
          </p:cNvPr>
          <p:cNvSpPr txBox="1"/>
          <p:nvPr/>
        </p:nvSpPr>
        <p:spPr>
          <a:xfrm>
            <a:off x="9649781" y="1202898"/>
            <a:ext cx="1322784" cy="200055"/>
          </a:xfrm>
          <a:prstGeom prst="rect">
            <a:avLst/>
          </a:prstGeom>
          <a:noFill/>
        </p:spPr>
        <p:txBody>
          <a:bodyPr wrap="square" rtlCol="0">
            <a:spAutoFit/>
          </a:bodyPr>
          <a:lstStyle/>
          <a:p>
            <a:r>
              <a:rPr lang="en-US" sz="700" u="sng" dirty="0">
                <a:solidFill>
                  <a:schemeClr val="bg1">
                    <a:lumMod val="50000"/>
                  </a:schemeClr>
                </a:solidFill>
                <a:latin typeface="Arial" panose="020B0604020202020204" pitchFamily="34" charset="0"/>
                <a:cs typeface="Arial" panose="020B0604020202020204" pitchFamily="34" charset="0"/>
              </a:rPr>
              <a:t>Demo</a:t>
            </a:r>
          </a:p>
        </p:txBody>
      </p:sp>
      <p:grpSp>
        <p:nvGrpSpPr>
          <p:cNvPr id="133" name="Group 132">
            <a:extLst>
              <a:ext uri="{FF2B5EF4-FFF2-40B4-BE49-F238E27FC236}">
                <a16:creationId xmlns:a16="http://schemas.microsoft.com/office/drawing/2014/main" id="{A2B20267-65DD-4C4E-8977-BE161F24C2C5}"/>
              </a:ext>
            </a:extLst>
          </p:cNvPr>
          <p:cNvGrpSpPr/>
          <p:nvPr/>
        </p:nvGrpSpPr>
        <p:grpSpPr>
          <a:xfrm>
            <a:off x="9567638" y="219075"/>
            <a:ext cx="1667416" cy="492635"/>
            <a:chOff x="6196013" y="219075"/>
            <a:chExt cx="1667416" cy="492635"/>
          </a:xfrm>
        </p:grpSpPr>
        <p:sp>
          <p:nvSpPr>
            <p:cNvPr id="7" name="Rectangle 6">
              <a:extLst>
                <a:ext uri="{FF2B5EF4-FFF2-40B4-BE49-F238E27FC236}">
                  <a16:creationId xmlns:a16="http://schemas.microsoft.com/office/drawing/2014/main" id="{7C91AAA4-D085-45BF-9FE0-8EEB66675A16}"/>
                </a:ext>
              </a:extLst>
            </p:cNvPr>
            <p:cNvSpPr/>
            <p:nvPr/>
          </p:nvSpPr>
          <p:spPr>
            <a:xfrm>
              <a:off x="6196013" y="219075"/>
              <a:ext cx="1640652" cy="461963"/>
            </a:xfrm>
            <a:prstGeom prst="rect">
              <a:avLst/>
            </a:prstGeom>
            <a:no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istory with solid fill">
              <a:extLst>
                <a:ext uri="{FF2B5EF4-FFF2-40B4-BE49-F238E27FC236}">
                  <a16:creationId xmlns:a16="http://schemas.microsoft.com/office/drawing/2014/main" id="{85DC94A7-8A6F-43FA-ACDC-A7A12D5C3F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1392" y="240944"/>
              <a:ext cx="228600" cy="228600"/>
            </a:xfrm>
            <a:prstGeom prst="rect">
              <a:avLst/>
            </a:prstGeom>
          </p:spPr>
        </p:pic>
        <p:sp>
          <p:nvSpPr>
            <p:cNvPr id="12" name="TextBox 11">
              <a:extLst>
                <a:ext uri="{FF2B5EF4-FFF2-40B4-BE49-F238E27FC236}">
                  <a16:creationId xmlns:a16="http://schemas.microsoft.com/office/drawing/2014/main" id="{057B6FA7-9335-4D0E-B1D9-35BB33576E63}"/>
                </a:ext>
              </a:extLst>
            </p:cNvPr>
            <p:cNvSpPr txBox="1"/>
            <p:nvPr/>
          </p:nvSpPr>
          <p:spPr>
            <a:xfrm>
              <a:off x="6656580" y="542433"/>
              <a:ext cx="67032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Revit Logger</a:t>
              </a:r>
            </a:p>
          </p:txBody>
        </p:sp>
        <p:pic>
          <p:nvPicPr>
            <p:cNvPr id="55" name="Graphic 54" descr="Single gear with solid fill">
              <a:extLst>
                <a:ext uri="{FF2B5EF4-FFF2-40B4-BE49-F238E27FC236}">
                  <a16:creationId xmlns:a16="http://schemas.microsoft.com/office/drawing/2014/main" id="{20059527-C861-4FCA-AAB3-FCBF880F3D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8037" y="244872"/>
              <a:ext cx="228600" cy="228600"/>
            </a:xfrm>
            <a:prstGeom prst="rect">
              <a:avLst/>
            </a:prstGeom>
          </p:spPr>
        </p:pic>
        <p:pic>
          <p:nvPicPr>
            <p:cNvPr id="59" name="Graphic 58" descr="Clipboard with solid fill">
              <a:extLst>
                <a:ext uri="{FF2B5EF4-FFF2-40B4-BE49-F238E27FC236}">
                  <a16:creationId xmlns:a16="http://schemas.microsoft.com/office/drawing/2014/main" id="{27A8D2BA-18E9-4591-81EC-B34C7BC8BC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4541" y="226294"/>
              <a:ext cx="228600" cy="228600"/>
            </a:xfrm>
            <a:prstGeom prst="rect">
              <a:avLst/>
            </a:prstGeom>
          </p:spPr>
        </p:pic>
        <p:sp>
          <p:nvSpPr>
            <p:cNvPr id="109" name="TextBox 108">
              <a:extLst>
                <a:ext uri="{FF2B5EF4-FFF2-40B4-BE49-F238E27FC236}">
                  <a16:creationId xmlns:a16="http://schemas.microsoft.com/office/drawing/2014/main" id="{06E568B0-E13C-4419-9541-C11B6A486E5C}"/>
                </a:ext>
              </a:extLst>
            </p:cNvPr>
            <p:cNvSpPr txBox="1"/>
            <p:nvPr/>
          </p:nvSpPr>
          <p:spPr>
            <a:xfrm>
              <a:off x="6234711"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On/Off</a:t>
              </a:r>
            </a:p>
          </p:txBody>
        </p:sp>
        <p:sp>
          <p:nvSpPr>
            <p:cNvPr id="110" name="TextBox 109">
              <a:extLst>
                <a:ext uri="{FF2B5EF4-FFF2-40B4-BE49-F238E27FC236}">
                  <a16:creationId xmlns:a16="http://schemas.microsoft.com/office/drawing/2014/main" id="{CD04020C-DFAC-4FC2-834D-6AC18C3B1B1B}"/>
                </a:ext>
              </a:extLst>
            </p:cNvPr>
            <p:cNvSpPr txBox="1"/>
            <p:nvPr/>
          </p:nvSpPr>
          <p:spPr>
            <a:xfrm>
              <a:off x="6605858"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Notes</a:t>
              </a:r>
            </a:p>
          </p:txBody>
        </p:sp>
        <p:sp>
          <p:nvSpPr>
            <p:cNvPr id="111" name="TextBox 110">
              <a:extLst>
                <a:ext uri="{FF2B5EF4-FFF2-40B4-BE49-F238E27FC236}">
                  <a16:creationId xmlns:a16="http://schemas.microsoft.com/office/drawing/2014/main" id="{C5E4A257-919E-463C-A53A-E638ED322701}"/>
                </a:ext>
              </a:extLst>
            </p:cNvPr>
            <p:cNvSpPr txBox="1"/>
            <p:nvPr/>
          </p:nvSpPr>
          <p:spPr>
            <a:xfrm>
              <a:off x="6978515" y="431730"/>
              <a:ext cx="47168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Settings</a:t>
              </a:r>
            </a:p>
          </p:txBody>
        </p:sp>
        <p:pic>
          <p:nvPicPr>
            <p:cNvPr id="131" name="Graphic 130" descr="Open folder with solid fill">
              <a:extLst>
                <a:ext uri="{FF2B5EF4-FFF2-40B4-BE49-F238E27FC236}">
                  <a16:creationId xmlns:a16="http://schemas.microsoft.com/office/drawing/2014/main" id="{B845E64C-484D-4B5B-8AE3-AB3C8508C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282" y="242261"/>
              <a:ext cx="228600" cy="228600"/>
            </a:xfrm>
            <a:prstGeom prst="rect">
              <a:avLst/>
            </a:prstGeom>
          </p:spPr>
        </p:pic>
        <p:sp>
          <p:nvSpPr>
            <p:cNvPr id="132" name="TextBox 131">
              <a:extLst>
                <a:ext uri="{FF2B5EF4-FFF2-40B4-BE49-F238E27FC236}">
                  <a16:creationId xmlns:a16="http://schemas.microsoft.com/office/drawing/2014/main" id="{B1C5BAAB-0C8A-4106-9CFA-9DCFA93C51A5}"/>
                </a:ext>
              </a:extLst>
            </p:cNvPr>
            <p:cNvSpPr txBox="1"/>
            <p:nvPr/>
          </p:nvSpPr>
          <p:spPr>
            <a:xfrm>
              <a:off x="7330659" y="431730"/>
              <a:ext cx="532770" cy="246221"/>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Select From Log(s)</a:t>
              </a:r>
            </a:p>
          </p:txBody>
        </p:sp>
      </p:grpSp>
      <p:grpSp>
        <p:nvGrpSpPr>
          <p:cNvPr id="134" name="Group 133">
            <a:extLst>
              <a:ext uri="{FF2B5EF4-FFF2-40B4-BE49-F238E27FC236}">
                <a16:creationId xmlns:a16="http://schemas.microsoft.com/office/drawing/2014/main" id="{B46A1C1E-AA34-4A5E-9C54-927CF880487E}"/>
              </a:ext>
            </a:extLst>
          </p:cNvPr>
          <p:cNvGrpSpPr/>
          <p:nvPr/>
        </p:nvGrpSpPr>
        <p:grpSpPr>
          <a:xfrm>
            <a:off x="6216212" y="219075"/>
            <a:ext cx="1667416" cy="492635"/>
            <a:chOff x="6196013" y="219075"/>
            <a:chExt cx="1667416" cy="492635"/>
          </a:xfrm>
        </p:grpSpPr>
        <p:sp>
          <p:nvSpPr>
            <p:cNvPr id="135" name="Rectangle 134">
              <a:extLst>
                <a:ext uri="{FF2B5EF4-FFF2-40B4-BE49-F238E27FC236}">
                  <a16:creationId xmlns:a16="http://schemas.microsoft.com/office/drawing/2014/main" id="{A2093A1E-613B-4A19-8C1C-97D194633AEA}"/>
                </a:ext>
              </a:extLst>
            </p:cNvPr>
            <p:cNvSpPr/>
            <p:nvPr/>
          </p:nvSpPr>
          <p:spPr>
            <a:xfrm>
              <a:off x="6196013" y="219075"/>
              <a:ext cx="1640652" cy="461963"/>
            </a:xfrm>
            <a:prstGeom prst="rect">
              <a:avLst/>
            </a:prstGeom>
            <a:noFill/>
            <a:ln w="635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Graphic 135" descr="History with solid fill">
              <a:extLst>
                <a:ext uri="{FF2B5EF4-FFF2-40B4-BE49-F238E27FC236}">
                  <a16:creationId xmlns:a16="http://schemas.microsoft.com/office/drawing/2014/main" id="{1C5EBF69-CF5D-4F94-A04E-A585BE94CBE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1392" y="240944"/>
              <a:ext cx="228600" cy="228600"/>
            </a:xfrm>
            <a:prstGeom prst="rect">
              <a:avLst/>
            </a:prstGeom>
          </p:spPr>
        </p:pic>
        <p:sp>
          <p:nvSpPr>
            <p:cNvPr id="137" name="TextBox 136">
              <a:extLst>
                <a:ext uri="{FF2B5EF4-FFF2-40B4-BE49-F238E27FC236}">
                  <a16:creationId xmlns:a16="http://schemas.microsoft.com/office/drawing/2014/main" id="{301938A0-9FBB-411B-8747-B27D43784DF8}"/>
                </a:ext>
              </a:extLst>
            </p:cNvPr>
            <p:cNvSpPr txBox="1"/>
            <p:nvPr/>
          </p:nvSpPr>
          <p:spPr>
            <a:xfrm>
              <a:off x="6656580" y="542433"/>
              <a:ext cx="67032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Revit Logger</a:t>
              </a:r>
            </a:p>
          </p:txBody>
        </p:sp>
        <p:pic>
          <p:nvPicPr>
            <p:cNvPr id="138" name="Graphic 137" descr="Single gear with solid fill">
              <a:extLst>
                <a:ext uri="{FF2B5EF4-FFF2-40B4-BE49-F238E27FC236}">
                  <a16:creationId xmlns:a16="http://schemas.microsoft.com/office/drawing/2014/main" id="{76A77EB3-FCA1-4D39-A2B5-C82EE26DCE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8037" y="244872"/>
              <a:ext cx="228600" cy="228600"/>
            </a:xfrm>
            <a:prstGeom prst="rect">
              <a:avLst/>
            </a:prstGeom>
          </p:spPr>
        </p:pic>
        <p:pic>
          <p:nvPicPr>
            <p:cNvPr id="139" name="Graphic 138" descr="Clipboard with solid fill">
              <a:extLst>
                <a:ext uri="{FF2B5EF4-FFF2-40B4-BE49-F238E27FC236}">
                  <a16:creationId xmlns:a16="http://schemas.microsoft.com/office/drawing/2014/main" id="{CF1AE79A-CC94-45BE-931D-D1DDCDD5C9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94541" y="226294"/>
              <a:ext cx="228600" cy="228600"/>
            </a:xfrm>
            <a:prstGeom prst="rect">
              <a:avLst/>
            </a:prstGeom>
          </p:spPr>
        </p:pic>
        <p:sp>
          <p:nvSpPr>
            <p:cNvPr id="140" name="TextBox 139">
              <a:extLst>
                <a:ext uri="{FF2B5EF4-FFF2-40B4-BE49-F238E27FC236}">
                  <a16:creationId xmlns:a16="http://schemas.microsoft.com/office/drawing/2014/main" id="{DE2C59B0-24E4-411E-8F2F-77565700BB98}"/>
                </a:ext>
              </a:extLst>
            </p:cNvPr>
            <p:cNvSpPr txBox="1"/>
            <p:nvPr/>
          </p:nvSpPr>
          <p:spPr>
            <a:xfrm>
              <a:off x="6234711"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On/Off</a:t>
              </a:r>
            </a:p>
          </p:txBody>
        </p:sp>
        <p:sp>
          <p:nvSpPr>
            <p:cNvPr id="141" name="TextBox 140">
              <a:extLst>
                <a:ext uri="{FF2B5EF4-FFF2-40B4-BE49-F238E27FC236}">
                  <a16:creationId xmlns:a16="http://schemas.microsoft.com/office/drawing/2014/main" id="{C538B7D1-1799-414F-8091-6DDDC83405DB}"/>
                </a:ext>
              </a:extLst>
            </p:cNvPr>
            <p:cNvSpPr txBox="1"/>
            <p:nvPr/>
          </p:nvSpPr>
          <p:spPr>
            <a:xfrm>
              <a:off x="6605858" y="431730"/>
              <a:ext cx="404456"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Notes</a:t>
              </a:r>
            </a:p>
          </p:txBody>
        </p:sp>
        <p:sp>
          <p:nvSpPr>
            <p:cNvPr id="142" name="TextBox 141">
              <a:extLst>
                <a:ext uri="{FF2B5EF4-FFF2-40B4-BE49-F238E27FC236}">
                  <a16:creationId xmlns:a16="http://schemas.microsoft.com/office/drawing/2014/main" id="{C524A447-92B7-467A-B5B7-BC95F7CBADFC}"/>
                </a:ext>
              </a:extLst>
            </p:cNvPr>
            <p:cNvSpPr txBox="1"/>
            <p:nvPr/>
          </p:nvSpPr>
          <p:spPr>
            <a:xfrm>
              <a:off x="6978515" y="431730"/>
              <a:ext cx="471681" cy="169277"/>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Settings</a:t>
              </a:r>
            </a:p>
          </p:txBody>
        </p:sp>
        <p:pic>
          <p:nvPicPr>
            <p:cNvPr id="143" name="Graphic 142" descr="Open folder with solid fill">
              <a:extLst>
                <a:ext uri="{FF2B5EF4-FFF2-40B4-BE49-F238E27FC236}">
                  <a16:creationId xmlns:a16="http://schemas.microsoft.com/office/drawing/2014/main" id="{854831F6-CA9D-4D4D-BE22-91BE565DA4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92282" y="242261"/>
              <a:ext cx="228600" cy="228600"/>
            </a:xfrm>
            <a:prstGeom prst="rect">
              <a:avLst/>
            </a:prstGeom>
          </p:spPr>
        </p:pic>
        <p:sp>
          <p:nvSpPr>
            <p:cNvPr id="144" name="TextBox 143">
              <a:extLst>
                <a:ext uri="{FF2B5EF4-FFF2-40B4-BE49-F238E27FC236}">
                  <a16:creationId xmlns:a16="http://schemas.microsoft.com/office/drawing/2014/main" id="{F91568DB-1526-48A9-B5F9-370388D2AE8F}"/>
                </a:ext>
              </a:extLst>
            </p:cNvPr>
            <p:cNvSpPr txBox="1"/>
            <p:nvPr/>
          </p:nvSpPr>
          <p:spPr>
            <a:xfrm>
              <a:off x="7330659" y="431730"/>
              <a:ext cx="532770" cy="246221"/>
            </a:xfrm>
            <a:prstGeom prst="rect">
              <a:avLst/>
            </a:prstGeom>
            <a:noFill/>
          </p:spPr>
          <p:txBody>
            <a:bodyPr wrap="square" rtlCol="0">
              <a:spAutoFit/>
            </a:bodyPr>
            <a:lstStyle/>
            <a:p>
              <a:pPr algn="ctr"/>
              <a:r>
                <a:rPr lang="en-US" sz="500" dirty="0">
                  <a:latin typeface="Arial" panose="020B0604020202020204" pitchFamily="34" charset="0"/>
                  <a:cs typeface="Arial" panose="020B0604020202020204" pitchFamily="34" charset="0"/>
                </a:rPr>
                <a:t>Select From Log(s)</a:t>
              </a:r>
            </a:p>
          </p:txBody>
        </p:sp>
      </p:grpSp>
      <p:grpSp>
        <p:nvGrpSpPr>
          <p:cNvPr id="148" name="Group 147">
            <a:extLst>
              <a:ext uri="{FF2B5EF4-FFF2-40B4-BE49-F238E27FC236}">
                <a16:creationId xmlns:a16="http://schemas.microsoft.com/office/drawing/2014/main" id="{7EFB70C8-1C5D-409A-9843-41E16032D21E}"/>
              </a:ext>
            </a:extLst>
          </p:cNvPr>
          <p:cNvGrpSpPr/>
          <p:nvPr/>
        </p:nvGrpSpPr>
        <p:grpSpPr>
          <a:xfrm>
            <a:off x="3005634" y="292202"/>
            <a:ext cx="3160644" cy="3631125"/>
            <a:chOff x="3005634" y="925635"/>
            <a:chExt cx="3160644" cy="3631125"/>
          </a:xfrm>
        </p:grpSpPr>
        <p:sp>
          <p:nvSpPr>
            <p:cNvPr id="13" name="Rectangle 12">
              <a:extLst>
                <a:ext uri="{FF2B5EF4-FFF2-40B4-BE49-F238E27FC236}">
                  <a16:creationId xmlns:a16="http://schemas.microsoft.com/office/drawing/2014/main" id="{4DF97647-B4F2-402E-B03C-7F4C2A58F0E7}"/>
                </a:ext>
              </a:extLst>
            </p:cNvPr>
            <p:cNvSpPr/>
            <p:nvPr/>
          </p:nvSpPr>
          <p:spPr>
            <a:xfrm>
              <a:off x="3005634" y="1064781"/>
              <a:ext cx="3160644" cy="3491979"/>
            </a:xfrm>
            <a:prstGeom prst="rect">
              <a:avLst/>
            </a:prstGeom>
            <a:solidFill>
              <a:srgbClr val="FFFFFF"/>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F2967C-4C57-48C6-85E8-7C68942CA518}"/>
                </a:ext>
              </a:extLst>
            </p:cNvPr>
            <p:cNvSpPr/>
            <p:nvPr/>
          </p:nvSpPr>
          <p:spPr>
            <a:xfrm>
              <a:off x="3005634" y="925635"/>
              <a:ext cx="3160643" cy="139147"/>
            </a:xfrm>
            <a:prstGeom prst="rect">
              <a:avLst/>
            </a:prstGeom>
            <a:solidFill>
              <a:srgbClr val="FF307C"/>
            </a:solidFill>
            <a:ln>
              <a:solidFill>
                <a:srgbClr val="FF3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Arial" panose="020B0604020202020204" pitchFamily="34" charset="0"/>
                  <a:cs typeface="Arial" panose="020B0604020202020204" pitchFamily="34" charset="0"/>
                </a:rPr>
                <a:t>Revit Logger - Settings</a:t>
              </a:r>
            </a:p>
          </p:txBody>
        </p:sp>
        <p:sp>
          <p:nvSpPr>
            <p:cNvPr id="15" name="Rectangle 14">
              <a:extLst>
                <a:ext uri="{FF2B5EF4-FFF2-40B4-BE49-F238E27FC236}">
                  <a16:creationId xmlns:a16="http://schemas.microsoft.com/office/drawing/2014/main" id="{1669D99D-E5A0-45BD-BF2A-6841CB232182}"/>
                </a:ext>
              </a:extLst>
            </p:cNvPr>
            <p:cNvSpPr/>
            <p:nvPr/>
          </p:nvSpPr>
          <p:spPr>
            <a:xfrm>
              <a:off x="3212803" y="154773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&lt;pick a location to save logs&gt; (required)</a:t>
              </a:r>
            </a:p>
          </p:txBody>
        </p:sp>
        <p:sp>
          <p:nvSpPr>
            <p:cNvPr id="16" name="TextBox 15">
              <a:extLst>
                <a:ext uri="{FF2B5EF4-FFF2-40B4-BE49-F238E27FC236}">
                  <a16:creationId xmlns:a16="http://schemas.microsoft.com/office/drawing/2014/main" id="{690B47D7-4D46-4C75-AAA9-29A7D2B4AC18}"/>
                </a:ext>
              </a:extLst>
            </p:cNvPr>
            <p:cNvSpPr txBox="1"/>
            <p:nvPr/>
          </p:nvSpPr>
          <p:spPr>
            <a:xfrm>
              <a:off x="3106243" y="137864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Log Path</a:t>
              </a:r>
            </a:p>
          </p:txBody>
        </p:sp>
        <p:grpSp>
          <p:nvGrpSpPr>
            <p:cNvPr id="51" name="Group 50">
              <a:extLst>
                <a:ext uri="{FF2B5EF4-FFF2-40B4-BE49-F238E27FC236}">
                  <a16:creationId xmlns:a16="http://schemas.microsoft.com/office/drawing/2014/main" id="{E2FAB636-F6BA-42E0-AFA3-4F23A7F41F49}"/>
                </a:ext>
              </a:extLst>
            </p:cNvPr>
            <p:cNvGrpSpPr/>
            <p:nvPr/>
          </p:nvGrpSpPr>
          <p:grpSpPr>
            <a:xfrm>
              <a:off x="5791035" y="1547732"/>
              <a:ext cx="139147" cy="139147"/>
              <a:chOff x="8119400" y="2874967"/>
              <a:chExt cx="139147" cy="139147"/>
            </a:xfrm>
          </p:grpSpPr>
          <p:sp>
            <p:nvSpPr>
              <p:cNvPr id="17" name="Rectangle: Rounded Corners 16">
                <a:extLst>
                  <a:ext uri="{FF2B5EF4-FFF2-40B4-BE49-F238E27FC236}">
                    <a16:creationId xmlns:a16="http://schemas.microsoft.com/office/drawing/2014/main" id="{1ABDCD3D-E6A5-4885-BD38-B1110EEF1CAF}"/>
                  </a:ext>
                </a:extLst>
              </p:cNvPr>
              <p:cNvSpPr/>
              <p:nvPr/>
            </p:nvSpPr>
            <p:spPr>
              <a:xfrm>
                <a:off x="8119400" y="2874967"/>
                <a:ext cx="139147" cy="139147"/>
              </a:xfrm>
              <a:prstGeom prst="roundRect">
                <a:avLst/>
              </a:prstGeom>
              <a:solidFill>
                <a:srgbClr val="CCCCCC"/>
              </a:solid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8E5B936-9AED-4332-8314-D1246F1D14F5}"/>
                  </a:ext>
                </a:extLst>
              </p:cNvPr>
              <p:cNvGrpSpPr/>
              <p:nvPr/>
            </p:nvGrpSpPr>
            <p:grpSpPr>
              <a:xfrm>
                <a:off x="8137348" y="2972397"/>
                <a:ext cx="103250" cy="18288"/>
                <a:chOff x="6934200" y="2876550"/>
                <a:chExt cx="103250" cy="18288"/>
              </a:xfrm>
            </p:grpSpPr>
            <p:sp>
              <p:nvSpPr>
                <p:cNvPr id="18" name="Oval 17">
                  <a:extLst>
                    <a:ext uri="{FF2B5EF4-FFF2-40B4-BE49-F238E27FC236}">
                      <a16:creationId xmlns:a16="http://schemas.microsoft.com/office/drawing/2014/main" id="{EB0452A2-4FEE-4FAE-A3D4-E3D9F19E6B6D}"/>
                    </a:ext>
                  </a:extLst>
                </p:cNvPr>
                <p:cNvSpPr>
                  <a:spLocks noChangeAspect="1"/>
                </p:cNvSpPr>
                <p:nvPr/>
              </p:nvSpPr>
              <p:spPr>
                <a:xfrm>
                  <a:off x="6934200"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3D958F-2F21-4E56-99C6-06EC47C3295F}"/>
                    </a:ext>
                  </a:extLst>
                </p:cNvPr>
                <p:cNvSpPr>
                  <a:spLocks noChangeAspect="1"/>
                </p:cNvSpPr>
                <p:nvPr/>
              </p:nvSpPr>
              <p:spPr>
                <a:xfrm>
                  <a:off x="6974681"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F512E2B-E3E8-4197-A52C-02E5FE1DE216}"/>
                    </a:ext>
                  </a:extLst>
                </p:cNvPr>
                <p:cNvSpPr>
                  <a:spLocks noChangeAspect="1"/>
                </p:cNvSpPr>
                <p:nvPr/>
              </p:nvSpPr>
              <p:spPr>
                <a:xfrm>
                  <a:off x="7019162" y="2876550"/>
                  <a:ext cx="18288" cy="18288"/>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E1BEB08-CAAB-4FE2-AB43-7CD19BA2C9AD}"/>
                </a:ext>
              </a:extLst>
            </p:cNvPr>
            <p:cNvSpPr/>
            <p:nvPr/>
          </p:nvSpPr>
          <p:spPr>
            <a:xfrm>
              <a:off x="3212803" y="1863340"/>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name&gt; (required)</a:t>
              </a:r>
            </a:p>
          </p:txBody>
        </p:sp>
        <p:sp>
          <p:nvSpPr>
            <p:cNvPr id="23" name="TextBox 22">
              <a:extLst>
                <a:ext uri="{FF2B5EF4-FFF2-40B4-BE49-F238E27FC236}">
                  <a16:creationId xmlns:a16="http://schemas.microsoft.com/office/drawing/2014/main" id="{F85A910C-A2AF-4A7F-810E-865A55858348}"/>
                </a:ext>
              </a:extLst>
            </p:cNvPr>
            <p:cNvSpPr txBox="1"/>
            <p:nvPr/>
          </p:nvSpPr>
          <p:spPr>
            <a:xfrm>
              <a:off x="3106243" y="1694256"/>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Name</a:t>
              </a:r>
            </a:p>
          </p:txBody>
        </p:sp>
        <p:sp>
          <p:nvSpPr>
            <p:cNvPr id="24" name="Rectangle 23">
              <a:extLst>
                <a:ext uri="{FF2B5EF4-FFF2-40B4-BE49-F238E27FC236}">
                  <a16:creationId xmlns:a16="http://schemas.microsoft.com/office/drawing/2014/main" id="{0B1D2322-04CE-46A5-ABE6-103E3B81FD7E}"/>
                </a:ext>
              </a:extLst>
            </p:cNvPr>
            <p:cNvSpPr/>
            <p:nvPr/>
          </p:nvSpPr>
          <p:spPr>
            <a:xfrm>
              <a:off x="3212803" y="2178237"/>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number&gt; (required)</a:t>
              </a:r>
            </a:p>
          </p:txBody>
        </p:sp>
        <p:sp>
          <p:nvSpPr>
            <p:cNvPr id="25" name="TextBox 24">
              <a:extLst>
                <a:ext uri="{FF2B5EF4-FFF2-40B4-BE49-F238E27FC236}">
                  <a16:creationId xmlns:a16="http://schemas.microsoft.com/office/drawing/2014/main" id="{D4C13995-FE80-47CE-A2E3-531D59687460}"/>
                </a:ext>
              </a:extLst>
            </p:cNvPr>
            <p:cNvSpPr txBox="1"/>
            <p:nvPr/>
          </p:nvSpPr>
          <p:spPr>
            <a:xfrm>
              <a:off x="3106243" y="2009153"/>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Project Number</a:t>
              </a:r>
            </a:p>
          </p:txBody>
        </p:sp>
        <p:sp>
          <p:nvSpPr>
            <p:cNvPr id="47" name="Rectangle: Rounded Corners 46">
              <a:extLst>
                <a:ext uri="{FF2B5EF4-FFF2-40B4-BE49-F238E27FC236}">
                  <a16:creationId xmlns:a16="http://schemas.microsoft.com/office/drawing/2014/main" id="{CC2A1B43-8870-48DF-BE79-27F86DBA530F}"/>
                </a:ext>
              </a:extLst>
            </p:cNvPr>
            <p:cNvSpPr/>
            <p:nvPr/>
          </p:nvSpPr>
          <p:spPr>
            <a:xfrm>
              <a:off x="3086365" y="1126317"/>
              <a:ext cx="2999780" cy="1661461"/>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135EACD4-B365-4192-AE21-D72DA07BBDBC}"/>
                </a:ext>
              </a:extLst>
            </p:cNvPr>
            <p:cNvSpPr txBox="1"/>
            <p:nvPr/>
          </p:nvSpPr>
          <p:spPr>
            <a:xfrm>
              <a:off x="3117440" y="120289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Details</a:t>
              </a:r>
            </a:p>
          </p:txBody>
        </p:sp>
        <p:grpSp>
          <p:nvGrpSpPr>
            <p:cNvPr id="145" name="Group 144">
              <a:extLst>
                <a:ext uri="{FF2B5EF4-FFF2-40B4-BE49-F238E27FC236}">
                  <a16:creationId xmlns:a16="http://schemas.microsoft.com/office/drawing/2014/main" id="{F114FF77-ADD7-4E74-AA06-6F14491DF324}"/>
                </a:ext>
              </a:extLst>
            </p:cNvPr>
            <p:cNvGrpSpPr/>
            <p:nvPr/>
          </p:nvGrpSpPr>
          <p:grpSpPr>
            <a:xfrm>
              <a:off x="3086365" y="2991402"/>
              <a:ext cx="3015459" cy="1429618"/>
              <a:chOff x="3086365" y="2602490"/>
              <a:chExt cx="3015459" cy="1429618"/>
            </a:xfrm>
          </p:grpSpPr>
          <p:grpSp>
            <p:nvGrpSpPr>
              <p:cNvPr id="39" name="Group 38">
                <a:extLst>
                  <a:ext uri="{FF2B5EF4-FFF2-40B4-BE49-F238E27FC236}">
                    <a16:creationId xmlns:a16="http://schemas.microsoft.com/office/drawing/2014/main" id="{E38E7810-8636-4872-A774-CA129A15AE33}"/>
                  </a:ext>
                </a:extLst>
              </p:cNvPr>
              <p:cNvGrpSpPr/>
              <p:nvPr/>
            </p:nvGrpSpPr>
            <p:grpSpPr>
              <a:xfrm>
                <a:off x="3227451" y="2825410"/>
                <a:ext cx="2728204" cy="803317"/>
                <a:chOff x="5544619" y="3568658"/>
                <a:chExt cx="2728204" cy="803317"/>
              </a:xfrm>
            </p:grpSpPr>
            <p:sp>
              <p:nvSpPr>
                <p:cNvPr id="29" name="Oval 28">
                  <a:extLst>
                    <a:ext uri="{FF2B5EF4-FFF2-40B4-BE49-F238E27FC236}">
                      <a16:creationId xmlns:a16="http://schemas.microsoft.com/office/drawing/2014/main" id="{28A6F950-B78B-4A38-8F80-B67053E62096}"/>
                    </a:ext>
                  </a:extLst>
                </p:cNvPr>
                <p:cNvSpPr>
                  <a:spLocks noChangeAspect="1"/>
                </p:cNvSpPr>
                <p:nvPr/>
              </p:nvSpPr>
              <p:spPr>
                <a:xfrm>
                  <a:off x="5544619"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FB12C1-0D30-498E-8641-411B47201DCC}"/>
                    </a:ext>
                  </a:extLst>
                </p:cNvPr>
                <p:cNvSpPr txBox="1"/>
                <p:nvPr/>
              </p:nvSpPr>
              <p:spPr>
                <a:xfrm>
                  <a:off x="5591536" y="3568658"/>
                  <a:ext cx="283772"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All</a:t>
                  </a:r>
                </a:p>
              </p:txBody>
            </p:sp>
            <p:sp>
              <p:nvSpPr>
                <p:cNvPr id="32" name="Oval 31">
                  <a:extLst>
                    <a:ext uri="{FF2B5EF4-FFF2-40B4-BE49-F238E27FC236}">
                      <a16:creationId xmlns:a16="http://schemas.microsoft.com/office/drawing/2014/main" id="{CA04F35F-C0E8-4CCC-B2EE-98BC0FC9A312}"/>
                    </a:ext>
                  </a:extLst>
                </p:cNvPr>
                <p:cNvSpPr>
                  <a:spLocks noChangeAspect="1"/>
                </p:cNvSpPr>
                <p:nvPr/>
              </p:nvSpPr>
              <p:spPr>
                <a:xfrm>
                  <a:off x="5892713"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4738C4-1932-4936-830C-0B6540FA6398}"/>
                    </a:ext>
                  </a:extLst>
                </p:cNvPr>
                <p:cNvSpPr txBox="1"/>
                <p:nvPr/>
              </p:nvSpPr>
              <p:spPr>
                <a:xfrm>
                  <a:off x="5939630" y="3568658"/>
                  <a:ext cx="894549"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Model Categories</a:t>
                  </a:r>
                </a:p>
              </p:txBody>
            </p:sp>
            <p:sp>
              <p:nvSpPr>
                <p:cNvPr id="34" name="Oval 33">
                  <a:extLst>
                    <a:ext uri="{FF2B5EF4-FFF2-40B4-BE49-F238E27FC236}">
                      <a16:creationId xmlns:a16="http://schemas.microsoft.com/office/drawing/2014/main" id="{E3A662EE-15F3-4020-BF87-59C8D0A02345}"/>
                    </a:ext>
                  </a:extLst>
                </p:cNvPr>
                <p:cNvSpPr>
                  <a:spLocks noChangeAspect="1"/>
                </p:cNvSpPr>
                <p:nvPr/>
              </p:nvSpPr>
              <p:spPr>
                <a:xfrm>
                  <a:off x="6883981" y="3635196"/>
                  <a:ext cx="73152" cy="73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63754C7-05B2-4F1F-BEB3-EC5FB40B6008}"/>
                    </a:ext>
                  </a:extLst>
                </p:cNvPr>
                <p:cNvSpPr txBox="1"/>
                <p:nvPr/>
              </p:nvSpPr>
              <p:spPr>
                <a:xfrm>
                  <a:off x="6930898" y="3568658"/>
                  <a:ext cx="110344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Annotation Categories</a:t>
                  </a:r>
                </a:p>
              </p:txBody>
            </p:sp>
            <p:sp>
              <p:nvSpPr>
                <p:cNvPr id="36" name="Rectangle 35">
                  <a:extLst>
                    <a:ext uri="{FF2B5EF4-FFF2-40B4-BE49-F238E27FC236}">
                      <a16:creationId xmlns:a16="http://schemas.microsoft.com/office/drawing/2014/main" id="{BE949E28-1936-4FC9-BF3B-B3958A5C271C}"/>
                    </a:ext>
                  </a:extLst>
                </p:cNvPr>
                <p:cNvSpPr/>
                <p:nvPr/>
              </p:nvSpPr>
              <p:spPr>
                <a:xfrm>
                  <a:off x="5555816" y="3768713"/>
                  <a:ext cx="2717007" cy="603262"/>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i="1" dirty="0" err="1">
                      <a:solidFill>
                        <a:schemeClr val="bg1">
                          <a:lumMod val="50000"/>
                        </a:schemeClr>
                      </a:solidFill>
                      <a:latin typeface="Arial" panose="020B0604020202020204" pitchFamily="34" charset="0"/>
                      <a:cs typeface="Arial" panose="020B0604020202020204" pitchFamily="34" charset="0"/>
                    </a:rPr>
                    <a:t>Columns;Ducts;Grids</a:t>
                  </a:r>
                  <a:r>
                    <a:rPr lang="en-US" sz="600" i="1" dirty="0">
                      <a:solidFill>
                        <a:schemeClr val="bg1">
                          <a:lumMod val="50000"/>
                        </a:schemeClr>
                      </a:solidFill>
                      <a:latin typeface="Arial" panose="020B0604020202020204" pitchFamily="34" charset="0"/>
                      <a:cs typeface="Arial" panose="020B0604020202020204" pitchFamily="34" charset="0"/>
                    </a:rPr>
                    <a:t> </a:t>
                  </a:r>
                  <a:endParaRPr lang="en-US" sz="500" i="1" dirty="0">
                    <a:solidFill>
                      <a:schemeClr val="bg1">
                        <a:lumMod val="50000"/>
                      </a:schemeClr>
                    </a:solidFill>
                    <a:latin typeface="Arial" panose="020B0604020202020204" pitchFamily="34" charset="0"/>
                    <a:cs typeface="Arial" panose="020B0604020202020204" pitchFamily="34" charset="0"/>
                  </a:endParaRPr>
                </a:p>
              </p:txBody>
            </p:sp>
          </p:grpSp>
          <p:sp>
            <p:nvSpPr>
              <p:cNvPr id="37" name="Rectangle: Rounded Corners 36">
                <a:hlinkClick r:id="" action="ppaction://hlinkshowjump?jump=nextslide"/>
                <a:extLst>
                  <a:ext uri="{FF2B5EF4-FFF2-40B4-BE49-F238E27FC236}">
                    <a16:creationId xmlns:a16="http://schemas.microsoft.com/office/drawing/2014/main" id="{7BFBA77C-4E39-429F-8341-26DE9BA6E2C4}"/>
                  </a:ext>
                </a:extLst>
              </p:cNvPr>
              <p:cNvSpPr/>
              <p:nvPr/>
            </p:nvSpPr>
            <p:spPr>
              <a:xfrm>
                <a:off x="5480246" y="3831716"/>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Save</a:t>
                </a:r>
              </a:p>
            </p:txBody>
          </p:sp>
          <p:sp>
            <p:nvSpPr>
              <p:cNvPr id="38" name="Rectangle: Rounded Corners 37">
                <a:hlinkClick r:id="" action="ppaction://hlinkshowjump?jump=nextslide"/>
                <a:extLst>
                  <a:ext uri="{FF2B5EF4-FFF2-40B4-BE49-F238E27FC236}">
                    <a16:creationId xmlns:a16="http://schemas.microsoft.com/office/drawing/2014/main" id="{CCC65F0D-2533-49ED-B32F-3D1959E089E8}"/>
                  </a:ext>
                </a:extLst>
              </p:cNvPr>
              <p:cNvSpPr/>
              <p:nvPr/>
            </p:nvSpPr>
            <p:spPr>
              <a:xfrm>
                <a:off x="3227451" y="3831716"/>
                <a:ext cx="973572" cy="20039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Import Settings</a:t>
                </a:r>
              </a:p>
            </p:txBody>
          </p:sp>
          <p:sp>
            <p:nvSpPr>
              <p:cNvPr id="40" name="TextBox 39">
                <a:extLst>
                  <a:ext uri="{FF2B5EF4-FFF2-40B4-BE49-F238E27FC236}">
                    <a16:creationId xmlns:a16="http://schemas.microsoft.com/office/drawing/2014/main" id="{D0822B2E-DD67-4AAF-BE7D-CEC27B5406EA}"/>
                  </a:ext>
                </a:extLst>
              </p:cNvPr>
              <p:cNvSpPr txBox="1"/>
              <p:nvPr/>
            </p:nvSpPr>
            <p:spPr>
              <a:xfrm>
                <a:off x="3117440" y="2656862"/>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Scope</a:t>
                </a:r>
              </a:p>
            </p:txBody>
          </p:sp>
          <p:sp>
            <p:nvSpPr>
              <p:cNvPr id="49" name="Rectangle: Rounded Corners 48">
                <a:extLst>
                  <a:ext uri="{FF2B5EF4-FFF2-40B4-BE49-F238E27FC236}">
                    <a16:creationId xmlns:a16="http://schemas.microsoft.com/office/drawing/2014/main" id="{ACBE481D-1094-4DF7-8CCA-DDCC7B19040A}"/>
                  </a:ext>
                </a:extLst>
              </p:cNvPr>
              <p:cNvSpPr/>
              <p:nvPr/>
            </p:nvSpPr>
            <p:spPr>
              <a:xfrm>
                <a:off x="3086365" y="2602490"/>
                <a:ext cx="2999780" cy="1134357"/>
              </a:xfrm>
              <a:prstGeom prst="roundRect">
                <a:avLst>
                  <a:gd name="adj" fmla="val 5201"/>
                </a:avLst>
              </a:prstGeom>
              <a:no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hlinkClick r:id="" action="ppaction://hlinkshowjump?jump=nextslide"/>
                <a:extLst>
                  <a:ext uri="{FF2B5EF4-FFF2-40B4-BE49-F238E27FC236}">
                    <a16:creationId xmlns:a16="http://schemas.microsoft.com/office/drawing/2014/main" id="{C30104BE-F607-44C0-8C1E-07B9F1F9CAEB}"/>
                  </a:ext>
                </a:extLst>
              </p:cNvPr>
              <p:cNvSpPr/>
              <p:nvPr/>
            </p:nvSpPr>
            <p:spPr>
              <a:xfrm>
                <a:off x="4781611" y="3831716"/>
                <a:ext cx="621578" cy="200392"/>
              </a:xfrm>
              <a:prstGeom prst="roundRect">
                <a:avLst/>
              </a:prstGeom>
              <a:noFill/>
              <a:ln>
                <a:solidFill>
                  <a:srgbClr val="FF5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Cancel</a:t>
                </a:r>
              </a:p>
            </p:txBody>
          </p:sp>
        </p:grpSp>
        <p:sp>
          <p:nvSpPr>
            <p:cNvPr id="146" name="Rectangle 145">
              <a:extLst>
                <a:ext uri="{FF2B5EF4-FFF2-40B4-BE49-F238E27FC236}">
                  <a16:creationId xmlns:a16="http://schemas.microsoft.com/office/drawing/2014/main" id="{185386C4-8622-41BB-864B-3298A473BE0B}"/>
                </a:ext>
              </a:extLst>
            </p:cNvPr>
            <p:cNvSpPr/>
            <p:nvPr/>
          </p:nvSpPr>
          <p:spPr>
            <a:xfrm>
              <a:off x="3212803" y="2503422"/>
              <a:ext cx="2471738" cy="139147"/>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i="1" dirty="0">
                  <a:solidFill>
                    <a:schemeClr val="bg1">
                      <a:lumMod val="50000"/>
                    </a:schemeClr>
                  </a:solidFill>
                </a:rPr>
                <a:t>&lt;enter a project number&gt; (optional)</a:t>
              </a:r>
            </a:p>
          </p:txBody>
        </p:sp>
        <p:sp>
          <p:nvSpPr>
            <p:cNvPr id="147" name="TextBox 146">
              <a:extLst>
                <a:ext uri="{FF2B5EF4-FFF2-40B4-BE49-F238E27FC236}">
                  <a16:creationId xmlns:a16="http://schemas.microsoft.com/office/drawing/2014/main" id="{6A56E9AB-E807-4BEB-B579-9101B3A4B253}"/>
                </a:ext>
              </a:extLst>
            </p:cNvPr>
            <p:cNvSpPr txBox="1"/>
            <p:nvPr/>
          </p:nvSpPr>
          <p:spPr>
            <a:xfrm>
              <a:off x="3106243" y="2334338"/>
              <a:ext cx="1322784"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External Project ID</a:t>
              </a:r>
            </a:p>
          </p:txBody>
        </p:sp>
      </p:grpSp>
      <p:sp>
        <p:nvSpPr>
          <p:cNvPr id="3" name="TextBox 2">
            <a:extLst>
              <a:ext uri="{FF2B5EF4-FFF2-40B4-BE49-F238E27FC236}">
                <a16:creationId xmlns:a16="http://schemas.microsoft.com/office/drawing/2014/main" id="{6777ECB6-E9E1-E16F-453F-49F46B0B261B}"/>
              </a:ext>
            </a:extLst>
          </p:cNvPr>
          <p:cNvSpPr txBox="1"/>
          <p:nvPr/>
        </p:nvSpPr>
        <p:spPr>
          <a:xfrm>
            <a:off x="2881563" y="4036984"/>
            <a:ext cx="5997742" cy="2462213"/>
          </a:xfrm>
          <a:prstGeom prst="rect">
            <a:avLst/>
          </a:prstGeom>
          <a:noFill/>
        </p:spPr>
        <p:txBody>
          <a:bodyPr wrap="square" rtlCol="0">
            <a:spAutoFit/>
          </a:bodyPr>
          <a:lstStyle/>
          <a:p>
            <a:r>
              <a:rPr lang="en-US" sz="1400" dirty="0"/>
              <a:t>Changes; </a:t>
            </a:r>
          </a:p>
          <a:p>
            <a:pPr marL="342900" indent="-342900">
              <a:buFontTx/>
              <a:buAutoNum type="arabicPeriod"/>
            </a:pPr>
            <a:r>
              <a:rPr lang="en-US" sz="1400" dirty="0"/>
              <a:t>Move “Log Path” to a text file that lives with the installer on a user's machine.  This is something that wants to be consistent across a company. (Remove from UI) – Change the name of the path to </a:t>
            </a:r>
            <a:r>
              <a:rPr lang="en-US" sz="1400" u="sng" dirty="0">
                <a:solidFill>
                  <a:srgbClr val="FF0000"/>
                </a:solidFill>
              </a:rPr>
              <a:t>“Project Root”</a:t>
            </a:r>
          </a:p>
          <a:p>
            <a:pPr marL="342900" indent="-342900">
              <a:buAutoNum type="arabicPeriod"/>
            </a:pPr>
            <a:r>
              <a:rPr lang="en-US" sz="1400" dirty="0"/>
              <a:t>Move Project Name/ Project Number/ and External Project ID to Extensible Storage values (if they are not already) </a:t>
            </a:r>
          </a:p>
          <a:p>
            <a:pPr marL="342900" indent="-342900">
              <a:buAutoNum type="arabicPeriod"/>
            </a:pPr>
            <a:r>
              <a:rPr lang="en-US" sz="1400" dirty="0"/>
              <a:t>Add  “Model Name” and “Model Discipline” to the “Details” section and make Extensible Storage</a:t>
            </a:r>
          </a:p>
          <a:p>
            <a:pPr marL="342900" indent="-342900">
              <a:buAutoNum type="arabicPeriod"/>
            </a:pPr>
            <a:r>
              <a:rPr lang="en-US" sz="1400" dirty="0"/>
              <a:t>Remove the “Scope” section from the UI and Merge Features into “Log Filter Settings” – See Next Page</a:t>
            </a:r>
          </a:p>
          <a:p>
            <a:pPr marL="342900" indent="-342900">
              <a:buAutoNum type="arabicPeriod"/>
            </a:pPr>
            <a:endParaRPr lang="en-US" sz="1400" dirty="0"/>
          </a:p>
        </p:txBody>
      </p:sp>
      <p:sp>
        <p:nvSpPr>
          <p:cNvPr id="5" name="Rectangle: Rounded Corners 4">
            <a:extLst>
              <a:ext uri="{FF2B5EF4-FFF2-40B4-BE49-F238E27FC236}">
                <a16:creationId xmlns:a16="http://schemas.microsoft.com/office/drawing/2014/main" id="{89C155C1-5F40-BE34-4E1D-48E7C1FB7409}"/>
              </a:ext>
            </a:extLst>
          </p:cNvPr>
          <p:cNvSpPr/>
          <p:nvPr/>
        </p:nvSpPr>
        <p:spPr>
          <a:xfrm>
            <a:off x="2604837" y="769520"/>
            <a:ext cx="3122986" cy="290592"/>
          </a:xfrm>
          <a:prstGeom prst="round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a:t>
            </a:r>
          </a:p>
        </p:txBody>
      </p:sp>
      <p:sp>
        <p:nvSpPr>
          <p:cNvPr id="81" name="Rectangle: Rounded Corners 80">
            <a:extLst>
              <a:ext uri="{FF2B5EF4-FFF2-40B4-BE49-F238E27FC236}">
                <a16:creationId xmlns:a16="http://schemas.microsoft.com/office/drawing/2014/main" id="{D63A10B8-5F64-2FD5-2C82-F48FD7895F82}"/>
              </a:ext>
            </a:extLst>
          </p:cNvPr>
          <p:cNvSpPr/>
          <p:nvPr/>
        </p:nvSpPr>
        <p:spPr>
          <a:xfrm>
            <a:off x="2604837" y="2557880"/>
            <a:ext cx="3122986" cy="290592"/>
          </a:xfrm>
          <a:prstGeom prst="round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#4</a:t>
            </a:r>
          </a:p>
        </p:txBody>
      </p:sp>
      <p:sp>
        <p:nvSpPr>
          <p:cNvPr id="82" name="Rectangle: Rounded Corners 81">
            <a:extLst>
              <a:ext uri="{FF2B5EF4-FFF2-40B4-BE49-F238E27FC236}">
                <a16:creationId xmlns:a16="http://schemas.microsoft.com/office/drawing/2014/main" id="{A932AE2E-6B3E-0426-C802-B5A8F739714B}"/>
              </a:ext>
            </a:extLst>
          </p:cNvPr>
          <p:cNvSpPr/>
          <p:nvPr/>
        </p:nvSpPr>
        <p:spPr>
          <a:xfrm>
            <a:off x="2604837" y="1126318"/>
            <a:ext cx="3122986" cy="895828"/>
          </a:xfrm>
          <a:prstGeom prst="round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a:t>
            </a:r>
          </a:p>
        </p:txBody>
      </p:sp>
      <p:sp>
        <p:nvSpPr>
          <p:cNvPr id="83" name="Rectangle: Rounded Corners 82">
            <a:extLst>
              <a:ext uri="{FF2B5EF4-FFF2-40B4-BE49-F238E27FC236}">
                <a16:creationId xmlns:a16="http://schemas.microsoft.com/office/drawing/2014/main" id="{369B6F59-ABED-664A-054D-D7BAF84EDE6C}"/>
              </a:ext>
            </a:extLst>
          </p:cNvPr>
          <p:cNvSpPr/>
          <p:nvPr/>
        </p:nvSpPr>
        <p:spPr>
          <a:xfrm>
            <a:off x="2604837" y="2169933"/>
            <a:ext cx="3122986" cy="290592"/>
          </a:xfrm>
          <a:prstGeom prst="round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a:t>
            </a:r>
          </a:p>
        </p:txBody>
      </p:sp>
      <p:sp>
        <p:nvSpPr>
          <p:cNvPr id="8" name="Arrow: Right 7">
            <a:extLst>
              <a:ext uri="{FF2B5EF4-FFF2-40B4-BE49-F238E27FC236}">
                <a16:creationId xmlns:a16="http://schemas.microsoft.com/office/drawing/2014/main" id="{84BDB061-938A-E620-9F44-7AD36DB6D4EB}"/>
              </a:ext>
            </a:extLst>
          </p:cNvPr>
          <p:cNvSpPr/>
          <p:nvPr/>
        </p:nvSpPr>
        <p:spPr>
          <a:xfrm flipH="1">
            <a:off x="7757970" y="-18520"/>
            <a:ext cx="1953648" cy="10890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Fix as it still references JSON Files</a:t>
            </a:r>
          </a:p>
        </p:txBody>
      </p:sp>
    </p:spTree>
    <p:extLst>
      <p:ext uri="{BB962C8B-B14F-4D97-AF65-F5344CB8AC3E}">
        <p14:creationId xmlns:p14="http://schemas.microsoft.com/office/powerpoint/2010/main" val="2213948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27063</TotalTime>
  <Words>836</Words>
  <Application>Microsoft Office PowerPoint</Application>
  <PresentationFormat>Widescreen</PresentationFormat>
  <Paragraphs>158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Revit Logger</vt:lpstr>
      <vt:lpstr>Components</vt:lpstr>
      <vt:lpstr>Revit Logger</vt:lpstr>
      <vt:lpstr>PowerPoint Presentation</vt:lpstr>
      <vt:lpstr>Log Components</vt:lpstr>
      <vt:lpstr>Log Naming</vt:lpstr>
      <vt:lpstr>PowerPoint Presentation</vt:lpstr>
      <vt:lpstr>Revision #3</vt:lpstr>
      <vt:lpstr>PowerPoint Presentation</vt:lpstr>
      <vt:lpstr>Log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2022-03-10T12:42:18Z</dcterms:created>
  <dcterms:modified xsi:type="dcterms:W3CDTF">2022-07-18T13:03:38Z</dcterms:modified>
</cp:coreProperties>
</file>