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2F"/>
    <a:srgbClr val="00B0F0"/>
    <a:srgbClr val="333F50"/>
    <a:srgbClr val="FF307C"/>
    <a:srgbClr val="CCCCCC"/>
    <a:srgbClr val="FFFFFF"/>
    <a:srgbClr val="CDCDCD"/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E66-99E2-4651-8996-83829066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33094-9DA5-4D5A-9341-68F6B401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EEB9-9D4A-4131-AA36-A49A44F8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75ED-F99D-44F0-ADA3-6F15DFFC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4116-2035-4688-97A9-B7320DC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DF1-B67A-4A2F-A0A9-5913484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E5CD8-A071-4DC2-8955-B2BC4C87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065B-62A2-4253-AD64-ACA19674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D3F-C771-4CEC-BA42-2E9AB43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DBA3-B6D2-404E-8163-D8A3D6F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8089-279C-4A82-9C76-8B6C4601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E20C-80BD-4F53-80A6-E8D87DCE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203D-1853-44CD-8DF6-25302BFA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DB0B-021C-4472-91BD-9863F6C1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EB5-A35E-4238-863D-C0E0F24A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063E-4082-4EBB-9121-C56B218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4BD8-ACF6-486B-BF0E-DEB1348E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6463-5ACF-4F15-BED2-87F584D9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54A5-5FED-4A1B-9EDA-4EEDDD6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EA17-AED5-4D21-B60B-97190B44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652-8423-4527-B442-DDF0254D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79D6-261F-45D5-82C3-7294BCAC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A811-C8F5-41EB-852E-3EC6B26E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AD29-2889-4AC8-92D8-91068102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FE4B-D1D3-4601-BC91-75107B68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796A-9B06-474F-911B-F545C495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92EF-2449-4278-836A-9ACF02A2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602E-C08F-4FEE-B8F8-FBEBA1E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82C2-611B-4138-9C74-B8165B3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7D18-E3B1-4763-BE46-7E6F8680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00A9-8EA5-468D-A8B7-0928C9D6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C6D0-2FC4-48AB-978F-31BCFDDE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59E7-7A18-438D-B120-EB3859D6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0BC80-2FD6-4EC7-81E8-5A130A5F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14463-2CA8-4668-8A11-F6BFCFC68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8F84B-BB30-410A-A0D6-D5E3436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AC5CB-DD31-492C-91C2-661ADCF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7ECEB-6FC8-44EE-A1F3-A176B62D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85D2-C463-41A4-8EA9-9C64A42A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DB1-E936-4A62-AEBA-8938AC2C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B3AAC-9732-4827-8499-936845C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FAEFC-2DD3-4605-B03E-D0A47AF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77E1-804E-499D-92D4-3CC39D1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192F-B939-40C6-85B2-69CC1A7E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7304E-31DE-438B-9974-7FF95D5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CA9F0-0E32-4B37-BB8B-EA0A45FC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1D93-D741-49DE-BEAE-4BA14E56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BF92-5EC7-4AB6-B234-D24B01A3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059C-2BE6-49E3-B835-5718716C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D472-B50B-4F5E-8ED8-D4C4FC2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4755-0742-4BE8-B4A7-40FC5CA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6E4A-685D-4B2E-9CAE-5B154230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0EE-6DD6-44C3-8717-6F51BCB6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18B1D-1B72-4ECE-B0D9-FB9820925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ED11-6504-4357-B9A5-B8C19DDB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884B-182A-44C1-B5D2-473FA5B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C5AF-F9C6-4E71-A6F9-DFFB293D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F014-943C-4C34-90A9-1A14DB2C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B0FCD-BD56-4794-8758-82AF060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B3B6-FD96-4E87-AE1C-B5DD7DDB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F1D7-57CB-46FD-853A-7B71BC9B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0E7F-525C-41FC-9C9A-E6C366959C1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D8D9-3F41-4B19-9971-448FF3E7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C3F9-E4ED-4956-85F0-F1E6C1D36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7984-D714-462E-AD61-967305A5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EFA60-F780-4916-B2B8-7E5E93E8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Revit Logger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0A8CE-3C76-4B18-B3E6-8826494D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Usage;</a:t>
            </a:r>
          </a:p>
          <a:p>
            <a:pPr marL="0" indent="0">
              <a:buNone/>
            </a:pPr>
            <a:r>
              <a:rPr lang="en-US" dirty="0"/>
              <a:t>Log Key data from Revit to Enable change management add-ins and dynamic Revit Export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B78A-DBB1-4A98-9E68-1076C2A2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Revit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B60E-A12F-4F88-BE4C-680328F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Naming</a:t>
            </a:r>
          </a:p>
          <a:p>
            <a:r>
              <a:rPr lang="en-US" dirty="0" err="1"/>
              <a:t>FileName_FileGUID_ExternalGUID_UTCTime_Log.jsonl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7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B78A-DBB1-4A98-9E68-1076C2A2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B60E-A12F-4F88-BE4C-680328F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Revit </a:t>
            </a:r>
            <a:r>
              <a:rPr lang="en-US" dirty="0" err="1"/>
              <a:t>Addin</a:t>
            </a:r>
            <a:endParaRPr lang="en-US" dirty="0"/>
          </a:p>
          <a:p>
            <a:r>
              <a:rPr lang="en-US" dirty="0"/>
              <a:t>Revit External Application to Apply Settings, Activate and Export Log Data</a:t>
            </a:r>
          </a:p>
          <a:p>
            <a:r>
              <a:rPr lang="en-US" dirty="0"/>
              <a:t>C# CLI/ Service tool to compare Logs to generate “Change” logs triggered after export of log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Format</a:t>
            </a:r>
          </a:p>
          <a:p>
            <a:r>
              <a:rPr lang="en-US" dirty="0" err="1"/>
              <a:t>Json</a:t>
            </a:r>
            <a:r>
              <a:rPr lang="en-US" dirty="0"/>
              <a:t> Lines Format </a:t>
            </a:r>
          </a:p>
          <a:p>
            <a:r>
              <a:rPr lang="en-US" dirty="0"/>
              <a:t>Full Log  / Change Data</a:t>
            </a:r>
          </a:p>
        </p:txBody>
      </p:sp>
    </p:spTree>
    <p:extLst>
      <p:ext uri="{BB962C8B-B14F-4D97-AF65-F5344CB8AC3E}">
        <p14:creationId xmlns:p14="http://schemas.microsoft.com/office/powerpoint/2010/main" val="4655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0BBFF5-38B0-46AB-8910-1D95DB6636B3}"/>
              </a:ext>
            </a:extLst>
          </p:cNvPr>
          <p:cNvSpPr txBox="1"/>
          <p:nvPr/>
        </p:nvSpPr>
        <p:spPr>
          <a:xfrm>
            <a:off x="837964" y="367082"/>
            <a:ext cx="1026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ObjectIds</a:t>
            </a:r>
            <a:r>
              <a:rPr lang="en-US" dirty="0"/>
              <a:t>”: [“&lt;</a:t>
            </a:r>
            <a:r>
              <a:rPr lang="en-US" dirty="0" err="1"/>
              <a:t>UniqueId</a:t>
            </a:r>
            <a:r>
              <a:rPr lang="en-US" dirty="0"/>
              <a:t> - #1&gt;”, “&lt;Id -#7&gt;”, “&lt;</a:t>
            </a:r>
            <a:r>
              <a:rPr lang="en-US" dirty="0" err="1"/>
              <a:t>VersionGuid</a:t>
            </a:r>
            <a:r>
              <a:rPr lang="en-US" dirty="0"/>
              <a:t> -#5&gt;”], “</a:t>
            </a:r>
            <a:r>
              <a:rPr lang="en-US" dirty="0" err="1"/>
              <a:t>ObjectProperties</a:t>
            </a:r>
            <a:r>
              <a:rPr lang="en-US" dirty="0"/>
              <a:t>”:[“&lt;Name #3&gt;”, “&lt;Category&gt;”, “&lt;</a:t>
            </a:r>
            <a:r>
              <a:rPr lang="en-US" dirty="0" err="1"/>
              <a:t>ViewSpecific</a:t>
            </a:r>
            <a:r>
              <a:rPr lang="en-US" dirty="0"/>
              <a:t> #5&gt;”], “</a:t>
            </a:r>
            <a:r>
              <a:rPr lang="en-US" dirty="0" err="1"/>
              <a:t>BBox</a:t>
            </a:r>
            <a:r>
              <a:rPr lang="en-US" dirty="0"/>
              <a:t>”: [[“&lt;</a:t>
            </a:r>
            <a:r>
              <a:rPr lang="en-US" dirty="0" err="1"/>
              <a:t>BoundingBoxMin</a:t>
            </a:r>
            <a:r>
              <a:rPr lang="en-US" dirty="0"/>
              <a:t> - #6A&gt;”],[“&lt;BoundingBoxMax #6B&gt;”]], “Notes”: [“&lt;</a:t>
            </a:r>
            <a:r>
              <a:rPr lang="en-US" dirty="0" err="1"/>
              <a:t>UserNote</a:t>
            </a:r>
            <a:r>
              <a:rPr lang="en-US" dirty="0"/>
              <a:t>&gt;”, “&gt;</a:t>
            </a:r>
            <a:r>
              <a:rPr lang="en-US" dirty="0" err="1"/>
              <a:t>ProjectNote</a:t>
            </a:r>
            <a:r>
              <a:rPr lang="en-US" dirty="0"/>
              <a:t>&gt;],  “</a:t>
            </a:r>
            <a:r>
              <a:rPr lang="en-US" dirty="0" err="1"/>
              <a:t>ObjectStatus</a:t>
            </a:r>
            <a:r>
              <a:rPr lang="en-US" dirty="0"/>
              <a:t>”:”&lt;</a:t>
            </a:r>
            <a:r>
              <a:rPr lang="en-US" dirty="0" err="1"/>
              <a:t>New,Modified,Deleted</a:t>
            </a:r>
            <a:r>
              <a:rPr lang="en-US" dirty="0"/>
              <a:t>&gt;”}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33660D-0EE6-4679-8D38-FA388977F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/>
          <a:stretch/>
        </p:blipFill>
        <p:spPr>
          <a:xfrm>
            <a:off x="642730" y="1575922"/>
            <a:ext cx="5509785" cy="4977496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DDCE7A-D3A2-4FC8-A535-D8C791B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/>
          <a:stretch/>
        </p:blipFill>
        <p:spPr>
          <a:xfrm>
            <a:off x="6877879" y="2431339"/>
            <a:ext cx="4051403" cy="32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0BBFF5-38B0-46AB-8910-1D95DB6636B3}"/>
              </a:ext>
            </a:extLst>
          </p:cNvPr>
          <p:cNvSpPr txBox="1"/>
          <p:nvPr/>
        </p:nvSpPr>
        <p:spPr>
          <a:xfrm>
            <a:off x="5136568" y="1582340"/>
            <a:ext cx="6670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ObjectIds</a:t>
            </a:r>
            <a:r>
              <a:rPr lang="en-US" dirty="0"/>
              <a:t>”: [“&lt;</a:t>
            </a:r>
            <a:r>
              <a:rPr lang="en-US" dirty="0" err="1"/>
              <a:t>UniqueId</a:t>
            </a:r>
            <a:r>
              <a:rPr lang="en-US" dirty="0"/>
              <a:t>&gt;”, “&lt;Id&gt;”, “&lt;</a:t>
            </a:r>
            <a:r>
              <a:rPr lang="en-US" dirty="0" err="1"/>
              <a:t>VersionGuid</a:t>
            </a:r>
            <a:r>
              <a:rPr lang="en-US" dirty="0"/>
              <a:t>&gt;”],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ObjectProperties</a:t>
            </a:r>
            <a:r>
              <a:rPr lang="en-US" dirty="0"/>
              <a:t>”:[“&lt;Name&gt;”, “&lt;Category&gt;”, “&lt;</a:t>
            </a:r>
            <a:r>
              <a:rPr lang="en-US" dirty="0" err="1"/>
              <a:t>ViewSpecific</a:t>
            </a:r>
            <a:r>
              <a:rPr lang="en-US" dirty="0"/>
              <a:t>&gt;”],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BBox</a:t>
            </a:r>
            <a:r>
              <a:rPr lang="en-US" dirty="0"/>
              <a:t>”: [[“&lt;</a:t>
            </a:r>
            <a:r>
              <a:rPr lang="en-US" dirty="0" err="1"/>
              <a:t>BoundingBoxMin</a:t>
            </a:r>
            <a:r>
              <a:rPr lang="en-US" dirty="0"/>
              <a:t>&gt;”],[“&lt;</a:t>
            </a:r>
            <a:r>
              <a:rPr lang="en-US" dirty="0" err="1"/>
              <a:t>BoundingBoxMax</a:t>
            </a:r>
            <a:r>
              <a:rPr lang="en-US" dirty="0"/>
              <a:t>.”]],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“Notes”: [“&lt;</a:t>
            </a:r>
            <a:r>
              <a:rPr lang="en-US" dirty="0" err="1"/>
              <a:t>UserNote</a:t>
            </a:r>
            <a:r>
              <a:rPr lang="en-US" dirty="0"/>
              <a:t>”, “&lt;</a:t>
            </a:r>
            <a:r>
              <a:rPr lang="en-US" dirty="0" err="1"/>
              <a:t>ProjectNote</a:t>
            </a:r>
            <a:r>
              <a:rPr lang="en-US" dirty="0"/>
              <a:t>&gt;],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ObjectStatus</a:t>
            </a:r>
            <a:r>
              <a:rPr lang="en-US" dirty="0"/>
              <a:t>”:”&lt;</a:t>
            </a:r>
            <a:r>
              <a:rPr lang="en-US" dirty="0" err="1"/>
              <a:t>New,Modified,Deleted,Unchange</a:t>
            </a:r>
            <a:r>
              <a:rPr lang="en-US" dirty="0"/>
              <a:t>&gt;”}}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16569-E051-4F86-91BA-E594CBFA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799A-B7FE-4485-BE43-154019BDE7B4}"/>
              </a:ext>
            </a:extLst>
          </p:cNvPr>
          <p:cNvSpPr txBox="1"/>
          <p:nvPr/>
        </p:nvSpPr>
        <p:spPr>
          <a:xfrm>
            <a:off x="377687" y="1445532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ObjectIds</a:t>
            </a:r>
            <a:r>
              <a:rPr lang="en-US" dirty="0"/>
              <a:t> – Machine-readable IDs to identify and track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4D983-0BA1-428E-95C8-9773EF63DCD1}"/>
              </a:ext>
            </a:extLst>
          </p:cNvPr>
          <p:cNvSpPr txBox="1"/>
          <p:nvPr/>
        </p:nvSpPr>
        <p:spPr>
          <a:xfrm>
            <a:off x="377687" y="2091863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ObjectProperties</a:t>
            </a:r>
            <a:r>
              <a:rPr lang="en-US" dirty="0"/>
              <a:t> – User and Machine-readable categories for finding and filtering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C6BD2-326F-4243-AD7C-9DF45B421CD8}"/>
              </a:ext>
            </a:extLst>
          </p:cNvPr>
          <p:cNvSpPr txBox="1"/>
          <p:nvPr/>
        </p:nvSpPr>
        <p:spPr>
          <a:xfrm>
            <a:off x="377687" y="3111446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BBox</a:t>
            </a:r>
            <a:r>
              <a:rPr lang="en-US" dirty="0"/>
              <a:t> – Bounding Box for  basic geometric change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D4B4C-0CCB-491A-8EA8-68BC737AC9CE}"/>
              </a:ext>
            </a:extLst>
          </p:cNvPr>
          <p:cNvSpPr txBox="1"/>
          <p:nvPr/>
        </p:nvSpPr>
        <p:spPr>
          <a:xfrm>
            <a:off x="377687" y="3905469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Notes</a:t>
            </a:r>
            <a:r>
              <a:rPr lang="en-US" dirty="0"/>
              <a:t> – Location for User/ Project Provided Logging of data to be used for change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21345-9E40-40D6-B2BF-EF9B5A0F1C44}"/>
              </a:ext>
            </a:extLst>
          </p:cNvPr>
          <p:cNvSpPr txBox="1"/>
          <p:nvPr/>
        </p:nvSpPr>
        <p:spPr>
          <a:xfrm>
            <a:off x="377687" y="4828799"/>
            <a:ext cx="3995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ObjectStatus</a:t>
            </a:r>
            <a:r>
              <a:rPr lang="en-US" dirty="0"/>
              <a:t> – Values Calculated from Previous Log that capture status of the object at this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38859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C740-01DA-4B80-B9D4-013DF9E2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27E7-1DDC-45C1-817E-0F4EC02D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&gt;_&lt;</a:t>
            </a:r>
            <a:r>
              <a:rPr lang="en-US" dirty="0" err="1"/>
              <a:t>RevitModelGUID</a:t>
            </a:r>
            <a:r>
              <a:rPr lang="en-US" dirty="0"/>
              <a:t>&gt;_&lt;</a:t>
            </a:r>
            <a:r>
              <a:rPr lang="en-US" dirty="0" err="1"/>
              <a:t>ExternalID</a:t>
            </a:r>
            <a:r>
              <a:rPr lang="en-US" dirty="0"/>
              <a:t>&gt;&lt;</a:t>
            </a:r>
            <a:r>
              <a:rPr lang="en-US" dirty="0" err="1"/>
              <a:t>UTCTime</a:t>
            </a:r>
            <a:r>
              <a:rPr lang="en-US" dirty="0"/>
              <a:t>&gt;_Log/</a:t>
            </a:r>
            <a:r>
              <a:rPr lang="en-US" dirty="0" err="1"/>
              <a:t>Change.jsonl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= Full Export</a:t>
            </a:r>
          </a:p>
          <a:p>
            <a:pPr marL="0" indent="0">
              <a:buNone/>
            </a:pPr>
            <a:r>
              <a:rPr lang="en-US" dirty="0"/>
              <a:t>Change = Only Changes from Previous Log</a:t>
            </a:r>
          </a:p>
        </p:txBody>
      </p:sp>
    </p:spTree>
    <p:extLst>
      <p:ext uri="{BB962C8B-B14F-4D97-AF65-F5344CB8AC3E}">
        <p14:creationId xmlns:p14="http://schemas.microsoft.com/office/powerpoint/2010/main" val="19543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5910-18B6-4658-A834-36CC972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8B2DE-B38F-440F-BC3B-49AA981B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15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753CCA-A1A2-4DDD-9EED-2EE948281EA9}"/>
              </a:ext>
            </a:extLst>
          </p:cNvPr>
          <p:cNvSpPr/>
          <p:nvPr/>
        </p:nvSpPr>
        <p:spPr>
          <a:xfrm>
            <a:off x="278297" y="219075"/>
            <a:ext cx="5910548" cy="46196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FC91-419B-4D06-90E5-98D3E50113F8}"/>
              </a:ext>
            </a:extLst>
          </p:cNvPr>
          <p:cNvSpPr txBox="1"/>
          <p:nvPr/>
        </p:nvSpPr>
        <p:spPr>
          <a:xfrm>
            <a:off x="5605495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5B20D5-BB0D-4420-8308-00D0A9FE9E3C}"/>
              </a:ext>
            </a:extLst>
          </p:cNvPr>
          <p:cNvSpPr txBox="1"/>
          <p:nvPr/>
        </p:nvSpPr>
        <p:spPr>
          <a:xfrm>
            <a:off x="9726278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EDF1FA-ECC4-4E3F-978D-C0135A0AD92B}"/>
              </a:ext>
            </a:extLst>
          </p:cNvPr>
          <p:cNvGrpSpPr/>
          <p:nvPr/>
        </p:nvGrpSpPr>
        <p:grpSpPr>
          <a:xfrm>
            <a:off x="7049920" y="925635"/>
            <a:ext cx="3160644" cy="1670229"/>
            <a:chOff x="7049920" y="925635"/>
            <a:chExt cx="3160644" cy="167022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4F9567-447A-4751-A157-840367A8E069}"/>
                </a:ext>
              </a:extLst>
            </p:cNvPr>
            <p:cNvSpPr/>
            <p:nvPr/>
          </p:nvSpPr>
          <p:spPr>
            <a:xfrm>
              <a:off x="7049920" y="1064781"/>
              <a:ext cx="3160644" cy="15310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6CFBAB-270C-483A-B36A-821FE27EEBD8}"/>
                </a:ext>
              </a:extLst>
            </p:cNvPr>
            <p:cNvSpPr/>
            <p:nvPr/>
          </p:nvSpPr>
          <p:spPr>
            <a:xfrm>
              <a:off x="7049920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Notes</a:t>
              </a:r>
            </a:p>
          </p:txBody>
        </p:sp>
        <p:sp>
          <p:nvSpPr>
            <p:cNvPr id="65" name="Rectangle: Rounded Corners 6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C4E4287-3010-4EA1-B7AE-1E23F8A212A1}"/>
                </a:ext>
              </a:extLst>
            </p:cNvPr>
            <p:cNvSpPr/>
            <p:nvPr/>
          </p:nvSpPr>
          <p:spPr>
            <a:xfrm>
              <a:off x="9524532" y="2316353"/>
              <a:ext cx="621578" cy="200392"/>
            </a:xfrm>
            <a:prstGeom prst="roundRect">
              <a:avLst/>
            </a:prstGeom>
            <a:noFill/>
            <a:ln>
              <a:solidFill>
                <a:srgbClr val="FF5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59D39C-904D-4730-977F-D3789B52E4A4}"/>
                </a:ext>
              </a:extLst>
            </p:cNvPr>
            <p:cNvSpPr/>
            <p:nvPr/>
          </p:nvSpPr>
          <p:spPr>
            <a:xfrm>
              <a:off x="7252326" y="154773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user note (optional)&gt;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3A16D0-377B-4EBE-A5FF-82CE69498709}"/>
                </a:ext>
              </a:extLst>
            </p:cNvPr>
            <p:cNvSpPr txBox="1"/>
            <p:nvPr/>
          </p:nvSpPr>
          <p:spPr>
            <a:xfrm>
              <a:off x="7150529" y="137864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User Note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7C39A2A-C74D-42BF-80A0-6FB55687DA3C}"/>
                </a:ext>
              </a:extLst>
            </p:cNvPr>
            <p:cNvSpPr/>
            <p:nvPr/>
          </p:nvSpPr>
          <p:spPr>
            <a:xfrm>
              <a:off x="7150529" y="1126318"/>
              <a:ext cx="2999780" cy="1078423"/>
            </a:xfrm>
            <a:prstGeom prst="roundRect">
              <a:avLst>
                <a:gd name="adj" fmla="val 5201"/>
              </a:avLst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682093-FA16-4B4F-8779-6E435F145A94}"/>
                </a:ext>
              </a:extLst>
            </p:cNvPr>
            <p:cNvSpPr txBox="1"/>
            <p:nvPr/>
          </p:nvSpPr>
          <p:spPr>
            <a:xfrm>
              <a:off x="7161726" y="120289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78" name="Rectangle: Rounded Corners 7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797E666-0465-4E04-8B8D-0959574C341D}"/>
                </a:ext>
              </a:extLst>
            </p:cNvPr>
            <p:cNvSpPr/>
            <p:nvPr/>
          </p:nvSpPr>
          <p:spPr>
            <a:xfrm>
              <a:off x="8825897" y="2316353"/>
              <a:ext cx="621578" cy="200392"/>
            </a:xfrm>
            <a:prstGeom prst="roundRect">
              <a:avLst/>
            </a:prstGeom>
            <a:noFill/>
            <a:ln>
              <a:solidFill>
                <a:srgbClr val="FF5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2BFC28-4D1E-48EF-B59C-24FA8EF43CF3}"/>
                </a:ext>
              </a:extLst>
            </p:cNvPr>
            <p:cNvSpPr/>
            <p:nvPr/>
          </p:nvSpPr>
          <p:spPr>
            <a:xfrm>
              <a:off x="7252326" y="1863340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note (optional)&gt;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4C3E814-EC5B-458D-B610-E627099C3B5A}"/>
                </a:ext>
              </a:extLst>
            </p:cNvPr>
            <p:cNvSpPr txBox="1"/>
            <p:nvPr/>
          </p:nvSpPr>
          <p:spPr>
            <a:xfrm>
              <a:off x="7150529" y="1694256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Note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13A2AB-9C76-4972-9356-B570B40F4E73}"/>
              </a:ext>
            </a:extLst>
          </p:cNvPr>
          <p:cNvGrpSpPr/>
          <p:nvPr/>
        </p:nvGrpSpPr>
        <p:grpSpPr>
          <a:xfrm>
            <a:off x="7049920" y="3025465"/>
            <a:ext cx="3160644" cy="806251"/>
            <a:chOff x="7049920" y="925635"/>
            <a:chExt cx="3160644" cy="80625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C65C62-6953-4B6E-AD40-91E620FDDAC0}"/>
                </a:ext>
              </a:extLst>
            </p:cNvPr>
            <p:cNvSpPr/>
            <p:nvPr/>
          </p:nvSpPr>
          <p:spPr>
            <a:xfrm>
              <a:off x="7049920" y="1064781"/>
              <a:ext cx="3160644" cy="6671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53C031-9ACD-4428-AE32-EBF74940F7FE}"/>
                </a:ext>
              </a:extLst>
            </p:cNvPr>
            <p:cNvSpPr/>
            <p:nvPr/>
          </p:nvSpPr>
          <p:spPr>
            <a:xfrm>
              <a:off x="7049920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Progress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CD0A41D-FA32-4F17-A5A9-AA7D00988446}"/>
                </a:ext>
              </a:extLst>
            </p:cNvPr>
            <p:cNvSpPr/>
            <p:nvPr/>
          </p:nvSpPr>
          <p:spPr>
            <a:xfrm>
              <a:off x="7150529" y="1315172"/>
              <a:ext cx="2999780" cy="245959"/>
            </a:xfrm>
            <a:prstGeom prst="roundRect">
              <a:avLst>
                <a:gd name="adj" fmla="val 5201"/>
              </a:avLst>
            </a:prstGeom>
            <a:gradFill flip="none" rotWithShape="1">
              <a:gsLst>
                <a:gs pos="0">
                  <a:srgbClr val="FF522F"/>
                </a:gs>
                <a:gs pos="54000">
                  <a:srgbClr val="FF522F"/>
                </a:gs>
                <a:gs pos="54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96BC2E-728B-46DA-AFA1-B12C05AB605F}"/>
                </a:ext>
              </a:extLst>
            </p:cNvPr>
            <p:cNvSpPr txBox="1"/>
            <p:nvPr/>
          </p:nvSpPr>
          <p:spPr>
            <a:xfrm>
              <a:off x="7049920" y="1102792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Log Progress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C6735BB-9A42-4458-A198-5DF09895225C}"/>
              </a:ext>
            </a:extLst>
          </p:cNvPr>
          <p:cNvSpPr txBox="1"/>
          <p:nvPr/>
        </p:nvSpPr>
        <p:spPr>
          <a:xfrm>
            <a:off x="9649781" y="1202898"/>
            <a:ext cx="1322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2B20267-65DD-4C4E-8977-BE161F24C2C5}"/>
              </a:ext>
            </a:extLst>
          </p:cNvPr>
          <p:cNvGrpSpPr/>
          <p:nvPr/>
        </p:nvGrpSpPr>
        <p:grpSpPr>
          <a:xfrm>
            <a:off x="9567638" y="219075"/>
            <a:ext cx="1667416" cy="492635"/>
            <a:chOff x="6196013" y="219075"/>
            <a:chExt cx="1667416" cy="492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91AAA4-D085-45BF-9FE0-8EEB66675A16}"/>
                </a:ext>
              </a:extLst>
            </p:cNvPr>
            <p:cNvSpPr/>
            <p:nvPr/>
          </p:nvSpPr>
          <p:spPr>
            <a:xfrm>
              <a:off x="6196013" y="219075"/>
              <a:ext cx="1640652" cy="461963"/>
            </a:xfrm>
            <a:prstGeom prst="rect">
              <a:avLst/>
            </a:prstGeom>
            <a:noFill/>
            <a:ln w="6350"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History with solid fill">
              <a:extLst>
                <a:ext uri="{FF2B5EF4-FFF2-40B4-BE49-F238E27FC236}">
                  <a16:creationId xmlns:a16="http://schemas.microsoft.com/office/drawing/2014/main" id="{85DC94A7-8A6F-43FA-ACDC-A7A12D5C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1392" y="240944"/>
              <a:ext cx="228600" cy="228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7B6FA7-9335-4D0E-B1D9-35BB33576E63}"/>
                </a:ext>
              </a:extLst>
            </p:cNvPr>
            <p:cNvSpPr txBox="1"/>
            <p:nvPr/>
          </p:nvSpPr>
          <p:spPr>
            <a:xfrm>
              <a:off x="6656580" y="542433"/>
              <a:ext cx="6703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</a:t>
              </a:r>
            </a:p>
          </p:txBody>
        </p:sp>
        <p:pic>
          <p:nvPicPr>
            <p:cNvPr id="55" name="Graphic 54" descr="Single gear with solid fill">
              <a:extLst>
                <a:ext uri="{FF2B5EF4-FFF2-40B4-BE49-F238E27FC236}">
                  <a16:creationId xmlns:a16="http://schemas.microsoft.com/office/drawing/2014/main" id="{20059527-C861-4FCA-AAB3-FCBF880F3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8037" y="244872"/>
              <a:ext cx="228600" cy="228600"/>
            </a:xfrm>
            <a:prstGeom prst="rect">
              <a:avLst/>
            </a:prstGeom>
          </p:spPr>
        </p:pic>
        <p:pic>
          <p:nvPicPr>
            <p:cNvPr id="59" name="Graphic 58" descr="Clipboard with solid fill">
              <a:extLst>
                <a:ext uri="{FF2B5EF4-FFF2-40B4-BE49-F238E27FC236}">
                  <a16:creationId xmlns:a16="http://schemas.microsoft.com/office/drawing/2014/main" id="{27A8D2BA-18E9-4591-81EC-B34C7BC8B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94541" y="226294"/>
              <a:ext cx="228600" cy="2286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6E568B0-E13C-4419-9541-C11B6A486E5C}"/>
                </a:ext>
              </a:extLst>
            </p:cNvPr>
            <p:cNvSpPr txBox="1"/>
            <p:nvPr/>
          </p:nvSpPr>
          <p:spPr>
            <a:xfrm>
              <a:off x="6234711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04020C-DFAC-4FC2-834D-6AC18C3B1B1B}"/>
                </a:ext>
              </a:extLst>
            </p:cNvPr>
            <p:cNvSpPr txBox="1"/>
            <p:nvPr/>
          </p:nvSpPr>
          <p:spPr>
            <a:xfrm>
              <a:off x="6605858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E4A257-919E-463C-A53A-E638ED322701}"/>
                </a:ext>
              </a:extLst>
            </p:cNvPr>
            <p:cNvSpPr txBox="1"/>
            <p:nvPr/>
          </p:nvSpPr>
          <p:spPr>
            <a:xfrm>
              <a:off x="6978515" y="431730"/>
              <a:ext cx="4716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pic>
          <p:nvPicPr>
            <p:cNvPr id="131" name="Graphic 130" descr="Open folder with solid fill">
              <a:extLst>
                <a:ext uri="{FF2B5EF4-FFF2-40B4-BE49-F238E27FC236}">
                  <a16:creationId xmlns:a16="http://schemas.microsoft.com/office/drawing/2014/main" id="{B845E64C-484D-4B5B-8AE3-AB3C8508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2282" y="242261"/>
              <a:ext cx="228600" cy="22860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1C5BAAB-0C8A-4106-9CFA-9DCFA93C51A5}"/>
                </a:ext>
              </a:extLst>
            </p:cNvPr>
            <p:cNvSpPr txBox="1"/>
            <p:nvPr/>
          </p:nvSpPr>
          <p:spPr>
            <a:xfrm>
              <a:off x="7330659" y="431730"/>
              <a:ext cx="532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Select From Log(s)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6A1C1E-AA34-4A5E-9C54-927CF880487E}"/>
              </a:ext>
            </a:extLst>
          </p:cNvPr>
          <p:cNvGrpSpPr/>
          <p:nvPr/>
        </p:nvGrpSpPr>
        <p:grpSpPr>
          <a:xfrm>
            <a:off x="6216212" y="219075"/>
            <a:ext cx="1667416" cy="492635"/>
            <a:chOff x="6196013" y="219075"/>
            <a:chExt cx="1667416" cy="4926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093A1E-613B-4A19-8C1C-97D194633AEA}"/>
                </a:ext>
              </a:extLst>
            </p:cNvPr>
            <p:cNvSpPr/>
            <p:nvPr/>
          </p:nvSpPr>
          <p:spPr>
            <a:xfrm>
              <a:off x="6196013" y="219075"/>
              <a:ext cx="1640652" cy="461963"/>
            </a:xfrm>
            <a:prstGeom prst="rect">
              <a:avLst/>
            </a:prstGeom>
            <a:noFill/>
            <a:ln w="6350"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Graphic 135" descr="History with solid fill">
              <a:extLst>
                <a:ext uri="{FF2B5EF4-FFF2-40B4-BE49-F238E27FC236}">
                  <a16:creationId xmlns:a16="http://schemas.microsoft.com/office/drawing/2014/main" id="{1C5EBF69-CF5D-4F94-A04E-A585BE94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31392" y="240944"/>
              <a:ext cx="228600" cy="2286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1938A0-9FBB-411B-8747-B27D43784DF8}"/>
                </a:ext>
              </a:extLst>
            </p:cNvPr>
            <p:cNvSpPr txBox="1"/>
            <p:nvPr/>
          </p:nvSpPr>
          <p:spPr>
            <a:xfrm>
              <a:off x="6656580" y="542433"/>
              <a:ext cx="67032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</a:t>
              </a:r>
            </a:p>
          </p:txBody>
        </p:sp>
        <p:pic>
          <p:nvPicPr>
            <p:cNvPr id="138" name="Graphic 137" descr="Single gear with solid fill">
              <a:extLst>
                <a:ext uri="{FF2B5EF4-FFF2-40B4-BE49-F238E27FC236}">
                  <a16:creationId xmlns:a16="http://schemas.microsoft.com/office/drawing/2014/main" id="{76A77EB3-FCA1-4D39-A2B5-C82EE26DC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8037" y="244872"/>
              <a:ext cx="228600" cy="228600"/>
            </a:xfrm>
            <a:prstGeom prst="rect">
              <a:avLst/>
            </a:prstGeom>
          </p:spPr>
        </p:pic>
        <p:pic>
          <p:nvPicPr>
            <p:cNvPr id="139" name="Graphic 138" descr="Clipboard with solid fill">
              <a:extLst>
                <a:ext uri="{FF2B5EF4-FFF2-40B4-BE49-F238E27FC236}">
                  <a16:creationId xmlns:a16="http://schemas.microsoft.com/office/drawing/2014/main" id="{CF1AE79A-CC94-45BE-931D-D1DDCDD5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94541" y="226294"/>
              <a:ext cx="228600" cy="2286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2C59B0-24E4-411E-8F2F-77565700BB98}"/>
                </a:ext>
              </a:extLst>
            </p:cNvPr>
            <p:cNvSpPr txBox="1"/>
            <p:nvPr/>
          </p:nvSpPr>
          <p:spPr>
            <a:xfrm>
              <a:off x="6234711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On/Off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538B7D1-1799-414F-8091-6DDDC83405DB}"/>
                </a:ext>
              </a:extLst>
            </p:cNvPr>
            <p:cNvSpPr txBox="1"/>
            <p:nvPr/>
          </p:nvSpPr>
          <p:spPr>
            <a:xfrm>
              <a:off x="6605858" y="431730"/>
              <a:ext cx="4044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Notes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24A447-92B7-467A-B5B7-BC95F7CBADFC}"/>
                </a:ext>
              </a:extLst>
            </p:cNvPr>
            <p:cNvSpPr txBox="1"/>
            <p:nvPr/>
          </p:nvSpPr>
          <p:spPr>
            <a:xfrm>
              <a:off x="6978515" y="431730"/>
              <a:ext cx="4716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pic>
          <p:nvPicPr>
            <p:cNvPr id="143" name="Graphic 142" descr="Open folder with solid fill">
              <a:extLst>
                <a:ext uri="{FF2B5EF4-FFF2-40B4-BE49-F238E27FC236}">
                  <a16:creationId xmlns:a16="http://schemas.microsoft.com/office/drawing/2014/main" id="{854831F6-CA9D-4D4D-BE22-91BE565D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2282" y="242261"/>
              <a:ext cx="228600" cy="2286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91568DB-1526-48A9-B5F9-370388D2AE8F}"/>
                </a:ext>
              </a:extLst>
            </p:cNvPr>
            <p:cNvSpPr txBox="1"/>
            <p:nvPr/>
          </p:nvSpPr>
          <p:spPr>
            <a:xfrm>
              <a:off x="7330659" y="431730"/>
              <a:ext cx="532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Select From Log(s)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EFB70C8-1C5D-409A-9843-41E16032D21E}"/>
              </a:ext>
            </a:extLst>
          </p:cNvPr>
          <p:cNvGrpSpPr/>
          <p:nvPr/>
        </p:nvGrpSpPr>
        <p:grpSpPr>
          <a:xfrm>
            <a:off x="3005634" y="925635"/>
            <a:ext cx="3160644" cy="3631125"/>
            <a:chOff x="3005634" y="925635"/>
            <a:chExt cx="3160644" cy="36311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F97647-B4F2-402E-B03C-7F4C2A58F0E7}"/>
                </a:ext>
              </a:extLst>
            </p:cNvPr>
            <p:cNvSpPr/>
            <p:nvPr/>
          </p:nvSpPr>
          <p:spPr>
            <a:xfrm>
              <a:off x="3005634" y="1064781"/>
              <a:ext cx="3160644" cy="349197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F2967C-4C57-48C6-85E8-7C68942CA518}"/>
                </a:ext>
              </a:extLst>
            </p:cNvPr>
            <p:cNvSpPr/>
            <p:nvPr/>
          </p:nvSpPr>
          <p:spPr>
            <a:xfrm>
              <a:off x="3005634" y="925635"/>
              <a:ext cx="3160643" cy="139147"/>
            </a:xfrm>
            <a:prstGeom prst="rect">
              <a:avLst/>
            </a:prstGeom>
            <a:solidFill>
              <a:srgbClr val="FF307C"/>
            </a:solidFill>
            <a:ln>
              <a:solidFill>
                <a:srgbClr val="FF30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Revit Logger - Settings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9D99D-E5A0-45BD-BF2A-6841CB232182}"/>
                </a:ext>
              </a:extLst>
            </p:cNvPr>
            <p:cNvSpPr/>
            <p:nvPr/>
          </p:nvSpPr>
          <p:spPr>
            <a:xfrm>
              <a:off x="3212803" y="154773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&lt;pick a location to save logs&gt; (required)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0B47D7-4D46-4C75-AAA9-29A7D2B4AC18}"/>
                </a:ext>
              </a:extLst>
            </p:cNvPr>
            <p:cNvSpPr txBox="1"/>
            <p:nvPr/>
          </p:nvSpPr>
          <p:spPr>
            <a:xfrm>
              <a:off x="3106243" y="137864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Log Path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FAB636-F6BA-42E0-AFA3-4F23A7F41F49}"/>
                </a:ext>
              </a:extLst>
            </p:cNvPr>
            <p:cNvGrpSpPr/>
            <p:nvPr/>
          </p:nvGrpSpPr>
          <p:grpSpPr>
            <a:xfrm>
              <a:off x="5791035" y="1547732"/>
              <a:ext cx="139147" cy="139147"/>
              <a:chOff x="8119400" y="2874967"/>
              <a:chExt cx="139147" cy="13914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BDCD3D-E6A5-4885-BD38-B1110EEF1CAF}"/>
                  </a:ext>
                </a:extLst>
              </p:cNvPr>
              <p:cNvSpPr/>
              <p:nvPr/>
            </p:nvSpPr>
            <p:spPr>
              <a:xfrm>
                <a:off x="8119400" y="2874967"/>
                <a:ext cx="139147" cy="139147"/>
              </a:xfrm>
              <a:prstGeom prst="roundRect">
                <a:avLst/>
              </a:prstGeom>
              <a:solidFill>
                <a:srgbClr val="CCCCCC"/>
              </a:solidFill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E5B936-9AED-4332-8314-D1246F1D14F5}"/>
                  </a:ext>
                </a:extLst>
              </p:cNvPr>
              <p:cNvGrpSpPr/>
              <p:nvPr/>
            </p:nvGrpSpPr>
            <p:grpSpPr>
              <a:xfrm>
                <a:off x="8137348" y="2972397"/>
                <a:ext cx="103250" cy="18288"/>
                <a:chOff x="6934200" y="2876550"/>
                <a:chExt cx="103250" cy="18288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B0452A2-4FEE-4FAE-A3D4-E3D9F19E6B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34200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3D958F-2F21-4E56-99C6-06EC47C32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4681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F512E2B-E3E8-4197-A52C-02E5FE1DE2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19162" y="2876550"/>
                  <a:ext cx="18288" cy="1828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1BEB08-CAAB-4FE2-AB43-7CD19BA2C9AD}"/>
                </a:ext>
              </a:extLst>
            </p:cNvPr>
            <p:cNvSpPr/>
            <p:nvPr/>
          </p:nvSpPr>
          <p:spPr>
            <a:xfrm>
              <a:off x="3212803" y="1863340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name&gt; (required)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5A910C-A2AF-4A7F-810E-865A55858348}"/>
                </a:ext>
              </a:extLst>
            </p:cNvPr>
            <p:cNvSpPr txBox="1"/>
            <p:nvPr/>
          </p:nvSpPr>
          <p:spPr>
            <a:xfrm>
              <a:off x="3106243" y="1694256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Name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1D2322-04CE-46A5-ABE6-103E3B81FD7E}"/>
                </a:ext>
              </a:extLst>
            </p:cNvPr>
            <p:cNvSpPr/>
            <p:nvPr/>
          </p:nvSpPr>
          <p:spPr>
            <a:xfrm>
              <a:off x="3212803" y="2178237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number&gt; (required)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13995-FE80-47CE-A2E3-531D59687460}"/>
                </a:ext>
              </a:extLst>
            </p:cNvPr>
            <p:cNvSpPr txBox="1"/>
            <p:nvPr/>
          </p:nvSpPr>
          <p:spPr>
            <a:xfrm>
              <a:off x="3106243" y="2009153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Project Number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C2A1B43-8870-48DF-BE79-27F86DBA530F}"/>
                </a:ext>
              </a:extLst>
            </p:cNvPr>
            <p:cNvSpPr/>
            <p:nvPr/>
          </p:nvSpPr>
          <p:spPr>
            <a:xfrm>
              <a:off x="3086365" y="1126317"/>
              <a:ext cx="2999780" cy="1661461"/>
            </a:xfrm>
            <a:prstGeom prst="roundRect">
              <a:avLst>
                <a:gd name="adj" fmla="val 5201"/>
              </a:avLst>
            </a:prstGeom>
            <a:noFill/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5EACD4-B365-4192-AE21-D72DA07BBDBC}"/>
                </a:ext>
              </a:extLst>
            </p:cNvPr>
            <p:cNvSpPr txBox="1"/>
            <p:nvPr/>
          </p:nvSpPr>
          <p:spPr>
            <a:xfrm>
              <a:off x="3117440" y="120289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114FF77-ADD7-4E74-AA06-6F14491DF324}"/>
                </a:ext>
              </a:extLst>
            </p:cNvPr>
            <p:cNvGrpSpPr/>
            <p:nvPr/>
          </p:nvGrpSpPr>
          <p:grpSpPr>
            <a:xfrm>
              <a:off x="3086365" y="2991402"/>
              <a:ext cx="3015459" cy="1429618"/>
              <a:chOff x="3086365" y="2602490"/>
              <a:chExt cx="3015459" cy="14296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38E7810-8636-4872-A774-CA129A15AE33}"/>
                  </a:ext>
                </a:extLst>
              </p:cNvPr>
              <p:cNvGrpSpPr/>
              <p:nvPr/>
            </p:nvGrpSpPr>
            <p:grpSpPr>
              <a:xfrm>
                <a:off x="3227451" y="2825410"/>
                <a:ext cx="2728204" cy="803317"/>
                <a:chOff x="5544619" y="3568658"/>
                <a:chExt cx="2728204" cy="803317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8A6F950-B78B-4A38-8F80-B67053E62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44619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BFB12C1-0D30-498E-8641-411B47201DCC}"/>
                    </a:ext>
                  </a:extLst>
                </p:cNvPr>
                <p:cNvSpPr txBox="1"/>
                <p:nvPr/>
              </p:nvSpPr>
              <p:spPr>
                <a:xfrm>
                  <a:off x="5591536" y="3568658"/>
                  <a:ext cx="28377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All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A04F35F-C0E8-4CCC-B2EE-98BC0FC9A3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2713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34738C4-1932-4936-830C-0B6540FA6398}"/>
                    </a:ext>
                  </a:extLst>
                </p:cNvPr>
                <p:cNvSpPr txBox="1"/>
                <p:nvPr/>
              </p:nvSpPr>
              <p:spPr>
                <a:xfrm>
                  <a:off x="5939630" y="3568658"/>
                  <a:ext cx="8945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Model Categories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3A662EE-15F3-4020-BF87-59C8D0A023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83981" y="3635196"/>
                  <a:ext cx="73152" cy="73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63754C7-05B2-4F1F-BEB3-EC5FB40B6008}"/>
                    </a:ext>
                  </a:extLst>
                </p:cNvPr>
                <p:cNvSpPr txBox="1"/>
                <p:nvPr/>
              </p:nvSpPr>
              <p:spPr>
                <a:xfrm>
                  <a:off x="6930898" y="3568658"/>
                  <a:ext cx="110344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Annotation Categories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E949E28-1936-4FC9-BF3B-B3958A5C271C}"/>
                    </a:ext>
                  </a:extLst>
                </p:cNvPr>
                <p:cNvSpPr/>
                <p:nvPr/>
              </p:nvSpPr>
              <p:spPr>
                <a:xfrm>
                  <a:off x="5555816" y="3768713"/>
                  <a:ext cx="2717007" cy="603262"/>
                </a:xfrm>
                <a:prstGeom prst="rect">
                  <a:avLst/>
                </a:prstGeom>
                <a:noFill/>
                <a:ln>
                  <a:solidFill>
                    <a:srgbClr val="CCCC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600" i="1" dirty="0" err="1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Columns;Ducts;Grids</a:t>
                  </a:r>
                  <a:r>
                    <a:rPr lang="en-US" sz="6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en-US" sz="5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Rectangle: Rounded Corners 36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7BFBA77C-4E39-429F-8341-26DE9BA6E2C4}"/>
                  </a:ext>
                </a:extLst>
              </p:cNvPr>
              <p:cNvSpPr/>
              <p:nvPr/>
            </p:nvSpPr>
            <p:spPr>
              <a:xfrm>
                <a:off x="5480246" y="3831716"/>
                <a:ext cx="621578" cy="200392"/>
              </a:xfrm>
              <a:prstGeom prst="roundRect">
                <a:avLst/>
              </a:prstGeom>
              <a:noFill/>
              <a:ln>
                <a:solidFill>
                  <a:srgbClr val="FF52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Save</a:t>
                </a:r>
              </a:p>
            </p:txBody>
          </p:sp>
          <p:sp>
            <p:nvSpPr>
              <p:cNvPr id="38" name="Rectangle: Rounded Corners 3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CCC65F0D-2533-49ED-B32F-3D1959E089E8}"/>
                  </a:ext>
                </a:extLst>
              </p:cNvPr>
              <p:cNvSpPr/>
              <p:nvPr/>
            </p:nvSpPr>
            <p:spPr>
              <a:xfrm>
                <a:off x="3227451" y="3831716"/>
                <a:ext cx="973572" cy="20039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Import Settings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22B2E-DD67-4AAF-BE7D-CEC27B5406EA}"/>
                  </a:ext>
                </a:extLst>
              </p:cNvPr>
              <p:cNvSpPr txBox="1"/>
              <p:nvPr/>
            </p:nvSpPr>
            <p:spPr>
              <a:xfrm>
                <a:off x="3117440" y="2656862"/>
                <a:ext cx="132278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Scope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CBE481D-1094-4DF7-8CCA-DDCC7B19040A}"/>
                  </a:ext>
                </a:extLst>
              </p:cNvPr>
              <p:cNvSpPr/>
              <p:nvPr/>
            </p:nvSpPr>
            <p:spPr>
              <a:xfrm>
                <a:off x="3086365" y="2602490"/>
                <a:ext cx="2999780" cy="1134357"/>
              </a:xfrm>
              <a:prstGeom prst="roundRect">
                <a:avLst>
                  <a:gd name="adj" fmla="val 5201"/>
                </a:avLst>
              </a:prstGeom>
              <a:noFill/>
              <a:ln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C30104BE-F607-44C0-8C1E-07B9F1F9CAEB}"/>
                  </a:ext>
                </a:extLst>
              </p:cNvPr>
              <p:cNvSpPr/>
              <p:nvPr/>
            </p:nvSpPr>
            <p:spPr>
              <a:xfrm>
                <a:off x="4781611" y="3831716"/>
                <a:ext cx="621578" cy="200392"/>
              </a:xfrm>
              <a:prstGeom prst="roundRect">
                <a:avLst/>
              </a:prstGeom>
              <a:noFill/>
              <a:ln>
                <a:solidFill>
                  <a:srgbClr val="FF52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Cancel</a:t>
                </a: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85386C4-8622-41BB-864B-3298A473BE0B}"/>
                </a:ext>
              </a:extLst>
            </p:cNvPr>
            <p:cNvSpPr/>
            <p:nvPr/>
          </p:nvSpPr>
          <p:spPr>
            <a:xfrm>
              <a:off x="3212803" y="2503422"/>
              <a:ext cx="2471738" cy="139147"/>
            </a:xfrm>
            <a:prstGeom prst="rect">
              <a:avLst/>
            </a:prstGeom>
            <a:noFill/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i="1" dirty="0">
                  <a:solidFill>
                    <a:schemeClr val="bg1">
                      <a:lumMod val="50000"/>
                    </a:schemeClr>
                  </a:solidFill>
                </a:rPr>
                <a:t>&lt;enter a project number&gt; (optional)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56E9AB-E807-4BEB-B579-9101B3A4B253}"/>
                </a:ext>
              </a:extLst>
            </p:cNvPr>
            <p:cNvSpPr txBox="1"/>
            <p:nvPr/>
          </p:nvSpPr>
          <p:spPr>
            <a:xfrm>
              <a:off x="3106243" y="2334338"/>
              <a:ext cx="13227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External Project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31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24162</TotalTime>
  <Words>419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Revit Logger</vt:lpstr>
      <vt:lpstr>Revit Logger</vt:lpstr>
      <vt:lpstr>Components</vt:lpstr>
      <vt:lpstr>PowerPoint Presentation</vt:lpstr>
      <vt:lpstr>Log Components</vt:lpstr>
      <vt:lpstr>Log Naming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2022-03-10T12:42:18Z</dcterms:created>
  <dcterms:modified xsi:type="dcterms:W3CDTF">2022-04-12T17:40:24Z</dcterms:modified>
</cp:coreProperties>
</file>