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9" r:id="rId4"/>
    <p:sldId id="263" r:id="rId5"/>
    <p:sldId id="264" r:id="rId6"/>
    <p:sldId id="265" r:id="rId7"/>
    <p:sldId id="266" r:id="rId8"/>
    <p:sldId id="267" r:id="rId9"/>
    <p:sldId id="268" r:id="rId10"/>
    <p:sldId id="269" r:id="rId11"/>
  </p:sldIdLst>
  <p:sldSz cx="9144000" cy="5143500" type="screen16x9"/>
  <p:notesSz cx="6858000" cy="9144000"/>
  <p:embeddedFontLst>
    <p:embeddedFont>
      <p:font typeface="Barlow" panose="00000500000000000000" pitchFamily="2" charset="0"/>
      <p:regular r:id="rId13"/>
      <p:bold r:id="rId14"/>
      <p:italic r:id="rId15"/>
      <p:boldItalic r:id="rId16"/>
    </p:embeddedFont>
    <p:embeddedFont>
      <p:font typeface="Barlow Light" panose="000004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Miriam Libre" panose="00000500000000000000" pitchFamily="2" charset="-79"/>
      <p:regular r:id="rId25"/>
      <p:bold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4E9F-4CB3-4201-96F7-3B730DC1CE42}">
  <a:tblStyle styleId="{55214E9F-4CB3-4201-96F7-3B730DC1CE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5FE67E-9E0C-490E-BD91-9F90B78050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23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315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885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26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745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79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942416" y="1112062"/>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ĐỒ ÁN MÔN KIỂM THỬ PHẦN MỀM</a:t>
            </a:r>
            <a:endParaRPr dirty="0"/>
          </a:p>
        </p:txBody>
      </p:sp>
      <p:sp>
        <p:nvSpPr>
          <p:cNvPr id="3" name="Google Shape;247;p14">
            <a:extLst>
              <a:ext uri="{FF2B5EF4-FFF2-40B4-BE49-F238E27FC236}">
                <a16:creationId xmlns:a16="http://schemas.microsoft.com/office/drawing/2014/main" id="{AA109398-FE70-38D4-D6AC-38D5EB8B3E4E}"/>
              </a:ext>
            </a:extLst>
          </p:cNvPr>
          <p:cNvSpPr txBox="1">
            <a:spLocks/>
          </p:cNvSpPr>
          <p:nvPr/>
        </p:nvSpPr>
        <p:spPr>
          <a:xfrm>
            <a:off x="3573054" y="3098223"/>
            <a:ext cx="4899000" cy="1159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dk1"/>
              </a:buClr>
              <a:buSzPts val="1100"/>
            </a:pPr>
            <a:r>
              <a:rPr lang="en-US" dirty="0" err="1"/>
              <a:t>Tên</a:t>
            </a:r>
            <a:r>
              <a:rPr lang="en-US" dirty="0"/>
              <a:t>: </a:t>
            </a:r>
            <a:r>
              <a:rPr lang="en-US" dirty="0" err="1"/>
              <a:t>Bùi</a:t>
            </a:r>
            <a:r>
              <a:rPr lang="en-US" dirty="0"/>
              <a:t> </a:t>
            </a:r>
            <a:r>
              <a:rPr lang="en-US" dirty="0" err="1"/>
              <a:t>Hoàng</a:t>
            </a:r>
            <a:r>
              <a:rPr lang="en-US" dirty="0"/>
              <a:t> Long</a:t>
            </a:r>
          </a:p>
          <a:p>
            <a:pPr>
              <a:spcBef>
                <a:spcPts val="600"/>
              </a:spcBef>
              <a:buClr>
                <a:schemeClr val="dk1"/>
              </a:buClr>
              <a:buSzPts val="1100"/>
            </a:pPr>
            <a:r>
              <a:rPr lang="en-US" dirty="0"/>
              <a:t>ID: 47004</a:t>
            </a:r>
          </a:p>
          <a:p>
            <a:pPr>
              <a:spcBef>
                <a:spcPts val="600"/>
              </a:spcBef>
              <a:buClr>
                <a:schemeClr val="dk1"/>
              </a:buClr>
              <a:buSzPts val="1100"/>
            </a:pPr>
            <a:r>
              <a:rPr lang="en-US" dirty="0" err="1"/>
              <a:t>Lớp</a:t>
            </a:r>
            <a:r>
              <a:rPr lang="en-US" dirty="0"/>
              <a:t>: ST19A1A</a:t>
            </a:r>
          </a:p>
          <a:p>
            <a:pPr>
              <a:spcBef>
                <a:spcPts val="600"/>
              </a:spcBef>
              <a:buClr>
                <a:schemeClr val="dk1"/>
              </a:buClr>
              <a:buSzPts val="1100"/>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297873" y="1974750"/>
            <a:ext cx="5541817" cy="8574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dirty="0"/>
              <a:t>Xin cảm ơn thầy và các bạn đã xem</a:t>
            </a: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10186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BDD </a:t>
            </a:r>
            <a:r>
              <a:rPr lang="en-US" dirty="0" err="1"/>
              <a:t>là</a:t>
            </a:r>
            <a:r>
              <a:rPr lang="en-US" dirty="0"/>
              <a:t> gì</a:t>
            </a:r>
            <a:endParaRPr dirty="0"/>
          </a:p>
        </p:txBody>
      </p:sp>
      <p:sp>
        <p:nvSpPr>
          <p:cNvPr id="247" name="Google Shape;247;p14"/>
          <p:cNvSpPr txBox="1">
            <a:spLocks noGrp="1"/>
          </p:cNvSpPr>
          <p:nvPr>
            <p:ph type="body" idx="1"/>
          </p:nvPr>
        </p:nvSpPr>
        <p:spPr>
          <a:xfrm>
            <a:off x="0" y="1755925"/>
            <a:ext cx="5521036" cy="2358900"/>
          </a:xfrm>
          <a:prstGeom prst="rect">
            <a:avLst/>
          </a:prstGeom>
        </p:spPr>
        <p:txBody>
          <a:bodyPr spcFirstLastPara="1" wrap="square" lIns="91425" tIns="91425" rIns="91425" bIns="91425" anchor="t" anchorCtr="0">
            <a:noAutofit/>
          </a:bodyPr>
          <a:lstStyle/>
          <a:p>
            <a:pPr algn="l"/>
            <a:r>
              <a:rPr lang="vi-VN" sz="1200" b="0" i="0" dirty="0">
                <a:solidFill>
                  <a:srgbClr val="555555"/>
                </a:solidFill>
                <a:effectLst/>
                <a:latin typeface="Roboto" panose="02000000000000000000" pitchFamily="2" charset="0"/>
              </a:rPr>
              <a:t>BDD (Behavior Driven Development) là một quá trình phát triển phần mềm dựa trên phương pháp Agile(phát triển phần mềm linh hoạt).</a:t>
            </a:r>
          </a:p>
          <a:p>
            <a:pPr algn="l"/>
            <a:r>
              <a:rPr lang="vi-VN" sz="1200" b="0" i="0" dirty="0">
                <a:solidFill>
                  <a:srgbClr val="555555"/>
                </a:solidFill>
                <a:effectLst/>
                <a:latin typeface="Roboto" panose="02000000000000000000" pitchFamily="2" charset="0"/>
              </a:rPr>
              <a:t>BDD là sự mở rộng của TDD (Test driven development). Thay vì tập trung vào phát triển phần mềm theo hướng kiểm thử, BDD tập trung vào phát triển phần mềm theo hướng hành vi.</a:t>
            </a:r>
          </a:p>
          <a:p>
            <a:pPr algn="l"/>
            <a:r>
              <a:rPr lang="vi-VN" sz="1200" b="0" i="0" dirty="0">
                <a:solidFill>
                  <a:srgbClr val="555555"/>
                </a:solidFill>
                <a:effectLst/>
                <a:latin typeface="Roboto" panose="02000000000000000000" pitchFamily="2" charset="0"/>
              </a:rPr>
              <a:t>Dựa vào requirement các kịch bản test (Scenarios) sẽ được viết trước dưới dạng ngôn ngữ tự nhiên và dễ hiểu nhất sau đó mới thực hiện cài đặt source code đễ pass qua tất cả các stories đó.</a:t>
            </a:r>
          </a:p>
          <a:p>
            <a:pPr algn="l"/>
            <a:r>
              <a:rPr lang="vi-VN" sz="1200" b="0" i="0" dirty="0">
                <a:solidFill>
                  <a:srgbClr val="555555"/>
                </a:solidFill>
                <a:effectLst/>
                <a:latin typeface="Roboto" panose="02000000000000000000" pitchFamily="2" charset="0"/>
              </a:rPr>
              <a:t>Những kịch bản test này được viết dưới dạng các feature file và đòi hỏi sự cộng tác từ tất cả các thành viên tham gia dự án hay stakeholder.</a:t>
            </a: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53291" y="233684"/>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Sơ lược về dự án</a:t>
            </a:r>
            <a:endParaRPr dirty="0"/>
          </a:p>
        </p:txBody>
      </p:sp>
      <p:sp>
        <p:nvSpPr>
          <p:cNvPr id="262" name="Google Shape;262;p16"/>
          <p:cNvSpPr txBox="1">
            <a:spLocks noGrp="1"/>
          </p:cNvSpPr>
          <p:nvPr>
            <p:ph type="body" idx="1"/>
          </p:nvPr>
        </p:nvSpPr>
        <p:spPr>
          <a:xfrm>
            <a:off x="297872" y="1091084"/>
            <a:ext cx="5138700" cy="31809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dirty="0" err="1"/>
              <a:t>Sơ</a:t>
            </a:r>
            <a:r>
              <a:rPr lang="en-US" dirty="0"/>
              <a:t> </a:t>
            </a:r>
            <a:r>
              <a:rPr lang="en-US" dirty="0" err="1"/>
              <a:t>lược</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forder</a:t>
            </a:r>
            <a:r>
              <a:rPr lang="en-US" dirty="0"/>
              <a:t> </a:t>
            </a:r>
            <a:endParaRPr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0A22E092-79C4-C60D-BC80-C20A35B9AF95}"/>
              </a:ext>
            </a:extLst>
          </p:cNvPr>
          <p:cNvPicPr>
            <a:picLocks noChangeAspect="1"/>
          </p:cNvPicPr>
          <p:nvPr/>
        </p:nvPicPr>
        <p:blipFill>
          <a:blip r:embed="rId3"/>
          <a:stretch>
            <a:fillRect/>
          </a:stretch>
        </p:blipFill>
        <p:spPr>
          <a:xfrm>
            <a:off x="1639147" y="1856633"/>
            <a:ext cx="2566987" cy="26631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Login Page:</a:t>
            </a:r>
          </a:p>
          <a:p>
            <a:pPr marL="457200" lvl="1" indent="0">
              <a:spcBef>
                <a:spcPts val="600"/>
              </a:spcBef>
              <a:buNone/>
            </a:pPr>
            <a:r>
              <a:rPr lang="en" sz="1500" i="1" dirty="0"/>
              <a:t>+ Login feature</a:t>
            </a:r>
          </a:p>
          <a:p>
            <a:pPr marL="457200" lvl="1" indent="0">
              <a:spcBef>
                <a:spcPts val="600"/>
              </a:spcBef>
              <a:buNone/>
            </a:pPr>
            <a:r>
              <a:rPr lang="en" sz="1500" i="1" dirty="0"/>
              <a:t>+ Signup feature</a:t>
            </a:r>
          </a:p>
        </p:txBody>
      </p:sp>
      <p:sp>
        <p:nvSpPr>
          <p:cNvPr id="300" name="Google Shape;300;p20"/>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4 Module </a:t>
            </a:r>
            <a:r>
              <a:rPr lang="en-US" dirty="0" err="1"/>
              <a:t>cho</a:t>
            </a:r>
            <a:r>
              <a:rPr lang="en-US" dirty="0"/>
              <a:t> 2 Page</a:t>
            </a:r>
            <a:endParaRPr dirty="0"/>
          </a:p>
        </p:txBody>
      </p:sp>
      <p:sp>
        <p:nvSpPr>
          <p:cNvPr id="301" name="Google Shape;301;p20"/>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Home Page:</a:t>
            </a:r>
          </a:p>
          <a:p>
            <a:pPr marL="0" lvl="0" indent="0" algn="l" rtl="0">
              <a:spcBef>
                <a:spcPts val="600"/>
              </a:spcBef>
              <a:spcAft>
                <a:spcPts val="0"/>
              </a:spcAft>
              <a:buNone/>
            </a:pPr>
            <a:r>
              <a:rPr lang="en" sz="1500" dirty="0"/>
              <a:t>+ Title match</a:t>
            </a:r>
          </a:p>
          <a:p>
            <a:pPr marL="0" lvl="0" indent="0" algn="l" rtl="0">
              <a:spcBef>
                <a:spcPts val="600"/>
              </a:spcBef>
              <a:spcAft>
                <a:spcPts val="0"/>
              </a:spcAft>
              <a:buNone/>
            </a:pPr>
            <a:r>
              <a:rPr lang="en" sz="1500" dirty="0"/>
              <a:t>+ Search feature</a:t>
            </a:r>
            <a:endParaRPr sz="15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199" y="216407"/>
            <a:ext cx="5138700" cy="857400"/>
          </a:xfrm>
          <a:prstGeom prst="rect">
            <a:avLst/>
          </a:prstGeom>
        </p:spPr>
        <p:txBody>
          <a:bodyPr spcFirstLastPara="1" wrap="square" lIns="91425" tIns="91425" rIns="91425" bIns="91425" anchor="b" anchorCtr="0">
            <a:noAutofit/>
          </a:bodyPr>
          <a:lstStyle/>
          <a:p>
            <a:r>
              <a:rPr lang="en" dirty="0"/>
              <a:t>Home Page</a:t>
            </a:r>
            <a:endParaRPr dirty="0"/>
          </a:p>
        </p:txBody>
      </p:sp>
      <p:sp>
        <p:nvSpPr>
          <p:cNvPr id="301" name="Google Shape;301;p20"/>
          <p:cNvSpPr txBox="1">
            <a:spLocks noGrp="1"/>
          </p:cNvSpPr>
          <p:nvPr>
            <p:ph type="body" idx="2"/>
          </p:nvPr>
        </p:nvSpPr>
        <p:spPr>
          <a:xfrm>
            <a:off x="457199" y="1073807"/>
            <a:ext cx="5138700" cy="33527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dirty="0"/>
              <a:t>_ Title match:</a:t>
            </a:r>
          </a:p>
          <a:p>
            <a:pPr algn="just">
              <a:spcBef>
                <a:spcPts val="200"/>
              </a:spcBef>
            </a:pPr>
            <a:r>
              <a:rPr lang="en-US" sz="1800" b="1" i="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 </a:t>
            </a:r>
            <a:r>
              <a:rPr lang="en-US" sz="1500" b="0" i="0" dirty="0" err="1">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Bước</a:t>
            </a:r>
            <a:r>
              <a:rPr lang="en-US" sz="1500" b="0" i="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 1: </a:t>
            </a:r>
            <a:r>
              <a:rPr lang="en-US" sz="1500" b="0" i="0" dirty="0" err="1">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mở</a:t>
            </a:r>
            <a:r>
              <a:rPr lang="en-US" sz="1500" b="0" i="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 </a:t>
            </a:r>
            <a:r>
              <a:rPr lang="en-US" sz="1500" b="0" i="0" dirty="0" err="1">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trình</a:t>
            </a:r>
            <a:r>
              <a:rPr lang="en-US" sz="1500" b="0" i="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 </a:t>
            </a:r>
            <a:r>
              <a:rPr lang="en-US" sz="1500" b="0" i="0" dirty="0" err="1">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duyệt</a:t>
            </a:r>
            <a:r>
              <a:rPr lang="en-US" sz="1500" b="0" i="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endParaRPr lang="en-US" sz="1500" b="1" i="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a:spcAft>
                <a:spcPts val="80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URL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forder</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configuration</a:t>
            </a:r>
          </a:p>
          <a:p>
            <a:pPr>
              <a:spcAft>
                <a:spcPts val="80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webdriver.Edge</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URL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Edge</a:t>
            </a: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title page</a:t>
            </a:r>
          </a:p>
          <a:p>
            <a:pPr>
              <a:spcAft>
                <a:spcPts val="80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title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context.driver.title</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duyệt</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lang="en" sz="15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09230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20"/>
          <p:cNvSpPr txBox="1">
            <a:spLocks noGrp="1"/>
          </p:cNvSpPr>
          <p:nvPr>
            <p:ph type="body" idx="2"/>
          </p:nvPr>
        </p:nvSpPr>
        <p:spPr>
          <a:xfrm>
            <a:off x="457199" y="1066879"/>
            <a:ext cx="5138700" cy="33527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dirty="0"/>
              <a:t>_ Search match:</a:t>
            </a: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duyệt</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DataTest</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vòng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lặp</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lây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điền</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ô input search</a:t>
            </a:r>
          </a:p>
          <a:p>
            <a:pPr marL="457200">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có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trùng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name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nếu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trùng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thì test passed,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thì test failed</a:t>
            </a: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ghi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DataTest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500" dirty="0" err="1">
                <a:solidFill>
                  <a:srgbClr val="000000"/>
                </a:solidFill>
                <a:effectLst/>
                <a:latin typeface="Times New Roman" panose="02020603050405020304" pitchFamily="18" charset="0"/>
                <a:ea typeface="Calibri" panose="020F0502020204030204" pitchFamily="34" charset="0"/>
              </a:rPr>
              <a:t>Bước</a:t>
            </a:r>
            <a:r>
              <a:rPr lang="en-US" sz="1500" dirty="0">
                <a:solidFill>
                  <a:srgbClr val="000000"/>
                </a:solidFill>
                <a:effectLst/>
                <a:latin typeface="Times New Roman" panose="02020603050405020304" pitchFamily="18" charset="0"/>
                <a:ea typeface="Calibri" panose="020F0502020204030204" pitchFamily="34" charset="0"/>
              </a:rPr>
              <a:t> 5: </a:t>
            </a:r>
            <a:r>
              <a:rPr lang="en-US" sz="1500" dirty="0" err="1">
                <a:solidFill>
                  <a:srgbClr val="000000"/>
                </a:solidFill>
                <a:effectLst/>
                <a:latin typeface="Times New Roman" panose="02020603050405020304" pitchFamily="18" charset="0"/>
                <a:ea typeface="Calibri" panose="020F0502020204030204" pitchFamily="34" charset="0"/>
              </a:rPr>
              <a:t>đóng</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trình</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duyệt</a:t>
            </a:r>
            <a:endParaRPr lang="en" sz="15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Google Shape;300;p20">
            <a:extLst>
              <a:ext uri="{FF2B5EF4-FFF2-40B4-BE49-F238E27FC236}">
                <a16:creationId xmlns:a16="http://schemas.microsoft.com/office/drawing/2014/main" id="{A58F5EE1-4680-D1F6-F2F5-1C9CFC7F1237}"/>
              </a:ext>
            </a:extLst>
          </p:cNvPr>
          <p:cNvSpPr txBox="1">
            <a:spLocks noGrp="1"/>
          </p:cNvSpPr>
          <p:nvPr>
            <p:ph type="title"/>
          </p:nvPr>
        </p:nvSpPr>
        <p:spPr>
          <a:xfrm>
            <a:off x="457199" y="209479"/>
            <a:ext cx="5138700" cy="857400"/>
          </a:xfrm>
          <a:prstGeom prst="rect">
            <a:avLst/>
          </a:prstGeom>
        </p:spPr>
        <p:txBody>
          <a:bodyPr spcFirstLastPara="1" wrap="square" lIns="91425" tIns="91425" rIns="91425" bIns="91425" anchor="b" anchorCtr="0">
            <a:noAutofit/>
          </a:bodyPr>
          <a:lstStyle/>
          <a:p>
            <a:r>
              <a:rPr lang="en" dirty="0"/>
              <a:t>Home Page</a:t>
            </a:r>
            <a:endParaRPr dirty="0"/>
          </a:p>
        </p:txBody>
      </p:sp>
    </p:spTree>
    <p:extLst>
      <p:ext uri="{BB962C8B-B14F-4D97-AF65-F5344CB8AC3E}">
        <p14:creationId xmlns:p14="http://schemas.microsoft.com/office/powerpoint/2010/main" val="120222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200" y="226757"/>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Login Page</a:t>
            </a:r>
            <a:endParaRPr dirty="0"/>
          </a:p>
        </p:txBody>
      </p:sp>
      <p:sp>
        <p:nvSpPr>
          <p:cNvPr id="301" name="Google Shape;301;p20"/>
          <p:cNvSpPr txBox="1">
            <a:spLocks noGrp="1"/>
          </p:cNvSpPr>
          <p:nvPr>
            <p:ph type="body" idx="2"/>
          </p:nvPr>
        </p:nvSpPr>
        <p:spPr>
          <a:xfrm>
            <a:off x="457200" y="1148179"/>
            <a:ext cx="5138700" cy="33527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dirty="0"/>
              <a:t>_ Login feature:</a:t>
            </a: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duyệt</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DataTest</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vòng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lặp</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lây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điền</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ô email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password</a:t>
            </a:r>
          </a:p>
          <a:p>
            <a:pPr marL="457200">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có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nếu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thì set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test passed,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thì set data test failed</a:t>
            </a: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ghi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DataTest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500" dirty="0" err="1">
                <a:solidFill>
                  <a:srgbClr val="000000"/>
                </a:solidFill>
                <a:effectLst/>
                <a:latin typeface="Times New Roman" panose="02020603050405020304" pitchFamily="18" charset="0"/>
                <a:ea typeface="Calibri" panose="020F0502020204030204" pitchFamily="34" charset="0"/>
              </a:rPr>
              <a:t>Bước</a:t>
            </a:r>
            <a:r>
              <a:rPr lang="en-US" sz="1500" dirty="0">
                <a:solidFill>
                  <a:srgbClr val="000000"/>
                </a:solidFill>
                <a:effectLst/>
                <a:latin typeface="Times New Roman" panose="02020603050405020304" pitchFamily="18" charset="0"/>
                <a:ea typeface="Calibri" panose="020F0502020204030204" pitchFamily="34" charset="0"/>
              </a:rPr>
              <a:t> 5: </a:t>
            </a:r>
            <a:r>
              <a:rPr lang="en-US" sz="1500" dirty="0" err="1">
                <a:solidFill>
                  <a:srgbClr val="000000"/>
                </a:solidFill>
                <a:effectLst/>
                <a:latin typeface="Times New Roman" panose="02020603050405020304" pitchFamily="18" charset="0"/>
                <a:ea typeface="Calibri" panose="020F0502020204030204" pitchFamily="34" charset="0"/>
              </a:rPr>
              <a:t>đóng</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trình</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duyệt</a:t>
            </a:r>
            <a:endParaRPr lang="en" sz="15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65109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199" y="157484"/>
            <a:ext cx="5138700" cy="857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dirty="0"/>
              <a:t>Login Page</a:t>
            </a:r>
          </a:p>
        </p:txBody>
      </p:sp>
      <p:sp>
        <p:nvSpPr>
          <p:cNvPr id="301" name="Google Shape;301;p20"/>
          <p:cNvSpPr txBox="1">
            <a:spLocks noGrp="1"/>
          </p:cNvSpPr>
          <p:nvPr>
            <p:ph type="body" idx="2"/>
          </p:nvPr>
        </p:nvSpPr>
        <p:spPr>
          <a:xfrm>
            <a:off x="457199" y="1108444"/>
            <a:ext cx="5138700" cy="33527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dirty="0"/>
              <a:t>_ Signup feature:</a:t>
            </a: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duyệt</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forder</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configuration</a:t>
            </a:r>
          </a:p>
          <a:p>
            <a:pPr>
              <a:spcAft>
                <a:spcPts val="80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ghi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input user name, email, password</a:t>
            </a: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nhấn</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ký</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duyệt</a:t>
            </a: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5511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1704107" y="1844550"/>
            <a:ext cx="2431474" cy="857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dirty="0"/>
              <a:t>DEMO dự án</a:t>
            </a: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892253551"/>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490</Words>
  <Application>Microsoft Office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Barlow</vt:lpstr>
      <vt:lpstr>Times New Roman</vt:lpstr>
      <vt:lpstr>Arial</vt:lpstr>
      <vt:lpstr>Calibri</vt:lpstr>
      <vt:lpstr>Miriam Libre</vt:lpstr>
      <vt:lpstr>Barlow Light</vt:lpstr>
      <vt:lpstr>Roboto</vt:lpstr>
      <vt:lpstr>Roderigo template</vt:lpstr>
      <vt:lpstr>ĐỒ ÁN MÔN KIỂM THỬ PHẦN MỀM</vt:lpstr>
      <vt:lpstr>BDD là gì</vt:lpstr>
      <vt:lpstr>Sơ lược về dự án</vt:lpstr>
      <vt:lpstr>4 Module cho 2 Page</vt:lpstr>
      <vt:lpstr>Home Page</vt:lpstr>
      <vt:lpstr>Home Page</vt:lpstr>
      <vt:lpstr>Login Page</vt:lpstr>
      <vt:lpstr>Login Page</vt:lpstr>
      <vt:lpstr>DEMO dự án</vt:lpstr>
      <vt:lpstr>Xin cảm ơn thầy và các bạn đã xem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MÔN KIỂM THỬ PHẦN MỀM</dc:title>
  <cp:lastModifiedBy>bui long</cp:lastModifiedBy>
  <cp:revision>2</cp:revision>
  <dcterms:modified xsi:type="dcterms:W3CDTF">2022-05-18T16:05:33Z</dcterms:modified>
</cp:coreProperties>
</file>