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1"/>
  </p:handoutMasterIdLst>
  <p:sldIdLst>
    <p:sldId id="256" r:id="rId2"/>
    <p:sldId id="269" r:id="rId3"/>
    <p:sldId id="268" r:id="rId4"/>
    <p:sldId id="257" r:id="rId5"/>
    <p:sldId id="259" r:id="rId6"/>
    <p:sldId id="281" r:id="rId7"/>
    <p:sldId id="278" r:id="rId8"/>
    <p:sldId id="279" r:id="rId9"/>
    <p:sldId id="280" r:id="rId10"/>
    <p:sldId id="285" r:id="rId11"/>
    <p:sldId id="282" r:id="rId12"/>
    <p:sldId id="284" r:id="rId13"/>
    <p:sldId id="309" r:id="rId14"/>
    <p:sldId id="274" r:id="rId15"/>
    <p:sldId id="275" r:id="rId16"/>
    <p:sldId id="276" r:id="rId17"/>
    <p:sldId id="261" r:id="rId18"/>
    <p:sldId id="262" r:id="rId19"/>
    <p:sldId id="298" r:id="rId20"/>
    <p:sldId id="288" r:id="rId21"/>
    <p:sldId id="292" r:id="rId22"/>
    <p:sldId id="293" r:id="rId23"/>
    <p:sldId id="294" r:id="rId24"/>
    <p:sldId id="295" r:id="rId25"/>
    <p:sldId id="308" r:id="rId26"/>
    <p:sldId id="296" r:id="rId27"/>
    <p:sldId id="297" r:id="rId28"/>
    <p:sldId id="302" r:id="rId29"/>
    <p:sldId id="303" r:id="rId30"/>
    <p:sldId id="304" r:id="rId31"/>
    <p:sldId id="306" r:id="rId32"/>
    <p:sldId id="305" r:id="rId33"/>
    <p:sldId id="289" r:id="rId34"/>
    <p:sldId id="290" r:id="rId35"/>
    <p:sldId id="301" r:id="rId36"/>
    <p:sldId id="270" r:id="rId37"/>
    <p:sldId id="264" r:id="rId38"/>
    <p:sldId id="265" r:id="rId39"/>
    <p:sldId id="26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E5ACD-BD1C-46AF-B93C-353F711F4169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C2716-240F-49AF-A4FE-0E8F2A3C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78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F85C-EB94-4F77-9CD2-992B6B84B8D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06E0-518B-4352-9EBB-2FA1AA72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F85C-EB94-4F77-9CD2-992B6B84B8D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06E0-518B-4352-9EBB-2FA1AA72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4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F85C-EB94-4F77-9CD2-992B6B84B8D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06E0-518B-4352-9EBB-2FA1AA72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F85C-EB94-4F77-9CD2-992B6B84B8D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06E0-518B-4352-9EBB-2FA1AA72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0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F85C-EB94-4F77-9CD2-992B6B84B8D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06E0-518B-4352-9EBB-2FA1AA72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3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F85C-EB94-4F77-9CD2-992B6B84B8D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06E0-518B-4352-9EBB-2FA1AA72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4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F85C-EB94-4F77-9CD2-992B6B84B8D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06E0-518B-4352-9EBB-2FA1AA72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9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F85C-EB94-4F77-9CD2-992B6B84B8D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06E0-518B-4352-9EBB-2FA1AA72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9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F85C-EB94-4F77-9CD2-992B6B84B8D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06E0-518B-4352-9EBB-2FA1AA72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3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F85C-EB94-4F77-9CD2-992B6B84B8D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06E0-518B-4352-9EBB-2FA1AA72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F85C-EB94-4F77-9CD2-992B6B84B8D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06E0-518B-4352-9EBB-2FA1AA72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9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F85C-EB94-4F77-9CD2-992B6B84B8D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06E0-518B-4352-9EBB-2FA1AA72D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3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120" y="130628"/>
            <a:ext cx="9144000" cy="1319347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C++ PROGRAMMING</a:t>
            </a:r>
            <a:endParaRPr lang="en-US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48" y="1449974"/>
            <a:ext cx="11482252" cy="5199019"/>
          </a:xfrm>
        </p:spPr>
        <p:txBody>
          <a:bodyPr>
            <a:normAutofit fontScale="92500" lnSpcReduction="10000"/>
          </a:bodyPr>
          <a:lstStyle/>
          <a:p>
            <a:pPr lvl="0" algn="l"/>
            <a:r>
              <a:rPr lang="en-US" sz="48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A computer is made up of</a:t>
            </a:r>
          </a:p>
          <a:p>
            <a:pPr lvl="0" algn="l"/>
            <a:r>
              <a:rPr lang="en-US" sz="48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1</a:t>
            </a:r>
            <a:r>
              <a:rPr lang="en-US" sz="48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.</a:t>
            </a:r>
            <a:r>
              <a:rPr lang="en-US" sz="48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Hardware parts</a:t>
            </a:r>
          </a:p>
          <a:p>
            <a:pPr lvl="0" algn="l"/>
            <a:endParaRPr lang="en-US" sz="4800" dirty="0" smtClean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lvl="0" algn="l"/>
            <a:r>
              <a:rPr lang="en-US" sz="48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 </a:t>
            </a:r>
          </a:p>
          <a:p>
            <a:pPr lvl="0" algn="l"/>
            <a:endParaRPr lang="en-US" sz="4800" dirty="0" smtClean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lvl="0" algn="l"/>
            <a:r>
              <a:rPr lang="en-US" sz="52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2</a:t>
            </a:r>
            <a:r>
              <a:rPr lang="en-US" sz="5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.</a:t>
            </a:r>
            <a:r>
              <a:rPr lang="en-US" sz="52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Software/Programs-</a:t>
            </a:r>
            <a:r>
              <a:rPr lang="en-US" sz="39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(</a:t>
            </a:r>
            <a:r>
              <a:rPr lang="en-US" sz="3900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System </a:t>
            </a:r>
            <a:r>
              <a:rPr lang="en-US" sz="3900" b="1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software-</a:t>
            </a:r>
            <a:r>
              <a:rPr lang="en-US" sz="39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Operating </a:t>
            </a:r>
            <a:r>
              <a:rPr lang="en-US" sz="3900" b="1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system,drivers,antiviruses,sytem</a:t>
            </a:r>
            <a:r>
              <a:rPr lang="en-US" sz="39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clock </a:t>
            </a:r>
            <a:r>
              <a:rPr lang="en-US" sz="3900" b="1" dirty="0" smtClean="0">
                <a:solidFill>
                  <a:schemeClr val="accent4"/>
                </a:solidFill>
                <a:latin typeface="Arial Narrow" panose="020B0606020202030204" pitchFamily="34" charset="0"/>
              </a:rPr>
              <a:t>&amp; Application software-</a:t>
            </a:r>
            <a:r>
              <a:rPr lang="en-US" sz="3900" b="1" dirty="0" err="1" smtClean="0">
                <a:solidFill>
                  <a:schemeClr val="accent6"/>
                </a:solidFill>
                <a:latin typeface="Arial Narrow" panose="020B0606020202030204" pitchFamily="34" charset="0"/>
              </a:rPr>
              <a:t>excel,word</a:t>
            </a:r>
            <a:r>
              <a:rPr lang="en-US" sz="3900" b="1" dirty="0" smtClean="0">
                <a:solidFill>
                  <a:schemeClr val="accent6"/>
                </a:solidFill>
                <a:latin typeface="Arial Narrow" panose="020B0606020202030204" pitchFamily="34" charset="0"/>
              </a:rPr>
              <a:t> </a:t>
            </a:r>
            <a:r>
              <a:rPr lang="en-US" sz="3900" b="1" dirty="0" err="1" smtClean="0">
                <a:solidFill>
                  <a:schemeClr val="accent6"/>
                </a:solidFill>
                <a:latin typeface="Arial Narrow" panose="020B0606020202030204" pitchFamily="34" charset="0"/>
              </a:rPr>
              <a:t>processor,presentation,publisher</a:t>
            </a:r>
            <a:r>
              <a:rPr lang="en-US" sz="35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)</a:t>
            </a:r>
            <a:endParaRPr lang="en-US" sz="350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108" y="2351313"/>
            <a:ext cx="5264332" cy="241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7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LEVEL (MACHINE)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6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only language which can be </a:t>
            </a:r>
            <a:r>
              <a:rPr lang="en-US" sz="6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understood </a:t>
            </a:r>
            <a:r>
              <a:rPr lang="en-US" sz="6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the computer and is written </a:t>
            </a:r>
          </a:p>
          <a:p>
            <a:pPr marL="0" lvl="0" indent="0">
              <a:buNone/>
            </a:pPr>
            <a:r>
              <a:rPr lang="en-US" sz="6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binary (</a:t>
            </a:r>
            <a:r>
              <a:rPr lang="en-US" sz="6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1,0</a:t>
            </a:r>
            <a:r>
              <a:rPr lang="en-US" sz="6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3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LANGUAGE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502229"/>
            <a:ext cx="11769634" cy="5185954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nstructions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are created using 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symbols such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as letters, digits and 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special characters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mnemonics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4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operands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Requires an </a:t>
            </a:r>
            <a:r>
              <a:rPr lang="en-US" sz="4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Assembler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to translate to</a:t>
            </a:r>
          </a:p>
          <a:p>
            <a:pPr marL="0" indent="0">
              <a:buNone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sz="48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sz="4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5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566"/>
            <a:ext cx="12057017" cy="6609805"/>
          </a:xfrm>
        </p:spPr>
        <p:txBody>
          <a:bodyPr>
            <a:normAutofit fontScale="92500"/>
          </a:bodyPr>
          <a:lstStyle/>
          <a:p>
            <a:pPr marL="0" lvl="0" indent="0" algn="ctr">
              <a:buNone/>
            </a:pPr>
            <a:r>
              <a:rPr lang="en-US" sz="4400" b="1" dirty="0">
                <a:solidFill>
                  <a:srgbClr val="C00000"/>
                </a:solidFill>
                <a:latin typeface="Arial Narrow" panose="020B0606020202030204" pitchFamily="34" charset="0"/>
              </a:rPr>
              <a:t>HIGH-LEVEL PROGRAMMING LANGUAGE</a:t>
            </a:r>
          </a:p>
          <a:p>
            <a:pPr marL="0" lvl="0" indent="0">
              <a:buNone/>
            </a:pPr>
            <a:r>
              <a:rPr lang="en-US" sz="4400" dirty="0">
                <a:solidFill>
                  <a:prstClr val="black"/>
                </a:solidFill>
                <a:latin typeface="Arial Narrow" panose="020B0606020202030204" pitchFamily="34" charset="0"/>
              </a:rPr>
              <a:t>U</a:t>
            </a:r>
            <a:r>
              <a:rPr lang="en-US" sz="4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ses </a:t>
            </a:r>
            <a:r>
              <a:rPr lang="en-US" sz="4400" dirty="0" err="1">
                <a:solidFill>
                  <a:prstClr val="black"/>
                </a:solidFill>
                <a:latin typeface="Arial Narrow" panose="020B0606020202030204" pitchFamily="34" charset="0"/>
              </a:rPr>
              <a:t>e</a:t>
            </a:r>
            <a:r>
              <a:rPr lang="en-US" sz="4400" dirty="0" err="1" smtClean="0">
                <a:solidFill>
                  <a:prstClr val="black"/>
                </a:solidFill>
                <a:latin typeface="Arial Narrow" panose="020B0606020202030204" pitchFamily="34" charset="0"/>
              </a:rPr>
              <a:t>nglish</a:t>
            </a:r>
            <a:r>
              <a:rPr lang="en-US" sz="4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 </a:t>
            </a:r>
            <a:r>
              <a:rPr lang="en-US" sz="4400" dirty="0">
                <a:solidFill>
                  <a:prstClr val="black"/>
                </a:solidFill>
                <a:latin typeface="Arial Narrow" panose="020B0606020202030204" pitchFamily="34" charset="0"/>
              </a:rPr>
              <a:t>words that are </a:t>
            </a:r>
            <a:r>
              <a:rPr lang="en-US" sz="4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easier </a:t>
            </a:r>
            <a:r>
              <a:rPr lang="en-US" sz="4400" dirty="0">
                <a:solidFill>
                  <a:prstClr val="black"/>
                </a:solidFill>
                <a:latin typeface="Arial Narrow" panose="020B0606020202030204" pitchFamily="34" charset="0"/>
              </a:rPr>
              <a:t>for humans </a:t>
            </a:r>
            <a:r>
              <a:rPr lang="en-US" sz="4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to </a:t>
            </a:r>
            <a:r>
              <a:rPr lang="en-US" sz="4400" dirty="0" err="1" smtClean="0">
                <a:solidFill>
                  <a:prstClr val="black"/>
                </a:solidFill>
                <a:latin typeface="Arial Narrow" panose="020B0606020202030204" pitchFamily="34" charset="0"/>
              </a:rPr>
              <a:t>understand.Some</a:t>
            </a:r>
            <a:r>
              <a:rPr lang="en-US" sz="4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 </a:t>
            </a:r>
            <a:r>
              <a:rPr lang="en-US" sz="4400" dirty="0">
                <a:solidFill>
                  <a:prstClr val="black"/>
                </a:solidFill>
                <a:latin typeface="Arial Narrow" panose="020B0606020202030204" pitchFamily="34" charset="0"/>
              </a:rPr>
              <a:t>words used in programming language are not normal English words used everyday.</a:t>
            </a:r>
          </a:p>
          <a:p>
            <a:pPr marL="0" lvl="0" indent="0">
              <a:buNone/>
            </a:pPr>
            <a:r>
              <a:rPr lang="en-US" sz="4400" dirty="0">
                <a:solidFill>
                  <a:srgbClr val="FF0000"/>
                </a:solidFill>
                <a:latin typeface="Arial Narrow" panose="020B0606020202030204" pitchFamily="34" charset="0"/>
              </a:rPr>
              <a:t>C++ </a:t>
            </a:r>
            <a:r>
              <a:rPr lang="en-US" sz="4400" dirty="0">
                <a:solidFill>
                  <a:prstClr val="black"/>
                </a:solidFill>
                <a:latin typeface="Arial Narrow" panose="020B0606020202030204" pitchFamily="34" charset="0"/>
              </a:rPr>
              <a:t>also has many low-level features. C++ is based on </a:t>
            </a:r>
          </a:p>
          <a:p>
            <a:pPr marL="0" lvl="0" indent="0">
              <a:buNone/>
            </a:pPr>
            <a:r>
              <a:rPr lang="en-US" sz="4400" dirty="0">
                <a:solidFill>
                  <a:prstClr val="black"/>
                </a:solidFill>
                <a:latin typeface="Arial Narrow" panose="020B0606020202030204" pitchFamily="34" charset="0"/>
              </a:rPr>
              <a:t>the C language, which was invented for purposes such as </a:t>
            </a:r>
            <a:r>
              <a:rPr lang="en-US" sz="4400" dirty="0">
                <a:solidFill>
                  <a:srgbClr val="ED7D31"/>
                </a:solidFill>
                <a:latin typeface="Arial Narrow" panose="020B0606020202030204" pitchFamily="34" charset="0"/>
              </a:rPr>
              <a:t>writing operating systems and </a:t>
            </a:r>
            <a:r>
              <a:rPr lang="en-US" sz="4400" dirty="0" smtClean="0">
                <a:solidFill>
                  <a:srgbClr val="ED7D31"/>
                </a:solidFill>
                <a:latin typeface="Arial Narrow" panose="020B0606020202030204" pitchFamily="34" charset="0"/>
              </a:rPr>
              <a:t>compilers</a:t>
            </a:r>
            <a:r>
              <a:rPr lang="en-US" sz="4400" dirty="0">
                <a:solidFill>
                  <a:prstClr val="black"/>
                </a:solidFill>
                <a:latin typeface="Arial Narrow" panose="020B0606020202030204" pitchFamily="34" charset="0"/>
              </a:rPr>
              <a:t>. Since C++ evolved from C, it carries all of C’s low-level capabilities with it.</a:t>
            </a:r>
          </a:p>
          <a:p>
            <a:pPr marL="0" lvl="0" indent="0">
              <a:buNone/>
            </a:pPr>
            <a:r>
              <a:rPr lang="en-US" sz="4400" dirty="0">
                <a:solidFill>
                  <a:prstClr val="black"/>
                </a:solidFill>
                <a:latin typeface="Arial Narrow" panose="020B0606020202030204" pitchFamily="34" charset="0"/>
              </a:rPr>
              <a:t>Similar to the human languages and require to be converted into low level language using a Compiler or interpreter</a:t>
            </a:r>
          </a:p>
          <a:p>
            <a:pPr marL="0" indent="0">
              <a:buNone/>
            </a:pPr>
            <a:endParaRPr lang="en-US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90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055" y="3597029"/>
            <a:ext cx="1944793" cy="10486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572" y="3871372"/>
            <a:ext cx="1609483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57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744" y="2767526"/>
            <a:ext cx="10516511" cy="1322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2" t="13887" r="12679" b="10838"/>
          <a:stretch/>
        </p:blipFill>
        <p:spPr>
          <a:xfrm>
            <a:off x="0" y="-1"/>
            <a:ext cx="12192000" cy="696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6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6" y="130628"/>
            <a:ext cx="12074434" cy="6727371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COMPILER</a:t>
            </a:r>
            <a:r>
              <a:rPr lang="en-US" sz="3600" dirty="0">
                <a:latin typeface="Arial Narrow" panose="020B0606020202030204" pitchFamily="34" charset="0"/>
              </a:rPr>
              <a:t>-Converts the high –level programming language source code into machine language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Arial Narrow" panose="020B0606020202030204" pitchFamily="34" charset="0"/>
              </a:rPr>
              <a:t>MACHINE LANGUAGE </a:t>
            </a:r>
            <a:r>
              <a:rPr lang="en-US" sz="3600" dirty="0">
                <a:latin typeface="Arial Narrow" panose="020B0606020202030204" pitchFamily="34" charset="0"/>
              </a:rPr>
              <a:t>–are a series of 0s and 1s(binary code) used to operate a computer at the most basic</a:t>
            </a:r>
            <a:r>
              <a:rPr lang="en-US" sz="3200" b="1" dirty="0">
                <a:solidFill>
                  <a:srgbClr val="7030A0"/>
                </a:solidFill>
                <a:latin typeface="Arial Narrow" panose="020B0606020202030204" pitchFamily="34" charset="0"/>
              </a:rPr>
              <a:t>(TEXT TO BINARY CONVERTER)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rgbClr val="FF0000"/>
                </a:solidFill>
                <a:latin typeface="Arial Narrow" panose="020B0606020202030204" pitchFamily="34" charset="0"/>
              </a:rPr>
              <a:t>Bits</a:t>
            </a:r>
            <a:r>
              <a:rPr lang="en-US" sz="3600" dirty="0">
                <a:latin typeface="Arial Narrow" panose="020B0606020202030204" pitchFamily="34" charset="0"/>
              </a:rPr>
              <a:t>-Smallest basic unit of storing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rgbClr val="FF0000"/>
                </a:solidFill>
                <a:latin typeface="Arial Narrow" panose="020B0606020202030204" pitchFamily="34" charset="0"/>
              </a:rPr>
              <a:t>Byte</a:t>
            </a:r>
            <a:r>
              <a:rPr lang="en-US" sz="3600" dirty="0">
                <a:latin typeface="Arial Narrow" panose="020B0606020202030204" pitchFamily="34" charset="0"/>
              </a:rPr>
              <a:t>-Made up of 8 bits and a byte can store one character either a </a:t>
            </a:r>
            <a:r>
              <a:rPr lang="en-US" sz="3600" dirty="0" err="1">
                <a:latin typeface="Arial Narrow" panose="020B0606020202030204" pitchFamily="34" charset="0"/>
              </a:rPr>
              <a:t>letter,numeral</a:t>
            </a:r>
            <a:r>
              <a:rPr lang="en-US" sz="3600" dirty="0">
                <a:latin typeface="Arial Narrow" panose="020B0606020202030204" pitchFamily="34" charset="0"/>
              </a:rPr>
              <a:t> or symbol(coding schemes)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Arial Narrow" panose="020B0606020202030204" pitchFamily="34" charset="0"/>
              </a:rPr>
              <a:t>INTERPRETER</a:t>
            </a:r>
            <a:r>
              <a:rPr lang="en-US" sz="3600" dirty="0">
                <a:latin typeface="Arial Narrow" panose="020B0606020202030204" pitchFamily="34" charset="0"/>
              </a:rPr>
              <a:t>-A program that is able to execute high-level programming instructions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6" y="91440"/>
            <a:ext cx="11678194" cy="66228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PROGRAM MADE OF</a:t>
            </a:r>
            <a:r>
              <a:rPr lang="en-US" sz="5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endParaRPr 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WORDS (RESERVED WORDS</a:t>
            </a:r>
            <a:r>
              <a:rPr lang="en-US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indent="0">
              <a:buNone/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Words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 special meaning. Key words may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 used for their intended purpose.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PROGRAMMER-DEFINED IDENTIFIERS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Words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names defined by the programmer. </a:t>
            </a:r>
          </a:p>
          <a:p>
            <a:pPr marL="0" indent="0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They are symbolic names that refer to </a:t>
            </a:r>
          </a:p>
          <a:p>
            <a:pPr marL="0" indent="0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variables or programming routines.</a:t>
            </a:r>
          </a:p>
        </p:txBody>
      </p:sp>
    </p:spTree>
    <p:extLst>
      <p:ext uri="{BB962C8B-B14F-4D97-AF65-F5344CB8AC3E}">
        <p14:creationId xmlns:p14="http://schemas.microsoft.com/office/powerpoint/2010/main" val="298668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5943"/>
            <a:ext cx="12192000" cy="65314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60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691" y="373019"/>
            <a:ext cx="115475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-perform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operations on one or more operands. </a:t>
            </a:r>
            <a:r>
              <a:rPr lang="en-US" sz="4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+ =  /  %  </a:t>
            </a:r>
            <a:endParaRPr lang="en-US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4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operand </a:t>
            </a:r>
            <a:r>
              <a:rPr lang="en-US" sz="4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usually a piece of data, like a number. 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2+5= 7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Punctuation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characters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that mark the beginning or ending of a statement, or separate items in a list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.      </a:t>
            </a:r>
            <a:r>
              <a:rPr lang="en-US" sz="4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 ;  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62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8" t="17978" r="12530" b="14299"/>
          <a:stretch/>
        </p:blipFill>
        <p:spPr>
          <a:xfrm>
            <a:off x="-130628" y="0"/>
            <a:ext cx="12322628" cy="6740433"/>
          </a:xfrm>
        </p:spPr>
      </p:pic>
    </p:spTree>
    <p:extLst>
      <p:ext uri="{BB962C8B-B14F-4D97-AF65-F5344CB8AC3E}">
        <p14:creationId xmlns:p14="http://schemas.microsoft.com/office/powerpoint/2010/main" val="1279331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287382"/>
            <a:ext cx="11913326" cy="6570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How fast is a car travelling if it goes 50 </a:t>
            </a:r>
          </a:p>
          <a:p>
            <a:pPr marL="0" indent="0">
              <a:buNone/>
            </a:pP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Kilometers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in two hours?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•Speed ?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•Time (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2hrs)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and distance (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50km)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en-US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•Speed = distance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speed =50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</a:p>
          <a:p>
            <a:pPr marL="0" indent="0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25Km/h</a:t>
            </a:r>
          </a:p>
        </p:txBody>
      </p:sp>
    </p:spTree>
    <p:extLst>
      <p:ext uri="{BB962C8B-B14F-4D97-AF65-F5344CB8AC3E}">
        <p14:creationId xmlns:p14="http://schemas.microsoft.com/office/powerpoint/2010/main" val="85849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5576"/>
            <a:ext cx="10839994" cy="589134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Hardware-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can not perform any task.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It has to be commanded by the Software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Software-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has instruction to make the hardware perform operations.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4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will look at the basics needed to </a:t>
            </a:r>
            <a:r>
              <a:rPr lang="en-US" sz="4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software programs to command the computer hardware.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20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COMPILATION PROCESS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0" t="17184" r="24289" b="6564"/>
          <a:stretch/>
        </p:blipFill>
        <p:spPr>
          <a:xfrm>
            <a:off x="0" y="1031967"/>
            <a:ext cx="12191999" cy="5826034"/>
          </a:xfrm>
        </p:spPr>
      </p:pic>
    </p:spTree>
    <p:extLst>
      <p:ext uri="{BB962C8B-B14F-4D97-AF65-F5344CB8AC3E}">
        <p14:creationId xmlns:p14="http://schemas.microsoft.com/office/powerpoint/2010/main" val="582953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CODE, OBJECT CODE, AND EXECUTABLE CODE </a:t>
            </a:r>
            <a:endParaRPr lang="en-US" sz="48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9278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 C++ program is written, it must be typed into the computer and saved to a file. 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text </a:t>
            </a:r>
            <a:r>
              <a:rPr lang="en-US" sz="4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which is similar to a word processing program, is used for this task. </a:t>
            </a: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The statements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written by the programmer are called </a:t>
            </a:r>
            <a:r>
              <a:rPr lang="en-US" sz="4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and the file they are saved in is </a:t>
            </a:r>
          </a:p>
          <a:p>
            <a:pPr marL="0" indent="0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called the </a:t>
            </a:r>
            <a:r>
              <a:rPr lang="en-US" sz="4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file.</a:t>
            </a:r>
          </a:p>
        </p:txBody>
      </p:sp>
    </p:spTree>
    <p:extLst>
      <p:ext uri="{BB962C8B-B14F-4D97-AF65-F5344CB8AC3E}">
        <p14:creationId xmlns:p14="http://schemas.microsoft.com/office/powerpoint/2010/main" val="2144984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7" y="1038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PREPROCESSOR</a:t>
            </a:r>
            <a:endParaRPr lang="en-US" sz="6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" y="1825625"/>
            <a:ext cx="11965577" cy="48886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the source code is saved to a file, the process of translating it to machine language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begin.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During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phase of this process, a program called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Preprocessor reads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code.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preprocessor searches for special lines that begin with the # symbol.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lines contain commands that cause the preprocessor to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source code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way.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64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8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COMPILER</a:t>
            </a:r>
            <a:endParaRPr lang="en-US" sz="5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227910"/>
            <a:ext cx="12083143" cy="56300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During the next phase the compiler steps through the preprocessed source code,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translating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each source code instruction into the appropriate </a:t>
            </a:r>
            <a:r>
              <a:rPr 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language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instruction. 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process will uncover any syntax errors that may be in the program. 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</a:t>
            </a: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errors 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illegal 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of key words, operators, punctuation, and other language elements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If the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is free of syntax errors, the compiler stores the translated machine</a:t>
            </a:r>
            <a:r>
              <a:rPr lang="en-US" sz="3600" dirty="0"/>
              <a:t> language </a:t>
            </a:r>
            <a:r>
              <a:rPr lang="en-US" sz="3600" dirty="0" smtClean="0"/>
              <a:t>instructions</a:t>
            </a:r>
            <a:r>
              <a:rPr lang="en-US" sz="3600" dirty="0"/>
              <a:t>, which are called </a:t>
            </a:r>
            <a:r>
              <a:rPr lang="en-US" sz="3600" b="1" dirty="0">
                <a:solidFill>
                  <a:schemeClr val="accent2"/>
                </a:solidFill>
              </a:rPr>
              <a:t>object code, in an object file</a:t>
            </a:r>
            <a:r>
              <a:rPr lang="en-US" sz="3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78983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"/>
            <a:ext cx="10515600" cy="940526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RUN-TIME LIBRARY AND  LINKER 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49086"/>
            <a:ext cx="12192000" cy="600891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Although an object file contains machine language instructions, it is not a complete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program because it does not have any run-time library routines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++ is conveniently equipped with a library of prewritten code for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performing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operations or sometimes-difficult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tasks. For example, the library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contains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hardware-specific code for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displaying messages on the screen and reading input from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keyboard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also provides routines for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mathematical functions, such as calculating the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square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 of a number.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This collection of code, called the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run-time library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is extensive. 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compiler generates an object file,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however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it does not include machine code for any run-time library routines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During the last phase of the translation process, another program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called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combines the object file with the necessary library routines. Once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linker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has finished with this step, an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executable file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created. The executable file contains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language instructions, or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executable 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is ready to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computer. </a:t>
            </a:r>
          </a:p>
        </p:txBody>
      </p:sp>
    </p:spTree>
    <p:extLst>
      <p:ext uri="{BB962C8B-B14F-4D97-AF65-F5344CB8AC3E}">
        <p14:creationId xmlns:p14="http://schemas.microsoft.com/office/powerpoint/2010/main" val="2682094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2" t="14107" r="11124" b="5742"/>
          <a:stretch/>
        </p:blipFill>
        <p:spPr>
          <a:xfrm>
            <a:off x="-169817" y="0"/>
            <a:ext cx="12579531" cy="6857999"/>
          </a:xfrm>
        </p:spPr>
      </p:pic>
    </p:spTree>
    <p:extLst>
      <p:ext uri="{BB962C8B-B14F-4D97-AF65-F5344CB8AC3E}">
        <p14:creationId xmlns:p14="http://schemas.microsoft.com/office/powerpoint/2010/main" val="305430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FLOW CHARTS AND PSEUDOCODES</a:t>
            </a:r>
            <a:endParaRPr lang="en-US" sz="5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825625"/>
            <a:ext cx="12061371" cy="4901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DESIGN TOOLS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method of writing out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in the English language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before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creating it in a specific computer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There is no standard way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write pseudocode.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(Pseudocode</a:t>
            </a:r>
            <a:r>
              <a:rPr lang="en-US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height of rectangle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width of rectangle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area as height times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Display the Area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94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READ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HoursWorked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READ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NormalMax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HoursWorked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NormalMax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Display overtime message</a:t>
            </a: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Display regular time message</a:t>
            </a:r>
          </a:p>
          <a:p>
            <a:pPr marL="0" indent="0">
              <a:buNone/>
            </a:pP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ENDIF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0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 DESIGN TOOLS Cont.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5" y="1436914"/>
            <a:ext cx="11939451" cy="52382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 flowchart graphically depicts the logical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steps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to carry out a task and show how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steps relate to each other.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shows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logical flow of a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It consists of special symbols connected by 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arrows. Within each symbol is a phrase 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presenting the activity.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shape of the symbol indicates the type 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of operation that is to occur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46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3" t="15882" r="11821" b="7007"/>
          <a:stretch/>
        </p:blipFill>
        <p:spPr>
          <a:xfrm>
            <a:off x="156754" y="0"/>
            <a:ext cx="12035246" cy="6858000"/>
          </a:xfrm>
        </p:spPr>
      </p:pic>
    </p:spTree>
    <p:extLst>
      <p:ext uri="{BB962C8B-B14F-4D97-AF65-F5344CB8AC3E}">
        <p14:creationId xmlns:p14="http://schemas.microsoft.com/office/powerpoint/2010/main" val="166547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Arial Narrow" panose="020B0606020202030204" pitchFamily="34" charset="0"/>
              </a:rPr>
              <a:t>INTRODUCTION TO COMPUTER PROGRAMMING</a:t>
            </a:r>
            <a:endParaRPr lang="en-US" sz="48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Programming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-Is a Science and Art of creating logic and accurate instructions for the hardware.</a:t>
            </a:r>
          </a:p>
          <a:p>
            <a:pPr marL="0" indent="0">
              <a:buNone/>
            </a:pPr>
            <a:r>
              <a:rPr lang="en-US" sz="4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Program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-Is a sequence or set of instructions in a programming language for a computer to execute</a:t>
            </a:r>
          </a:p>
        </p:txBody>
      </p:sp>
    </p:spTree>
    <p:extLst>
      <p:ext uri="{BB962C8B-B14F-4D97-AF65-F5344CB8AC3E}">
        <p14:creationId xmlns:p14="http://schemas.microsoft.com/office/powerpoint/2010/main" val="19421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9" t="15015" r="12474" b="7036"/>
          <a:stretch/>
        </p:blipFill>
        <p:spPr>
          <a:xfrm>
            <a:off x="0" y="0"/>
            <a:ext cx="12192000" cy="6949439"/>
          </a:xfrm>
        </p:spPr>
      </p:pic>
    </p:spTree>
    <p:extLst>
      <p:ext uri="{BB962C8B-B14F-4D97-AF65-F5344CB8AC3E}">
        <p14:creationId xmlns:p14="http://schemas.microsoft.com/office/powerpoint/2010/main" val="3731214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3" t="14334" r="12071" b="6345"/>
          <a:stretch/>
        </p:blipFill>
        <p:spPr>
          <a:xfrm>
            <a:off x="-143691" y="0"/>
            <a:ext cx="12335691" cy="7014754"/>
          </a:xfrm>
        </p:spPr>
      </p:pic>
    </p:spTree>
    <p:extLst>
      <p:ext uri="{BB962C8B-B14F-4D97-AF65-F5344CB8AC3E}">
        <p14:creationId xmlns:p14="http://schemas.microsoft.com/office/powerpoint/2010/main" val="4287872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7" t="16008" r="22030" b="6522"/>
          <a:stretch/>
        </p:blipFill>
        <p:spPr>
          <a:xfrm>
            <a:off x="0" y="809897"/>
            <a:ext cx="12191999" cy="6048103"/>
          </a:xfrm>
        </p:spPr>
      </p:pic>
      <p:sp>
        <p:nvSpPr>
          <p:cNvPr id="5" name="Rectangle 4"/>
          <p:cNvSpPr/>
          <p:nvPr/>
        </p:nvSpPr>
        <p:spPr>
          <a:xfrm>
            <a:off x="0" y="-1"/>
            <a:ext cx="12191999" cy="80989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GRADE 12  2023 GCE ECZ PAPER-7010/1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58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SYSTEMS</a:t>
            </a:r>
            <a:endParaRPr lang="en-US" sz="5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825624"/>
            <a:ext cx="1201782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These have </a:t>
            </a:r>
            <a:r>
              <a:rPr lang="en-US" sz="4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 </a:t>
            </a:r>
            <a:r>
              <a:rPr lang="en-US" sz="4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</a:t>
            </a:r>
            <a:r>
              <a:rPr lang="en-US" sz="4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environments (IDEs).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These environments consist of a 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editor, </a:t>
            </a: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compiler</a:t>
            </a: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debugger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and other utilities integrated into a package with a single set of menus. </a:t>
            </a:r>
          </a:p>
          <a:p>
            <a:pPr marL="0" indent="0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Preprocessing, compiling, linking, and even executing a program is done with a single click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 button, or by selecting a single item from a menu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1796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PROGRAMMING PROCESS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Definition-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define the purpose of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In this phase we need to understand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Analysis-we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determine the requirements like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variables,functions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etc. to solve the problem.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Development-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the solution in step by step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An algorithm is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step-bystep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description of how to arrive at a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 in the easiest way. Program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Design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tools such as pseudocode,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flowcharts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hierarchy charts help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 program logic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Coding and Documentation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-This phase uses a programming language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(C, C++,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pascal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write 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actual programming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the steps defined in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previous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phase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Testing and Debugging-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 giving desired output 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 Debugging is a process of finding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correcting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5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35131"/>
            <a:ext cx="12083143" cy="5941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Maintenance-</a:t>
            </a:r>
          </a:p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During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this phase, the program is actively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by the users. If any enhancements are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required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 this phase, all the phases are to be 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repeated again to make the enhancements.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•Perfective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•Corrective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•Adaptive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•Preventive</a:t>
            </a:r>
          </a:p>
        </p:txBody>
      </p:sp>
    </p:spTree>
    <p:extLst>
      <p:ext uri="{BB962C8B-B14F-4D97-AF65-F5344CB8AC3E}">
        <p14:creationId xmlns:p14="http://schemas.microsoft.com/office/powerpoint/2010/main" val="1303277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94" y="0"/>
            <a:ext cx="10515600" cy="117565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errors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" y="979714"/>
            <a:ext cx="11834949" cy="58782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errors: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They represent failure of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code to meet syntax rules of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programming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language; can be discovered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automatically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by compiler. (compile time)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 errors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They represent “failure” of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when syntactically correct program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attempts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 perform activities beyond the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allowed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meaning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division by zero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5/0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errors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They arise when a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program does not match its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specification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and can be trapped by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running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program with suitable test 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data. (</a:t>
            </a:r>
            <a:r>
              <a:rPr lang="en-US" sz="3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time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7878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13" y="102079"/>
            <a:ext cx="10515600" cy="1426096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SOURCE CODE</a:t>
            </a:r>
            <a:r>
              <a:rPr lang="en-US" sz="3600" dirty="0" smtClean="0">
                <a:latin typeface="Arial Narrow" panose="020B0606020202030204" pitchFamily="34" charset="0"/>
              </a:rPr>
              <a:t>-Code written by a programmer  in high-level language which is readable by people but not the computer</a:t>
            </a:r>
            <a:endParaRPr lang="en-US" sz="3600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175"/>
            <a:ext cx="10515600" cy="51231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Arial Narrow" panose="020B0606020202030204" pitchFamily="34" charset="0"/>
              </a:rPr>
              <a:t>#include &lt;</a:t>
            </a:r>
            <a:r>
              <a:rPr lang="en-US" sz="3200" dirty="0" err="1" smtClean="0">
                <a:latin typeface="Arial Narrow" panose="020B0606020202030204" pitchFamily="34" charset="0"/>
              </a:rPr>
              <a:t>iostream.h</a:t>
            </a:r>
            <a:r>
              <a:rPr lang="en-US" sz="3200" dirty="0" smtClean="0">
                <a:latin typeface="Arial Narrow" panose="020B060602020203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3200" dirty="0" smtClean="0">
                <a:latin typeface="Arial Narrow" panose="020B0606020202030204" pitchFamily="34" charset="0"/>
              </a:rPr>
              <a:t>using namespace </a:t>
            </a:r>
            <a:r>
              <a:rPr lang="en-US" sz="3200" dirty="0" err="1" smtClean="0">
                <a:latin typeface="Arial Narrow" panose="020B0606020202030204" pitchFamily="34" charset="0"/>
              </a:rPr>
              <a:t>std</a:t>
            </a:r>
            <a:r>
              <a:rPr lang="en-US" sz="3200" dirty="0" smtClean="0">
                <a:latin typeface="Arial Narrow" panose="020B0606020202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3200" dirty="0" smtClean="0">
                <a:latin typeface="Arial Narrow" panose="020B0606020202030204" pitchFamily="34" charset="0"/>
              </a:rPr>
              <a:t>//main () is where the program execution begins</a:t>
            </a:r>
          </a:p>
          <a:p>
            <a:pPr marL="0" indent="0">
              <a:buNone/>
            </a:pPr>
            <a:r>
              <a:rPr lang="en-US" sz="3200" dirty="0" err="1" smtClean="0">
                <a:latin typeface="Arial Narrow" panose="020B0606020202030204" pitchFamily="34" charset="0"/>
              </a:rPr>
              <a:t>int</a:t>
            </a:r>
            <a:r>
              <a:rPr lang="en-US" sz="3200" dirty="0" smtClean="0">
                <a:latin typeface="Arial Narrow" panose="020B0606020202030204" pitchFamily="34" charset="0"/>
              </a:rPr>
              <a:t> main ()</a:t>
            </a:r>
          </a:p>
          <a:p>
            <a:pPr marL="0" indent="0">
              <a:buNone/>
            </a:pPr>
            <a:r>
              <a:rPr lang="en-US" sz="3200" dirty="0" smtClean="0">
                <a:latin typeface="Arial Narrow" panose="020B060602020203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3200" dirty="0" err="1" smtClean="0">
                <a:latin typeface="Arial Narrow" panose="020B0606020202030204" pitchFamily="34" charset="0"/>
              </a:rPr>
              <a:t>cout</a:t>
            </a:r>
            <a:r>
              <a:rPr lang="en-US" sz="3200" dirty="0" smtClean="0">
                <a:latin typeface="Arial Narrow" panose="020B0606020202030204" pitchFamily="34" charset="0"/>
              </a:rPr>
              <a:t>&lt;&lt; “Hello World!”;</a:t>
            </a:r>
          </a:p>
          <a:p>
            <a:pPr marL="0" indent="0">
              <a:buNone/>
            </a:pPr>
            <a:r>
              <a:rPr lang="en-US" sz="3200" dirty="0" smtClean="0">
                <a:latin typeface="Arial Narrow" panose="020B0606020202030204" pitchFamily="34" charset="0"/>
              </a:rPr>
              <a:t>return 0;</a:t>
            </a:r>
          </a:p>
          <a:p>
            <a:pPr marL="0" indent="0">
              <a:buNone/>
            </a:pPr>
            <a:r>
              <a:rPr lang="en-US" sz="3200" dirty="0" smtClean="0">
                <a:latin typeface="Arial Narrow" panose="020B0606020202030204" pitchFamily="34" charset="0"/>
              </a:rPr>
              <a:t>} </a:t>
            </a:r>
            <a:endParaRPr lang="en-US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392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316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THE NEW PARTS OF  A C++ PROGRAM</a:t>
            </a:r>
            <a:endParaRPr lang="en-US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4" t="13005" r="7702" b="4356"/>
          <a:stretch/>
        </p:blipFill>
        <p:spPr>
          <a:xfrm>
            <a:off x="263048" y="1277655"/>
            <a:ext cx="11561522" cy="5361140"/>
          </a:xfrm>
        </p:spPr>
      </p:pic>
    </p:spTree>
    <p:extLst>
      <p:ext uri="{BB962C8B-B14F-4D97-AF65-F5344CB8AC3E}">
        <p14:creationId xmlns:p14="http://schemas.microsoft.com/office/powerpoint/2010/main" val="1253353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4"/>
            <a:ext cx="12192000" cy="6492875"/>
          </a:xfrm>
          <a:ln w="76200">
            <a:solidFill>
              <a:schemeClr val="tx1"/>
            </a:solidFill>
            <a:prstDash val="lgDashDotDot"/>
          </a:ln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WELCOME </a:t>
            </a:r>
            <a:br>
              <a:rPr lang="en-US" sz="96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</a:br>
            <a:r>
              <a:rPr lang="en-US" sz="96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TO</a:t>
            </a:r>
            <a:br>
              <a:rPr lang="en-US" sz="96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</a:br>
            <a:r>
              <a:rPr lang="en-US" sz="96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C++</a:t>
            </a:r>
            <a:br>
              <a:rPr lang="en-US" sz="96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</a:br>
            <a:r>
              <a:rPr lang="en-US" sz="96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PROGRAMMING</a:t>
            </a:r>
            <a:endParaRPr lang="en-US" sz="9600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9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417" y="234497"/>
            <a:ext cx="8610600" cy="1045663"/>
          </a:xfrm>
        </p:spPr>
        <p:txBody>
          <a:bodyPr/>
          <a:lstStyle/>
          <a:p>
            <a:r>
              <a:rPr lang="en-US" dirty="0" smtClean="0"/>
              <a:t>C++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110343"/>
            <a:ext cx="11547565" cy="5577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A programmer or Software Developer </a:t>
            </a:r>
            <a:r>
              <a:rPr lang="en-US" sz="3600" dirty="0" smtClean="0">
                <a:latin typeface="Arial Narrow" panose="020B0606020202030204" pitchFamily="34" charset="0"/>
              </a:rPr>
              <a:t>is a person with the training and skills necessary to </a:t>
            </a:r>
            <a:r>
              <a:rPr lang="en-US" sz="3600" dirty="0" err="1" smtClean="0">
                <a:latin typeface="Arial Narrow" panose="020B0606020202030204" pitchFamily="34" charset="0"/>
              </a:rPr>
              <a:t>design,create</a:t>
            </a:r>
            <a:r>
              <a:rPr lang="en-US" sz="3600" dirty="0" smtClean="0">
                <a:latin typeface="Arial Narrow" panose="020B0606020202030204" pitchFamily="34" charset="0"/>
              </a:rPr>
              <a:t> and test computer programs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APPLICATIONS ( C++)</a:t>
            </a:r>
          </a:p>
          <a:p>
            <a:pPr marL="0" indent="0">
              <a:buNone/>
            </a:pPr>
            <a:r>
              <a:rPr lang="en-US" sz="3600" dirty="0" smtClean="0">
                <a:latin typeface="Arial Narrow" panose="020B0606020202030204" pitchFamily="34" charset="0"/>
              </a:rPr>
              <a:t>1.Adobe Photoshop 2.Winamp media player.3.MySQL(Database)</a:t>
            </a:r>
          </a:p>
          <a:p>
            <a:pPr marL="0" indent="0">
              <a:buNone/>
            </a:pPr>
            <a:endParaRPr lang="en-US" sz="36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Arial Narrow" panose="020B0606020202030204" pitchFamily="34" charset="0"/>
              </a:rPr>
              <a:t>4.Games(game engines) 5.Windows 95,98-Operating System</a:t>
            </a:r>
          </a:p>
          <a:p>
            <a:pPr marL="0" indent="0">
              <a:buNone/>
            </a:pPr>
            <a:endParaRPr lang="en-US" sz="36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rial Narrow" panose="020B0606020202030204" pitchFamily="34" charset="0"/>
              </a:rPr>
              <a:t>6</a:t>
            </a:r>
            <a:r>
              <a:rPr lang="en-US" sz="3600" dirty="0" smtClean="0">
                <a:latin typeface="Arial Narrow" panose="020B0606020202030204" pitchFamily="34" charset="0"/>
              </a:rPr>
              <a:t>.Mozilla Firefox(browser) 7.Paypal ,Most parts </a:t>
            </a:r>
            <a:r>
              <a:rPr lang="en-US" sz="3600" dirty="0" err="1" smtClean="0">
                <a:latin typeface="Arial Narrow" panose="020B0606020202030204" pitchFamily="34" charset="0"/>
              </a:rPr>
              <a:t>FB,Amazon.Youtube</a:t>
            </a:r>
            <a:endParaRPr lang="en-US" sz="36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Arial Narrow" panose="020B0606020202030204" pitchFamily="34" charset="0"/>
              </a:rPr>
              <a:t>8.Chrome(web browser)</a:t>
            </a:r>
            <a:endParaRPr lang="en-US" sz="3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863"/>
            <a:ext cx="92202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PROGRAMMING LANGUAGES</a:t>
            </a:r>
            <a:endParaRPr lang="en-US" sz="60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93059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 Narrow" panose="020B0606020202030204" pitchFamily="34" charset="0"/>
              </a:rPr>
              <a:t>-Languages through which a user can communicate with the computer</a:t>
            </a:r>
          </a:p>
          <a:p>
            <a:pPr marL="0" indent="0">
              <a:buNone/>
            </a:pPr>
            <a:r>
              <a:rPr lang="en-US" dirty="0" smtClean="0">
                <a:latin typeface="Arial Narrow" panose="020B0606020202030204" pitchFamily="34" charset="0"/>
              </a:rPr>
              <a:t>-Predefined words and set of rules(syntax) that are used to create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 smtClean="0">
                <a:latin typeface="Arial Narrow" panose="020B0606020202030204" pitchFamily="34" charset="0"/>
              </a:rPr>
              <a:t>instructions of a program</a:t>
            </a:r>
            <a:endParaRPr lang="en-US" dirty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Narrow" panose="020B0606020202030204" pitchFamily="34" charset="0"/>
              </a:rPr>
              <a:t>C                                  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Narrow" panose="020B0606020202030204" pitchFamily="34" charset="0"/>
              </a:rPr>
              <a:t>C++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Narrow" panose="020B0606020202030204" pitchFamily="34" charset="0"/>
              </a:rPr>
              <a:t>Java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 Narrow" panose="020B0606020202030204" pitchFamily="34" charset="0"/>
              </a:rPr>
              <a:t>Python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Arial Narrow" panose="020B0606020202030204" pitchFamily="34" charset="0"/>
              </a:rPr>
              <a:t>COBOL,Fortran,Pascal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63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36468"/>
          </a:xfrm>
        </p:spPr>
        <p:txBody>
          <a:bodyPr/>
          <a:lstStyle/>
          <a:p>
            <a:r>
              <a:rPr lang="en-US" sz="6000" dirty="0">
                <a:solidFill>
                  <a:srgbClr val="FF0000"/>
                </a:solidFill>
                <a:latin typeface="Arial Narrow" panose="020B0606020202030204" pitchFamily="34" charset="0"/>
              </a:rPr>
              <a:t>PROGRAMMING LANGUAGES </a:t>
            </a:r>
            <a:r>
              <a:rPr lang="en-US" sz="60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Ctn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6470"/>
            <a:ext cx="12192000" cy="5721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All-purpose Symbolic Instruction Code. A general programming language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originally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designed to be simple enough for beginners to learn.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FORTRAN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Formula Translator. A language designed for programming complex mathematical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 Common Business-Oriented Language. A language designed for business applications.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Pascal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structured, general-purpose language designed primarily for teaching programming.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9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08" y="156120"/>
            <a:ext cx="10515600" cy="1137104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rial Narrow" panose="020B0606020202030204" pitchFamily="34" charset="0"/>
              </a:rPr>
              <a:t>PROGRAMMING </a:t>
            </a:r>
            <a:r>
              <a:rPr lang="en-US" sz="60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LANGUAGES </a:t>
            </a:r>
            <a:r>
              <a:rPr lang="en-US" sz="60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Ctn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3" y="1293224"/>
            <a:ext cx="11978640" cy="5564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Based on the C language, C++ offers object-oriented features not found in C. Also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invented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at Bell Laboratories.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Pronounced “C sharp.” A language invented by Microsoft for developing applications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based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on the Microsoft .NET platform.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 object-oriented language invented at Sun Microsystems. Java may be used to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programs that run over the Internet, in a Web browser.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3" y="156754"/>
            <a:ext cx="12087497" cy="658368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can be used to write small programs that run in Web pages. Despite its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JavaScript is not related to Java. 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is a general-purpose language created in the early 1990s. It has become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popular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 both business and academic applications. 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Ruby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is a general-purpose language that was created in the 1990s. It is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increasingly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becoming a popular language for programs that run on Web servers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6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"/>
            <a:ext cx="12192000" cy="6583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</a:t>
            </a:r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endParaRPr 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 Microsoft programming language and software development environment that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allows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programmers to quickly create Windows-based applications. 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</a:t>
            </a:r>
            <a:r>
              <a:rPr lang="en-US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endParaRPr lang="en-US" sz="36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popular not only because of its mixture of low- and high-level features, but also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because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its portability.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Portability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means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that a C++ program can be written on one type of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and then run on many other types </a:t>
            </a: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3600" smtClean="0">
                <a:latin typeface="Arial" panose="020B0604020202020204" pitchFamily="34" charset="0"/>
                <a:cs typeface="Arial" panose="020B0604020202020204" pitchFamily="34" charset="0"/>
              </a:rPr>
              <a:t>operating systems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. This usually requires the program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be recompiled on each type of system, but the program itself may need little or no change. 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0873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1847</Words>
  <Application>Microsoft Office PowerPoint</Application>
  <PresentationFormat>Widescreen</PresentationFormat>
  <Paragraphs>169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Arial Narrow</vt:lpstr>
      <vt:lpstr>Baskerville Old Face</vt:lpstr>
      <vt:lpstr>Calibri</vt:lpstr>
      <vt:lpstr>Calibri Light</vt:lpstr>
      <vt:lpstr>Wingdings</vt:lpstr>
      <vt:lpstr>Office Theme</vt:lpstr>
      <vt:lpstr>C++ PROGRAMMING</vt:lpstr>
      <vt:lpstr>PowerPoint Presentation</vt:lpstr>
      <vt:lpstr>INTRODUCTION TO COMPUTER PROGRAMMING</vt:lpstr>
      <vt:lpstr>C++ PROGRAMMING</vt:lpstr>
      <vt:lpstr>PROGRAMMING LANGUAGES</vt:lpstr>
      <vt:lpstr>PROGRAMMING LANGUAGES Ctn</vt:lpstr>
      <vt:lpstr>PROGRAMMING LANGUAGES Ctn</vt:lpstr>
      <vt:lpstr>PowerPoint Presentation</vt:lpstr>
      <vt:lpstr>PowerPoint Presentation</vt:lpstr>
      <vt:lpstr>LOW LEVEL (MACHINE) LANGUAGE</vt:lpstr>
      <vt:lpstr>MIDDLE LEVEL LANGUAGE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COMPILATION PROCESS</vt:lpstr>
      <vt:lpstr>SOURCE CODE, OBJECT CODE, AND EXECUTABLE CODE </vt:lpstr>
      <vt:lpstr>PREPROCESSOR</vt:lpstr>
      <vt:lpstr>                COMPILER</vt:lpstr>
      <vt:lpstr>THE RUN-TIME LIBRARY AND  LINKER </vt:lpstr>
      <vt:lpstr>PowerPoint Presentation</vt:lpstr>
      <vt:lpstr>FLOW CHARTS AND PSEUDOCODES</vt:lpstr>
      <vt:lpstr>PowerPoint Presentation</vt:lpstr>
      <vt:lpstr>PROGRAM DESIGN TOOLS Cont. FLOW CHARTS </vt:lpstr>
      <vt:lpstr>PowerPoint Presentation</vt:lpstr>
      <vt:lpstr>PowerPoint Presentation</vt:lpstr>
      <vt:lpstr>PowerPoint Presentation</vt:lpstr>
      <vt:lpstr>PowerPoint Presentation</vt:lpstr>
      <vt:lpstr>DEVELOPMENT SYSTEMS</vt:lpstr>
      <vt:lpstr>THE PROGRAMMING PROCESS</vt:lpstr>
      <vt:lpstr>PowerPoint Presentation</vt:lpstr>
      <vt:lpstr>Types of errors </vt:lpstr>
      <vt:lpstr>SOURCE CODE-Code written by a programmer  in high-level language which is readable by people but not the computer</vt:lpstr>
      <vt:lpstr>THE NEW PARTS OF  A C++ PROGRAM</vt:lpstr>
      <vt:lpstr>WELCOME  TO C++ 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CHIMPINDE</cp:lastModifiedBy>
  <cp:revision>93</cp:revision>
  <cp:lastPrinted>2023-07-09T15:09:26Z</cp:lastPrinted>
  <dcterms:created xsi:type="dcterms:W3CDTF">2023-07-08T15:22:15Z</dcterms:created>
  <dcterms:modified xsi:type="dcterms:W3CDTF">2024-07-04T05:55:23Z</dcterms:modified>
</cp:coreProperties>
</file>