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7" r:id="rId11"/>
    <p:sldId id="269" r:id="rId12"/>
    <p:sldId id="270" r:id="rId13"/>
    <p:sldId id="271" r:id="rId14"/>
    <p:sldId id="268" r:id="rId15"/>
    <p:sldId id="265"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302" r:id="rId46"/>
    <p:sldId id="303" r:id="rId47"/>
    <p:sldId id="300" r:id="rId48"/>
    <p:sldId id="299" r:id="rId49"/>
    <p:sldId id="304" r:id="rId50"/>
    <p:sldId id="305" r:id="rId51"/>
    <p:sldId id="306" r:id="rId52"/>
    <p:sldId id="309" r:id="rId53"/>
    <p:sldId id="310" r:id="rId54"/>
    <p:sldId id="307" r:id="rId55"/>
    <p:sldId id="308" r:id="rId56"/>
    <p:sldId id="311" r:id="rId57"/>
    <p:sldId id="312" r:id="rId58"/>
    <p:sldId id="313" r:id="rId59"/>
    <p:sldId id="314" r:id="rId60"/>
    <p:sldId id="315" r:id="rId61"/>
    <p:sldId id="316" r:id="rId62"/>
    <p:sldId id="317" r:id="rId63"/>
    <p:sldId id="318" r:id="rId64"/>
    <p:sldId id="319" r:id="rId65"/>
    <p:sldId id="321" r:id="rId66"/>
    <p:sldId id="322" r:id="rId67"/>
    <p:sldId id="323" r:id="rId68"/>
    <p:sldId id="324" r:id="rId69"/>
    <p:sldId id="320"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6" r:id="rId89"/>
    <p:sldId id="343" r:id="rId90"/>
    <p:sldId id="344" r:id="rId91"/>
    <p:sldId id="347" r:id="rId92"/>
    <p:sldId id="348" r:id="rId93"/>
    <p:sldId id="349" r:id="rId94"/>
    <p:sldId id="350" r:id="rId95"/>
    <p:sldId id="345" r:id="rId96"/>
    <p:sldId id="351" r:id="rId97"/>
    <p:sldId id="352" r:id="rId98"/>
    <p:sldId id="353" r:id="rId99"/>
    <p:sldId id="354" r:id="rId100"/>
    <p:sldId id="355" r:id="rId101"/>
    <p:sldId id="356" r:id="rId102"/>
    <p:sldId id="35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74" d="100"/>
          <a:sy n="74" d="100"/>
        </p:scale>
        <p:origin x="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77A2B-E261-425E-A77F-FB6EA4174D96}"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61064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77A2B-E261-425E-A77F-FB6EA4174D96}"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419183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77A2B-E261-425E-A77F-FB6EA4174D96}"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23864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312203" cy="6858000"/>
          </a:xfrm>
          <a:prstGeom prst="rect">
            <a:avLst/>
          </a:prstGeom>
        </p:spPr>
      </p:pic>
      <p:sp>
        <p:nvSpPr>
          <p:cNvPr id="2" name="Title 1"/>
          <p:cNvSpPr>
            <a:spLocks noGrp="1"/>
          </p:cNvSpPr>
          <p:nvPr>
            <p:ph type="title"/>
          </p:nvPr>
        </p:nvSpPr>
        <p:spPr>
          <a:xfrm>
            <a:off x="838200" y="223457"/>
            <a:ext cx="10515600" cy="729579"/>
          </a:xfrm>
        </p:spPr>
        <p:txBody>
          <a:bodyPr/>
          <a:lstStyle>
            <a:lvl1pPr algn="ctr">
              <a:defRPr b="1">
                <a:solidFill>
                  <a:srgbClr val="7030A0"/>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197735"/>
            <a:ext cx="10515600" cy="4979228"/>
          </a:xfrm>
        </p:spPr>
        <p:txBody>
          <a:bodyPr>
            <a:normAutofit/>
          </a:bodyPr>
          <a:lstStyle>
            <a:lvl1pPr>
              <a:defRPr sz="3600">
                <a:latin typeface="Times New Roman" panose="02020603050405020304" pitchFamily="18" charset="0"/>
                <a:cs typeface="Times New Roman" panose="02020603050405020304" pitchFamily="18" charset="0"/>
              </a:defRPr>
            </a:lvl1pPr>
            <a:lvl2pPr>
              <a:defRPr sz="3600">
                <a:latin typeface="Times New Roman" panose="02020603050405020304" pitchFamily="18" charset="0"/>
                <a:cs typeface="Times New Roman" panose="02020603050405020304" pitchFamily="18" charset="0"/>
              </a:defRPr>
            </a:lvl2pPr>
            <a:lvl3pPr>
              <a:defRPr sz="3600">
                <a:latin typeface="Times New Roman" panose="02020603050405020304" pitchFamily="18" charset="0"/>
                <a:cs typeface="Times New Roman" panose="02020603050405020304" pitchFamily="18" charset="0"/>
              </a:defRPr>
            </a:lvl3pPr>
            <a:lvl4pPr>
              <a:defRPr sz="3600">
                <a:latin typeface="Times New Roman" panose="02020603050405020304" pitchFamily="18" charset="0"/>
                <a:cs typeface="Times New Roman" panose="02020603050405020304" pitchFamily="18" charset="0"/>
              </a:defRPr>
            </a:lvl4pPr>
            <a:lvl5pPr>
              <a:defRPr sz="36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77A2B-E261-425E-A77F-FB6EA4174D96}"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107356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A77A2B-E261-425E-A77F-FB6EA4174D96}"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426020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A77A2B-E261-425E-A77F-FB6EA4174D96}"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278759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A77A2B-E261-425E-A77F-FB6EA4174D96}"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43579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A77A2B-E261-425E-A77F-FB6EA4174D96}"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370493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77A2B-E261-425E-A77F-FB6EA4174D96}"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306192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77A2B-E261-425E-A77F-FB6EA4174D96}"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190953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77A2B-E261-425E-A77F-FB6EA4174D96}"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E7359-E580-410C-BEBD-A2542B1CF485}" type="slidenum">
              <a:rPr lang="en-US" smtClean="0"/>
              <a:t>‹#›</a:t>
            </a:fld>
            <a:endParaRPr lang="en-US"/>
          </a:p>
        </p:txBody>
      </p:sp>
    </p:spTree>
    <p:extLst>
      <p:ext uri="{BB962C8B-B14F-4D97-AF65-F5344CB8AC3E}">
        <p14:creationId xmlns:p14="http://schemas.microsoft.com/office/powerpoint/2010/main" val="90102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77A2B-E261-425E-A77F-FB6EA4174D96}" type="datetimeFigureOut">
              <a:rPr lang="en-US" smtClean="0"/>
              <a:t>10/1/2020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E7359-E580-410C-BEBD-A2542B1CF485}" type="slidenum">
              <a:rPr lang="en-US" smtClean="0"/>
              <a:t>‹#›</a:t>
            </a:fld>
            <a:endParaRPr lang="en-US"/>
          </a:p>
        </p:txBody>
      </p:sp>
    </p:spTree>
    <p:extLst>
      <p:ext uri="{BB962C8B-B14F-4D97-AF65-F5344CB8AC3E}">
        <p14:creationId xmlns:p14="http://schemas.microsoft.com/office/powerpoint/2010/main" val="41749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lgn="ctr">
              <a:buNone/>
            </a:pPr>
            <a:endParaRPr lang="en-US" sz="7200" b="1" smtClean="0">
              <a:solidFill>
                <a:schemeClr val="accent2"/>
              </a:solidFill>
            </a:endParaRPr>
          </a:p>
          <a:p>
            <a:pPr marL="0" indent="0" algn="ctr">
              <a:buNone/>
            </a:pPr>
            <a:r>
              <a:rPr lang="en-US" sz="7200" b="1" smtClean="0">
                <a:solidFill>
                  <a:schemeClr val="accent2"/>
                </a:solidFill>
              </a:rPr>
              <a:t>Ngôn Ngữ Java</a:t>
            </a:r>
          </a:p>
          <a:p>
            <a:pPr marL="0" indent="0" algn="ctr">
              <a:buNone/>
            </a:pPr>
            <a:endParaRPr lang="en-US" sz="7200" b="1" smtClean="0">
              <a:solidFill>
                <a:schemeClr val="accent2"/>
              </a:solidFill>
            </a:endParaRPr>
          </a:p>
          <a:p>
            <a:pPr marL="0" indent="0" algn="ctr">
              <a:buNone/>
            </a:pPr>
            <a:r>
              <a:rPr lang="en-US" sz="7200" b="1" smtClean="0">
                <a:solidFill>
                  <a:schemeClr val="accent2"/>
                </a:solidFill>
              </a:rPr>
              <a:t>REVIEW</a:t>
            </a:r>
            <a:endParaRPr lang="en-US" sz="7200" b="1">
              <a:solidFill>
                <a:schemeClr val="accent2"/>
              </a:solidFill>
            </a:endParaRPr>
          </a:p>
        </p:txBody>
      </p:sp>
    </p:spTree>
    <p:extLst>
      <p:ext uri="{BB962C8B-B14F-4D97-AF65-F5344CB8AC3E}">
        <p14:creationId xmlns:p14="http://schemas.microsoft.com/office/powerpoint/2010/main" val="240599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dạng chương trình Java</a:t>
            </a:r>
            <a:r>
              <a:rPr lang="en-US" smtClean="0"/>
              <a:t> (tt)</a:t>
            </a:r>
            <a:endParaRPr lang="en-US"/>
          </a:p>
        </p:txBody>
      </p:sp>
      <p:sp>
        <p:nvSpPr>
          <p:cNvPr id="3" name="Content Placeholder 2"/>
          <p:cNvSpPr>
            <a:spLocks noGrp="1"/>
          </p:cNvSpPr>
          <p:nvPr>
            <p:ph idx="1"/>
          </p:nvPr>
        </p:nvSpPr>
        <p:spPr/>
        <p:txBody>
          <a:bodyPr/>
          <a:lstStyle/>
          <a:p>
            <a:pPr>
              <a:buClr>
                <a:srgbClr val="7030A0"/>
              </a:buClr>
            </a:pPr>
            <a:r>
              <a:rPr lang="en-US" smtClean="0"/>
              <a:t>Console Applications</a:t>
            </a:r>
            <a:endParaRPr lang="en-US"/>
          </a:p>
        </p:txBody>
      </p:sp>
      <p:pic>
        <p:nvPicPr>
          <p:cNvPr id="5" name="Picture 4"/>
          <p:cNvPicPr>
            <a:picLocks noChangeAspect="1"/>
          </p:cNvPicPr>
          <p:nvPr/>
        </p:nvPicPr>
        <p:blipFill>
          <a:blip r:embed="rId2"/>
          <a:stretch>
            <a:fillRect/>
          </a:stretch>
        </p:blipFill>
        <p:spPr>
          <a:xfrm>
            <a:off x="2029093" y="1698936"/>
            <a:ext cx="8170974" cy="4587213"/>
          </a:xfrm>
          <a:prstGeom prst="rect">
            <a:avLst/>
          </a:prstGeom>
        </p:spPr>
      </p:pic>
    </p:spTree>
    <p:extLst>
      <p:ext uri="{BB962C8B-B14F-4D97-AF65-F5344CB8AC3E}">
        <p14:creationId xmlns:p14="http://schemas.microsoft.com/office/powerpoint/2010/main" val="35624411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kiểm soát Exception chia cho 0 (tt)</a:t>
            </a:r>
          </a:p>
        </p:txBody>
      </p:sp>
      <p:sp>
        <p:nvSpPr>
          <p:cNvPr id="3" name="Content Placeholder 2"/>
          <p:cNvSpPr>
            <a:spLocks noGrp="1"/>
          </p:cNvSpPr>
          <p:nvPr>
            <p:ph idx="1"/>
          </p:nvPr>
        </p:nvSpPr>
        <p:spPr/>
        <p:txBody>
          <a:bodyPr>
            <a:normAutofit fontScale="62500" lnSpcReduction="20000"/>
          </a:bodyPr>
          <a:lstStyle/>
          <a:p>
            <a:pPr marL="0" indent="0">
              <a:buNone/>
            </a:pPr>
            <a:r>
              <a:rPr lang="en-US" b="1" i="1"/>
              <a:t>import</a:t>
            </a:r>
            <a:r>
              <a:rPr lang="en-US" i="1"/>
              <a:t> java.io</a:t>
            </a:r>
            <a:r>
              <a:rPr lang="en-US" i="1"/>
              <a:t>.*; </a:t>
            </a:r>
            <a:endParaRPr lang="en-US" i="1" smtClean="0"/>
          </a:p>
          <a:p>
            <a:pPr marL="0" indent="0">
              <a:buNone/>
            </a:pPr>
            <a:r>
              <a:rPr lang="en-US" b="1" i="1" smtClean="0"/>
              <a:t>public </a:t>
            </a:r>
            <a:r>
              <a:rPr lang="en-US" b="1" i="1"/>
              <a:t>class </a:t>
            </a:r>
            <a:r>
              <a:rPr lang="en-US" i="1"/>
              <a:t>MainClass </a:t>
            </a:r>
            <a:r>
              <a:rPr lang="en-US" i="1"/>
              <a:t>{ </a:t>
            </a:r>
            <a:endParaRPr lang="en-US" i="1" smtClean="0"/>
          </a:p>
          <a:p>
            <a:pPr marL="0" indent="0">
              <a:buNone/>
            </a:pPr>
            <a:r>
              <a:rPr lang="en-US" b="1" i="1" smtClean="0"/>
              <a:t>public </a:t>
            </a:r>
            <a:r>
              <a:rPr lang="en-US" b="1" i="1"/>
              <a:t>static void </a:t>
            </a:r>
            <a:r>
              <a:rPr lang="en-US" i="1"/>
              <a:t>main(String[] args) </a:t>
            </a:r>
            <a:r>
              <a:rPr lang="en-US" i="1"/>
              <a:t>{ </a:t>
            </a:r>
            <a:endParaRPr lang="en-US" i="1" smtClean="0"/>
          </a:p>
          <a:p>
            <a:pPr marL="0" indent="360363">
              <a:buNone/>
            </a:pPr>
            <a:r>
              <a:rPr lang="en-US" b="1" i="1" smtClean="0"/>
              <a:t>try </a:t>
            </a:r>
            <a:r>
              <a:rPr lang="en-US" b="1" i="1"/>
              <a:t>{ </a:t>
            </a:r>
            <a:endParaRPr lang="en-US" b="1" i="1" smtClean="0"/>
          </a:p>
          <a:p>
            <a:pPr marL="0" indent="811213">
              <a:buNone/>
            </a:pPr>
            <a:r>
              <a:rPr lang="en-US" b="1" i="1" smtClean="0"/>
              <a:t>int</a:t>
            </a:r>
            <a:r>
              <a:rPr lang="en-US" i="1" smtClean="0"/>
              <a:t> </a:t>
            </a:r>
            <a:r>
              <a:rPr lang="en-US" i="1"/>
              <a:t>num_1, num_2</a:t>
            </a:r>
            <a:r>
              <a:rPr lang="en-US" i="1"/>
              <a:t>; </a:t>
            </a:r>
            <a:endParaRPr lang="en-US" i="1" smtClean="0"/>
          </a:p>
          <a:p>
            <a:pPr marL="0" indent="811213">
              <a:buNone/>
            </a:pPr>
            <a:r>
              <a:rPr lang="en-US" i="1" smtClean="0"/>
              <a:t>BufferedReader </a:t>
            </a:r>
            <a:r>
              <a:rPr lang="en-US" i="1"/>
              <a:t>in = </a:t>
            </a:r>
            <a:r>
              <a:rPr lang="en-US" b="1" i="1"/>
              <a:t>new</a:t>
            </a:r>
            <a:r>
              <a:rPr lang="en-US" i="1"/>
              <a:t> </a:t>
            </a:r>
            <a:r>
              <a:rPr lang="en-US" i="1" smtClean="0"/>
              <a:t>BufferedReader(</a:t>
            </a:r>
            <a:r>
              <a:rPr lang="en-US" b="1" i="1" smtClean="0"/>
              <a:t>new</a:t>
            </a:r>
            <a:r>
              <a:rPr lang="en-US" i="1" smtClean="0"/>
              <a:t> InputStreamReader(System.in</a:t>
            </a:r>
            <a:r>
              <a:rPr lang="en-US" i="1"/>
              <a:t>)); </a:t>
            </a:r>
            <a:endParaRPr lang="en-US" i="1" smtClean="0"/>
          </a:p>
          <a:p>
            <a:pPr marL="0" indent="811213">
              <a:buNone/>
            </a:pPr>
            <a:r>
              <a:rPr lang="en-US" i="1" smtClean="0"/>
              <a:t>System.out.print</a:t>
            </a:r>
            <a:r>
              <a:rPr lang="en-US" i="1"/>
              <a:t>("\n Nhap so thu 1</a:t>
            </a:r>
            <a:r>
              <a:rPr lang="en-US" i="1"/>
              <a:t>:"); </a:t>
            </a:r>
            <a:endParaRPr lang="en-US" i="1" smtClean="0"/>
          </a:p>
          <a:p>
            <a:pPr marL="0" indent="811213">
              <a:buNone/>
            </a:pPr>
            <a:r>
              <a:rPr lang="en-US" i="1" smtClean="0"/>
              <a:t>num_1 </a:t>
            </a:r>
            <a:r>
              <a:rPr lang="en-US" i="1"/>
              <a:t>= Integer.parseInt(in.readLine</a:t>
            </a:r>
            <a:r>
              <a:rPr lang="en-US" i="1"/>
              <a:t>()); </a:t>
            </a:r>
            <a:endParaRPr lang="en-US" i="1" smtClean="0"/>
          </a:p>
          <a:p>
            <a:pPr marL="0" indent="811213">
              <a:buNone/>
            </a:pPr>
            <a:r>
              <a:rPr lang="en-US" i="1" smtClean="0"/>
              <a:t>System.out.print</a:t>
            </a:r>
            <a:r>
              <a:rPr lang="en-US" i="1"/>
              <a:t>("\n Nhap so thu 2</a:t>
            </a:r>
            <a:r>
              <a:rPr lang="en-US" i="1"/>
              <a:t>:"); </a:t>
            </a:r>
            <a:endParaRPr lang="en-US" i="1" smtClean="0"/>
          </a:p>
          <a:p>
            <a:pPr marL="0" indent="811213">
              <a:buNone/>
            </a:pPr>
            <a:r>
              <a:rPr lang="en-US" i="1" smtClean="0"/>
              <a:t>num_2 </a:t>
            </a:r>
            <a:r>
              <a:rPr lang="en-US" i="1"/>
              <a:t>= Integer.parseInt(in.readLine</a:t>
            </a:r>
            <a:r>
              <a:rPr lang="en-US" i="1"/>
              <a:t>()); </a:t>
            </a:r>
            <a:endParaRPr lang="en-US" i="1" smtClean="0"/>
          </a:p>
          <a:p>
            <a:pPr marL="0" indent="811213">
              <a:buNone/>
            </a:pPr>
            <a:r>
              <a:rPr lang="en-US" b="1" i="1" smtClean="0"/>
              <a:t>float</a:t>
            </a:r>
            <a:r>
              <a:rPr lang="en-US" i="1" smtClean="0"/>
              <a:t> </a:t>
            </a:r>
            <a:r>
              <a:rPr lang="en-US" i="1"/>
              <a:t>rs = num_1/num_2</a:t>
            </a:r>
            <a:r>
              <a:rPr lang="en-US" i="1"/>
              <a:t>; </a:t>
            </a:r>
            <a:endParaRPr lang="en-US" i="1" smtClean="0"/>
          </a:p>
          <a:p>
            <a:pPr marL="0" indent="811213">
              <a:buNone/>
            </a:pPr>
            <a:r>
              <a:rPr lang="en-US" i="1" smtClean="0"/>
              <a:t>System.out.print</a:t>
            </a:r>
            <a:r>
              <a:rPr lang="en-US" i="1"/>
              <a:t>("\n Ket qua:" + rs</a:t>
            </a:r>
            <a:r>
              <a:rPr lang="en-US" i="1"/>
              <a:t>); </a:t>
            </a:r>
            <a:endParaRPr lang="en-US" i="1" smtClean="0"/>
          </a:p>
          <a:p>
            <a:pPr marL="0" indent="360363">
              <a:buNone/>
            </a:pPr>
            <a:r>
              <a:rPr lang="en-US" b="1" i="1" smtClean="0"/>
              <a:t>}</a:t>
            </a:r>
            <a:endParaRPr lang="en-US" b="1" i="1"/>
          </a:p>
        </p:txBody>
      </p:sp>
    </p:spTree>
    <p:extLst>
      <p:ext uri="{BB962C8B-B14F-4D97-AF65-F5344CB8AC3E}">
        <p14:creationId xmlns:p14="http://schemas.microsoft.com/office/powerpoint/2010/main" val="32600017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kiểm soát Exception chia cho 0 (tt)</a:t>
            </a:r>
          </a:p>
        </p:txBody>
      </p:sp>
      <p:sp>
        <p:nvSpPr>
          <p:cNvPr id="3" name="Content Placeholder 2"/>
          <p:cNvSpPr>
            <a:spLocks noGrp="1"/>
          </p:cNvSpPr>
          <p:nvPr>
            <p:ph idx="1"/>
          </p:nvPr>
        </p:nvSpPr>
        <p:spPr/>
        <p:txBody>
          <a:bodyPr>
            <a:normAutofit fontScale="70000" lnSpcReduction="20000"/>
          </a:bodyPr>
          <a:lstStyle/>
          <a:p>
            <a:pPr marL="0" indent="360363">
              <a:buNone/>
            </a:pPr>
            <a:r>
              <a:rPr lang="en-US" b="1" i="1"/>
              <a:t>catch</a:t>
            </a:r>
            <a:r>
              <a:rPr lang="en-US" i="1"/>
              <a:t> (ArithmeticException e) </a:t>
            </a:r>
            <a:r>
              <a:rPr lang="en-US" i="1"/>
              <a:t>{ </a:t>
            </a:r>
            <a:endParaRPr lang="en-US" i="1" smtClean="0"/>
          </a:p>
          <a:p>
            <a:pPr marL="0" indent="720725">
              <a:buNone/>
            </a:pPr>
            <a:r>
              <a:rPr lang="en-US" i="1" smtClean="0"/>
              <a:t>System.out.print</a:t>
            </a:r>
            <a:r>
              <a:rPr lang="en-US" i="1"/>
              <a:t>("Loi chia cho 0</a:t>
            </a:r>
            <a:r>
              <a:rPr lang="en-US" i="1"/>
              <a:t>"); </a:t>
            </a:r>
            <a:endParaRPr lang="en-US" i="1" smtClean="0"/>
          </a:p>
          <a:p>
            <a:pPr marL="0" indent="360363">
              <a:buNone/>
            </a:pPr>
            <a:r>
              <a:rPr lang="en-US" i="1" smtClean="0"/>
              <a:t>} </a:t>
            </a:r>
          </a:p>
          <a:p>
            <a:pPr marL="0" indent="360363">
              <a:buNone/>
            </a:pPr>
            <a:r>
              <a:rPr lang="en-US" b="1" i="1" smtClean="0"/>
              <a:t>catch</a:t>
            </a:r>
            <a:r>
              <a:rPr lang="en-US" i="1" smtClean="0"/>
              <a:t> </a:t>
            </a:r>
            <a:r>
              <a:rPr lang="en-US" i="1"/>
              <a:t>(IOException e) </a:t>
            </a:r>
            <a:r>
              <a:rPr lang="en-US" i="1"/>
              <a:t>{ </a:t>
            </a:r>
            <a:endParaRPr lang="en-US" i="1" smtClean="0"/>
          </a:p>
          <a:p>
            <a:pPr marL="0" indent="720725">
              <a:buNone/>
            </a:pPr>
            <a:r>
              <a:rPr lang="en-US" i="1" smtClean="0"/>
              <a:t>System.out.print</a:t>
            </a:r>
            <a:r>
              <a:rPr lang="en-US" i="1"/>
              <a:t>("Loi xuat nhap</a:t>
            </a:r>
            <a:r>
              <a:rPr lang="en-US" i="1"/>
              <a:t>"); </a:t>
            </a:r>
            <a:endParaRPr lang="en-US" i="1" smtClean="0"/>
          </a:p>
          <a:p>
            <a:pPr marL="0" indent="360363">
              <a:buNone/>
            </a:pPr>
            <a:r>
              <a:rPr lang="en-US" i="1" smtClean="0"/>
              <a:t>} </a:t>
            </a:r>
          </a:p>
          <a:p>
            <a:pPr marL="0" indent="360363">
              <a:buNone/>
            </a:pPr>
            <a:r>
              <a:rPr lang="en-US" b="1" i="1" smtClean="0"/>
              <a:t>catch</a:t>
            </a:r>
            <a:r>
              <a:rPr lang="en-US" i="1" smtClean="0"/>
              <a:t>(Exception </a:t>
            </a:r>
            <a:r>
              <a:rPr lang="en-US" i="1"/>
              <a:t>e) </a:t>
            </a:r>
            <a:r>
              <a:rPr lang="en-US" i="1"/>
              <a:t>{ </a:t>
            </a:r>
            <a:endParaRPr lang="en-US" i="1" smtClean="0"/>
          </a:p>
          <a:p>
            <a:pPr marL="0" indent="720725">
              <a:buNone/>
            </a:pPr>
            <a:r>
              <a:rPr lang="en-US" i="1" smtClean="0"/>
              <a:t>System.out.print</a:t>
            </a:r>
            <a:r>
              <a:rPr lang="en-US" i="1"/>
              <a:t>("Loi khac</a:t>
            </a:r>
            <a:r>
              <a:rPr lang="en-US" i="1"/>
              <a:t>"); </a:t>
            </a:r>
            <a:endParaRPr lang="en-US" i="1" smtClean="0"/>
          </a:p>
          <a:p>
            <a:pPr marL="0" indent="360363">
              <a:buNone/>
            </a:pPr>
            <a:r>
              <a:rPr lang="en-US" i="1" smtClean="0"/>
              <a:t>} </a:t>
            </a:r>
          </a:p>
          <a:p>
            <a:pPr marL="0" indent="720725">
              <a:buNone/>
            </a:pPr>
            <a:r>
              <a:rPr lang="en-US" i="1" smtClean="0"/>
              <a:t>System.out.print</a:t>
            </a:r>
            <a:r>
              <a:rPr lang="en-US" i="1"/>
              <a:t>(“Kiem soat duoc loi hay Khong co loi</a:t>
            </a:r>
            <a:r>
              <a:rPr lang="en-US" i="1"/>
              <a:t>"); </a:t>
            </a:r>
            <a:endParaRPr lang="en-US" i="1" smtClean="0"/>
          </a:p>
          <a:p>
            <a:pPr marL="0" indent="360363">
              <a:buNone/>
            </a:pPr>
            <a:r>
              <a:rPr lang="en-US" i="1" smtClean="0"/>
              <a:t>} </a:t>
            </a:r>
          </a:p>
          <a:p>
            <a:pPr marL="0" indent="0">
              <a:buNone/>
            </a:pPr>
            <a:r>
              <a:rPr lang="en-US" i="1" smtClean="0"/>
              <a:t>}</a:t>
            </a:r>
            <a:endParaRPr lang="en-US" i="1"/>
          </a:p>
        </p:txBody>
      </p:sp>
    </p:spTree>
    <p:extLst>
      <p:ext uri="{BB962C8B-B14F-4D97-AF65-F5344CB8AC3E}">
        <p14:creationId xmlns:p14="http://schemas.microsoft.com/office/powerpoint/2010/main" val="8289056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cấp thư viện của lớp Throwable</a:t>
            </a:r>
            <a:endParaRPr lang="en-US"/>
          </a:p>
        </p:txBody>
      </p:sp>
      <p:pic>
        <p:nvPicPr>
          <p:cNvPr id="4" name="Content Placeholder 3"/>
          <p:cNvPicPr>
            <a:picLocks noGrp="1" noChangeAspect="1"/>
          </p:cNvPicPr>
          <p:nvPr>
            <p:ph idx="1"/>
          </p:nvPr>
        </p:nvPicPr>
        <p:blipFill>
          <a:blip r:embed="rId2"/>
          <a:stretch>
            <a:fillRect/>
          </a:stretch>
        </p:blipFill>
        <p:spPr>
          <a:xfrm>
            <a:off x="1700011" y="953036"/>
            <a:ext cx="8939334" cy="5306096"/>
          </a:xfrm>
          <a:prstGeom prst="rect">
            <a:avLst/>
          </a:prstGeom>
        </p:spPr>
      </p:pic>
    </p:spTree>
    <p:extLst>
      <p:ext uri="{BB962C8B-B14F-4D97-AF65-F5344CB8AC3E}">
        <p14:creationId xmlns:p14="http://schemas.microsoft.com/office/powerpoint/2010/main" val="362963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dạng chương trình Java</a:t>
            </a:r>
            <a:r>
              <a:rPr lang="en-US" smtClean="0"/>
              <a:t> (tt)</a:t>
            </a:r>
            <a:endParaRPr lang="en-US"/>
          </a:p>
        </p:txBody>
      </p:sp>
      <p:sp>
        <p:nvSpPr>
          <p:cNvPr id="3" name="Content Placeholder 2"/>
          <p:cNvSpPr>
            <a:spLocks noGrp="1"/>
          </p:cNvSpPr>
          <p:nvPr>
            <p:ph idx="1"/>
          </p:nvPr>
        </p:nvSpPr>
        <p:spPr/>
        <p:txBody>
          <a:bodyPr/>
          <a:lstStyle/>
          <a:p>
            <a:pPr>
              <a:buClr>
                <a:srgbClr val="7030A0"/>
              </a:buClr>
            </a:pPr>
            <a:r>
              <a:rPr lang="en-US" smtClean="0"/>
              <a:t>Ứng dụng Desktop</a:t>
            </a:r>
            <a:endParaRPr lang="en-US"/>
          </a:p>
        </p:txBody>
      </p:sp>
      <p:pic>
        <p:nvPicPr>
          <p:cNvPr id="4" name="Picture 3"/>
          <p:cNvPicPr>
            <a:picLocks noChangeAspect="1"/>
          </p:cNvPicPr>
          <p:nvPr/>
        </p:nvPicPr>
        <p:blipFill>
          <a:blip r:embed="rId2"/>
          <a:stretch>
            <a:fillRect/>
          </a:stretch>
        </p:blipFill>
        <p:spPr>
          <a:xfrm>
            <a:off x="3040017" y="1893194"/>
            <a:ext cx="6078225" cy="4412400"/>
          </a:xfrm>
          <a:prstGeom prst="rect">
            <a:avLst/>
          </a:prstGeom>
        </p:spPr>
      </p:pic>
    </p:spTree>
    <p:extLst>
      <p:ext uri="{BB962C8B-B14F-4D97-AF65-F5344CB8AC3E}">
        <p14:creationId xmlns:p14="http://schemas.microsoft.com/office/powerpoint/2010/main" val="290275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dạng chương trình Java</a:t>
            </a:r>
            <a:r>
              <a:rPr lang="en-US" smtClean="0"/>
              <a:t> (tt)</a:t>
            </a:r>
            <a:endParaRPr lang="en-US"/>
          </a:p>
        </p:txBody>
      </p:sp>
      <p:sp>
        <p:nvSpPr>
          <p:cNvPr id="3" name="Content Placeholder 2"/>
          <p:cNvSpPr>
            <a:spLocks noGrp="1"/>
          </p:cNvSpPr>
          <p:nvPr>
            <p:ph idx="1"/>
          </p:nvPr>
        </p:nvSpPr>
        <p:spPr>
          <a:xfrm>
            <a:off x="838200" y="953036"/>
            <a:ext cx="10515600" cy="4979228"/>
          </a:xfrm>
        </p:spPr>
        <p:txBody>
          <a:bodyPr/>
          <a:lstStyle/>
          <a:p>
            <a:pPr>
              <a:buClr>
                <a:srgbClr val="7030A0"/>
              </a:buClr>
            </a:pPr>
            <a:r>
              <a:rPr lang="en-US" smtClean="0"/>
              <a:t>Ứng dụng Web</a:t>
            </a:r>
            <a:endParaRPr lang="en-US"/>
          </a:p>
        </p:txBody>
      </p:sp>
      <p:pic>
        <p:nvPicPr>
          <p:cNvPr id="5" name="Picture 4"/>
          <p:cNvPicPr>
            <a:picLocks noChangeAspect="1"/>
          </p:cNvPicPr>
          <p:nvPr/>
        </p:nvPicPr>
        <p:blipFill>
          <a:blip r:embed="rId2"/>
          <a:stretch>
            <a:fillRect/>
          </a:stretch>
        </p:blipFill>
        <p:spPr>
          <a:xfrm>
            <a:off x="3035120" y="1523981"/>
            <a:ext cx="6727065" cy="4614346"/>
          </a:xfrm>
          <a:prstGeom prst="rect">
            <a:avLst/>
          </a:prstGeom>
        </p:spPr>
      </p:pic>
    </p:spTree>
    <p:extLst>
      <p:ext uri="{BB962C8B-B14F-4D97-AF65-F5344CB8AC3E}">
        <p14:creationId xmlns:p14="http://schemas.microsoft.com/office/powerpoint/2010/main" val="5185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dạng chương trình Java</a:t>
            </a:r>
            <a:r>
              <a:rPr lang="en-US" smtClean="0"/>
              <a:t> (tt)</a:t>
            </a:r>
            <a:endParaRPr lang="en-US"/>
          </a:p>
        </p:txBody>
      </p:sp>
      <p:sp>
        <p:nvSpPr>
          <p:cNvPr id="3" name="Content Placeholder 2"/>
          <p:cNvSpPr>
            <a:spLocks noGrp="1"/>
          </p:cNvSpPr>
          <p:nvPr>
            <p:ph idx="1"/>
          </p:nvPr>
        </p:nvSpPr>
        <p:spPr/>
        <p:txBody>
          <a:bodyPr/>
          <a:lstStyle/>
          <a:p>
            <a:pPr>
              <a:buClr>
                <a:srgbClr val="7030A0"/>
              </a:buClr>
            </a:pPr>
            <a:r>
              <a:rPr lang="en-US" smtClean="0"/>
              <a:t>Một dạng phần mềm nhúng</a:t>
            </a:r>
            <a:endParaRPr lang="en-US"/>
          </a:p>
        </p:txBody>
      </p:sp>
      <p:pic>
        <p:nvPicPr>
          <p:cNvPr id="5" name="Picture 4"/>
          <p:cNvPicPr>
            <a:picLocks noChangeAspect="1"/>
          </p:cNvPicPr>
          <p:nvPr/>
        </p:nvPicPr>
        <p:blipFill>
          <a:blip r:embed="rId2"/>
          <a:stretch>
            <a:fillRect/>
          </a:stretch>
        </p:blipFill>
        <p:spPr>
          <a:xfrm>
            <a:off x="3093411" y="1868498"/>
            <a:ext cx="5844527" cy="4308466"/>
          </a:xfrm>
          <a:prstGeom prst="rect">
            <a:avLst/>
          </a:prstGeom>
        </p:spPr>
      </p:pic>
    </p:spTree>
    <p:extLst>
      <p:ext uri="{BB962C8B-B14F-4D97-AF65-F5344CB8AC3E}">
        <p14:creationId xmlns:p14="http://schemas.microsoft.com/office/powerpoint/2010/main" val="84378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Java</a:t>
            </a:r>
            <a:endParaRPr lang="en-US"/>
          </a:p>
        </p:txBody>
      </p:sp>
      <p:sp>
        <p:nvSpPr>
          <p:cNvPr id="3" name="Content Placeholder 2"/>
          <p:cNvSpPr>
            <a:spLocks noGrp="1"/>
          </p:cNvSpPr>
          <p:nvPr>
            <p:ph idx="1"/>
          </p:nvPr>
        </p:nvSpPr>
        <p:spPr/>
        <p:txBody>
          <a:bodyPr/>
          <a:lstStyle/>
          <a:p>
            <a:pPr>
              <a:buClr>
                <a:srgbClr val="7030A0"/>
              </a:buClr>
            </a:pPr>
            <a:r>
              <a:rPr lang="vi-VN" smtClean="0"/>
              <a:t>Tựa C++, hướng đối tượng hoàn toàn. </a:t>
            </a:r>
            <a:endParaRPr lang="en-US" smtClean="0"/>
          </a:p>
          <a:p>
            <a:pPr>
              <a:buClr>
                <a:srgbClr val="7030A0"/>
              </a:buClr>
            </a:pPr>
            <a:r>
              <a:rPr lang="vi-VN" smtClean="0"/>
              <a:t>Khả chuyển, độc lập nền. </a:t>
            </a:r>
            <a:endParaRPr lang="en-US" smtClean="0"/>
          </a:p>
          <a:p>
            <a:pPr>
              <a:buClr>
                <a:srgbClr val="7030A0"/>
              </a:buClr>
            </a:pPr>
            <a:r>
              <a:rPr lang="vi-VN" smtClean="0"/>
              <a:t>Thông dịch (vừa biên dịch vừa thông dịch). </a:t>
            </a:r>
            <a:endParaRPr lang="en-US" smtClean="0"/>
          </a:p>
          <a:p>
            <a:pPr>
              <a:buClr>
                <a:srgbClr val="7030A0"/>
              </a:buClr>
            </a:pPr>
            <a:r>
              <a:rPr lang="vi-VN" smtClean="0"/>
              <a:t>Cơ chế giải phóng bộ nhớ tự động. </a:t>
            </a:r>
            <a:endParaRPr lang="en-US" smtClean="0"/>
          </a:p>
          <a:p>
            <a:pPr>
              <a:buClr>
                <a:srgbClr val="7030A0"/>
              </a:buClr>
            </a:pPr>
            <a:r>
              <a:rPr lang="vi-VN" smtClean="0"/>
              <a:t>An toàn, bảo mật.</a:t>
            </a:r>
            <a:endParaRPr lang="en-US"/>
          </a:p>
        </p:txBody>
      </p:sp>
    </p:spTree>
    <p:extLst>
      <p:ext uri="{BB962C8B-B14F-4D97-AF65-F5344CB8AC3E}">
        <p14:creationId xmlns:p14="http://schemas.microsoft.com/office/powerpoint/2010/main" val="51943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Dịch và thực thi chương trình Java</a:t>
            </a:r>
            <a:endParaRPr lang="en-US"/>
          </a:p>
        </p:txBody>
      </p:sp>
      <p:pic>
        <p:nvPicPr>
          <p:cNvPr id="5" name="Picture 4"/>
          <p:cNvPicPr>
            <a:picLocks noChangeAspect="1"/>
          </p:cNvPicPr>
          <p:nvPr/>
        </p:nvPicPr>
        <p:blipFill>
          <a:blip r:embed="rId2"/>
          <a:stretch>
            <a:fillRect/>
          </a:stretch>
        </p:blipFill>
        <p:spPr>
          <a:xfrm>
            <a:off x="2303641" y="1168423"/>
            <a:ext cx="7780517" cy="4859172"/>
          </a:xfrm>
          <a:prstGeom prst="rect">
            <a:avLst/>
          </a:prstGeom>
        </p:spPr>
      </p:pic>
    </p:spTree>
    <p:extLst>
      <p:ext uri="{BB962C8B-B14F-4D97-AF65-F5344CB8AC3E}">
        <p14:creationId xmlns:p14="http://schemas.microsoft.com/office/powerpoint/2010/main" val="307986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Virtual Machine</a:t>
            </a:r>
            <a:endParaRPr lang="en-US"/>
          </a:p>
        </p:txBody>
      </p:sp>
      <p:sp>
        <p:nvSpPr>
          <p:cNvPr id="3" name="Content Placeholder 2"/>
          <p:cNvSpPr>
            <a:spLocks noGrp="1"/>
          </p:cNvSpPr>
          <p:nvPr>
            <p:ph idx="1"/>
          </p:nvPr>
        </p:nvSpPr>
        <p:spPr>
          <a:xfrm>
            <a:off x="838200" y="1197735"/>
            <a:ext cx="10515600" cy="5112913"/>
          </a:xfrm>
        </p:spPr>
        <p:txBody>
          <a:bodyPr>
            <a:normAutofit fontScale="92500" lnSpcReduction="20000"/>
          </a:bodyPr>
          <a:lstStyle/>
          <a:p>
            <a:pPr>
              <a:buClr>
                <a:srgbClr val="7030A0"/>
              </a:buClr>
            </a:pPr>
            <a:r>
              <a:rPr lang="vi-VN" smtClean="0"/>
              <a:t>Là phần mềm dựa trên cơ sở máy tính ảo. </a:t>
            </a:r>
            <a:endParaRPr lang="en-US" smtClean="0"/>
          </a:p>
          <a:p>
            <a:pPr>
              <a:buClr>
                <a:srgbClr val="7030A0"/>
              </a:buClr>
            </a:pPr>
            <a:r>
              <a:rPr lang="vi-VN" smtClean="0"/>
              <a:t>Có thể xem như 1 hệ điều hành thu nhỏ. </a:t>
            </a:r>
            <a:endParaRPr lang="en-US" smtClean="0"/>
          </a:p>
          <a:p>
            <a:pPr>
              <a:buClr>
                <a:srgbClr val="7030A0"/>
              </a:buClr>
            </a:pPr>
            <a:r>
              <a:rPr lang="vi-VN" smtClean="0"/>
              <a:t>Cung cấp môi trường thực thi cho chương trình java (độc lập nền) </a:t>
            </a:r>
            <a:endParaRPr lang="en-US" smtClean="0"/>
          </a:p>
          <a:p>
            <a:pPr>
              <a:buClr>
                <a:srgbClr val="7030A0"/>
              </a:buClr>
            </a:pPr>
            <a:r>
              <a:rPr lang="vi-VN" smtClean="0"/>
              <a:t>Hình thành 1 lớp trừu tượng: </a:t>
            </a:r>
            <a:endParaRPr lang="en-US" smtClean="0"/>
          </a:p>
          <a:p>
            <a:pPr marL="720725" indent="-360363">
              <a:buClr>
                <a:srgbClr val="7030A0"/>
              </a:buClr>
              <a:buFont typeface="Wingdings" panose="05000000000000000000" pitchFamily="2" charset="2"/>
              <a:buChar char="Ø"/>
            </a:pPr>
            <a:r>
              <a:rPr lang="vi-VN" smtClean="0"/>
              <a:t>Phần cứng máy tính bên dưới </a:t>
            </a:r>
            <a:endParaRPr lang="en-US" smtClean="0"/>
          </a:p>
          <a:p>
            <a:pPr marL="720725" indent="-360363">
              <a:buClr>
                <a:srgbClr val="7030A0"/>
              </a:buClr>
              <a:buFont typeface="Wingdings" panose="05000000000000000000" pitchFamily="2" charset="2"/>
              <a:buChar char="Ø"/>
            </a:pPr>
            <a:r>
              <a:rPr lang="vi-VN" smtClean="0"/>
              <a:t>Hệ điều hành </a:t>
            </a:r>
            <a:endParaRPr lang="en-US" smtClean="0"/>
          </a:p>
          <a:p>
            <a:pPr marL="720725" indent="-360363">
              <a:buClr>
                <a:srgbClr val="7030A0"/>
              </a:buClr>
              <a:buFont typeface="Wingdings" panose="05000000000000000000" pitchFamily="2" charset="2"/>
              <a:buChar char="Ø"/>
            </a:pPr>
            <a:r>
              <a:rPr lang="vi-VN" smtClean="0"/>
              <a:t>Mã đã biên dịch </a:t>
            </a:r>
            <a:endParaRPr lang="en-US" smtClean="0"/>
          </a:p>
          <a:p>
            <a:pPr>
              <a:buClr>
                <a:srgbClr val="7030A0"/>
              </a:buClr>
            </a:pPr>
            <a:r>
              <a:rPr lang="vi-VN" smtClean="0"/>
              <a:t>Chương trình java chỉ chạy khi có JVM </a:t>
            </a:r>
            <a:endParaRPr lang="en-US" smtClean="0"/>
          </a:p>
          <a:p>
            <a:pPr>
              <a:buClr>
                <a:srgbClr val="7030A0"/>
              </a:buClr>
            </a:pPr>
            <a:r>
              <a:rPr lang="vi-VN" smtClean="0"/>
              <a:t>JVM đọc và thực thi từng câu lệnh java</a:t>
            </a:r>
            <a:endParaRPr lang="en-US"/>
          </a:p>
        </p:txBody>
      </p:sp>
    </p:spTree>
    <p:extLst>
      <p:ext uri="{BB962C8B-B14F-4D97-AF65-F5344CB8AC3E}">
        <p14:creationId xmlns:p14="http://schemas.microsoft.com/office/powerpoint/2010/main" val="249456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phóng bộ nhớ (Garbage Collection)</a:t>
            </a:r>
            <a:endParaRPr lang="en-US"/>
          </a:p>
        </p:txBody>
      </p:sp>
      <p:sp>
        <p:nvSpPr>
          <p:cNvPr id="3" name="Content Placeholder 2"/>
          <p:cNvSpPr>
            <a:spLocks noGrp="1"/>
          </p:cNvSpPr>
          <p:nvPr>
            <p:ph idx="1"/>
          </p:nvPr>
        </p:nvSpPr>
        <p:spPr/>
        <p:txBody>
          <a:bodyPr/>
          <a:lstStyle/>
          <a:p>
            <a:pPr>
              <a:buClr>
                <a:srgbClr val="7030A0"/>
              </a:buClr>
            </a:pPr>
            <a:r>
              <a:rPr lang="vi-VN" smtClean="0"/>
              <a:t>Java cung cấp một tiến trình mức hệ thống để theo dõi việc cấp phát bộ nhớ </a:t>
            </a:r>
            <a:endParaRPr lang="en-US" smtClean="0"/>
          </a:p>
          <a:p>
            <a:pPr>
              <a:buClr>
                <a:srgbClr val="7030A0"/>
              </a:buClr>
            </a:pPr>
            <a:r>
              <a:rPr lang="vi-VN" smtClean="0"/>
              <a:t> Garbage Collection </a:t>
            </a:r>
            <a:endParaRPr lang="en-US" smtClean="0"/>
          </a:p>
          <a:p>
            <a:pPr marL="450850" indent="0">
              <a:buClr>
                <a:srgbClr val="7030A0"/>
              </a:buClr>
              <a:buNone/>
            </a:pPr>
            <a:r>
              <a:rPr lang="vi-VN" smtClean="0"/>
              <a:t>◦ Đánh dấu và giải phóng các vùng nhớ không còn được sử dụng </a:t>
            </a:r>
            <a:endParaRPr lang="en-US" smtClean="0"/>
          </a:p>
          <a:p>
            <a:pPr marL="450850" indent="0">
              <a:buClr>
                <a:srgbClr val="7030A0"/>
              </a:buClr>
              <a:buNone/>
            </a:pPr>
            <a:r>
              <a:rPr lang="vi-VN" smtClean="0"/>
              <a:t>◦ Được tiến hành tự động </a:t>
            </a:r>
            <a:endParaRPr lang="en-US" smtClean="0"/>
          </a:p>
          <a:p>
            <a:pPr marL="450850" indent="0">
              <a:buClr>
                <a:srgbClr val="7030A0"/>
              </a:buClr>
              <a:buNone/>
            </a:pPr>
            <a:r>
              <a:rPr lang="vi-VN" smtClean="0"/>
              <a:t>◦ Cơ chế hoạt động phụ thuộc vào các phiên bản máy ảo </a:t>
            </a:r>
            <a:endParaRPr lang="en-US"/>
          </a:p>
        </p:txBody>
      </p:sp>
    </p:spTree>
    <p:extLst>
      <p:ext uri="{BB962C8B-B14F-4D97-AF65-F5344CB8AC3E}">
        <p14:creationId xmlns:p14="http://schemas.microsoft.com/office/powerpoint/2010/main" val="320941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Môi trường, công cụ</a:t>
            </a:r>
            <a:endParaRPr lang="en-US"/>
          </a:p>
        </p:txBody>
      </p:sp>
      <p:sp>
        <p:nvSpPr>
          <p:cNvPr id="3" name="Content Placeholder 2"/>
          <p:cNvSpPr>
            <a:spLocks noGrp="1"/>
          </p:cNvSpPr>
          <p:nvPr>
            <p:ph idx="1"/>
          </p:nvPr>
        </p:nvSpPr>
        <p:spPr/>
        <p:txBody>
          <a:bodyPr/>
          <a:lstStyle/>
          <a:p>
            <a:pPr>
              <a:buClr>
                <a:srgbClr val="7030A0"/>
              </a:buClr>
            </a:pPr>
            <a:r>
              <a:rPr lang="vi-VN" smtClean="0"/>
              <a:t>Môi trường phát triển và thực thi của Sun – JDK 7 </a:t>
            </a:r>
            <a:endParaRPr lang="en-US" smtClean="0"/>
          </a:p>
          <a:p>
            <a:pPr>
              <a:buClr>
                <a:srgbClr val="7030A0"/>
              </a:buClr>
            </a:pPr>
            <a:r>
              <a:rPr lang="vi-VN" smtClean="0"/>
              <a:t>IDE (Integrated Development Enviroment) </a:t>
            </a:r>
            <a:endParaRPr lang="en-US" smtClean="0"/>
          </a:p>
          <a:p>
            <a:pPr marL="360363" indent="0">
              <a:buClr>
                <a:srgbClr val="7030A0"/>
              </a:buClr>
              <a:buNone/>
            </a:pPr>
            <a:r>
              <a:rPr lang="vi-VN" smtClean="0"/>
              <a:t>◦ Jcreator Pro 5.0 </a:t>
            </a:r>
            <a:endParaRPr lang="en-US" smtClean="0"/>
          </a:p>
          <a:p>
            <a:pPr marL="360363" indent="0">
              <a:buClr>
                <a:srgbClr val="7030A0"/>
              </a:buClr>
              <a:buNone/>
            </a:pPr>
            <a:r>
              <a:rPr lang="vi-VN" smtClean="0"/>
              <a:t>◦ NetBeans 7.0 </a:t>
            </a:r>
            <a:endParaRPr lang="en-US" smtClean="0"/>
          </a:p>
          <a:p>
            <a:pPr marL="360363" indent="0">
              <a:buClr>
                <a:srgbClr val="7030A0"/>
              </a:buClr>
              <a:buNone/>
            </a:pPr>
            <a:r>
              <a:rPr lang="vi-VN" smtClean="0"/>
              <a:t>◦ Eclipse 3.7 </a:t>
            </a:r>
            <a:endParaRPr lang="en-US" smtClean="0"/>
          </a:p>
          <a:p>
            <a:pPr marL="360363" indent="0">
              <a:buClr>
                <a:srgbClr val="7030A0"/>
              </a:buClr>
              <a:buNone/>
            </a:pPr>
            <a:r>
              <a:rPr lang="vi-VN" smtClean="0"/>
              <a:t>◦ JBuilder 2008</a:t>
            </a:r>
            <a:endParaRPr lang="en-US"/>
          </a:p>
        </p:txBody>
      </p:sp>
    </p:spTree>
    <p:extLst>
      <p:ext uri="{BB962C8B-B14F-4D97-AF65-F5344CB8AC3E}">
        <p14:creationId xmlns:p14="http://schemas.microsoft.com/office/powerpoint/2010/main" val="249868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Chương trình Hello World</a:t>
            </a:r>
            <a:endParaRPr lang="en-US"/>
          </a:p>
        </p:txBody>
      </p:sp>
      <p:sp>
        <p:nvSpPr>
          <p:cNvPr id="3" name="Content Placeholder 2"/>
          <p:cNvSpPr>
            <a:spLocks noGrp="1"/>
          </p:cNvSpPr>
          <p:nvPr>
            <p:ph idx="1"/>
          </p:nvPr>
        </p:nvSpPr>
        <p:spPr/>
        <p:txBody>
          <a:bodyPr/>
          <a:lstStyle/>
          <a:p>
            <a:pPr>
              <a:buClr>
                <a:srgbClr val="7030A0"/>
              </a:buClr>
            </a:pPr>
            <a:r>
              <a:rPr lang="vi-VN" smtClean="0"/>
              <a:t>Dùng Notepad soạn thảo đoạn lệnh bên dưới và lưu lại với tên HelloWorld.java</a:t>
            </a:r>
            <a:endParaRPr lang="en-US"/>
          </a:p>
        </p:txBody>
      </p:sp>
      <p:pic>
        <p:nvPicPr>
          <p:cNvPr id="4" name="Picture 3"/>
          <p:cNvPicPr>
            <a:picLocks noChangeAspect="1"/>
          </p:cNvPicPr>
          <p:nvPr/>
        </p:nvPicPr>
        <p:blipFill>
          <a:blip r:embed="rId2"/>
          <a:stretch>
            <a:fillRect/>
          </a:stretch>
        </p:blipFill>
        <p:spPr>
          <a:xfrm>
            <a:off x="1807872" y="2269365"/>
            <a:ext cx="8277256" cy="4010629"/>
          </a:xfrm>
          <a:prstGeom prst="rect">
            <a:avLst/>
          </a:prstGeom>
        </p:spPr>
      </p:pic>
    </p:spTree>
    <p:extLst>
      <p:ext uri="{BB962C8B-B14F-4D97-AF65-F5344CB8AC3E}">
        <p14:creationId xmlns:p14="http://schemas.microsoft.com/office/powerpoint/2010/main" val="422192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02595" y="914400"/>
            <a:ext cx="10515600" cy="4979228"/>
          </a:xfrm>
        </p:spPr>
        <p:txBody>
          <a:bodyPr>
            <a:normAutofit/>
          </a:bodyPr>
          <a:lstStyle/>
          <a:p>
            <a:pPr marL="0" indent="0" algn="ctr">
              <a:buNone/>
            </a:pPr>
            <a:endParaRPr lang="en-US" sz="6000" b="1" smtClean="0">
              <a:solidFill>
                <a:schemeClr val="accent2"/>
              </a:solidFill>
            </a:endParaRPr>
          </a:p>
          <a:p>
            <a:pPr marL="0" indent="0" algn="ctr">
              <a:buNone/>
            </a:pPr>
            <a:endParaRPr lang="en-US" sz="6000" b="1" smtClean="0">
              <a:solidFill>
                <a:schemeClr val="accent2"/>
              </a:solidFill>
            </a:endParaRPr>
          </a:p>
          <a:p>
            <a:pPr marL="0" indent="0" algn="ctr">
              <a:buNone/>
            </a:pPr>
            <a:r>
              <a:rPr lang="en-US" sz="6000" b="1" smtClean="0">
                <a:solidFill>
                  <a:schemeClr val="accent2"/>
                </a:solidFill>
              </a:rPr>
              <a:t>Tổng quan về công nghệ Java</a:t>
            </a:r>
          </a:p>
          <a:p>
            <a:pPr marL="0" indent="0" algn="ctr">
              <a:buNone/>
            </a:pPr>
            <a:endParaRPr lang="en-US" sz="6000" b="1" smtClean="0">
              <a:solidFill>
                <a:schemeClr val="accent2"/>
              </a:solidFill>
            </a:endParaRPr>
          </a:p>
        </p:txBody>
      </p:sp>
    </p:spTree>
    <p:extLst>
      <p:ext uri="{BB962C8B-B14F-4D97-AF65-F5344CB8AC3E}">
        <p14:creationId xmlns:p14="http://schemas.microsoft.com/office/powerpoint/2010/main" val="243591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Chương trình Hello World</a:t>
            </a:r>
            <a:endParaRPr lang="en-US"/>
          </a:p>
        </p:txBody>
      </p:sp>
      <p:sp>
        <p:nvSpPr>
          <p:cNvPr id="3" name="Content Placeholder 2"/>
          <p:cNvSpPr>
            <a:spLocks noGrp="1"/>
          </p:cNvSpPr>
          <p:nvPr>
            <p:ph idx="1"/>
          </p:nvPr>
        </p:nvSpPr>
        <p:spPr/>
        <p:txBody>
          <a:bodyPr/>
          <a:lstStyle/>
          <a:p>
            <a:pPr>
              <a:buClr>
                <a:srgbClr val="7030A0"/>
              </a:buClr>
            </a:pPr>
            <a:r>
              <a:rPr lang="vi-VN" smtClean="0"/>
              <a:t>Biên dịch: dùng chương trình javac </a:t>
            </a:r>
            <a:endParaRPr lang="en-US" smtClean="0"/>
          </a:p>
          <a:p>
            <a:pPr marL="0" indent="0">
              <a:buClr>
                <a:srgbClr val="7030A0"/>
              </a:buClr>
              <a:buNone/>
            </a:pPr>
            <a:r>
              <a:rPr lang="en-US"/>
              <a:t>	</a:t>
            </a:r>
            <a:r>
              <a:rPr lang="vi-VN" i="1" smtClean="0"/>
              <a:t>C:\&gt; javac HelloWorld.java </a:t>
            </a:r>
            <a:endParaRPr lang="en-US" i="1" smtClean="0"/>
          </a:p>
          <a:p>
            <a:pPr>
              <a:buClr>
                <a:srgbClr val="7030A0"/>
              </a:buClr>
            </a:pPr>
            <a:r>
              <a:rPr lang="vi-VN" smtClean="0"/>
              <a:t>Biên dịch thành công tạo ra tập tin có đuôi .class (HelloWorld.class) </a:t>
            </a:r>
            <a:endParaRPr lang="en-US" smtClean="0"/>
          </a:p>
          <a:p>
            <a:pPr>
              <a:buClr>
                <a:srgbClr val="7030A0"/>
              </a:buClr>
            </a:pPr>
            <a:r>
              <a:rPr lang="vi-VN" smtClean="0"/>
              <a:t>Thông dịch (thực thi): dùng chương trình java </a:t>
            </a:r>
            <a:endParaRPr lang="en-US" smtClean="0"/>
          </a:p>
          <a:p>
            <a:pPr marL="0" indent="0">
              <a:buClr>
                <a:srgbClr val="7030A0"/>
              </a:buClr>
              <a:buNone/>
            </a:pPr>
            <a:r>
              <a:rPr lang="en-US"/>
              <a:t>	</a:t>
            </a:r>
            <a:r>
              <a:rPr lang="vi-VN" i="1" smtClean="0"/>
              <a:t>C:\&gt; java HelloWorld</a:t>
            </a:r>
            <a:endParaRPr lang="en-US" i="1"/>
          </a:p>
        </p:txBody>
      </p:sp>
    </p:spTree>
    <p:extLst>
      <p:ext uri="{BB962C8B-B14F-4D97-AF65-F5344CB8AC3E}">
        <p14:creationId xmlns:p14="http://schemas.microsoft.com/office/powerpoint/2010/main" val="28616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Chương trình Hello World</a:t>
            </a:r>
            <a:endParaRPr lang="en-US"/>
          </a:p>
        </p:txBody>
      </p:sp>
      <p:sp>
        <p:nvSpPr>
          <p:cNvPr id="3" name="Content Placeholder 2"/>
          <p:cNvSpPr>
            <a:spLocks noGrp="1"/>
          </p:cNvSpPr>
          <p:nvPr>
            <p:ph idx="1"/>
          </p:nvPr>
        </p:nvSpPr>
        <p:spPr/>
        <p:txBody>
          <a:bodyPr/>
          <a:lstStyle/>
          <a:p>
            <a:pPr>
              <a:buClr>
                <a:srgbClr val="7030A0"/>
              </a:buClr>
            </a:pPr>
            <a:r>
              <a:rPr lang="vi-VN" smtClean="0"/>
              <a:t>Lưu ý: Phải khai báo đường dẫn chỉ đến thư mục cài đặt java, và thư mục chứa các class cần thực thi </a:t>
            </a:r>
            <a:endParaRPr lang="en-US" smtClean="0"/>
          </a:p>
          <a:p>
            <a:pPr>
              <a:buClr>
                <a:srgbClr val="7030A0"/>
              </a:buClr>
            </a:pPr>
            <a:r>
              <a:rPr lang="vi-VN" smtClean="0"/>
              <a:t> Ví dụ: </a:t>
            </a:r>
            <a:endParaRPr lang="en-US" smtClean="0"/>
          </a:p>
          <a:p>
            <a:pPr marL="0" indent="0">
              <a:buClr>
                <a:srgbClr val="7030A0"/>
              </a:buClr>
              <a:buNone/>
            </a:pPr>
            <a:r>
              <a:rPr lang="en-US"/>
              <a:t>	</a:t>
            </a:r>
            <a:r>
              <a:rPr lang="vi-VN" i="1" smtClean="0"/>
              <a:t>C:\&gt; set path=C:\jdk1.5\bin\ </a:t>
            </a:r>
            <a:endParaRPr lang="en-US" i="1" smtClean="0"/>
          </a:p>
          <a:p>
            <a:pPr marL="0" indent="0">
              <a:buClr>
                <a:srgbClr val="7030A0"/>
              </a:buClr>
              <a:buNone/>
            </a:pPr>
            <a:r>
              <a:rPr lang="en-US" i="1"/>
              <a:t>	</a:t>
            </a:r>
            <a:r>
              <a:rPr lang="vi-VN" i="1" smtClean="0"/>
              <a:t>C:\&gt; set classpath = D:\ThucHanhJava\BT1\</a:t>
            </a:r>
            <a:endParaRPr lang="en-US" i="1"/>
          </a:p>
        </p:txBody>
      </p:sp>
    </p:spTree>
    <p:extLst>
      <p:ext uri="{BB962C8B-B14F-4D97-AF65-F5344CB8AC3E}">
        <p14:creationId xmlns:p14="http://schemas.microsoft.com/office/powerpoint/2010/main" val="2387646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Chương trình Hello World</a:t>
            </a:r>
            <a:endParaRPr lang="en-US"/>
          </a:p>
        </p:txBody>
      </p:sp>
      <p:pic>
        <p:nvPicPr>
          <p:cNvPr id="4" name="Content Placeholder 3"/>
          <p:cNvPicPr>
            <a:picLocks noGrp="1" noChangeAspect="1"/>
          </p:cNvPicPr>
          <p:nvPr>
            <p:ph idx="1"/>
          </p:nvPr>
        </p:nvPicPr>
        <p:blipFill>
          <a:blip r:embed="rId2"/>
          <a:stretch>
            <a:fillRect/>
          </a:stretch>
        </p:blipFill>
        <p:spPr>
          <a:xfrm>
            <a:off x="1470103" y="1369067"/>
            <a:ext cx="9631885" cy="4787035"/>
          </a:xfrm>
          <a:prstGeom prst="rect">
            <a:avLst/>
          </a:prstGeom>
        </p:spPr>
      </p:pic>
    </p:spTree>
    <p:extLst>
      <p:ext uri="{BB962C8B-B14F-4D97-AF65-F5344CB8AC3E}">
        <p14:creationId xmlns:p14="http://schemas.microsoft.com/office/powerpoint/2010/main" val="176109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Chương trình Hello World</a:t>
            </a:r>
            <a:endParaRPr lang="en-US"/>
          </a:p>
        </p:txBody>
      </p:sp>
      <p:sp>
        <p:nvSpPr>
          <p:cNvPr id="3" name="Content Placeholder 2"/>
          <p:cNvSpPr>
            <a:spLocks noGrp="1"/>
          </p:cNvSpPr>
          <p:nvPr>
            <p:ph idx="1"/>
          </p:nvPr>
        </p:nvSpPr>
        <p:spPr/>
        <p:txBody>
          <a:bodyPr/>
          <a:lstStyle/>
          <a:p>
            <a:pPr>
              <a:buClr>
                <a:srgbClr val="7030A0"/>
              </a:buClr>
            </a:pPr>
            <a:r>
              <a:rPr lang="vi-VN" smtClean="0"/>
              <a:t>Biên dịch TestGreeting.java </a:t>
            </a:r>
            <a:endParaRPr lang="en-US" smtClean="0"/>
          </a:p>
          <a:p>
            <a:pPr marL="0" indent="0">
              <a:buClr>
                <a:srgbClr val="7030A0"/>
              </a:buClr>
              <a:buNone/>
            </a:pPr>
            <a:r>
              <a:rPr lang="en-US"/>
              <a:t>	</a:t>
            </a:r>
            <a:r>
              <a:rPr lang="vi-VN" i="1" smtClean="0"/>
              <a:t>javac TestGreeting.java </a:t>
            </a:r>
            <a:endParaRPr lang="en-US" i="1" smtClean="0"/>
          </a:p>
          <a:p>
            <a:pPr>
              <a:buClr>
                <a:srgbClr val="7030A0"/>
              </a:buClr>
            </a:pPr>
            <a:r>
              <a:rPr lang="vi-VN" smtClean="0"/>
              <a:t> Greeting.java được biên dịch tự động </a:t>
            </a:r>
            <a:endParaRPr lang="en-US" smtClean="0"/>
          </a:p>
          <a:p>
            <a:pPr>
              <a:buClr>
                <a:srgbClr val="7030A0"/>
              </a:buClr>
            </a:pPr>
            <a:r>
              <a:rPr lang="vi-VN" smtClean="0"/>
              <a:t> Thực hiện </a:t>
            </a:r>
            <a:endParaRPr lang="en-US" smtClean="0"/>
          </a:p>
          <a:p>
            <a:pPr marL="0" indent="0">
              <a:buClr>
                <a:srgbClr val="7030A0"/>
              </a:buClr>
              <a:buNone/>
            </a:pPr>
            <a:r>
              <a:rPr lang="en-US"/>
              <a:t>	</a:t>
            </a:r>
            <a:r>
              <a:rPr lang="vi-VN" i="1" smtClean="0"/>
              <a:t>java TestGreeting</a:t>
            </a:r>
            <a:r>
              <a:rPr lang="vi-VN" smtClean="0"/>
              <a:t> </a:t>
            </a:r>
            <a:endParaRPr lang="en-US" smtClean="0"/>
          </a:p>
          <a:p>
            <a:pPr>
              <a:buClr>
                <a:srgbClr val="7030A0"/>
              </a:buClr>
            </a:pPr>
            <a:r>
              <a:rPr lang="vi-VN" smtClean="0"/>
              <a:t>Kết quả </a:t>
            </a:r>
            <a:endParaRPr lang="en-US" smtClean="0"/>
          </a:p>
          <a:p>
            <a:pPr marL="0" indent="0">
              <a:buClr>
                <a:srgbClr val="7030A0"/>
              </a:buClr>
              <a:buNone/>
            </a:pPr>
            <a:r>
              <a:rPr lang="en-US"/>
              <a:t>	</a:t>
            </a:r>
            <a:r>
              <a:rPr lang="vi-VN" i="1" smtClean="0"/>
              <a:t>Hello World</a:t>
            </a:r>
            <a:endParaRPr lang="en-US" i="1"/>
          </a:p>
        </p:txBody>
      </p:sp>
    </p:spTree>
    <p:extLst>
      <p:ext uri="{BB962C8B-B14F-4D97-AF65-F5344CB8AC3E}">
        <p14:creationId xmlns:p14="http://schemas.microsoft.com/office/powerpoint/2010/main" val="69042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Applets</a:t>
            </a:r>
            <a:endParaRPr lang="en-US"/>
          </a:p>
        </p:txBody>
      </p:sp>
      <p:sp>
        <p:nvSpPr>
          <p:cNvPr id="3" name="Content Placeholder 2"/>
          <p:cNvSpPr>
            <a:spLocks noGrp="1"/>
          </p:cNvSpPr>
          <p:nvPr>
            <p:ph idx="1"/>
          </p:nvPr>
        </p:nvSpPr>
        <p:spPr/>
        <p:txBody>
          <a:bodyPr/>
          <a:lstStyle/>
          <a:p>
            <a:pPr>
              <a:buClr>
                <a:srgbClr val="7030A0"/>
              </a:buClr>
            </a:pPr>
            <a:r>
              <a:rPr lang="vi-VN" smtClean="0"/>
              <a:t>Được nhúng trong một ứng dụng khác (web browser) </a:t>
            </a:r>
            <a:endParaRPr lang="en-US" smtClean="0"/>
          </a:p>
          <a:p>
            <a:pPr>
              <a:buClr>
                <a:srgbClr val="7030A0"/>
              </a:buClr>
            </a:pPr>
            <a:r>
              <a:rPr lang="vi-VN" smtClean="0"/>
              <a:t>Có giao diện hạn chế (đồ họa) </a:t>
            </a:r>
            <a:endParaRPr lang="en-US" smtClean="0"/>
          </a:p>
          <a:p>
            <a:pPr>
              <a:buClr>
                <a:srgbClr val="7030A0"/>
              </a:buClr>
            </a:pPr>
            <a:r>
              <a:rPr lang="vi-VN" smtClean="0"/>
              <a:t> Không truy cập được tài nguyên của client</a:t>
            </a:r>
            <a:endParaRPr lang="en-US"/>
          </a:p>
        </p:txBody>
      </p:sp>
    </p:spTree>
    <p:extLst>
      <p:ext uri="{BB962C8B-B14F-4D97-AF65-F5344CB8AC3E}">
        <p14:creationId xmlns:p14="http://schemas.microsoft.com/office/powerpoint/2010/main" val="357369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Applet đơn giản</a:t>
            </a:r>
            <a:endParaRPr lang="en-US"/>
          </a:p>
        </p:txBody>
      </p:sp>
      <p:pic>
        <p:nvPicPr>
          <p:cNvPr id="6" name="Content Placeholder 5"/>
          <p:cNvPicPr>
            <a:picLocks noGrp="1" noChangeAspect="1"/>
          </p:cNvPicPr>
          <p:nvPr>
            <p:ph idx="1"/>
          </p:nvPr>
        </p:nvPicPr>
        <p:blipFill>
          <a:blip r:embed="rId2"/>
          <a:stretch>
            <a:fillRect/>
          </a:stretch>
        </p:blipFill>
        <p:spPr>
          <a:xfrm>
            <a:off x="1275008" y="953036"/>
            <a:ext cx="9401578" cy="5709634"/>
          </a:xfrm>
          <a:prstGeom prst="rect">
            <a:avLst/>
          </a:prstGeom>
        </p:spPr>
      </p:pic>
    </p:spTree>
    <p:extLst>
      <p:ext uri="{BB962C8B-B14F-4D97-AF65-F5344CB8AC3E}">
        <p14:creationId xmlns:p14="http://schemas.microsoft.com/office/powerpoint/2010/main" val="131683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Nhúng vào trang web</a:t>
            </a:r>
            <a:endParaRPr lang="en-US"/>
          </a:p>
        </p:txBody>
      </p:sp>
      <p:pic>
        <p:nvPicPr>
          <p:cNvPr id="6" name="Content Placeholder 5"/>
          <p:cNvPicPr>
            <a:picLocks noGrp="1" noChangeAspect="1"/>
          </p:cNvPicPr>
          <p:nvPr>
            <p:ph idx="1"/>
          </p:nvPr>
        </p:nvPicPr>
        <p:blipFill>
          <a:blip r:embed="rId2"/>
          <a:stretch>
            <a:fillRect/>
          </a:stretch>
        </p:blipFill>
        <p:spPr>
          <a:xfrm>
            <a:off x="1289193" y="1236371"/>
            <a:ext cx="9789322" cy="3992452"/>
          </a:xfrm>
          <a:prstGeom prst="rect">
            <a:avLst/>
          </a:prstGeom>
        </p:spPr>
      </p:pic>
    </p:spTree>
    <p:extLst>
      <p:ext uri="{BB962C8B-B14F-4D97-AF65-F5344CB8AC3E}">
        <p14:creationId xmlns:p14="http://schemas.microsoft.com/office/powerpoint/2010/main" val="377884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hiện (trong web browser)</a:t>
            </a:r>
            <a:endParaRPr lang="en-US"/>
          </a:p>
        </p:txBody>
      </p:sp>
      <p:pic>
        <p:nvPicPr>
          <p:cNvPr id="4" name="Content Placeholder 3"/>
          <p:cNvPicPr>
            <a:picLocks noGrp="1" noChangeAspect="1"/>
          </p:cNvPicPr>
          <p:nvPr>
            <p:ph idx="1"/>
          </p:nvPr>
        </p:nvPicPr>
        <p:blipFill>
          <a:blip r:embed="rId2"/>
          <a:stretch>
            <a:fillRect/>
          </a:stretch>
        </p:blipFill>
        <p:spPr>
          <a:xfrm>
            <a:off x="2280332" y="953036"/>
            <a:ext cx="7631336" cy="5277855"/>
          </a:xfrm>
          <a:prstGeom prst="rect">
            <a:avLst/>
          </a:prstGeom>
        </p:spPr>
      </p:pic>
    </p:spTree>
    <p:extLst>
      <p:ext uri="{BB962C8B-B14F-4D97-AF65-F5344CB8AC3E}">
        <p14:creationId xmlns:p14="http://schemas.microsoft.com/office/powerpoint/2010/main" val="3671818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hiện</a:t>
            </a:r>
            <a:endParaRPr lang="en-US"/>
          </a:p>
        </p:txBody>
      </p:sp>
      <p:sp>
        <p:nvSpPr>
          <p:cNvPr id="3" name="Content Placeholder 2"/>
          <p:cNvSpPr>
            <a:spLocks noGrp="1"/>
          </p:cNvSpPr>
          <p:nvPr>
            <p:ph idx="1"/>
          </p:nvPr>
        </p:nvSpPr>
        <p:spPr/>
        <p:txBody>
          <a:bodyPr/>
          <a:lstStyle/>
          <a:p>
            <a:pPr marL="0" indent="0">
              <a:buNone/>
            </a:pPr>
            <a:r>
              <a:rPr lang="en-US" smtClean="0"/>
              <a:t>appletviewer Welcome.html</a:t>
            </a:r>
            <a:endParaRPr lang="en-US"/>
          </a:p>
        </p:txBody>
      </p:sp>
      <p:pic>
        <p:nvPicPr>
          <p:cNvPr id="4" name="Picture 3"/>
          <p:cNvPicPr>
            <a:picLocks noChangeAspect="1"/>
          </p:cNvPicPr>
          <p:nvPr/>
        </p:nvPicPr>
        <p:blipFill>
          <a:blip r:embed="rId2"/>
          <a:stretch>
            <a:fillRect/>
          </a:stretch>
        </p:blipFill>
        <p:spPr>
          <a:xfrm>
            <a:off x="1739722" y="1830336"/>
            <a:ext cx="8164132" cy="3461822"/>
          </a:xfrm>
          <a:prstGeom prst="rect">
            <a:avLst/>
          </a:prstGeom>
        </p:spPr>
      </p:pic>
    </p:spTree>
    <p:extLst>
      <p:ext uri="{BB962C8B-B14F-4D97-AF65-F5344CB8AC3E}">
        <p14:creationId xmlns:p14="http://schemas.microsoft.com/office/powerpoint/2010/main" val="2098062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02595" y="914400"/>
            <a:ext cx="10515600" cy="4979228"/>
          </a:xfrm>
        </p:spPr>
        <p:txBody>
          <a:bodyPr>
            <a:normAutofit/>
          </a:bodyPr>
          <a:lstStyle/>
          <a:p>
            <a:pPr marL="0" indent="0" algn="ctr">
              <a:buNone/>
            </a:pPr>
            <a:endParaRPr lang="en-US" sz="6000" b="1" smtClean="0">
              <a:solidFill>
                <a:schemeClr val="accent2"/>
              </a:solidFill>
            </a:endParaRPr>
          </a:p>
          <a:p>
            <a:pPr marL="0" indent="0" algn="ctr">
              <a:buNone/>
            </a:pPr>
            <a:endParaRPr lang="en-US" sz="6000" b="1" smtClean="0">
              <a:solidFill>
                <a:schemeClr val="accent2"/>
              </a:solidFill>
            </a:endParaRPr>
          </a:p>
          <a:p>
            <a:pPr marL="0" indent="0" algn="ctr">
              <a:buNone/>
            </a:pPr>
            <a:r>
              <a:rPr lang="en-US" sz="6000" b="1" smtClean="0">
                <a:solidFill>
                  <a:schemeClr val="accent2"/>
                </a:solidFill>
              </a:rPr>
              <a:t>Căn bản về ngôn ngữ Java</a:t>
            </a:r>
          </a:p>
        </p:txBody>
      </p:sp>
    </p:spTree>
    <p:extLst>
      <p:ext uri="{BB962C8B-B14F-4D97-AF65-F5344CB8AC3E}">
        <p14:creationId xmlns:p14="http://schemas.microsoft.com/office/powerpoint/2010/main" val="152660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Clr>
                <a:srgbClr val="7030A0"/>
              </a:buClr>
            </a:pPr>
            <a:r>
              <a:rPr lang="vi-VN" smtClean="0"/>
              <a:t>Lịch sử phát triển </a:t>
            </a:r>
            <a:endParaRPr lang="en-US" smtClean="0"/>
          </a:p>
          <a:p>
            <a:pPr>
              <a:buClr>
                <a:srgbClr val="7030A0"/>
              </a:buClr>
            </a:pPr>
            <a:r>
              <a:rPr lang="vi-VN" smtClean="0"/>
              <a:t>Công nghệ Java </a:t>
            </a:r>
            <a:endParaRPr lang="en-US" smtClean="0"/>
          </a:p>
          <a:p>
            <a:pPr>
              <a:buClr>
                <a:srgbClr val="7030A0"/>
              </a:buClr>
            </a:pPr>
            <a:r>
              <a:rPr lang="vi-VN" smtClean="0"/>
              <a:t>Các dạng chương trình Java </a:t>
            </a:r>
            <a:endParaRPr lang="en-US" smtClean="0"/>
          </a:p>
          <a:p>
            <a:pPr>
              <a:buClr>
                <a:srgbClr val="7030A0"/>
              </a:buClr>
            </a:pPr>
            <a:r>
              <a:rPr lang="vi-VN" smtClean="0"/>
              <a:t>Đặc điểm của Java </a:t>
            </a:r>
            <a:endParaRPr lang="en-US" smtClean="0"/>
          </a:p>
          <a:p>
            <a:pPr>
              <a:buClr>
                <a:srgbClr val="7030A0"/>
              </a:buClr>
            </a:pPr>
            <a:r>
              <a:rPr lang="vi-VN" smtClean="0"/>
              <a:t>Máy ảo Java (Java Virtual Machine) </a:t>
            </a:r>
            <a:endParaRPr lang="en-US" smtClean="0"/>
          </a:p>
          <a:p>
            <a:pPr>
              <a:buClr>
                <a:srgbClr val="7030A0"/>
              </a:buClr>
            </a:pPr>
            <a:r>
              <a:rPr lang="vi-VN" smtClean="0"/>
              <a:t>Viết, dịch, thực thi chương trình HelloWorld </a:t>
            </a:r>
            <a:endParaRPr lang="en-US" smtClean="0"/>
          </a:p>
          <a:p>
            <a:pPr>
              <a:buClr>
                <a:srgbClr val="7030A0"/>
              </a:buClr>
            </a:pPr>
            <a:r>
              <a:rPr lang="vi-VN" smtClean="0"/>
              <a:t>Môi trường, công cụ: giới thiệu một số IDE phổ biến</a:t>
            </a:r>
            <a:endParaRPr lang="en-US"/>
          </a:p>
        </p:txBody>
      </p:sp>
    </p:spTree>
    <p:extLst>
      <p:ext uri="{BB962C8B-B14F-4D97-AF65-F5344CB8AC3E}">
        <p14:creationId xmlns:p14="http://schemas.microsoft.com/office/powerpoint/2010/main" val="2219703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Clr>
                <a:srgbClr val="7030A0"/>
              </a:buClr>
            </a:pPr>
            <a:r>
              <a:rPr lang="vi-VN" smtClean="0"/>
              <a:t>Biến &amp; Hằng </a:t>
            </a:r>
            <a:endParaRPr lang="en-US" smtClean="0"/>
          </a:p>
          <a:p>
            <a:pPr>
              <a:buClr>
                <a:srgbClr val="7030A0"/>
              </a:buClr>
            </a:pPr>
            <a:r>
              <a:rPr lang="vi-VN" smtClean="0"/>
              <a:t>Kiểu dữ liệu (kiểu cơ sở, kiểu tham chiếu) </a:t>
            </a:r>
            <a:endParaRPr lang="en-US" smtClean="0"/>
          </a:p>
          <a:p>
            <a:pPr>
              <a:buClr>
                <a:srgbClr val="7030A0"/>
              </a:buClr>
            </a:pPr>
            <a:r>
              <a:rPr lang="vi-VN" smtClean="0"/>
              <a:t>Toán tử, biểu thức </a:t>
            </a:r>
            <a:endParaRPr lang="en-US" smtClean="0"/>
          </a:p>
          <a:p>
            <a:pPr>
              <a:buClr>
                <a:srgbClr val="7030A0"/>
              </a:buClr>
            </a:pPr>
            <a:r>
              <a:rPr lang="vi-VN" smtClean="0"/>
              <a:t>Các cấu trúc điều khiển (chọn, rẽ nhánh, lặp) </a:t>
            </a:r>
            <a:endParaRPr lang="en-US" smtClean="0"/>
          </a:p>
          <a:p>
            <a:pPr>
              <a:buClr>
                <a:srgbClr val="7030A0"/>
              </a:buClr>
            </a:pPr>
            <a:r>
              <a:rPr lang="vi-VN" smtClean="0"/>
              <a:t>Lớp bao kiểu cơ sở </a:t>
            </a:r>
            <a:endParaRPr lang="en-US" smtClean="0"/>
          </a:p>
          <a:p>
            <a:pPr>
              <a:buClr>
                <a:srgbClr val="7030A0"/>
              </a:buClr>
            </a:pPr>
            <a:r>
              <a:rPr lang="vi-VN" smtClean="0"/>
              <a:t>Phương thức và cách sử dụng </a:t>
            </a:r>
            <a:endParaRPr lang="en-US" smtClean="0"/>
          </a:p>
          <a:p>
            <a:pPr>
              <a:buClr>
                <a:srgbClr val="7030A0"/>
              </a:buClr>
            </a:pPr>
            <a:r>
              <a:rPr lang="vi-VN" smtClean="0"/>
              <a:t>Một số ví dụ minh họa</a:t>
            </a:r>
            <a:endParaRPr lang="en-US"/>
          </a:p>
        </p:txBody>
      </p:sp>
    </p:spTree>
    <p:extLst>
      <p:ext uri="{BB962C8B-B14F-4D97-AF65-F5344CB8AC3E}">
        <p14:creationId xmlns:p14="http://schemas.microsoft.com/office/powerpoint/2010/main" val="1119001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a:t>
            </a:r>
            <a:endParaRPr lang="en-US"/>
          </a:p>
        </p:txBody>
      </p:sp>
      <p:sp>
        <p:nvSpPr>
          <p:cNvPr id="3" name="Content Placeholder 2"/>
          <p:cNvSpPr>
            <a:spLocks noGrp="1"/>
          </p:cNvSpPr>
          <p:nvPr>
            <p:ph idx="1"/>
          </p:nvPr>
        </p:nvSpPr>
        <p:spPr/>
        <p:txBody>
          <a:bodyPr>
            <a:normAutofit fontScale="92500" lnSpcReduction="20000"/>
          </a:bodyPr>
          <a:lstStyle/>
          <a:p>
            <a:pPr algn="just">
              <a:buClr>
                <a:srgbClr val="7030A0"/>
              </a:buClr>
              <a:buFont typeface="Wingdings" panose="05000000000000000000" pitchFamily="2" charset="2"/>
              <a:buChar char="§"/>
            </a:pPr>
            <a:r>
              <a:rPr lang="vi-VN" smtClean="0"/>
              <a:t>Biến là một vùng nhớ lưu các giá trị của chương trình </a:t>
            </a:r>
            <a:endParaRPr lang="en-US" smtClean="0"/>
          </a:p>
          <a:p>
            <a:pPr algn="just">
              <a:buClr>
                <a:srgbClr val="7030A0"/>
              </a:buClr>
              <a:buFont typeface="Wingdings" panose="05000000000000000000" pitchFamily="2" charset="2"/>
              <a:buChar char="§"/>
            </a:pPr>
            <a:r>
              <a:rPr lang="vi-VN" smtClean="0"/>
              <a:t>Mỗi biến gắn với 1 kiểu dữ liệu và 1 định danh duy nhất là tên biến </a:t>
            </a:r>
            <a:endParaRPr lang="en-US" smtClean="0"/>
          </a:p>
          <a:p>
            <a:pPr algn="just">
              <a:buClr>
                <a:srgbClr val="7030A0"/>
              </a:buClr>
              <a:buFont typeface="Wingdings" panose="05000000000000000000" pitchFamily="2" charset="2"/>
              <a:buChar char="§"/>
            </a:pPr>
            <a:r>
              <a:rPr lang="vi-VN" smtClean="0"/>
              <a:t>Tên biến phân biệt chữ hoa và chữ thường. Tên biến bắt đầu bằng 1 dấu _, $, hay 1 ký tự, không được bắt đầu bằng 1 ký số. </a:t>
            </a:r>
            <a:endParaRPr lang="en-US" smtClean="0"/>
          </a:p>
          <a:p>
            <a:pPr algn="just">
              <a:buClr>
                <a:srgbClr val="7030A0"/>
              </a:buClr>
            </a:pPr>
            <a:r>
              <a:rPr lang="vi-VN" smtClean="0"/>
              <a:t>Khai báo ; = ; </a:t>
            </a:r>
            <a:endParaRPr lang="en-US" smtClean="0"/>
          </a:p>
          <a:p>
            <a:pPr algn="just">
              <a:buClr>
                <a:srgbClr val="7030A0"/>
              </a:buClr>
            </a:pPr>
            <a:r>
              <a:rPr lang="vi-VN" smtClean="0"/>
              <a:t> Gán giá trị = ; </a:t>
            </a:r>
            <a:endParaRPr lang="en-US" smtClean="0"/>
          </a:p>
          <a:p>
            <a:pPr algn="just">
              <a:buClr>
                <a:srgbClr val="7030A0"/>
              </a:buClr>
            </a:pPr>
            <a:r>
              <a:rPr lang="vi-VN" smtClean="0"/>
              <a:t>Lưu ý: trong java nếu lúc khai báo không khởi tạo giá trị cho biến thì nó sẽ nhận 1 giá trị mặc định. Mỗi kiểu dữ liệu có 1 kiểu dữ liệu mặc định khác nhau.</a:t>
            </a:r>
            <a:endParaRPr lang="en-US"/>
          </a:p>
        </p:txBody>
      </p:sp>
    </p:spTree>
    <p:extLst>
      <p:ext uri="{BB962C8B-B14F-4D97-AF65-F5344CB8AC3E}">
        <p14:creationId xmlns:p14="http://schemas.microsoft.com/office/powerpoint/2010/main" val="309991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Hằng</a:t>
            </a:r>
            <a:endParaRPr lang="en-US"/>
          </a:p>
        </p:txBody>
      </p:sp>
      <p:sp>
        <p:nvSpPr>
          <p:cNvPr id="3" name="Content Placeholder 2"/>
          <p:cNvSpPr>
            <a:spLocks noGrp="1"/>
          </p:cNvSpPr>
          <p:nvPr>
            <p:ph idx="1"/>
          </p:nvPr>
        </p:nvSpPr>
        <p:spPr/>
        <p:txBody>
          <a:bodyPr/>
          <a:lstStyle/>
          <a:p>
            <a:pPr>
              <a:buClr>
                <a:srgbClr val="7030A0"/>
              </a:buClr>
            </a:pPr>
            <a:r>
              <a:rPr lang="vi-VN" smtClean="0"/>
              <a:t>Là một giá trị bất biến trong chương trình </a:t>
            </a:r>
            <a:endParaRPr lang="en-US" smtClean="0"/>
          </a:p>
          <a:p>
            <a:pPr>
              <a:buClr>
                <a:srgbClr val="7030A0"/>
              </a:buClr>
            </a:pPr>
            <a:r>
              <a:rPr lang="vi-VN" smtClean="0"/>
              <a:t>Tên đặt theo qui ước như tên biến </a:t>
            </a:r>
            <a:endParaRPr lang="en-US" smtClean="0"/>
          </a:p>
          <a:p>
            <a:pPr>
              <a:buClr>
                <a:srgbClr val="7030A0"/>
              </a:buClr>
            </a:pPr>
            <a:r>
              <a:rPr lang="vi-VN" smtClean="0"/>
              <a:t>Được khai báo dùng từ khóa final, và thường dùng tiếp vĩ ngữ đối với các hằng số (l, L, d, D, f, F) </a:t>
            </a:r>
            <a:endParaRPr lang="en-US" smtClean="0"/>
          </a:p>
          <a:p>
            <a:pPr>
              <a:buClr>
                <a:srgbClr val="7030A0"/>
              </a:buClr>
            </a:pPr>
            <a:r>
              <a:rPr lang="vi-VN" smtClean="0"/>
              <a:t>Ví dụ: final int x = 10; // khai báo hằng số nguyên x = 10 final long y = 20L; // khai báo hằng số long y = 20 </a:t>
            </a:r>
            <a:endParaRPr lang="en-US" smtClean="0"/>
          </a:p>
          <a:p>
            <a:pPr>
              <a:buClr>
                <a:srgbClr val="7030A0"/>
              </a:buClr>
            </a:pPr>
            <a:r>
              <a:rPr lang="vi-VN" smtClean="0"/>
              <a:t>Hằng ký tự: đặt giữa cặp nháy đơn „‟ </a:t>
            </a:r>
            <a:endParaRPr lang="en-US" smtClean="0"/>
          </a:p>
          <a:p>
            <a:pPr>
              <a:buClr>
                <a:srgbClr val="7030A0"/>
              </a:buClr>
            </a:pPr>
            <a:r>
              <a:rPr lang="vi-VN" smtClean="0"/>
              <a:t>Hằng chuỗi: là một dãy ký tự đặt giữa cặp nháy đôi “”</a:t>
            </a:r>
            <a:endParaRPr lang="en-US"/>
          </a:p>
        </p:txBody>
      </p:sp>
    </p:spTree>
    <p:extLst>
      <p:ext uri="{BB962C8B-B14F-4D97-AF65-F5344CB8AC3E}">
        <p14:creationId xmlns:p14="http://schemas.microsoft.com/office/powerpoint/2010/main" val="74061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Hằng ký tự đặc biệt</a:t>
            </a:r>
            <a:endParaRPr lang="en-US"/>
          </a:p>
        </p:txBody>
      </p:sp>
      <p:pic>
        <p:nvPicPr>
          <p:cNvPr id="4" name="Content Placeholder 3"/>
          <p:cNvPicPr>
            <a:picLocks noGrp="1" noChangeAspect="1"/>
          </p:cNvPicPr>
          <p:nvPr>
            <p:ph idx="1"/>
          </p:nvPr>
        </p:nvPicPr>
        <p:blipFill>
          <a:blip r:embed="rId2"/>
          <a:stretch>
            <a:fillRect/>
          </a:stretch>
        </p:blipFill>
        <p:spPr>
          <a:xfrm>
            <a:off x="2662237" y="1596231"/>
            <a:ext cx="6867525" cy="4181475"/>
          </a:xfrm>
          <a:prstGeom prst="rect">
            <a:avLst/>
          </a:prstGeom>
        </p:spPr>
      </p:pic>
    </p:spTree>
    <p:extLst>
      <p:ext uri="{BB962C8B-B14F-4D97-AF65-F5344CB8AC3E}">
        <p14:creationId xmlns:p14="http://schemas.microsoft.com/office/powerpoint/2010/main" val="779346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a:t>
            </a:r>
            <a:endParaRPr lang="en-US"/>
          </a:p>
        </p:txBody>
      </p:sp>
      <p:sp>
        <p:nvSpPr>
          <p:cNvPr id="3" name="Content Placeholder 2"/>
          <p:cNvSpPr>
            <a:spLocks noGrp="1"/>
          </p:cNvSpPr>
          <p:nvPr>
            <p:ph idx="1"/>
          </p:nvPr>
        </p:nvSpPr>
        <p:spPr/>
        <p:txBody>
          <a:bodyPr/>
          <a:lstStyle/>
          <a:p>
            <a:pPr>
              <a:buClr>
                <a:srgbClr val="7030A0"/>
              </a:buClr>
            </a:pPr>
            <a:r>
              <a:rPr lang="vi-VN" smtClean="0"/>
              <a:t>Kiểu dữ liệu cơ sở (primitive data type) </a:t>
            </a:r>
            <a:endParaRPr lang="en-US" smtClean="0"/>
          </a:p>
          <a:p>
            <a:pPr>
              <a:buClr>
                <a:srgbClr val="7030A0"/>
              </a:buClr>
            </a:pPr>
            <a:r>
              <a:rPr lang="vi-VN" smtClean="0"/>
              <a:t> Kiểu dữ liệu tham chiếu (reference data type)</a:t>
            </a:r>
            <a:endParaRPr lang="en-US"/>
          </a:p>
        </p:txBody>
      </p:sp>
    </p:spTree>
    <p:extLst>
      <p:ext uri="{BB962C8B-B14F-4D97-AF65-F5344CB8AC3E}">
        <p14:creationId xmlns:p14="http://schemas.microsoft.com/office/powerpoint/2010/main" val="2709411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Kiểu dữ liệu cơ sở</a:t>
            </a:r>
            <a:endParaRPr lang="en-US"/>
          </a:p>
        </p:txBody>
      </p:sp>
      <p:pic>
        <p:nvPicPr>
          <p:cNvPr id="4" name="Content Placeholder 3"/>
          <p:cNvPicPr>
            <a:picLocks noGrp="1" noChangeAspect="1"/>
          </p:cNvPicPr>
          <p:nvPr>
            <p:ph idx="1"/>
          </p:nvPr>
        </p:nvPicPr>
        <p:blipFill>
          <a:blip r:embed="rId2"/>
          <a:stretch>
            <a:fillRect/>
          </a:stretch>
        </p:blipFill>
        <p:spPr>
          <a:xfrm>
            <a:off x="2657475" y="1724819"/>
            <a:ext cx="6877050" cy="3924300"/>
          </a:xfrm>
          <a:prstGeom prst="rect">
            <a:avLst/>
          </a:prstGeom>
        </p:spPr>
      </p:pic>
    </p:spTree>
    <p:extLst>
      <p:ext uri="{BB962C8B-B14F-4D97-AF65-F5344CB8AC3E}">
        <p14:creationId xmlns:p14="http://schemas.microsoft.com/office/powerpoint/2010/main" val="2350770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Kiểu dữ liệu cơ sở (tt)</a:t>
            </a:r>
            <a:endParaRPr lang="en-US"/>
          </a:p>
        </p:txBody>
      </p:sp>
      <p:pic>
        <p:nvPicPr>
          <p:cNvPr id="4" name="Content Placeholder 3"/>
          <p:cNvPicPr>
            <a:picLocks noGrp="1" noChangeAspect="1"/>
          </p:cNvPicPr>
          <p:nvPr>
            <p:ph idx="1"/>
          </p:nvPr>
        </p:nvPicPr>
        <p:blipFill>
          <a:blip r:embed="rId2"/>
          <a:stretch>
            <a:fillRect/>
          </a:stretch>
        </p:blipFill>
        <p:spPr>
          <a:xfrm>
            <a:off x="2582395" y="1196975"/>
            <a:ext cx="7027210" cy="4979988"/>
          </a:xfrm>
          <a:prstGeom prst="rect">
            <a:avLst/>
          </a:prstGeom>
        </p:spPr>
      </p:pic>
    </p:spTree>
    <p:extLst>
      <p:ext uri="{BB962C8B-B14F-4D97-AF65-F5344CB8AC3E}">
        <p14:creationId xmlns:p14="http://schemas.microsoft.com/office/powerpoint/2010/main" val="4259493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Kiểu dữ liệu cơ sở (tt)</a:t>
            </a:r>
            <a:endParaRPr lang="en-US"/>
          </a:p>
        </p:txBody>
      </p:sp>
      <p:sp>
        <p:nvSpPr>
          <p:cNvPr id="3" name="Content Placeholder 2"/>
          <p:cNvSpPr>
            <a:spLocks noGrp="1"/>
          </p:cNvSpPr>
          <p:nvPr>
            <p:ph idx="1"/>
          </p:nvPr>
        </p:nvSpPr>
        <p:spPr/>
        <p:txBody>
          <a:bodyPr/>
          <a:lstStyle/>
          <a:p>
            <a:pPr>
              <a:buClr>
                <a:srgbClr val="7030A0"/>
              </a:buClr>
            </a:pPr>
            <a:r>
              <a:rPr lang="vi-VN" smtClean="0"/>
              <a:t>Chuyển đổi kiểu dữ liệu: khi có sự không tương thích về kiểu dữ liệu (gán, tính toán biểu thức, truyền đối số gọi phương thức) </a:t>
            </a:r>
            <a:endParaRPr lang="en-US" smtClean="0"/>
          </a:p>
          <a:p>
            <a:pPr marL="720725" indent="-360363">
              <a:buClr>
                <a:srgbClr val="7030A0"/>
              </a:buClr>
              <a:buFont typeface="Wingdings" panose="05000000000000000000" pitchFamily="2" charset="2"/>
              <a:buChar char="ü"/>
            </a:pPr>
            <a:r>
              <a:rPr lang="vi-VN" smtClean="0"/>
              <a:t>Chuyển kiểu hẹp (lớn </a:t>
            </a:r>
            <a:r>
              <a:rPr lang="en-US" smtClean="0">
                <a:sym typeface="Wingdings" panose="05000000000000000000" pitchFamily="2" charset="2"/>
              </a:rPr>
              <a:t></a:t>
            </a:r>
            <a:r>
              <a:rPr lang="vi-VN" smtClean="0"/>
              <a:t> nhỏ): cần ép kiểp = (kiểu dữ liệu) ; </a:t>
            </a:r>
            <a:endParaRPr lang="en-US" smtClean="0"/>
          </a:p>
          <a:p>
            <a:pPr marL="720725" indent="-360363">
              <a:buClr>
                <a:srgbClr val="7030A0"/>
              </a:buClr>
              <a:buFont typeface="Wingdings" panose="05000000000000000000" pitchFamily="2" charset="2"/>
              <a:buChar char="ü"/>
            </a:pPr>
            <a:r>
              <a:rPr lang="vi-VN" smtClean="0"/>
              <a:t>Chuyển kiểu rộng (nhỏ </a:t>
            </a:r>
            <a:r>
              <a:rPr lang="en-US" smtClean="0">
                <a:sym typeface="Wingdings" panose="05000000000000000000" pitchFamily="2" charset="2"/>
              </a:rPr>
              <a:t></a:t>
            </a:r>
            <a:r>
              <a:rPr lang="vi-VN" smtClean="0"/>
              <a:t> lớn): tự động chuyển</a:t>
            </a:r>
            <a:endParaRPr lang="en-US"/>
          </a:p>
        </p:txBody>
      </p:sp>
      <p:pic>
        <p:nvPicPr>
          <p:cNvPr id="4" name="Picture 3"/>
          <p:cNvPicPr>
            <a:picLocks noChangeAspect="1"/>
          </p:cNvPicPr>
          <p:nvPr/>
        </p:nvPicPr>
        <p:blipFill>
          <a:blip r:embed="rId2"/>
          <a:stretch>
            <a:fillRect/>
          </a:stretch>
        </p:blipFill>
        <p:spPr>
          <a:xfrm>
            <a:off x="1865625" y="4685513"/>
            <a:ext cx="8720809" cy="1736149"/>
          </a:xfrm>
          <a:prstGeom prst="rect">
            <a:avLst/>
          </a:prstGeom>
        </p:spPr>
      </p:pic>
    </p:spTree>
    <p:extLst>
      <p:ext uri="{BB962C8B-B14F-4D97-AF65-F5344CB8AC3E}">
        <p14:creationId xmlns:p14="http://schemas.microsoft.com/office/powerpoint/2010/main" val="38740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Kiểu dữ liệu cơ sở (tt)</a:t>
            </a:r>
            <a:endParaRPr lang="en-US"/>
          </a:p>
        </p:txBody>
      </p:sp>
      <p:sp>
        <p:nvSpPr>
          <p:cNvPr id="3" name="Content Placeholder 2"/>
          <p:cNvSpPr>
            <a:spLocks noGrp="1"/>
          </p:cNvSpPr>
          <p:nvPr>
            <p:ph idx="1"/>
          </p:nvPr>
        </p:nvSpPr>
        <p:spPr>
          <a:xfrm>
            <a:off x="838200" y="1197734"/>
            <a:ext cx="10515600" cy="5177307"/>
          </a:xfrm>
        </p:spPr>
        <p:txBody>
          <a:bodyPr>
            <a:normAutofit fontScale="92500" lnSpcReduction="10000"/>
          </a:bodyPr>
          <a:lstStyle/>
          <a:p>
            <a:pPr>
              <a:buClr>
                <a:srgbClr val="7030A0"/>
              </a:buClr>
            </a:pPr>
            <a:r>
              <a:rPr lang="vi-VN" b="1" u="sng" smtClean="0"/>
              <a:t>Lưu ý </a:t>
            </a:r>
            <a:endParaRPr lang="en-US" b="1" u="sng" smtClean="0"/>
          </a:p>
          <a:p>
            <a:pPr marL="901700" indent="-541338">
              <a:buClr>
                <a:srgbClr val="7030A0"/>
              </a:buClr>
              <a:buAutoNum type="arabicPeriod"/>
            </a:pPr>
            <a:r>
              <a:rPr lang="vi-VN" i="1" smtClean="0"/>
              <a:t>Không thể chuyển đổi giữa kiểu </a:t>
            </a:r>
            <a:r>
              <a:rPr lang="vi-VN" b="1" i="1" smtClean="0"/>
              <a:t>boolean</a:t>
            </a:r>
            <a:r>
              <a:rPr lang="vi-VN" i="1" smtClean="0"/>
              <a:t> với </a:t>
            </a:r>
            <a:r>
              <a:rPr lang="vi-VN" b="1" i="1" smtClean="0"/>
              <a:t>int</a:t>
            </a:r>
            <a:r>
              <a:rPr lang="vi-VN" i="1" smtClean="0"/>
              <a:t> và ngược lại. </a:t>
            </a:r>
            <a:endParaRPr lang="en-US" i="1" smtClean="0"/>
          </a:p>
          <a:p>
            <a:pPr marL="901700" indent="-541338" algn="just">
              <a:buClr>
                <a:srgbClr val="7030A0"/>
              </a:buClr>
              <a:buAutoNum type="arabicPeriod"/>
            </a:pPr>
            <a:r>
              <a:rPr lang="vi-VN" b="1" i="1" smtClean="0"/>
              <a:t>Nếu</a:t>
            </a:r>
            <a:r>
              <a:rPr lang="vi-VN" i="1" smtClean="0"/>
              <a:t> 1 toán hạng kiểu </a:t>
            </a:r>
            <a:r>
              <a:rPr lang="vi-VN" b="1" i="1" smtClean="0"/>
              <a:t>double</a:t>
            </a:r>
            <a:r>
              <a:rPr lang="vi-VN" i="1" smtClean="0"/>
              <a:t> thì </a:t>
            </a:r>
            <a:endParaRPr lang="en-US" i="1" smtClean="0"/>
          </a:p>
          <a:p>
            <a:pPr marL="360362" indent="0" algn="just">
              <a:buClr>
                <a:srgbClr val="7030A0"/>
              </a:buClr>
              <a:buNone/>
            </a:pPr>
            <a:r>
              <a:rPr lang="en-US" i="1"/>
              <a:t>	</a:t>
            </a:r>
            <a:r>
              <a:rPr lang="en-US" i="1" smtClean="0"/>
              <a:t>	</a:t>
            </a:r>
            <a:r>
              <a:rPr lang="vi-VN" i="1" smtClean="0"/>
              <a:t>“Toán hạng kia chuyển thành </a:t>
            </a:r>
            <a:r>
              <a:rPr lang="vi-VN" b="1" i="1" smtClean="0"/>
              <a:t>double</a:t>
            </a:r>
            <a:r>
              <a:rPr lang="vi-VN" i="1" smtClean="0"/>
              <a:t>” </a:t>
            </a:r>
            <a:endParaRPr lang="en-US" i="1" smtClean="0"/>
          </a:p>
          <a:p>
            <a:pPr marL="360362" indent="0" algn="just">
              <a:buClr>
                <a:srgbClr val="7030A0"/>
              </a:buClr>
              <a:buNone/>
            </a:pPr>
            <a:r>
              <a:rPr lang="en-US" i="1" smtClean="0"/>
              <a:t>	</a:t>
            </a:r>
            <a:r>
              <a:rPr lang="vi-VN" b="1" i="1" smtClean="0"/>
              <a:t>Nếu </a:t>
            </a:r>
            <a:r>
              <a:rPr lang="vi-VN" i="1" smtClean="0"/>
              <a:t>1 toán hạng kiểu </a:t>
            </a:r>
            <a:r>
              <a:rPr lang="vi-VN" b="1" i="1" smtClean="0"/>
              <a:t>float</a:t>
            </a:r>
            <a:r>
              <a:rPr lang="vi-VN" i="1" smtClean="0"/>
              <a:t> thì </a:t>
            </a:r>
            <a:endParaRPr lang="en-US" i="1" smtClean="0"/>
          </a:p>
          <a:p>
            <a:pPr marL="360362" indent="0" algn="just">
              <a:buClr>
                <a:srgbClr val="7030A0"/>
              </a:buClr>
              <a:buNone/>
            </a:pPr>
            <a:r>
              <a:rPr lang="en-US" i="1"/>
              <a:t>	</a:t>
            </a:r>
            <a:r>
              <a:rPr lang="en-US" i="1" smtClean="0"/>
              <a:t>	</a:t>
            </a:r>
            <a:r>
              <a:rPr lang="vi-VN" i="1" smtClean="0"/>
              <a:t>“Toán hạng kia chuyển thành </a:t>
            </a:r>
            <a:r>
              <a:rPr lang="vi-VN" b="1" i="1" smtClean="0"/>
              <a:t>float</a:t>
            </a:r>
            <a:r>
              <a:rPr lang="vi-VN" i="1" smtClean="0"/>
              <a:t>” </a:t>
            </a:r>
            <a:endParaRPr lang="en-US" i="1" smtClean="0"/>
          </a:p>
          <a:p>
            <a:pPr marL="360362" indent="0" algn="just">
              <a:buClr>
                <a:srgbClr val="7030A0"/>
              </a:buClr>
              <a:buNone/>
            </a:pPr>
            <a:r>
              <a:rPr lang="en-US" i="1"/>
              <a:t>	</a:t>
            </a:r>
            <a:r>
              <a:rPr lang="vi-VN" b="1" i="1" smtClean="0"/>
              <a:t>Nếu</a:t>
            </a:r>
            <a:r>
              <a:rPr lang="vi-VN" i="1" smtClean="0"/>
              <a:t> 1 toán hạng kiểu </a:t>
            </a:r>
            <a:r>
              <a:rPr lang="vi-VN" b="1" i="1" smtClean="0"/>
              <a:t>long</a:t>
            </a:r>
            <a:r>
              <a:rPr lang="vi-VN" i="1" smtClean="0"/>
              <a:t> thì </a:t>
            </a:r>
            <a:endParaRPr lang="en-US" i="1" smtClean="0"/>
          </a:p>
          <a:p>
            <a:pPr marL="360362" indent="0" algn="just">
              <a:buClr>
                <a:srgbClr val="7030A0"/>
              </a:buClr>
              <a:buNone/>
            </a:pPr>
            <a:r>
              <a:rPr lang="en-US" i="1"/>
              <a:t>	</a:t>
            </a:r>
            <a:r>
              <a:rPr lang="en-US" i="1" smtClean="0"/>
              <a:t>	</a:t>
            </a:r>
            <a:r>
              <a:rPr lang="vi-VN" i="1" smtClean="0"/>
              <a:t>“Toán hạng kia chuyển thành </a:t>
            </a:r>
            <a:r>
              <a:rPr lang="vi-VN" b="1" i="1" smtClean="0"/>
              <a:t>long</a:t>
            </a:r>
            <a:r>
              <a:rPr lang="vi-VN" i="1" smtClean="0"/>
              <a:t>” </a:t>
            </a:r>
            <a:endParaRPr lang="en-US" i="1" smtClean="0"/>
          </a:p>
          <a:p>
            <a:pPr marL="360362" indent="0" algn="just">
              <a:buClr>
                <a:srgbClr val="7030A0"/>
              </a:buClr>
              <a:buNone/>
            </a:pPr>
            <a:r>
              <a:rPr lang="en-US" i="1"/>
              <a:t>	</a:t>
            </a:r>
            <a:r>
              <a:rPr lang="vi-VN" b="1" i="1" smtClean="0"/>
              <a:t>Ngược lại </a:t>
            </a:r>
            <a:r>
              <a:rPr lang="en-US" i="1" smtClean="0"/>
              <a:t>	</a:t>
            </a:r>
            <a:r>
              <a:rPr lang="vi-VN" i="1" smtClean="0"/>
              <a:t>“Tất cả chuyển thành </a:t>
            </a:r>
            <a:r>
              <a:rPr lang="vi-VN" b="1" i="1" smtClean="0"/>
              <a:t>int</a:t>
            </a:r>
            <a:r>
              <a:rPr lang="vi-VN" i="1" smtClean="0"/>
              <a:t> để tính toán</a:t>
            </a:r>
            <a:r>
              <a:rPr lang="en-US" i="1" smtClean="0"/>
              <a:t>”</a:t>
            </a:r>
            <a:endParaRPr lang="en-US" i="1"/>
          </a:p>
        </p:txBody>
      </p:sp>
    </p:spTree>
    <p:extLst>
      <p:ext uri="{BB962C8B-B14F-4D97-AF65-F5344CB8AC3E}">
        <p14:creationId xmlns:p14="http://schemas.microsoft.com/office/powerpoint/2010/main" val="3236907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Kiểu dữ liệu cơ sở (tt)</a:t>
            </a:r>
            <a:endParaRPr lang="en-US"/>
          </a:p>
        </p:txBody>
      </p:sp>
      <p:sp>
        <p:nvSpPr>
          <p:cNvPr id="3" name="Content Placeholder 2"/>
          <p:cNvSpPr>
            <a:spLocks noGrp="1"/>
          </p:cNvSpPr>
          <p:nvPr>
            <p:ph idx="1"/>
          </p:nvPr>
        </p:nvSpPr>
        <p:spPr/>
        <p:txBody>
          <a:bodyPr/>
          <a:lstStyle/>
          <a:p>
            <a:pPr>
              <a:buClr>
                <a:srgbClr val="7030A0"/>
              </a:buClr>
            </a:pPr>
            <a:r>
              <a:rPr lang="en-US" b="1" smtClean="0"/>
              <a:t>Ví dụ minh họa </a:t>
            </a:r>
          </a:p>
          <a:p>
            <a:pPr marL="742950" indent="-742950">
              <a:buClr>
                <a:srgbClr val="7030A0"/>
              </a:buClr>
              <a:buAutoNum type="arabicPeriod"/>
            </a:pPr>
            <a:r>
              <a:rPr lang="en-US" smtClean="0"/>
              <a:t>byte x = 5; </a:t>
            </a:r>
          </a:p>
          <a:p>
            <a:pPr marL="742950" indent="-742950">
              <a:buClr>
                <a:srgbClr val="7030A0"/>
              </a:buClr>
              <a:buAutoNum type="arabicPeriod"/>
            </a:pPr>
            <a:r>
              <a:rPr lang="en-US" smtClean="0"/>
              <a:t>byte y = 10; </a:t>
            </a:r>
          </a:p>
          <a:p>
            <a:pPr marL="742950" indent="-742950">
              <a:buClr>
                <a:srgbClr val="7030A0"/>
              </a:buClr>
              <a:buAutoNum type="arabicPeriod"/>
            </a:pPr>
            <a:r>
              <a:rPr lang="en-US" smtClean="0"/>
              <a:t> byte z = x + y; </a:t>
            </a:r>
          </a:p>
          <a:p>
            <a:pPr marL="0" indent="0">
              <a:buClr>
                <a:srgbClr val="7030A0"/>
              </a:buClr>
              <a:buNone/>
            </a:pPr>
            <a:r>
              <a:rPr lang="en-US" smtClean="0"/>
              <a:t>// Dòng lệnh thứ 3 báo lỗi chuyển kiểu cần sửa lại </a:t>
            </a:r>
          </a:p>
          <a:p>
            <a:pPr marL="0" indent="0">
              <a:buClr>
                <a:srgbClr val="7030A0"/>
              </a:buClr>
              <a:buNone/>
            </a:pPr>
            <a:r>
              <a:rPr lang="en-US" smtClean="0"/>
              <a:t>// byte z = (byte) (x + y);</a:t>
            </a:r>
            <a:endParaRPr lang="en-US"/>
          </a:p>
        </p:txBody>
      </p:sp>
    </p:spTree>
    <p:extLst>
      <p:ext uri="{BB962C8B-B14F-4D97-AF65-F5344CB8AC3E}">
        <p14:creationId xmlns:p14="http://schemas.microsoft.com/office/powerpoint/2010/main" val="333531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phát triển</a:t>
            </a:r>
            <a:endParaRPr lang="en-US"/>
          </a:p>
        </p:txBody>
      </p:sp>
      <p:sp>
        <p:nvSpPr>
          <p:cNvPr id="3" name="Content Placeholder 2"/>
          <p:cNvSpPr>
            <a:spLocks noGrp="1"/>
          </p:cNvSpPr>
          <p:nvPr>
            <p:ph idx="1"/>
          </p:nvPr>
        </p:nvSpPr>
        <p:spPr>
          <a:xfrm>
            <a:off x="838200" y="1197734"/>
            <a:ext cx="10515600" cy="5318975"/>
          </a:xfrm>
        </p:spPr>
        <p:txBody>
          <a:bodyPr>
            <a:normAutofit fontScale="77500" lnSpcReduction="20000"/>
          </a:bodyPr>
          <a:lstStyle/>
          <a:p>
            <a:pPr>
              <a:buClr>
                <a:srgbClr val="7030A0"/>
              </a:buClr>
            </a:pPr>
            <a:r>
              <a:rPr lang="en-US" smtClean="0"/>
              <a:t>1991: Sun Microsystems phát triển OAK nhằm mục đích viết phần mềm điều khiển (phần mềm nhúng) cho các sản phẩm gia dụng.</a:t>
            </a:r>
          </a:p>
          <a:p>
            <a:pPr marL="0" indent="0">
              <a:buClr>
                <a:srgbClr val="7030A0"/>
              </a:buClr>
              <a:buNone/>
            </a:pPr>
            <a:endParaRPr lang="en-US"/>
          </a:p>
          <a:p>
            <a:pPr marL="0" indent="0">
              <a:buClr>
                <a:srgbClr val="7030A0"/>
              </a:buClr>
              <a:buNone/>
            </a:pPr>
            <a:endParaRPr lang="en-US" smtClean="0"/>
          </a:p>
          <a:p>
            <a:pPr marL="0" indent="0">
              <a:buClr>
                <a:srgbClr val="7030A0"/>
              </a:buClr>
              <a:buNone/>
            </a:pPr>
            <a:endParaRPr lang="en-US" smtClean="0"/>
          </a:p>
          <a:p>
            <a:pPr marL="0" indent="0">
              <a:buClr>
                <a:srgbClr val="7030A0"/>
              </a:buClr>
              <a:buNone/>
            </a:pPr>
            <a:endParaRPr lang="en-US" smtClean="0"/>
          </a:p>
          <a:p>
            <a:pPr>
              <a:buClr>
                <a:srgbClr val="7030A0"/>
              </a:buClr>
            </a:pPr>
            <a:r>
              <a:rPr lang="en-US" smtClean="0"/>
              <a:t>1995: internet bùng nổ, phát triển mạnh. Sun phát triển OAK và giới thiệu ngôn ngữ lập trình mới tên Java</a:t>
            </a:r>
          </a:p>
          <a:p>
            <a:pPr marL="0" indent="0">
              <a:buClr>
                <a:srgbClr val="7030A0"/>
              </a:buClr>
              <a:buNone/>
            </a:pPr>
            <a:endParaRPr lang="en-US"/>
          </a:p>
          <a:p>
            <a:pPr marL="0" indent="0">
              <a:buClr>
                <a:srgbClr val="7030A0"/>
              </a:buClr>
              <a:buNone/>
            </a:pPr>
            <a:endParaRPr lang="en-US" smtClean="0"/>
          </a:p>
          <a:p>
            <a:pPr marL="0" indent="0">
              <a:buClr>
                <a:srgbClr val="7030A0"/>
              </a:buClr>
              <a:buNone/>
            </a:pPr>
            <a:endParaRPr lang="en-US" smtClean="0"/>
          </a:p>
          <a:p>
            <a:pPr>
              <a:buClr>
                <a:srgbClr val="7030A0"/>
              </a:buClr>
            </a:pPr>
            <a:r>
              <a:rPr lang="vi-VN" smtClean="0"/>
              <a:t>Java là ngôn ngữ hướng đối tượng tựa C, C++</a:t>
            </a:r>
            <a:endParaRPr lang="en-US"/>
          </a:p>
        </p:txBody>
      </p:sp>
      <p:pic>
        <p:nvPicPr>
          <p:cNvPr id="4" name="Picture 3"/>
          <p:cNvPicPr>
            <a:picLocks noChangeAspect="1"/>
          </p:cNvPicPr>
          <p:nvPr/>
        </p:nvPicPr>
        <p:blipFill>
          <a:blip r:embed="rId2"/>
          <a:stretch>
            <a:fillRect/>
          </a:stretch>
        </p:blipFill>
        <p:spPr>
          <a:xfrm>
            <a:off x="1506828" y="1983345"/>
            <a:ext cx="9427335" cy="1571223"/>
          </a:xfrm>
          <a:prstGeom prst="rect">
            <a:avLst/>
          </a:prstGeom>
        </p:spPr>
      </p:pic>
      <p:pic>
        <p:nvPicPr>
          <p:cNvPr id="5" name="Picture 4"/>
          <p:cNvPicPr>
            <a:picLocks noChangeAspect="1"/>
          </p:cNvPicPr>
          <p:nvPr/>
        </p:nvPicPr>
        <p:blipFill>
          <a:blip r:embed="rId3"/>
          <a:stretch>
            <a:fillRect/>
          </a:stretch>
        </p:blipFill>
        <p:spPr>
          <a:xfrm>
            <a:off x="4344942" y="4450185"/>
            <a:ext cx="1617976" cy="1324957"/>
          </a:xfrm>
          <a:prstGeom prst="rect">
            <a:avLst/>
          </a:prstGeom>
        </p:spPr>
      </p:pic>
    </p:spTree>
    <p:extLst>
      <p:ext uri="{BB962C8B-B14F-4D97-AF65-F5344CB8AC3E}">
        <p14:creationId xmlns:p14="http://schemas.microsoft.com/office/powerpoint/2010/main" val="2078001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tham chiếu</a:t>
            </a:r>
            <a:endParaRPr lang="en-US"/>
          </a:p>
        </p:txBody>
      </p:sp>
      <p:sp>
        <p:nvSpPr>
          <p:cNvPr id="3" name="Content Placeholder 2"/>
          <p:cNvSpPr>
            <a:spLocks noGrp="1"/>
          </p:cNvSpPr>
          <p:nvPr>
            <p:ph idx="1"/>
          </p:nvPr>
        </p:nvSpPr>
        <p:spPr/>
        <p:txBody>
          <a:bodyPr>
            <a:normAutofit lnSpcReduction="10000"/>
          </a:bodyPr>
          <a:lstStyle/>
          <a:p>
            <a:pPr>
              <a:buClr>
                <a:srgbClr val="7030A0"/>
              </a:buClr>
            </a:pPr>
            <a:r>
              <a:rPr lang="vi-VN" smtClean="0"/>
              <a:t>Kiểu mảng </a:t>
            </a:r>
            <a:endParaRPr lang="en-US" smtClean="0"/>
          </a:p>
          <a:p>
            <a:pPr marL="720725">
              <a:buClr>
                <a:srgbClr val="7030A0"/>
              </a:buClr>
              <a:buFont typeface="Wingdings" panose="05000000000000000000" pitchFamily="2" charset="2"/>
              <a:buChar char="ü"/>
            </a:pPr>
            <a:r>
              <a:rPr lang="vi-VN" smtClean="0"/>
              <a:t> Mảng là tập hợp các phần tử có cùng tên và cùng kiểu dữ liệu. </a:t>
            </a:r>
            <a:endParaRPr lang="en-US" smtClean="0"/>
          </a:p>
          <a:p>
            <a:pPr marL="720725">
              <a:buClr>
                <a:srgbClr val="7030A0"/>
              </a:buClr>
              <a:buFont typeface="Wingdings" panose="05000000000000000000" pitchFamily="2" charset="2"/>
              <a:buChar char="ü"/>
            </a:pPr>
            <a:r>
              <a:rPr lang="vi-VN" smtClean="0"/>
              <a:t>Mỗi phần tử được truy xuất thông qua chỉ số </a:t>
            </a:r>
            <a:endParaRPr lang="en-US" smtClean="0"/>
          </a:p>
          <a:p>
            <a:pPr marL="541338" indent="-271463">
              <a:buClr>
                <a:srgbClr val="7030A0"/>
              </a:buClr>
              <a:buFont typeface="Wingdings" panose="05000000000000000000" pitchFamily="2" charset="2"/>
              <a:buChar char="v"/>
            </a:pPr>
            <a:r>
              <a:rPr lang="vi-VN" smtClean="0"/>
              <a:t> Khai báo mảng </a:t>
            </a:r>
            <a:endParaRPr lang="en-US"/>
          </a:p>
          <a:p>
            <a:pPr marL="269875" indent="0">
              <a:buClr>
                <a:srgbClr val="7030A0"/>
              </a:buClr>
              <a:buNone/>
            </a:pPr>
            <a:r>
              <a:rPr lang="en-US" i="1" smtClean="0"/>
              <a:t>&lt;kiểu dữ liệu&gt;</a:t>
            </a:r>
            <a:r>
              <a:rPr lang="vi-VN" i="1" smtClean="0"/>
              <a:t>[] </a:t>
            </a:r>
            <a:r>
              <a:rPr lang="en-US" i="1" smtClean="0"/>
              <a:t>	 &lt;tên mảng&gt; </a:t>
            </a:r>
            <a:r>
              <a:rPr lang="vi-VN" i="1" smtClean="0"/>
              <a:t>; // mảng 1 chiều </a:t>
            </a:r>
            <a:endParaRPr lang="en-US" i="1" smtClean="0"/>
          </a:p>
          <a:p>
            <a:pPr marL="269875" indent="0">
              <a:buClr>
                <a:srgbClr val="7030A0"/>
              </a:buClr>
              <a:buNone/>
            </a:pPr>
            <a:r>
              <a:rPr lang="en-US" i="1" smtClean="0"/>
              <a:t>&lt;kiểu dữ liệu&gt;	 &lt;tên mảng&gt;</a:t>
            </a:r>
            <a:r>
              <a:rPr lang="vi-VN" i="1" smtClean="0"/>
              <a:t>[];</a:t>
            </a:r>
            <a:r>
              <a:rPr lang="vi-VN" smtClean="0"/>
              <a:t> // </a:t>
            </a:r>
            <a:r>
              <a:rPr lang="vi-VN" i="1" smtClean="0"/>
              <a:t>mảng 1 chiều </a:t>
            </a:r>
            <a:r>
              <a:rPr lang="en-US" i="1" smtClean="0"/>
              <a:t>&lt;kiểu dữ liệu&gt;</a:t>
            </a:r>
            <a:r>
              <a:rPr lang="vi-VN" i="1" smtClean="0"/>
              <a:t>[][]</a:t>
            </a:r>
            <a:r>
              <a:rPr lang="vi-VN" smtClean="0"/>
              <a:t> </a:t>
            </a:r>
            <a:r>
              <a:rPr lang="en-US" i="1" smtClean="0"/>
              <a:t>&lt;tên mảng&gt; </a:t>
            </a:r>
            <a:r>
              <a:rPr lang="vi-VN" i="1" smtClean="0"/>
              <a:t>;</a:t>
            </a:r>
            <a:r>
              <a:rPr lang="vi-VN" smtClean="0"/>
              <a:t> // </a:t>
            </a:r>
            <a:r>
              <a:rPr lang="vi-VN" i="1" smtClean="0"/>
              <a:t>mảng 2 chiều </a:t>
            </a:r>
            <a:endParaRPr lang="en-US" i="1" smtClean="0"/>
          </a:p>
          <a:p>
            <a:pPr marL="269875" indent="0">
              <a:buClr>
                <a:srgbClr val="7030A0"/>
              </a:buClr>
              <a:buNone/>
            </a:pPr>
            <a:r>
              <a:rPr lang="en-US" i="1" smtClean="0"/>
              <a:t>&lt;kiểu dữ liệu&gt;	 &lt;tên mảng&gt;</a:t>
            </a:r>
            <a:r>
              <a:rPr lang="vi-VN" i="1" smtClean="0"/>
              <a:t>[][]</a:t>
            </a:r>
            <a:r>
              <a:rPr lang="vi-VN" smtClean="0"/>
              <a:t>; // </a:t>
            </a:r>
            <a:r>
              <a:rPr lang="vi-VN" i="1" smtClean="0"/>
              <a:t>mảng 2 chiều</a:t>
            </a:r>
            <a:endParaRPr lang="en-US" i="1"/>
          </a:p>
        </p:txBody>
      </p:sp>
    </p:spTree>
    <p:extLst>
      <p:ext uri="{BB962C8B-B14F-4D97-AF65-F5344CB8AC3E}">
        <p14:creationId xmlns:p14="http://schemas.microsoft.com/office/powerpoint/2010/main" val="47613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dữ liệu tham </a:t>
            </a:r>
            <a:r>
              <a:rPr lang="en-US" smtClean="0"/>
              <a:t>chiếu (tt)</a:t>
            </a:r>
            <a:endParaRPr lang="en-US"/>
          </a:p>
        </p:txBody>
      </p:sp>
      <p:sp>
        <p:nvSpPr>
          <p:cNvPr id="3" name="Content Placeholder 2"/>
          <p:cNvSpPr>
            <a:spLocks noGrp="1"/>
          </p:cNvSpPr>
          <p:nvPr>
            <p:ph idx="1"/>
          </p:nvPr>
        </p:nvSpPr>
        <p:spPr/>
        <p:txBody>
          <a:bodyPr>
            <a:normAutofit fontScale="92500"/>
          </a:bodyPr>
          <a:lstStyle/>
          <a:p>
            <a:pPr>
              <a:buClr>
                <a:srgbClr val="7030A0"/>
              </a:buClr>
            </a:pPr>
            <a:r>
              <a:rPr lang="en-US" b="1" smtClean="0"/>
              <a:t>Khởi tạo </a:t>
            </a:r>
          </a:p>
          <a:p>
            <a:pPr marL="0" indent="0">
              <a:buClr>
                <a:srgbClr val="7030A0"/>
              </a:buClr>
              <a:buNone/>
            </a:pPr>
            <a:r>
              <a:rPr lang="en-US" i="1" smtClean="0"/>
              <a:t>int arrInt[] = {1, 2, 3}; </a:t>
            </a:r>
          </a:p>
          <a:p>
            <a:pPr marL="0" indent="0">
              <a:buClr>
                <a:srgbClr val="7030A0"/>
              </a:buClr>
              <a:buNone/>
            </a:pPr>
            <a:r>
              <a:rPr lang="en-US" i="1" smtClean="0"/>
              <a:t>char 	arr Char[] = {„a‟, „b‟, „c‟}; </a:t>
            </a:r>
          </a:p>
          <a:p>
            <a:pPr marL="0" indent="0">
              <a:buClr>
                <a:srgbClr val="7030A0"/>
              </a:buClr>
              <a:buNone/>
            </a:pPr>
            <a:r>
              <a:rPr lang="en-US" i="1" smtClean="0"/>
              <a:t>String arrString[] = {“ABC”, “EFG”, “GHI”}; </a:t>
            </a:r>
          </a:p>
          <a:p>
            <a:pPr>
              <a:buClr>
                <a:srgbClr val="7030A0"/>
              </a:buClr>
            </a:pPr>
            <a:r>
              <a:rPr lang="en-US" b="1" smtClean="0"/>
              <a:t>Cấp phát &amp; truy cập mảng </a:t>
            </a:r>
          </a:p>
          <a:p>
            <a:pPr marL="0" indent="0">
              <a:buClr>
                <a:srgbClr val="7030A0"/>
              </a:buClr>
              <a:buNone/>
            </a:pPr>
            <a:r>
              <a:rPr lang="en-US" i="1" smtClean="0"/>
              <a:t>int arrInt = </a:t>
            </a:r>
            <a:r>
              <a:rPr lang="en-US" b="1" i="1" smtClean="0"/>
              <a:t>new</a:t>
            </a:r>
            <a:r>
              <a:rPr lang="en-US" i="1" smtClean="0"/>
              <a:t> int[100]; </a:t>
            </a:r>
          </a:p>
          <a:p>
            <a:pPr marL="0" indent="0">
              <a:buClr>
                <a:srgbClr val="7030A0"/>
              </a:buClr>
              <a:buNone/>
            </a:pPr>
            <a:r>
              <a:rPr lang="en-US" i="1" smtClean="0"/>
              <a:t>int arrInt[100]; // Khai báo này trong Java sẽ bị báo lỗi. </a:t>
            </a:r>
          </a:p>
          <a:p>
            <a:pPr marL="0" indent="0">
              <a:buClr>
                <a:srgbClr val="7030A0"/>
              </a:buClr>
              <a:buNone/>
            </a:pPr>
            <a:r>
              <a:rPr lang="en-US" i="1" smtClean="0"/>
              <a:t>Chỉ số mảng </a:t>
            </a:r>
            <a:r>
              <a:rPr lang="en-US" b="1" i="1" smtClean="0"/>
              <a:t>n</a:t>
            </a:r>
            <a:r>
              <a:rPr lang="en-US" i="1" smtClean="0"/>
              <a:t> phần tử: từ </a:t>
            </a:r>
            <a:r>
              <a:rPr lang="en-US" b="1" i="1" smtClean="0"/>
              <a:t>0</a:t>
            </a:r>
            <a:r>
              <a:rPr lang="en-US" i="1" smtClean="0"/>
              <a:t> đến </a:t>
            </a:r>
            <a:r>
              <a:rPr lang="en-US" b="1" i="1" smtClean="0"/>
              <a:t>n-1</a:t>
            </a:r>
            <a:r>
              <a:rPr lang="en-US" i="1" smtClean="0"/>
              <a:t> Lập trình trên thiết bị </a:t>
            </a:r>
            <a:endParaRPr lang="en-US" i="1"/>
          </a:p>
        </p:txBody>
      </p:sp>
    </p:spTree>
    <p:extLst>
      <p:ext uri="{BB962C8B-B14F-4D97-AF65-F5344CB8AC3E}">
        <p14:creationId xmlns:p14="http://schemas.microsoft.com/office/powerpoint/2010/main" val="75478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dữ liệu tham </a:t>
            </a:r>
            <a:r>
              <a:rPr lang="en-US" smtClean="0"/>
              <a:t>chiếu (tt)</a:t>
            </a:r>
            <a:endParaRPr lang="en-US"/>
          </a:p>
        </p:txBody>
      </p:sp>
      <p:sp>
        <p:nvSpPr>
          <p:cNvPr id="3" name="Content Placeholder 2"/>
          <p:cNvSpPr>
            <a:spLocks noGrp="1"/>
          </p:cNvSpPr>
          <p:nvPr>
            <p:ph idx="1"/>
          </p:nvPr>
        </p:nvSpPr>
        <p:spPr/>
        <p:txBody>
          <a:bodyPr>
            <a:normAutofit lnSpcReduction="10000"/>
          </a:bodyPr>
          <a:lstStyle/>
          <a:p>
            <a:pPr marL="541338" indent="-360363">
              <a:buClr>
                <a:srgbClr val="7030A0"/>
              </a:buClr>
              <a:buFont typeface="Wingdings" panose="05000000000000000000" pitchFamily="2" charset="2"/>
              <a:buChar char="§"/>
            </a:pPr>
            <a:r>
              <a:rPr lang="vi-VN" b="1" smtClean="0"/>
              <a:t>Kiểu đối tượng </a:t>
            </a:r>
            <a:endParaRPr lang="en-US" b="1" smtClean="0"/>
          </a:p>
          <a:p>
            <a:pPr marL="360363" indent="-360363">
              <a:buClr>
                <a:srgbClr val="7030A0"/>
              </a:buClr>
            </a:pPr>
            <a:r>
              <a:rPr lang="vi-VN" b="1" smtClean="0"/>
              <a:t>Khai báo đối tượng ; </a:t>
            </a:r>
            <a:endParaRPr lang="en-US" b="1" smtClean="0"/>
          </a:p>
          <a:p>
            <a:pPr marL="0" indent="450850">
              <a:buClr>
                <a:srgbClr val="7030A0"/>
              </a:buClr>
              <a:buNone/>
            </a:pPr>
            <a:r>
              <a:rPr lang="en-US" i="1" smtClean="0"/>
              <a:t>&lt;kiểu đối tượng&gt;  &lt;biến ĐT&gt;;</a:t>
            </a:r>
            <a:endParaRPr lang="en-US" b="1" i="1" smtClean="0"/>
          </a:p>
          <a:p>
            <a:pPr marL="360363" indent="-360363">
              <a:buClr>
                <a:srgbClr val="7030A0"/>
              </a:buClr>
            </a:pPr>
            <a:r>
              <a:rPr lang="vi-VN" b="1" smtClean="0"/>
              <a:t>Khởi tạo đối tượng = new ; </a:t>
            </a:r>
            <a:endParaRPr lang="en-US" b="1" smtClean="0"/>
          </a:p>
          <a:p>
            <a:pPr marL="450850" indent="0">
              <a:buClr>
                <a:srgbClr val="7030A0"/>
              </a:buClr>
              <a:buNone/>
            </a:pPr>
            <a:r>
              <a:rPr lang="en-US" i="1" smtClean="0"/>
              <a:t>&lt;kiểu đối tượng&gt;  &lt;biến ĐT&gt; = </a:t>
            </a:r>
            <a:r>
              <a:rPr lang="en-US" b="1" i="1" smtClean="0"/>
              <a:t>new</a:t>
            </a:r>
            <a:r>
              <a:rPr lang="en-US" i="1" smtClean="0"/>
              <a:t> &lt;kiểu đối tượng&gt;;</a:t>
            </a:r>
            <a:endParaRPr lang="en-US" b="1" smtClean="0"/>
          </a:p>
          <a:p>
            <a:pPr marL="360363" indent="-360363">
              <a:buClr>
                <a:srgbClr val="7030A0"/>
              </a:buClr>
            </a:pPr>
            <a:r>
              <a:rPr lang="vi-VN" b="1" smtClean="0"/>
              <a:t>Truy xuất thành phần đối tượng . . </a:t>
            </a:r>
            <a:endParaRPr lang="en-US" b="1" smtClean="0"/>
          </a:p>
          <a:p>
            <a:pPr marL="0" indent="450850">
              <a:buClr>
                <a:srgbClr val="7030A0"/>
              </a:buClr>
              <a:buNone/>
            </a:pPr>
            <a:r>
              <a:rPr lang="en-US" i="1" smtClean="0"/>
              <a:t>&lt;biến đối tượng&gt;.&lt;thuộc tính&gt;</a:t>
            </a:r>
          </a:p>
          <a:p>
            <a:pPr marL="0" indent="450850">
              <a:buClr>
                <a:srgbClr val="7030A0"/>
              </a:buClr>
              <a:buNone/>
            </a:pPr>
            <a:r>
              <a:rPr lang="en-US" i="1" smtClean="0"/>
              <a:t>&lt;biến đối tượng&gt;.&lt;phương thức&gt;</a:t>
            </a:r>
            <a:endParaRPr lang="en-US" b="1" i="1" smtClean="0"/>
          </a:p>
          <a:p>
            <a:pPr marL="0" indent="0">
              <a:buClr>
                <a:srgbClr val="7030A0"/>
              </a:buClr>
              <a:buNone/>
            </a:pPr>
            <a:endParaRPr lang="en-US" b="1" i="1" smtClean="0"/>
          </a:p>
          <a:p>
            <a:pPr marL="0" indent="0">
              <a:buClr>
                <a:srgbClr val="7030A0"/>
              </a:buClr>
              <a:buNone/>
            </a:pPr>
            <a:endParaRPr lang="en-US" b="1"/>
          </a:p>
        </p:txBody>
      </p:sp>
    </p:spTree>
    <p:extLst>
      <p:ext uri="{BB962C8B-B14F-4D97-AF65-F5344CB8AC3E}">
        <p14:creationId xmlns:p14="http://schemas.microsoft.com/office/powerpoint/2010/main" val="279092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 biểu thức</a:t>
            </a:r>
            <a:endParaRPr lang="en-US"/>
          </a:p>
        </p:txBody>
      </p:sp>
      <p:sp>
        <p:nvSpPr>
          <p:cNvPr id="3" name="Content Placeholder 2"/>
          <p:cNvSpPr>
            <a:spLocks noGrp="1"/>
          </p:cNvSpPr>
          <p:nvPr>
            <p:ph idx="1"/>
          </p:nvPr>
        </p:nvSpPr>
        <p:spPr/>
        <p:txBody>
          <a:bodyPr/>
          <a:lstStyle/>
          <a:p>
            <a:pPr>
              <a:buClr>
                <a:srgbClr val="7030A0"/>
              </a:buClr>
            </a:pPr>
            <a:r>
              <a:rPr lang="en-US" smtClean="0"/>
              <a:t>Toán tử số học</a:t>
            </a:r>
          </a:p>
          <a:p>
            <a:pPr marL="0" indent="0">
              <a:buClr>
                <a:srgbClr val="7030A0"/>
              </a:buClr>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69165760"/>
              </p:ext>
            </p:extLst>
          </p:nvPr>
        </p:nvGraphicFramePr>
        <p:xfrm>
          <a:off x="1748665" y="1801491"/>
          <a:ext cx="7923369" cy="4389120"/>
        </p:xfrm>
        <a:graphic>
          <a:graphicData uri="http://schemas.openxmlformats.org/drawingml/2006/table">
            <a:tbl>
              <a:tblPr firstRow="1" bandRow="1">
                <a:tableStyleId>{5940675A-B579-460E-94D1-54222C63F5DA}</a:tableStyleId>
              </a:tblPr>
              <a:tblGrid>
                <a:gridCol w="2915464"/>
                <a:gridCol w="5007905"/>
              </a:tblGrid>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Toán</a:t>
                      </a:r>
                      <a:r>
                        <a:rPr lang="en-US" sz="3000" baseline="0" smtClean="0">
                          <a:solidFill>
                            <a:schemeClr val="accent5">
                              <a:lumMod val="50000"/>
                            </a:schemeClr>
                          </a:solidFill>
                          <a:latin typeface="Times New Roman" panose="02020603050405020304" pitchFamily="18" charset="0"/>
                          <a:cs typeface="Times New Roman" panose="02020603050405020304" pitchFamily="18" charset="0"/>
                        </a:rPr>
                        <a:t> tử</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Ý</a:t>
                      </a:r>
                      <a:r>
                        <a:rPr lang="en-US" sz="3000" baseline="0" smtClean="0">
                          <a:solidFill>
                            <a:schemeClr val="accent5">
                              <a:lumMod val="50000"/>
                            </a:schemeClr>
                          </a:solidFill>
                          <a:latin typeface="Times New Roman" panose="02020603050405020304" pitchFamily="18" charset="0"/>
                          <a:cs typeface="Times New Roman" panose="02020603050405020304" pitchFamily="18" charset="0"/>
                        </a:rPr>
                        <a:t> nghĩa</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Cộng</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Trừ</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Nhân</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Chia nguyên</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Chia dư</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Tăng</a:t>
                      </a:r>
                      <a:r>
                        <a:rPr lang="en-US" sz="3000" baseline="0" smtClean="0">
                          <a:solidFill>
                            <a:schemeClr val="accent5">
                              <a:lumMod val="50000"/>
                            </a:schemeClr>
                          </a:solidFill>
                          <a:latin typeface="Times New Roman" panose="02020603050405020304" pitchFamily="18" charset="0"/>
                          <a:cs typeface="Times New Roman" panose="02020603050405020304" pitchFamily="18" charset="0"/>
                        </a:rPr>
                        <a:t> 1</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29838">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000" smtClean="0">
                          <a:solidFill>
                            <a:schemeClr val="accent5">
                              <a:lumMod val="50000"/>
                            </a:schemeClr>
                          </a:solidFill>
                          <a:latin typeface="Times New Roman" panose="02020603050405020304" pitchFamily="18" charset="0"/>
                          <a:cs typeface="Times New Roman" panose="02020603050405020304" pitchFamily="18" charset="0"/>
                        </a:rPr>
                        <a:t>Giảm 1</a:t>
                      </a:r>
                      <a:endParaRPr lang="en-US" sz="30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3679794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 biểu thức (tt)</a:t>
            </a:r>
            <a:endParaRPr lang="en-US"/>
          </a:p>
        </p:txBody>
      </p:sp>
      <p:sp>
        <p:nvSpPr>
          <p:cNvPr id="3" name="Content Placeholder 2"/>
          <p:cNvSpPr>
            <a:spLocks noGrp="1"/>
          </p:cNvSpPr>
          <p:nvPr>
            <p:ph idx="1"/>
          </p:nvPr>
        </p:nvSpPr>
        <p:spPr/>
        <p:txBody>
          <a:bodyPr/>
          <a:lstStyle/>
          <a:p>
            <a:pPr>
              <a:buClr>
                <a:srgbClr val="7030A0"/>
              </a:buClr>
            </a:pPr>
            <a:r>
              <a:rPr lang="en-US" smtClean="0"/>
              <a:t>Phép toán trên bit</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46456114"/>
              </p:ext>
            </p:extLst>
          </p:nvPr>
        </p:nvGraphicFramePr>
        <p:xfrm>
          <a:off x="1748665" y="1801491"/>
          <a:ext cx="8128000" cy="4053840"/>
        </p:xfrm>
        <a:graphic>
          <a:graphicData uri="http://schemas.openxmlformats.org/drawingml/2006/table">
            <a:tbl>
              <a:tblPr firstRow="1" bandRow="1">
                <a:tableStyleId>{5940675A-B579-460E-94D1-54222C63F5DA}</a:tableStyleId>
              </a:tblPr>
              <a:tblGrid>
                <a:gridCol w="2990760"/>
                <a:gridCol w="5137240"/>
              </a:tblGrid>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Toán</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tử</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Ý</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nghĩa</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&amp;</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AND</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OR</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XOR</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&lt;&lt;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Dịch trái</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&gt;&gt;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Dịch phải</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Bù</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bit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622300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 biểu thức (tt)</a:t>
            </a:r>
            <a:endParaRPr lang="en-US"/>
          </a:p>
        </p:txBody>
      </p:sp>
      <p:sp>
        <p:nvSpPr>
          <p:cNvPr id="3" name="Content Placeholder 2"/>
          <p:cNvSpPr>
            <a:spLocks noGrp="1"/>
          </p:cNvSpPr>
          <p:nvPr>
            <p:ph idx="1"/>
          </p:nvPr>
        </p:nvSpPr>
        <p:spPr>
          <a:xfrm>
            <a:off x="838200" y="953036"/>
            <a:ext cx="10515600" cy="4979228"/>
          </a:xfrm>
        </p:spPr>
        <p:txBody>
          <a:bodyPr/>
          <a:lstStyle/>
          <a:p>
            <a:pPr>
              <a:buClr>
                <a:srgbClr val="7030A0"/>
              </a:buClr>
            </a:pPr>
            <a:r>
              <a:rPr lang="en-US" smtClean="0"/>
              <a:t>Toán tử quan hệ và logic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14283184"/>
              </p:ext>
            </p:extLst>
          </p:nvPr>
        </p:nvGraphicFramePr>
        <p:xfrm>
          <a:off x="1787301" y="1541203"/>
          <a:ext cx="8129431" cy="4642416"/>
        </p:xfrm>
        <a:graphic>
          <a:graphicData uri="http://schemas.openxmlformats.org/drawingml/2006/table">
            <a:tbl>
              <a:tblPr firstRow="1" bandRow="1">
                <a:tableStyleId>{5940675A-B579-460E-94D1-54222C63F5DA}</a:tableStyleId>
              </a:tblPr>
              <a:tblGrid>
                <a:gridCol w="2991287"/>
                <a:gridCol w="5138144"/>
              </a:tblGrid>
              <a:tr h="442817">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Toán</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tử</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Ý</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nghĩa</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bằng</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khác</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&gt;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lớn hơn</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&lt;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nhỏ hơn</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&gt;=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lớn hơn hay bằng</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&lt;=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So sánh</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nhỏ hơn hay bằng</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OR</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 (biểu thức logic)</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&amp;&amp;</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AND (biểu thức logic)</a:t>
                      </a:r>
                      <a:endParaRPr lang="en-US" sz="2400" smtClean="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465024">
                <a:tc>
                  <a:txBody>
                    <a:bodyPr/>
                    <a:lstStyle/>
                    <a:p>
                      <a:pPr algn="ctr"/>
                      <a:r>
                        <a:rPr lang="en-US" sz="24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24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5">
                              <a:lumMod val="50000"/>
                            </a:schemeClr>
                          </a:solidFill>
                          <a:latin typeface="Times New Roman" panose="02020603050405020304" pitchFamily="18" charset="0"/>
                          <a:cs typeface="Times New Roman" panose="02020603050405020304" pitchFamily="18" charset="0"/>
                        </a:rPr>
                        <a:t>NOT </a:t>
                      </a:r>
                      <a:r>
                        <a:rPr lang="en-US" sz="2400" baseline="0" smtClean="0">
                          <a:solidFill>
                            <a:schemeClr val="accent5">
                              <a:lumMod val="50000"/>
                            </a:schemeClr>
                          </a:solidFill>
                          <a:latin typeface="Times New Roman" panose="02020603050405020304" pitchFamily="18" charset="0"/>
                          <a:cs typeface="Times New Roman" panose="02020603050405020304" pitchFamily="18" charset="0"/>
                        </a:rPr>
                        <a:t>(biểu thức logic)</a:t>
                      </a:r>
                      <a:endParaRPr lang="en-US" sz="2400" smtClean="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7164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 biểu thức (tt)</a:t>
            </a:r>
            <a:endParaRPr lang="en-US"/>
          </a:p>
        </p:txBody>
      </p:sp>
      <p:sp>
        <p:nvSpPr>
          <p:cNvPr id="3" name="Content Placeholder 2"/>
          <p:cNvSpPr>
            <a:spLocks noGrp="1"/>
          </p:cNvSpPr>
          <p:nvPr>
            <p:ph idx="1"/>
          </p:nvPr>
        </p:nvSpPr>
        <p:spPr/>
        <p:txBody>
          <a:bodyPr/>
          <a:lstStyle/>
          <a:p>
            <a:pPr>
              <a:buClr>
                <a:srgbClr val="7030A0"/>
              </a:buClr>
            </a:pPr>
            <a:r>
              <a:rPr lang="en-US" smtClean="0"/>
              <a:t>Toán tử gán</a:t>
            </a:r>
          </a:p>
          <a:p>
            <a:pPr marL="0" indent="0">
              <a:buClr>
                <a:srgbClr val="7030A0"/>
              </a:buClr>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44794732"/>
              </p:ext>
            </p:extLst>
          </p:nvPr>
        </p:nvGraphicFramePr>
        <p:xfrm>
          <a:off x="1748665" y="1801491"/>
          <a:ext cx="8128001" cy="4053840"/>
        </p:xfrm>
        <a:graphic>
          <a:graphicData uri="http://schemas.openxmlformats.org/drawingml/2006/table">
            <a:tbl>
              <a:tblPr firstRow="1" bandRow="1">
                <a:tableStyleId>{5940675A-B579-460E-94D1-54222C63F5DA}</a:tableStyleId>
              </a:tblPr>
              <a:tblGrid>
                <a:gridCol w="2578636"/>
                <a:gridCol w="2704564"/>
                <a:gridCol w="2844801"/>
              </a:tblGrid>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Toán</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tử</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Ví</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dụ</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Ý</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nghĩa</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 = b</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Gán</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a = b</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 += 5</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 = a+</a:t>
                      </a:r>
                      <a:r>
                        <a:rPr lang="en-US" sz="3200" baseline="0" smtClean="0">
                          <a:solidFill>
                            <a:schemeClr val="accent5">
                              <a:lumMod val="50000"/>
                            </a:schemeClr>
                          </a:solidFill>
                          <a:latin typeface="Times New Roman" panose="02020603050405020304" pitchFamily="18" charset="0"/>
                          <a:cs typeface="Times New Roman" panose="02020603050405020304" pitchFamily="18" charset="0"/>
                        </a:rPr>
                        <a:t> 5</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5">
                              <a:lumMod val="50000"/>
                            </a:schemeClr>
                          </a:solidFill>
                          <a:latin typeface="Times New Roman" panose="02020603050405020304" pitchFamily="18" charset="0"/>
                          <a:cs typeface="Times New Roman" panose="02020603050405020304" pitchFamily="18" charset="0"/>
                        </a:rPr>
                        <a:t>a -= 10</a:t>
                      </a: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b = b - 10</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5">
                              <a:lumMod val="50000"/>
                            </a:schemeClr>
                          </a:solidFill>
                          <a:latin typeface="Times New Roman" panose="02020603050405020304" pitchFamily="18" charset="0"/>
                          <a:cs typeface="Times New Roman" panose="02020603050405020304" pitchFamily="18" charset="0"/>
                        </a:rPr>
                        <a:t>c *= 3</a:t>
                      </a: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c = c * 3</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5">
                              <a:lumMod val="50000"/>
                            </a:schemeClr>
                          </a:solidFill>
                          <a:latin typeface="Times New Roman" panose="02020603050405020304" pitchFamily="18" charset="0"/>
                          <a:cs typeface="Times New Roman" panose="02020603050405020304" pitchFamily="18" charset="0"/>
                        </a:rPr>
                        <a:t>d /= 2</a:t>
                      </a: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d = d/3</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5">
                              <a:lumMod val="50000"/>
                            </a:schemeClr>
                          </a:solidFill>
                          <a:latin typeface="Times New Roman" panose="02020603050405020304" pitchFamily="18" charset="0"/>
                          <a:cs typeface="Times New Roman" panose="02020603050405020304" pitchFamily="18" charset="0"/>
                        </a:rPr>
                        <a:t>e %= 4</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3200" smtClean="0">
                          <a:solidFill>
                            <a:schemeClr val="accent5">
                              <a:lumMod val="50000"/>
                            </a:schemeClr>
                          </a:solidFill>
                          <a:latin typeface="Times New Roman" panose="02020603050405020304" pitchFamily="18" charset="0"/>
                          <a:cs typeface="Times New Roman" panose="02020603050405020304" pitchFamily="18" charset="0"/>
                        </a:rPr>
                        <a:t>e = e%4</a:t>
                      </a: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72298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Toán tử, biểu thức (tt)</a:t>
            </a:r>
            <a:endParaRPr lang="en-US"/>
          </a:p>
        </p:txBody>
      </p:sp>
      <p:sp>
        <p:nvSpPr>
          <p:cNvPr id="3" name="Content Placeholder 2"/>
          <p:cNvSpPr>
            <a:spLocks noGrp="1"/>
          </p:cNvSpPr>
          <p:nvPr>
            <p:ph idx="1"/>
          </p:nvPr>
        </p:nvSpPr>
        <p:spPr/>
        <p:txBody>
          <a:bodyPr/>
          <a:lstStyle/>
          <a:p>
            <a:pPr>
              <a:buClr>
                <a:srgbClr val="7030A0"/>
              </a:buClr>
            </a:pPr>
            <a:r>
              <a:rPr lang="en-US" b="1" smtClean="0"/>
              <a:t>Toán tử điều kiện </a:t>
            </a:r>
          </a:p>
          <a:p>
            <a:pPr marL="0" indent="0">
              <a:buClr>
                <a:srgbClr val="7030A0"/>
              </a:buClr>
              <a:buNone/>
            </a:pPr>
            <a:r>
              <a:rPr lang="en-US"/>
              <a:t>	</a:t>
            </a:r>
            <a:r>
              <a:rPr lang="en-US" b="1" smtClean="0"/>
              <a:t>Cú pháp: </a:t>
            </a:r>
            <a:r>
              <a:rPr lang="en-US" i="1" smtClean="0"/>
              <a:t>&lt;điều kiện&gt;? &lt;biểu thức 1&gt;: &lt; biểu thức 2&gt; </a:t>
            </a:r>
          </a:p>
          <a:p>
            <a:pPr>
              <a:buClr>
                <a:srgbClr val="7030A0"/>
              </a:buClr>
            </a:pPr>
            <a:r>
              <a:rPr lang="en-US" smtClean="0"/>
              <a:t> </a:t>
            </a:r>
            <a:r>
              <a:rPr lang="en-US" b="1" smtClean="0"/>
              <a:t>Ví dụ:</a:t>
            </a:r>
          </a:p>
          <a:p>
            <a:pPr marL="720725" indent="-360363">
              <a:buClr>
                <a:srgbClr val="7030A0"/>
              </a:buClr>
              <a:buFont typeface="Wingdings" panose="05000000000000000000" pitchFamily="2" charset="2"/>
              <a:buChar char="§"/>
            </a:pPr>
            <a:r>
              <a:rPr lang="en-US" i="1" smtClean="0"/>
              <a:t>int x = 10; </a:t>
            </a:r>
          </a:p>
          <a:p>
            <a:pPr marL="720725" indent="-360363">
              <a:buClr>
                <a:srgbClr val="7030A0"/>
              </a:buClr>
              <a:buFont typeface="Wingdings" panose="05000000000000000000" pitchFamily="2" charset="2"/>
              <a:buChar char="§"/>
            </a:pPr>
            <a:r>
              <a:rPr lang="en-US" i="1" smtClean="0"/>
              <a:t>int y = 20; </a:t>
            </a:r>
          </a:p>
          <a:p>
            <a:pPr marL="720725" indent="-360363">
              <a:buClr>
                <a:srgbClr val="7030A0"/>
              </a:buClr>
              <a:buFont typeface="Wingdings" panose="05000000000000000000" pitchFamily="2" charset="2"/>
              <a:buChar char="§"/>
            </a:pPr>
            <a:r>
              <a:rPr lang="en-US" i="1" smtClean="0"/>
              <a:t>int Z = (x&lt; y)? 30 : 40; </a:t>
            </a:r>
          </a:p>
          <a:p>
            <a:pPr marL="720725" indent="-360363">
              <a:buClr>
                <a:srgbClr val="7030A0"/>
              </a:buClr>
              <a:buFont typeface="Wingdings" panose="05000000000000000000" pitchFamily="2" charset="2"/>
              <a:buChar char="§"/>
            </a:pPr>
            <a:r>
              <a:rPr lang="en-US" i="1" smtClean="0"/>
              <a:t>//kết quả z = 30 do biểu thức (x&lt;y) là đúng</a:t>
            </a:r>
          </a:p>
          <a:p>
            <a:pPr marL="720725" indent="-360363">
              <a:buClr>
                <a:srgbClr val="7030A0"/>
              </a:buClr>
              <a:buFont typeface="Wingdings" panose="05000000000000000000" pitchFamily="2" charset="2"/>
              <a:buChar char="§"/>
            </a:pPr>
            <a:endParaRPr lang="en-US"/>
          </a:p>
        </p:txBody>
      </p:sp>
    </p:spTree>
    <p:extLst>
      <p:ext uri="{BB962C8B-B14F-4D97-AF65-F5344CB8AC3E}">
        <p14:creationId xmlns:p14="http://schemas.microsoft.com/office/powerpoint/2010/main" val="438674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điều khiển </a:t>
            </a:r>
            <a:endParaRPr lang="en-US"/>
          </a:p>
        </p:txBody>
      </p:sp>
      <p:sp>
        <p:nvSpPr>
          <p:cNvPr id="3" name="Content Placeholder 2"/>
          <p:cNvSpPr>
            <a:spLocks noGrp="1"/>
          </p:cNvSpPr>
          <p:nvPr>
            <p:ph idx="1"/>
          </p:nvPr>
        </p:nvSpPr>
        <p:spPr>
          <a:xfrm>
            <a:off x="838200" y="1197735"/>
            <a:ext cx="10515600" cy="5370490"/>
          </a:xfrm>
        </p:spPr>
        <p:txBody>
          <a:bodyPr>
            <a:normAutofit/>
          </a:bodyPr>
          <a:lstStyle/>
          <a:p>
            <a:pPr>
              <a:buClr>
                <a:srgbClr val="7030A0"/>
              </a:buClr>
            </a:pPr>
            <a:r>
              <a:rPr lang="en-US" sz="2800" b="1" smtClean="0"/>
              <a:t>Cấu trúc if … else </a:t>
            </a:r>
          </a:p>
          <a:p>
            <a:pPr marL="0" indent="0">
              <a:buClr>
                <a:srgbClr val="7030A0"/>
              </a:buClr>
              <a:buNone/>
            </a:pPr>
            <a:r>
              <a:rPr lang="en-US" sz="2800" smtClean="0"/>
              <a:t>◦ </a:t>
            </a:r>
            <a:r>
              <a:rPr lang="en-US" sz="2800" b="1" smtClean="0"/>
              <a:t>Dạng 1:</a:t>
            </a:r>
            <a:r>
              <a:rPr lang="en-US" sz="2800" smtClean="0"/>
              <a:t> </a:t>
            </a:r>
            <a:r>
              <a:rPr lang="en-US" sz="2800" i="1" smtClean="0"/>
              <a:t>if (&lt;điều_kiện&gt;) { </a:t>
            </a:r>
          </a:p>
          <a:p>
            <a:pPr marL="0" indent="0">
              <a:buClr>
                <a:srgbClr val="7030A0"/>
              </a:buClr>
              <a:buNone/>
            </a:pPr>
            <a:r>
              <a:rPr lang="en-US" sz="2800" i="1"/>
              <a:t>	</a:t>
            </a:r>
            <a:r>
              <a:rPr lang="en-US" sz="2800" i="1" smtClean="0"/>
              <a:t>	&lt;khối_lệnh&gt;; </a:t>
            </a:r>
          </a:p>
          <a:p>
            <a:pPr marL="0" indent="0">
              <a:buClr>
                <a:srgbClr val="7030A0"/>
              </a:buClr>
              <a:buNone/>
            </a:pPr>
            <a:r>
              <a:rPr lang="en-US" sz="2800" i="1"/>
              <a:t>	</a:t>
            </a:r>
            <a:r>
              <a:rPr lang="en-US" sz="2800" i="1" smtClean="0"/>
              <a:t>	}</a:t>
            </a:r>
          </a:p>
          <a:p>
            <a:pPr marL="0" indent="0">
              <a:buClr>
                <a:srgbClr val="7030A0"/>
              </a:buClr>
              <a:buNone/>
            </a:pPr>
            <a:r>
              <a:rPr lang="en-US" sz="2800" smtClean="0"/>
              <a:t>◦ </a:t>
            </a:r>
            <a:r>
              <a:rPr lang="en-US" sz="2800" b="1" smtClean="0"/>
              <a:t>Dạng 2: </a:t>
            </a:r>
            <a:r>
              <a:rPr lang="en-US" sz="2800" i="1" smtClean="0"/>
              <a:t>if (&lt;điều_kiện&gt;) { </a:t>
            </a:r>
          </a:p>
          <a:p>
            <a:pPr marL="0" indent="0">
              <a:buClr>
                <a:srgbClr val="7030A0"/>
              </a:buClr>
              <a:buNone/>
            </a:pPr>
            <a:r>
              <a:rPr lang="en-US" sz="2800" i="1" smtClean="0"/>
              <a:t>		&lt;khối_lệnh1&gt;; </a:t>
            </a:r>
          </a:p>
          <a:p>
            <a:pPr marL="0" indent="0">
              <a:buClr>
                <a:srgbClr val="7030A0"/>
              </a:buClr>
              <a:buNone/>
            </a:pPr>
            <a:r>
              <a:rPr lang="en-US" sz="2800" i="1" smtClean="0"/>
              <a:t>		}</a:t>
            </a:r>
          </a:p>
          <a:p>
            <a:pPr marL="0" indent="0">
              <a:buClr>
                <a:srgbClr val="7030A0"/>
              </a:buClr>
              <a:buNone/>
            </a:pPr>
            <a:r>
              <a:rPr lang="en-US" sz="2800" i="1"/>
              <a:t>	</a:t>
            </a:r>
            <a:r>
              <a:rPr lang="en-US" sz="2800" i="1" smtClean="0"/>
              <a:t>	else {</a:t>
            </a:r>
          </a:p>
          <a:p>
            <a:pPr marL="0" indent="0">
              <a:buClr>
                <a:srgbClr val="7030A0"/>
              </a:buClr>
              <a:buNone/>
            </a:pPr>
            <a:r>
              <a:rPr lang="en-US" sz="2800" i="1"/>
              <a:t>	</a:t>
            </a:r>
            <a:r>
              <a:rPr lang="en-US" sz="2800" i="1" smtClean="0"/>
              <a:t>	&lt;khối_lệnh2&gt;; </a:t>
            </a:r>
          </a:p>
          <a:p>
            <a:pPr marL="0" indent="0">
              <a:buClr>
                <a:srgbClr val="7030A0"/>
              </a:buClr>
              <a:buNone/>
            </a:pPr>
            <a:r>
              <a:rPr lang="en-US" sz="2800" i="1" smtClean="0"/>
              <a:t>		}</a:t>
            </a:r>
          </a:p>
          <a:p>
            <a:pPr marL="0" indent="0">
              <a:buClr>
                <a:srgbClr val="7030A0"/>
              </a:buClr>
              <a:buNone/>
            </a:pPr>
            <a:endParaRPr lang="en-US" sz="2800" i="1" smtClean="0"/>
          </a:p>
          <a:p>
            <a:pPr marL="0" indent="0">
              <a:buClr>
                <a:srgbClr val="7030A0"/>
              </a:buClr>
              <a:buNone/>
            </a:pPr>
            <a:endParaRPr lang="en-US" sz="2800"/>
          </a:p>
        </p:txBody>
      </p:sp>
    </p:spTree>
    <p:extLst>
      <p:ext uri="{BB962C8B-B14F-4D97-AF65-F5344CB8AC3E}">
        <p14:creationId xmlns:p14="http://schemas.microsoft.com/office/powerpoint/2010/main" val="221243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điều khiển </a:t>
            </a:r>
            <a:endParaRPr lang="en-US"/>
          </a:p>
        </p:txBody>
      </p:sp>
      <p:sp>
        <p:nvSpPr>
          <p:cNvPr id="3" name="Content Placeholder 2"/>
          <p:cNvSpPr>
            <a:spLocks noGrp="1"/>
          </p:cNvSpPr>
          <p:nvPr>
            <p:ph idx="1"/>
          </p:nvPr>
        </p:nvSpPr>
        <p:spPr>
          <a:xfrm>
            <a:off x="838200" y="1197735"/>
            <a:ext cx="10515600" cy="4906852"/>
          </a:xfrm>
        </p:spPr>
        <p:txBody>
          <a:bodyPr>
            <a:noAutofit/>
          </a:bodyPr>
          <a:lstStyle/>
          <a:p>
            <a:pPr>
              <a:buClr>
                <a:srgbClr val="7030A0"/>
              </a:buClr>
            </a:pPr>
            <a:r>
              <a:rPr lang="en-US" sz="2200" b="1"/>
              <a:t>Cấu trúc switch … case </a:t>
            </a:r>
            <a:endParaRPr lang="en-US" sz="2200" b="1" smtClean="0"/>
          </a:p>
          <a:p>
            <a:pPr marL="931863" indent="-571500">
              <a:buClr>
                <a:srgbClr val="7030A0"/>
              </a:buClr>
              <a:buFont typeface="Wingdings" panose="05000000000000000000" pitchFamily="2" charset="2"/>
              <a:buChar char="ü"/>
            </a:pPr>
            <a:r>
              <a:rPr lang="en-US" sz="2200" b="1" i="1" smtClean="0"/>
              <a:t>switch (&lt;biến&gt;) </a:t>
            </a:r>
          </a:p>
          <a:p>
            <a:pPr marL="360363" indent="0">
              <a:buClr>
                <a:srgbClr val="7030A0"/>
              </a:buClr>
              <a:buNone/>
            </a:pPr>
            <a:r>
              <a:rPr lang="en-US" sz="2200" b="1" i="1"/>
              <a:t>	</a:t>
            </a:r>
            <a:r>
              <a:rPr lang="en-US" sz="2200" b="1" i="1" smtClean="0"/>
              <a:t>{ 		case &lt;giá trị_1&gt; </a:t>
            </a:r>
            <a:r>
              <a:rPr lang="en-US" sz="2200" b="1" i="1"/>
              <a:t>: </a:t>
            </a:r>
            <a:endParaRPr lang="en-US" sz="2200" b="1" i="1" smtClean="0"/>
          </a:p>
          <a:p>
            <a:pPr marL="360363" indent="0">
              <a:buClr>
                <a:srgbClr val="7030A0"/>
              </a:buClr>
              <a:buNone/>
            </a:pPr>
            <a:r>
              <a:rPr lang="en-US" sz="2200" b="1" i="1"/>
              <a:t>	</a:t>
            </a:r>
            <a:r>
              <a:rPr lang="en-US" sz="2200" b="1" i="1" smtClean="0"/>
              <a:t>			  &lt;khối_lệnh_1&gt;; </a:t>
            </a:r>
          </a:p>
          <a:p>
            <a:pPr marL="360363" indent="0">
              <a:buClr>
                <a:srgbClr val="7030A0"/>
              </a:buClr>
              <a:buNone/>
            </a:pPr>
            <a:r>
              <a:rPr lang="en-US" sz="2200" b="1" i="1"/>
              <a:t>	</a:t>
            </a:r>
            <a:r>
              <a:rPr lang="en-US" sz="2200" b="1" i="1" smtClean="0"/>
              <a:t>			  break</a:t>
            </a:r>
            <a:r>
              <a:rPr lang="en-US" sz="2200" b="1" i="1"/>
              <a:t>; </a:t>
            </a:r>
            <a:endParaRPr lang="en-US" sz="2200" b="1" i="1" smtClean="0"/>
          </a:p>
          <a:p>
            <a:pPr marL="360363" indent="0">
              <a:buClr>
                <a:srgbClr val="7030A0"/>
              </a:buClr>
              <a:buNone/>
            </a:pPr>
            <a:r>
              <a:rPr lang="en-US" sz="2200" b="1" i="1"/>
              <a:t>	</a:t>
            </a:r>
            <a:r>
              <a:rPr lang="en-US" sz="2200" b="1" i="1" smtClean="0"/>
              <a:t>		…. </a:t>
            </a:r>
          </a:p>
          <a:p>
            <a:pPr marL="360363" indent="0">
              <a:buClr>
                <a:srgbClr val="7030A0"/>
              </a:buClr>
              <a:buNone/>
            </a:pPr>
            <a:r>
              <a:rPr lang="en-US" sz="2200" b="1" i="1" smtClean="0"/>
              <a:t>			case </a:t>
            </a:r>
            <a:r>
              <a:rPr lang="en-US" sz="2200" b="1" i="1"/>
              <a:t>&lt;giá </a:t>
            </a:r>
            <a:r>
              <a:rPr lang="en-US" sz="2200" b="1" i="1" smtClean="0"/>
              <a:t>trị_n&gt; : </a:t>
            </a:r>
          </a:p>
          <a:p>
            <a:pPr marL="360363" indent="0">
              <a:buClr>
                <a:srgbClr val="7030A0"/>
              </a:buClr>
              <a:buNone/>
            </a:pPr>
            <a:r>
              <a:rPr lang="en-US" sz="2200" b="1" i="1"/>
              <a:t>	</a:t>
            </a:r>
            <a:r>
              <a:rPr lang="en-US" sz="2200" b="1" i="1" smtClean="0"/>
              <a:t>			</a:t>
            </a:r>
            <a:r>
              <a:rPr lang="en-US" sz="2200" b="1" i="1"/>
              <a:t> &lt;</a:t>
            </a:r>
            <a:r>
              <a:rPr lang="en-US" sz="2200" b="1" i="1" smtClean="0"/>
              <a:t>khối_lệnh_n&gt;; </a:t>
            </a:r>
            <a:endParaRPr lang="en-US" sz="2200" b="1" i="1"/>
          </a:p>
          <a:p>
            <a:pPr marL="360363" indent="0">
              <a:buClr>
                <a:srgbClr val="7030A0"/>
              </a:buClr>
              <a:buNone/>
            </a:pPr>
            <a:r>
              <a:rPr lang="en-US" sz="2200" b="1" i="1"/>
              <a:t>				  break; </a:t>
            </a:r>
            <a:endParaRPr lang="en-US" sz="2200" b="1" i="1" smtClean="0"/>
          </a:p>
          <a:p>
            <a:pPr marL="360363" indent="0">
              <a:buClr>
                <a:srgbClr val="7030A0"/>
              </a:buClr>
              <a:buNone/>
            </a:pPr>
            <a:r>
              <a:rPr lang="en-US" sz="2200" b="1" i="1" smtClean="0"/>
              <a:t>			default</a:t>
            </a:r>
            <a:r>
              <a:rPr lang="en-US" sz="2200" b="1" i="1"/>
              <a:t>: </a:t>
            </a:r>
            <a:endParaRPr lang="en-US" sz="2200" b="1" i="1" smtClean="0"/>
          </a:p>
          <a:p>
            <a:pPr marL="360363" indent="0">
              <a:buClr>
                <a:srgbClr val="7030A0"/>
              </a:buClr>
              <a:buNone/>
            </a:pPr>
            <a:r>
              <a:rPr lang="en-US" sz="2200" b="1" i="1"/>
              <a:t>	</a:t>
            </a:r>
            <a:r>
              <a:rPr lang="en-US" sz="2200" b="1" i="1" smtClean="0"/>
              <a:t>			&lt;khối lệnh default&gt;; </a:t>
            </a:r>
          </a:p>
          <a:p>
            <a:pPr marL="360363" indent="0">
              <a:buClr>
                <a:srgbClr val="7030A0"/>
              </a:buClr>
              <a:buNone/>
            </a:pPr>
            <a:r>
              <a:rPr lang="en-US" sz="2200" b="1" i="1"/>
              <a:t>	</a:t>
            </a:r>
            <a:r>
              <a:rPr lang="en-US" sz="2200" b="1" i="1" smtClean="0"/>
              <a:t>} </a:t>
            </a:r>
            <a:endParaRPr lang="en-US" sz="2200" b="1" i="1"/>
          </a:p>
        </p:txBody>
      </p:sp>
    </p:spTree>
    <p:extLst>
      <p:ext uri="{BB962C8B-B14F-4D97-AF65-F5344CB8AC3E}">
        <p14:creationId xmlns:p14="http://schemas.microsoft.com/office/powerpoint/2010/main" val="296618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t>Lịch sử phát triển Java Development Kit (JDK)</a:t>
            </a:r>
            <a:endParaRPr lang="en-US" sz="3800"/>
          </a:p>
        </p:txBody>
      </p:sp>
      <p:sp>
        <p:nvSpPr>
          <p:cNvPr id="3" name="Content Placeholder 2"/>
          <p:cNvSpPr>
            <a:spLocks noGrp="1"/>
          </p:cNvSpPr>
          <p:nvPr>
            <p:ph idx="1"/>
          </p:nvPr>
        </p:nvSpPr>
        <p:spPr>
          <a:xfrm>
            <a:off x="838200" y="1197734"/>
            <a:ext cx="10515600" cy="5125793"/>
          </a:xfrm>
        </p:spPr>
        <p:txBody>
          <a:bodyPr>
            <a:normAutofit fontScale="70000" lnSpcReduction="20000"/>
          </a:bodyPr>
          <a:lstStyle/>
          <a:p>
            <a:pPr>
              <a:buClr>
                <a:srgbClr val="7030A0"/>
              </a:buClr>
            </a:pPr>
            <a:r>
              <a:rPr lang="vi-VN" smtClean="0"/>
              <a:t>Môi trường phát triển và thực thi do Sun Microsystems cung cấp (http://java.sun.com) </a:t>
            </a:r>
            <a:endParaRPr lang="en-US" smtClean="0"/>
          </a:p>
          <a:p>
            <a:pPr>
              <a:buClr>
                <a:srgbClr val="7030A0"/>
              </a:buClr>
            </a:pPr>
            <a:r>
              <a:rPr lang="vi-VN" smtClean="0"/>
              <a:t>Bao gồm phần mềm và công cụ giúp compile, debug and execute ứng dụng.</a:t>
            </a:r>
            <a:endParaRPr lang="en-US" smtClean="0"/>
          </a:p>
          <a:p>
            <a:pPr marL="811213" indent="-450850">
              <a:buClr>
                <a:srgbClr val="7030A0"/>
              </a:buClr>
              <a:buFont typeface="Wingdings" panose="05000000000000000000" pitchFamily="2" charset="2"/>
              <a:buChar char="ü"/>
            </a:pPr>
            <a:r>
              <a:rPr lang="en-US" smtClean="0"/>
              <a:t>JDK 1.0 		- 1996 </a:t>
            </a:r>
          </a:p>
          <a:p>
            <a:pPr marL="811213" indent="-450850">
              <a:buClr>
                <a:srgbClr val="7030A0"/>
              </a:buClr>
              <a:buFont typeface="Wingdings" panose="05000000000000000000" pitchFamily="2" charset="2"/>
              <a:buChar char="ü"/>
            </a:pPr>
            <a:r>
              <a:rPr lang="en-US" smtClean="0"/>
              <a:t>JDK 1.1 		- 1997 </a:t>
            </a:r>
          </a:p>
          <a:p>
            <a:pPr marL="811213" indent="-450850">
              <a:buClr>
                <a:srgbClr val="7030A0"/>
              </a:buClr>
              <a:buFont typeface="Wingdings" panose="05000000000000000000" pitchFamily="2" charset="2"/>
              <a:buChar char="ü"/>
            </a:pPr>
            <a:r>
              <a:rPr lang="en-US" smtClean="0"/>
              <a:t>JDK 1.2 (Java 2)	- 1998 </a:t>
            </a:r>
          </a:p>
          <a:p>
            <a:pPr marL="811213" indent="-450850">
              <a:buClr>
                <a:srgbClr val="7030A0"/>
              </a:buClr>
              <a:buFont typeface="Wingdings" panose="05000000000000000000" pitchFamily="2" charset="2"/>
              <a:buChar char="ü"/>
            </a:pPr>
            <a:r>
              <a:rPr lang="en-US" smtClean="0"/>
              <a:t>JDK 1.3 		- 2000 </a:t>
            </a:r>
          </a:p>
          <a:p>
            <a:pPr marL="811213" indent="-450850">
              <a:buClr>
                <a:srgbClr val="7030A0"/>
              </a:buClr>
              <a:buFont typeface="Wingdings" panose="05000000000000000000" pitchFamily="2" charset="2"/>
              <a:buChar char="ü"/>
            </a:pPr>
            <a:r>
              <a:rPr lang="en-US" smtClean="0"/>
              <a:t>Java 1.4 		– 2002</a:t>
            </a:r>
          </a:p>
          <a:p>
            <a:pPr marL="811213" indent="-450850">
              <a:buClr>
                <a:srgbClr val="7030A0"/>
              </a:buClr>
              <a:buFont typeface="Wingdings" panose="05000000000000000000" pitchFamily="2" charset="2"/>
              <a:buChar char="ü"/>
            </a:pPr>
            <a:r>
              <a:rPr lang="en-US" smtClean="0"/>
              <a:t>Java 5 (1.5) 		- 2004 </a:t>
            </a:r>
          </a:p>
          <a:p>
            <a:pPr marL="811213" indent="-450850">
              <a:buClr>
                <a:srgbClr val="7030A0"/>
              </a:buClr>
              <a:buFont typeface="Wingdings" panose="05000000000000000000" pitchFamily="2" charset="2"/>
              <a:buChar char="ü"/>
            </a:pPr>
            <a:r>
              <a:rPr lang="en-US" smtClean="0"/>
              <a:t>Java 6 			- 2006 </a:t>
            </a:r>
          </a:p>
          <a:p>
            <a:pPr marL="811213" indent="-450850">
              <a:buClr>
                <a:srgbClr val="7030A0"/>
              </a:buClr>
              <a:buFont typeface="Wingdings" panose="05000000000000000000" pitchFamily="2" charset="2"/>
              <a:buChar char="ü"/>
            </a:pPr>
            <a:r>
              <a:rPr lang="en-US" smtClean="0"/>
              <a:t>Java SE 7 		– 2011</a:t>
            </a:r>
          </a:p>
          <a:p>
            <a:pPr marL="811213" indent="-450850">
              <a:buClr>
                <a:srgbClr val="7030A0"/>
              </a:buClr>
              <a:buFont typeface="Wingdings" panose="05000000000000000000" pitchFamily="2" charset="2"/>
              <a:buChar char="ü"/>
            </a:pPr>
            <a:r>
              <a:rPr lang="en-US" smtClean="0"/>
              <a:t>Java SE 8 		~2013 ~2014</a:t>
            </a:r>
            <a:endParaRPr lang="en-US"/>
          </a:p>
        </p:txBody>
      </p:sp>
    </p:spTree>
    <p:extLst>
      <p:ext uri="{BB962C8B-B14F-4D97-AF65-F5344CB8AC3E}">
        <p14:creationId xmlns:p14="http://schemas.microsoft.com/office/powerpoint/2010/main" val="1474866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điều khiển </a:t>
            </a:r>
            <a:endParaRPr lang="en-US"/>
          </a:p>
        </p:txBody>
      </p:sp>
      <p:sp>
        <p:nvSpPr>
          <p:cNvPr id="3" name="Content Placeholder 2"/>
          <p:cNvSpPr>
            <a:spLocks noGrp="1"/>
          </p:cNvSpPr>
          <p:nvPr>
            <p:ph idx="1"/>
          </p:nvPr>
        </p:nvSpPr>
        <p:spPr/>
        <p:txBody>
          <a:bodyPr>
            <a:noAutofit/>
          </a:bodyPr>
          <a:lstStyle/>
          <a:p>
            <a:pPr>
              <a:buClr>
                <a:srgbClr val="7030A0"/>
              </a:buClr>
            </a:pPr>
            <a:r>
              <a:rPr lang="en-US" sz="2800" b="1"/>
              <a:t>Cấu trúc lặp </a:t>
            </a:r>
            <a:endParaRPr lang="en-US" sz="2800" b="1" smtClean="0"/>
          </a:p>
          <a:p>
            <a:pPr marL="541338" indent="-271463">
              <a:buClr>
                <a:srgbClr val="7030A0"/>
              </a:buClr>
              <a:buFont typeface="Wingdings" panose="05000000000000000000" pitchFamily="2" charset="2"/>
              <a:buChar char="Ø"/>
            </a:pPr>
            <a:r>
              <a:rPr lang="en-US" sz="2800" b="1" smtClean="0"/>
              <a:t>Dạng </a:t>
            </a:r>
            <a:r>
              <a:rPr lang="en-US" sz="2800" b="1"/>
              <a:t>1:</a:t>
            </a:r>
            <a:r>
              <a:rPr lang="en-US" sz="2800"/>
              <a:t> </a:t>
            </a:r>
            <a:r>
              <a:rPr lang="en-US" sz="2800" smtClean="0"/>
              <a:t>	</a:t>
            </a:r>
            <a:r>
              <a:rPr lang="en-US" sz="2800" i="1" smtClean="0"/>
              <a:t>while (&lt;điều_kiện_lặp&gt;) </a:t>
            </a:r>
            <a:r>
              <a:rPr lang="en-US" sz="2800" i="1"/>
              <a:t>{ </a:t>
            </a:r>
            <a:endParaRPr lang="en-US" sz="2800" i="1" smtClean="0"/>
          </a:p>
          <a:p>
            <a:pPr marL="269875" indent="0">
              <a:buClr>
                <a:srgbClr val="7030A0"/>
              </a:buClr>
              <a:buNone/>
            </a:pPr>
            <a:r>
              <a:rPr lang="en-US" sz="2800" i="1"/>
              <a:t>	</a:t>
            </a:r>
            <a:r>
              <a:rPr lang="en-US" sz="2800" i="1" smtClean="0"/>
              <a:t>			&lt;khối_lệnh&gt;; </a:t>
            </a:r>
          </a:p>
          <a:p>
            <a:pPr marL="269875" indent="0">
              <a:buClr>
                <a:srgbClr val="7030A0"/>
              </a:buClr>
              <a:buNone/>
            </a:pPr>
            <a:r>
              <a:rPr lang="en-US" sz="2800" i="1"/>
              <a:t>	</a:t>
            </a:r>
            <a:r>
              <a:rPr lang="en-US" sz="2800" i="1" smtClean="0"/>
              <a:t>		} </a:t>
            </a:r>
          </a:p>
          <a:p>
            <a:pPr marL="541338" indent="-271463">
              <a:buClr>
                <a:srgbClr val="7030A0"/>
              </a:buClr>
              <a:buFont typeface="Wingdings" panose="05000000000000000000" pitchFamily="2" charset="2"/>
              <a:buChar char="Ø"/>
            </a:pPr>
            <a:r>
              <a:rPr lang="en-US" sz="2800" b="1" smtClean="0"/>
              <a:t>Dạng </a:t>
            </a:r>
            <a:r>
              <a:rPr lang="en-US" sz="2800" b="1"/>
              <a:t>2: </a:t>
            </a:r>
            <a:r>
              <a:rPr lang="en-US" sz="2800" smtClean="0"/>
              <a:t>	</a:t>
            </a:r>
            <a:r>
              <a:rPr lang="en-US" sz="2800" i="1" smtClean="0"/>
              <a:t>do { </a:t>
            </a:r>
            <a:endParaRPr lang="en-US" sz="2800" i="1"/>
          </a:p>
          <a:p>
            <a:pPr marL="269875" indent="0">
              <a:buClr>
                <a:srgbClr val="7030A0"/>
              </a:buClr>
              <a:buNone/>
            </a:pPr>
            <a:r>
              <a:rPr lang="en-US" sz="2800" i="1"/>
              <a:t>				&lt;khối_lệnh&gt;; </a:t>
            </a:r>
          </a:p>
          <a:p>
            <a:pPr marL="269875" indent="0">
              <a:buClr>
                <a:srgbClr val="7030A0"/>
              </a:buClr>
              <a:buNone/>
            </a:pPr>
            <a:r>
              <a:rPr lang="en-US" sz="2800" i="1"/>
              <a:t>			} while (&lt;</a:t>
            </a:r>
            <a:r>
              <a:rPr lang="en-US" sz="2800" i="1" smtClean="0"/>
              <a:t>điều_kiện);</a:t>
            </a:r>
            <a:endParaRPr lang="en-US" sz="2800" i="1"/>
          </a:p>
          <a:p>
            <a:pPr marL="541338" indent="-271463">
              <a:buClr>
                <a:srgbClr val="7030A0"/>
              </a:buClr>
              <a:buFont typeface="Wingdings" panose="05000000000000000000" pitchFamily="2" charset="2"/>
              <a:buChar char="Ø"/>
            </a:pPr>
            <a:r>
              <a:rPr lang="en-US" sz="2800" b="1" smtClean="0"/>
              <a:t>Dạng </a:t>
            </a:r>
            <a:r>
              <a:rPr lang="en-US" sz="2800" b="1"/>
              <a:t>3:</a:t>
            </a:r>
            <a:r>
              <a:rPr lang="en-US" sz="2800"/>
              <a:t> </a:t>
            </a:r>
            <a:r>
              <a:rPr lang="en-US" sz="2800" i="1"/>
              <a:t>for (khởi_tạo_biến_đếm;đk_lặp;tăng_biến) { </a:t>
            </a:r>
            <a:endParaRPr lang="en-US" sz="2800" i="1" smtClean="0"/>
          </a:p>
          <a:p>
            <a:pPr marL="269875" indent="0">
              <a:buClr>
                <a:srgbClr val="7030A0"/>
              </a:buClr>
              <a:buNone/>
            </a:pPr>
            <a:r>
              <a:rPr lang="en-US" sz="2800" i="1"/>
              <a:t>	</a:t>
            </a:r>
            <a:r>
              <a:rPr lang="en-US" sz="2800" i="1" smtClean="0"/>
              <a:t>		&lt;khối lệnh&gt;; </a:t>
            </a:r>
          </a:p>
          <a:p>
            <a:pPr marL="269875" indent="0">
              <a:buClr>
                <a:srgbClr val="7030A0"/>
              </a:buClr>
              <a:buNone/>
            </a:pPr>
            <a:r>
              <a:rPr lang="en-US" sz="2800" i="1"/>
              <a:t>	</a:t>
            </a:r>
            <a:r>
              <a:rPr lang="en-US" sz="2800" i="1" smtClean="0"/>
              <a:t>		}</a:t>
            </a:r>
            <a:endParaRPr lang="en-US" sz="2800" i="1"/>
          </a:p>
        </p:txBody>
      </p:sp>
    </p:spTree>
    <p:extLst>
      <p:ext uri="{BB962C8B-B14F-4D97-AF65-F5344CB8AC3E}">
        <p14:creationId xmlns:p14="http://schemas.microsoft.com/office/powerpoint/2010/main" val="2327027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điều khiển </a:t>
            </a:r>
            <a:endParaRPr lang="en-US"/>
          </a:p>
        </p:txBody>
      </p:sp>
      <p:sp>
        <p:nvSpPr>
          <p:cNvPr id="3" name="Content Placeholder 2"/>
          <p:cNvSpPr>
            <a:spLocks noGrp="1"/>
          </p:cNvSpPr>
          <p:nvPr>
            <p:ph idx="1"/>
          </p:nvPr>
        </p:nvSpPr>
        <p:spPr>
          <a:xfrm>
            <a:off x="838200" y="1197734"/>
            <a:ext cx="10515600" cy="5473521"/>
          </a:xfrm>
        </p:spPr>
        <p:txBody>
          <a:bodyPr>
            <a:noAutofit/>
          </a:bodyPr>
          <a:lstStyle/>
          <a:p>
            <a:pPr>
              <a:buClr>
                <a:srgbClr val="7030A0"/>
              </a:buClr>
            </a:pPr>
            <a:r>
              <a:rPr lang="en-US" sz="2600" b="1"/>
              <a:t>Cấu trúc lệnh nhảy jump: </a:t>
            </a:r>
            <a:r>
              <a:rPr lang="en-US" sz="2600"/>
              <a:t>dùng kết hợp nhãn (label) với từ khóa </a:t>
            </a:r>
            <a:r>
              <a:rPr lang="en-US" sz="2600" b="1"/>
              <a:t>break</a:t>
            </a:r>
            <a:r>
              <a:rPr lang="en-US" sz="2600"/>
              <a:t> và </a:t>
            </a:r>
            <a:r>
              <a:rPr lang="en-US" sz="2600" b="1"/>
              <a:t>continue</a:t>
            </a:r>
            <a:r>
              <a:rPr lang="en-US" sz="2600"/>
              <a:t> để thay thế cho lệnh </a:t>
            </a:r>
            <a:r>
              <a:rPr lang="en-US" sz="2600" b="1"/>
              <a:t>goto</a:t>
            </a:r>
            <a:r>
              <a:rPr lang="en-US" sz="2600"/>
              <a:t> (trong C). </a:t>
            </a:r>
            <a:endParaRPr lang="en-US" sz="2600" smtClean="0"/>
          </a:p>
          <a:p>
            <a:pPr>
              <a:buClr>
                <a:srgbClr val="7030A0"/>
              </a:buClr>
            </a:pPr>
            <a:r>
              <a:rPr lang="en-US" sz="2600" b="1" smtClean="0"/>
              <a:t>Ví </a:t>
            </a:r>
            <a:r>
              <a:rPr lang="en-US" sz="2600" b="1"/>
              <a:t>dụ: </a:t>
            </a:r>
            <a:endParaRPr lang="en-US" sz="2600" b="1" smtClean="0"/>
          </a:p>
          <a:p>
            <a:pPr marL="0" indent="0">
              <a:buClr>
                <a:srgbClr val="7030A0"/>
              </a:buClr>
              <a:buNone/>
            </a:pPr>
            <a:r>
              <a:rPr lang="en-US" sz="2600" smtClean="0"/>
              <a:t>label</a:t>
            </a:r>
            <a:r>
              <a:rPr lang="en-US" sz="2600"/>
              <a:t>: </a:t>
            </a:r>
            <a:endParaRPr lang="en-US" sz="2600" smtClean="0"/>
          </a:p>
          <a:p>
            <a:pPr marL="0" indent="0">
              <a:buClr>
                <a:srgbClr val="7030A0"/>
              </a:buClr>
              <a:buNone/>
            </a:pPr>
            <a:r>
              <a:rPr lang="en-US" sz="2600" b="1" i="1" smtClean="0"/>
              <a:t>for </a:t>
            </a:r>
            <a:r>
              <a:rPr lang="en-US" sz="2600" b="1" i="1"/>
              <a:t>(…) { </a:t>
            </a:r>
            <a:endParaRPr lang="en-US" sz="2600" b="1" i="1" smtClean="0"/>
          </a:p>
          <a:p>
            <a:pPr marL="0" indent="0">
              <a:buClr>
                <a:srgbClr val="7030A0"/>
              </a:buClr>
              <a:buNone/>
              <a:tabLst>
                <a:tab pos="360363" algn="l"/>
              </a:tabLst>
            </a:pPr>
            <a:r>
              <a:rPr lang="en-US" sz="2600" b="1" i="1"/>
              <a:t>	</a:t>
            </a:r>
            <a:r>
              <a:rPr lang="en-US" sz="2600" b="1" i="1" smtClean="0"/>
              <a:t>for </a:t>
            </a:r>
            <a:r>
              <a:rPr lang="en-US" sz="2600" b="1" i="1"/>
              <a:t>(…) { </a:t>
            </a:r>
            <a:endParaRPr lang="en-US" sz="2600" b="1" i="1" smtClean="0"/>
          </a:p>
          <a:p>
            <a:pPr marL="0" indent="0">
              <a:buClr>
                <a:srgbClr val="7030A0"/>
              </a:buClr>
              <a:buNone/>
              <a:tabLst>
                <a:tab pos="720725" algn="l"/>
              </a:tabLst>
            </a:pPr>
            <a:r>
              <a:rPr lang="en-US" sz="2600" b="1" i="1"/>
              <a:t>	</a:t>
            </a:r>
            <a:r>
              <a:rPr lang="en-US" sz="2600" b="1" i="1" smtClean="0"/>
              <a:t>if (&lt;biểu thức điều kiện&gt;) </a:t>
            </a:r>
          </a:p>
          <a:p>
            <a:pPr marL="0" indent="0">
              <a:buClr>
                <a:srgbClr val="7030A0"/>
              </a:buClr>
              <a:buNone/>
              <a:tabLst>
                <a:tab pos="720725" algn="l"/>
              </a:tabLst>
            </a:pPr>
            <a:r>
              <a:rPr lang="en-US" sz="2600" b="1" i="1"/>
              <a:t>	</a:t>
            </a:r>
            <a:r>
              <a:rPr lang="en-US" sz="2600" b="1" i="1" smtClean="0"/>
              <a:t>		break </a:t>
            </a:r>
            <a:r>
              <a:rPr lang="en-US" sz="2600" b="1" i="1"/>
              <a:t>label; </a:t>
            </a:r>
            <a:endParaRPr lang="en-US" sz="2600" b="1" i="1" smtClean="0"/>
          </a:p>
          <a:p>
            <a:pPr marL="0" indent="0">
              <a:buClr>
                <a:srgbClr val="7030A0"/>
              </a:buClr>
              <a:buNone/>
              <a:tabLst>
                <a:tab pos="720725" algn="l"/>
              </a:tabLst>
            </a:pPr>
            <a:r>
              <a:rPr lang="en-US" sz="2600" b="1" i="1"/>
              <a:t>	</a:t>
            </a:r>
            <a:r>
              <a:rPr lang="en-US" sz="2600" b="1" i="1" smtClean="0"/>
              <a:t>else </a:t>
            </a:r>
          </a:p>
          <a:p>
            <a:pPr marL="0" indent="0">
              <a:buClr>
                <a:srgbClr val="7030A0"/>
              </a:buClr>
              <a:buNone/>
              <a:tabLst>
                <a:tab pos="720725" algn="l"/>
              </a:tabLst>
            </a:pPr>
            <a:r>
              <a:rPr lang="en-US" sz="2600" b="1" i="1"/>
              <a:t>	</a:t>
            </a:r>
            <a:r>
              <a:rPr lang="en-US" sz="2600" b="1" i="1" smtClean="0"/>
              <a:t>		continue </a:t>
            </a:r>
            <a:r>
              <a:rPr lang="en-US" sz="2600" b="1" i="1"/>
              <a:t>label; </a:t>
            </a:r>
            <a:endParaRPr lang="en-US" sz="2600" b="1" i="1" smtClean="0"/>
          </a:p>
          <a:p>
            <a:pPr marL="0" indent="0">
              <a:buClr>
                <a:srgbClr val="7030A0"/>
              </a:buClr>
              <a:buNone/>
              <a:tabLst>
                <a:tab pos="360363" algn="l"/>
              </a:tabLst>
            </a:pPr>
            <a:r>
              <a:rPr lang="en-US" sz="2600" b="1" i="1"/>
              <a:t>	</a:t>
            </a:r>
            <a:r>
              <a:rPr lang="en-US" sz="2600" b="1" i="1" smtClean="0"/>
              <a:t>} </a:t>
            </a:r>
          </a:p>
          <a:p>
            <a:pPr marL="0" indent="0">
              <a:buClr>
                <a:srgbClr val="7030A0"/>
              </a:buClr>
              <a:buNone/>
              <a:tabLst>
                <a:tab pos="360363" algn="l"/>
              </a:tabLst>
            </a:pPr>
            <a:r>
              <a:rPr lang="en-US" sz="2600" b="1" i="1" smtClean="0"/>
              <a:t>} </a:t>
            </a:r>
            <a:endParaRPr lang="en-US" sz="2600" b="1" i="1"/>
          </a:p>
        </p:txBody>
      </p:sp>
    </p:spTree>
    <p:extLst>
      <p:ext uri="{BB962C8B-B14F-4D97-AF65-F5344CB8AC3E}">
        <p14:creationId xmlns:p14="http://schemas.microsoft.com/office/powerpoint/2010/main" val="2415886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bao kiểu dữ liệu cơ sở</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67745198"/>
              </p:ext>
            </p:extLst>
          </p:nvPr>
        </p:nvGraphicFramePr>
        <p:xfrm>
          <a:off x="1748665" y="1197732"/>
          <a:ext cx="9237014" cy="5084319"/>
        </p:xfrm>
        <a:graphic>
          <a:graphicData uri="http://schemas.openxmlformats.org/drawingml/2006/table">
            <a:tbl>
              <a:tblPr firstRow="1" bandRow="1">
                <a:tableStyleId>{5940675A-B579-460E-94D1-54222C63F5DA}</a:tableStyleId>
              </a:tblPr>
              <a:tblGrid>
                <a:gridCol w="2281966"/>
                <a:gridCol w="2763682"/>
                <a:gridCol w="4191366"/>
              </a:tblGrid>
              <a:tr h="933855">
                <a:tc>
                  <a:txBody>
                    <a:bodyPr/>
                    <a:lstStyle/>
                    <a:p>
                      <a:pPr algn="ctr"/>
                      <a:r>
                        <a:rPr lang="en-US" sz="2400" smtClean="0">
                          <a:solidFill>
                            <a:schemeClr val="accent1">
                              <a:lumMod val="50000"/>
                            </a:schemeClr>
                          </a:solidFill>
                          <a:latin typeface="Times New Roman" panose="02020603050405020304" pitchFamily="18" charset="0"/>
                          <a:cs typeface="Times New Roman" panose="02020603050405020304" pitchFamily="18" charset="0"/>
                        </a:rPr>
                        <a:t>Data type</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2400" smtClean="0">
                          <a:solidFill>
                            <a:schemeClr val="accent1">
                              <a:lumMod val="50000"/>
                            </a:schemeClr>
                          </a:solidFill>
                          <a:latin typeface="Times New Roman" panose="02020603050405020304" pitchFamily="18" charset="0"/>
                          <a:cs typeface="Times New Roman" panose="02020603050405020304" pitchFamily="18" charset="0"/>
                        </a:rPr>
                        <a:t>Wrapper Class (java.lang.*) </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c>
                  <a:txBody>
                    <a:bodyPr/>
                    <a:lstStyle/>
                    <a:p>
                      <a:pPr algn="ctr"/>
                      <a:r>
                        <a:rPr lang="en-US" sz="2400" smtClean="0">
                          <a:solidFill>
                            <a:schemeClr val="accent1">
                              <a:lumMod val="50000"/>
                            </a:schemeClr>
                          </a:solidFill>
                          <a:latin typeface="Times New Roman" panose="02020603050405020304" pitchFamily="18" charset="0"/>
                          <a:cs typeface="Times New Roman" panose="02020603050405020304" pitchFamily="18" charset="0"/>
                        </a:rPr>
                        <a:t>Ghi chú</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solidFill>
                      <a:schemeClr val="bg2">
                        <a:lumMod val="75000"/>
                      </a:schemeClr>
                    </a:solidFill>
                  </a:tcPr>
                </a:tc>
              </a:tr>
              <a:tr h="518808">
                <a:tc>
                  <a:txBody>
                    <a:bodyPr/>
                    <a:lstStyle/>
                    <a:p>
                      <a:pPr algn="l"/>
                      <a:r>
                        <a:rPr lang="vi-VN" sz="2400" smtClean="0">
                          <a:solidFill>
                            <a:schemeClr val="accent1">
                              <a:lumMod val="50000"/>
                            </a:schemeClr>
                          </a:solidFill>
                          <a:latin typeface="Times New Roman" panose="02020603050405020304" pitchFamily="18" charset="0"/>
                          <a:cs typeface="Times New Roman" panose="02020603050405020304" pitchFamily="18" charset="0"/>
                        </a:rPr>
                        <a:t>boolean</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vi-VN" sz="2400" smtClean="0">
                          <a:solidFill>
                            <a:schemeClr val="accent1">
                              <a:lumMod val="50000"/>
                            </a:schemeClr>
                          </a:solidFill>
                          <a:latin typeface="Times New Roman" panose="02020603050405020304" pitchFamily="18" charset="0"/>
                          <a:cs typeface="Times New Roman" panose="02020603050405020304" pitchFamily="18" charset="0"/>
                        </a:rPr>
                        <a:t>Boolean</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rowSpan="8">
                  <a:txBody>
                    <a:bodyPr/>
                    <a:lstStyle/>
                    <a:p>
                      <a:pPr marL="0" indent="0" algn="just">
                        <a:buFont typeface="+mj-lt"/>
                        <a:buAutoNum type="arabicPeriod"/>
                      </a:pPr>
                      <a:r>
                        <a:rPr lang="en-US" sz="2800" smtClean="0">
                          <a:solidFill>
                            <a:schemeClr val="accent1">
                              <a:lumMod val="50000"/>
                            </a:schemeClr>
                          </a:solidFill>
                          <a:latin typeface="Times New Roman" panose="02020603050405020304" pitchFamily="18" charset="0"/>
                          <a:cs typeface="Times New Roman" panose="02020603050405020304" pitchFamily="18" charset="0"/>
                        </a:rPr>
                        <a:t>Gói (package): chứa nhóm nhiều class.</a:t>
                      </a:r>
                    </a:p>
                    <a:p>
                      <a:pPr marL="0" indent="0" algn="just">
                        <a:buFont typeface="+mj-lt"/>
                        <a:buAutoNum type="arabicPeriod"/>
                      </a:pPr>
                      <a:r>
                        <a:rPr lang="vi-VN" sz="2800" smtClean="0">
                          <a:solidFill>
                            <a:schemeClr val="accent1">
                              <a:lumMod val="50000"/>
                            </a:schemeClr>
                          </a:solidFill>
                          <a:latin typeface="Times New Roman" panose="02020603050405020304" pitchFamily="18" charset="0"/>
                          <a:cs typeface="Times New Roman" panose="02020603050405020304" pitchFamily="18" charset="0"/>
                        </a:rPr>
                        <a:t>Ngoài các Wrapper Class, gói java.lang còn cung cấp các lớp nền tảng cho việc thiết kế ngôn ngữ java như: String, Math, …</a:t>
                      </a:r>
                      <a:endParaRPr lang="en-US" sz="2800">
                        <a:solidFill>
                          <a:schemeClr val="accent1">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byte</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Byte</a:t>
                      </a:r>
                      <a:r>
                        <a:rPr lang="en-US" sz="2400" baseline="0" smtClean="0">
                          <a:solidFill>
                            <a:schemeClr val="accent1">
                              <a:lumMod val="50000"/>
                            </a:schemeClr>
                          </a:solidFill>
                          <a:latin typeface="Times New Roman" panose="02020603050405020304" pitchFamily="18" charset="0"/>
                          <a:cs typeface="Times New Roman" panose="02020603050405020304" pitchFamily="18" charset="0"/>
                        </a:rPr>
                        <a:t> </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short</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Short </a:t>
                      </a:r>
                    </a:p>
                  </a:txBody>
                  <a:tcPr anchor="ctr"/>
                </a:tc>
                <a:tc vMerge="1">
                  <a:txBody>
                    <a:bodyPr/>
                    <a:lstStyle/>
                    <a:p>
                      <a:pPr algn="ct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char</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Character</a:t>
                      </a:r>
                    </a:p>
                  </a:txBody>
                  <a:tcPr anchor="ctr"/>
                </a:tc>
                <a:tc vMerge="1">
                  <a:txBody>
                    <a:bodyPr/>
                    <a:lstStyle/>
                    <a:p>
                      <a:pPr algn="ct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int</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Integer</a:t>
                      </a:r>
                    </a:p>
                  </a:txBody>
                  <a:tcPr anchor="ctr"/>
                </a:tc>
                <a:tc vMerge="1">
                  <a:txBody>
                    <a:bodyPr/>
                    <a:lstStyle/>
                    <a:p>
                      <a:pPr algn="ct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long</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Long </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3200">
                        <a:solidFill>
                          <a:schemeClr val="accent5">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float</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Float</a:t>
                      </a:r>
                      <a:r>
                        <a:rPr lang="en-US" sz="2400" baseline="0" smtClean="0">
                          <a:solidFill>
                            <a:schemeClr val="accent1">
                              <a:lumMod val="50000"/>
                            </a:schemeClr>
                          </a:solidFill>
                          <a:latin typeface="Times New Roman" panose="02020603050405020304" pitchFamily="18" charset="0"/>
                          <a:cs typeface="Times New Roman" panose="02020603050405020304" pitchFamily="18" charset="0"/>
                        </a:rPr>
                        <a:t> </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vMerge="1">
                  <a:txBody>
                    <a:bodyPr/>
                    <a:lstStyle/>
                    <a:p>
                      <a:pPr marL="0" indent="0" algn="l">
                        <a:buFont typeface="+mj-lt"/>
                        <a:buAutoNum type="arabicPeriod"/>
                      </a:pP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r>
              <a:tr h="518808">
                <a:tc>
                  <a:txBody>
                    <a:bodyPr/>
                    <a:lstStyle/>
                    <a:p>
                      <a:pPr algn="l"/>
                      <a:r>
                        <a:rPr lang="en-US" sz="2400" smtClean="0">
                          <a:solidFill>
                            <a:schemeClr val="accent1">
                              <a:lumMod val="50000"/>
                            </a:schemeClr>
                          </a:solidFill>
                          <a:latin typeface="Times New Roman" panose="02020603050405020304" pitchFamily="18" charset="0"/>
                          <a:cs typeface="Times New Roman" panose="02020603050405020304" pitchFamily="18" charset="0"/>
                        </a:rPr>
                        <a:t>double</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solidFill>
                            <a:schemeClr val="accent1">
                              <a:lumMod val="50000"/>
                            </a:schemeClr>
                          </a:solidFill>
                          <a:latin typeface="Times New Roman" panose="02020603050405020304" pitchFamily="18" charset="0"/>
                          <a:cs typeface="Times New Roman" panose="02020603050405020304" pitchFamily="18" charset="0"/>
                        </a:rPr>
                        <a:t>Double </a:t>
                      </a: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c vMerge="1">
                  <a:txBody>
                    <a:bodyPr/>
                    <a:lstStyle/>
                    <a:p>
                      <a:pPr marL="0" indent="0" algn="l">
                        <a:buFont typeface="+mj-lt"/>
                        <a:buAutoNum type="arabicPeriod"/>
                      </a:pPr>
                      <a:endParaRPr lang="en-US" sz="2400">
                        <a:solidFill>
                          <a:schemeClr val="accent1">
                            <a:lumMod val="50000"/>
                          </a:schemeClr>
                        </a:solidFill>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44273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02595" y="914400"/>
            <a:ext cx="10515600" cy="4979228"/>
          </a:xfrm>
        </p:spPr>
        <p:txBody>
          <a:bodyPr>
            <a:normAutofit/>
          </a:bodyPr>
          <a:lstStyle/>
          <a:p>
            <a:pPr marL="0" indent="0" algn="ctr">
              <a:buNone/>
            </a:pPr>
            <a:endParaRPr lang="en-US" sz="6000" b="1" smtClean="0">
              <a:solidFill>
                <a:schemeClr val="accent2"/>
              </a:solidFill>
            </a:endParaRPr>
          </a:p>
          <a:p>
            <a:pPr marL="0" indent="0" algn="ctr">
              <a:buNone/>
            </a:pPr>
            <a:endParaRPr lang="en-US" sz="6000" b="1" smtClean="0">
              <a:solidFill>
                <a:schemeClr val="accent2"/>
              </a:solidFill>
            </a:endParaRPr>
          </a:p>
          <a:p>
            <a:pPr marL="0" indent="0" algn="ctr">
              <a:buNone/>
            </a:pPr>
            <a:r>
              <a:rPr lang="vi-VN" sz="6000" b="1">
                <a:solidFill>
                  <a:schemeClr val="accent2"/>
                </a:solidFill>
              </a:rPr>
              <a:t>Hướng đối tượng trong Java</a:t>
            </a:r>
            <a:endParaRPr lang="en-US" sz="6000" b="1" smtClean="0">
              <a:solidFill>
                <a:schemeClr val="accent2"/>
              </a:solidFill>
            </a:endParaRPr>
          </a:p>
        </p:txBody>
      </p:sp>
    </p:spTree>
    <p:extLst>
      <p:ext uri="{BB962C8B-B14F-4D97-AF65-F5344CB8AC3E}">
        <p14:creationId xmlns:p14="http://schemas.microsoft.com/office/powerpoint/2010/main" val="2693004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normAutofit/>
          </a:bodyPr>
          <a:lstStyle/>
          <a:p>
            <a:pPr>
              <a:buClr>
                <a:srgbClr val="7030A0"/>
              </a:buClr>
            </a:pPr>
            <a:r>
              <a:rPr lang="vi-VN" sz="4400"/>
              <a:t>Các khái niệm cơ bản về lớp, đối tượng. </a:t>
            </a:r>
            <a:endParaRPr lang="en-US" sz="4400" smtClean="0"/>
          </a:p>
          <a:p>
            <a:pPr>
              <a:buClr>
                <a:srgbClr val="7030A0"/>
              </a:buClr>
            </a:pPr>
            <a:r>
              <a:rPr lang="vi-VN" sz="4400" smtClean="0"/>
              <a:t>Lớp </a:t>
            </a:r>
            <a:r>
              <a:rPr lang="vi-VN" sz="4400"/>
              <a:t>và đối tượng trong java. </a:t>
            </a:r>
            <a:endParaRPr lang="en-US" sz="4400" smtClean="0"/>
          </a:p>
          <a:p>
            <a:pPr>
              <a:buClr>
                <a:srgbClr val="7030A0"/>
              </a:buClr>
            </a:pPr>
            <a:r>
              <a:rPr lang="vi-VN" sz="4400" smtClean="0"/>
              <a:t>Tính </a:t>
            </a:r>
            <a:r>
              <a:rPr lang="vi-VN" sz="4400"/>
              <a:t>đóng gói. </a:t>
            </a:r>
            <a:endParaRPr lang="en-US" sz="4400" smtClean="0"/>
          </a:p>
          <a:p>
            <a:pPr>
              <a:buClr>
                <a:srgbClr val="7030A0"/>
              </a:buClr>
            </a:pPr>
            <a:r>
              <a:rPr lang="vi-VN" sz="4400" smtClean="0"/>
              <a:t>Tính </a:t>
            </a:r>
            <a:r>
              <a:rPr lang="vi-VN" sz="4400"/>
              <a:t>kế thừa. </a:t>
            </a:r>
            <a:endParaRPr lang="en-US" sz="4400" smtClean="0"/>
          </a:p>
          <a:p>
            <a:pPr>
              <a:buClr>
                <a:srgbClr val="7030A0"/>
              </a:buClr>
            </a:pPr>
            <a:r>
              <a:rPr lang="vi-VN" sz="4400" smtClean="0"/>
              <a:t>Tính </a:t>
            </a:r>
            <a:r>
              <a:rPr lang="vi-VN" sz="4400"/>
              <a:t>đa hình. </a:t>
            </a:r>
            <a:endParaRPr lang="en-US" sz="4400" smtClean="0"/>
          </a:p>
          <a:p>
            <a:pPr>
              <a:buClr>
                <a:srgbClr val="7030A0"/>
              </a:buClr>
            </a:pPr>
            <a:r>
              <a:rPr lang="vi-VN" sz="4400" smtClean="0"/>
              <a:t>Interface</a:t>
            </a:r>
            <a:r>
              <a:rPr lang="vi-VN" sz="4400"/>
              <a:t>.</a:t>
            </a:r>
            <a:endParaRPr lang="en-US" sz="4400"/>
          </a:p>
        </p:txBody>
      </p:sp>
    </p:spTree>
    <p:extLst>
      <p:ext uri="{BB962C8B-B14F-4D97-AF65-F5344CB8AC3E}">
        <p14:creationId xmlns:p14="http://schemas.microsoft.com/office/powerpoint/2010/main" val="27449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khái niệm cơ bản</a:t>
            </a:r>
            <a:endParaRPr lang="en-US"/>
          </a:p>
        </p:txBody>
      </p:sp>
      <p:sp>
        <p:nvSpPr>
          <p:cNvPr id="3" name="Content Placeholder 2"/>
          <p:cNvSpPr>
            <a:spLocks noGrp="1"/>
          </p:cNvSpPr>
          <p:nvPr>
            <p:ph idx="1"/>
          </p:nvPr>
        </p:nvSpPr>
        <p:spPr>
          <a:xfrm>
            <a:off x="838200" y="1197734"/>
            <a:ext cx="10515600" cy="5035641"/>
          </a:xfrm>
        </p:spPr>
        <p:txBody>
          <a:bodyPr>
            <a:normAutofit fontScale="92500" lnSpcReduction="20000"/>
          </a:bodyPr>
          <a:lstStyle/>
          <a:p>
            <a:pPr algn="just">
              <a:buClr>
                <a:srgbClr val="7030A0"/>
              </a:buClr>
            </a:pPr>
            <a:r>
              <a:rPr lang="vi-VN"/>
              <a:t>Đối tượng (object): trong thế giới thực khái niệm đối tượng có thể xem như một thực thể: người, vật, bảng dữ liệu,… </a:t>
            </a:r>
            <a:endParaRPr lang="en-US" smtClean="0"/>
          </a:p>
          <a:p>
            <a:pPr marL="360363" indent="0" algn="just">
              <a:buClr>
                <a:srgbClr val="FFC000"/>
              </a:buClr>
              <a:buFont typeface="Wingdings" panose="05000000000000000000" pitchFamily="2" charset="2"/>
              <a:buChar char="ü"/>
            </a:pPr>
            <a:r>
              <a:rPr lang="vi-VN" smtClean="0"/>
              <a:t>Đối </a:t>
            </a:r>
            <a:r>
              <a:rPr lang="vi-VN"/>
              <a:t>tượng giúp hiểu rõ thế giới thực </a:t>
            </a:r>
            <a:endParaRPr lang="en-US" smtClean="0"/>
          </a:p>
          <a:p>
            <a:pPr marL="360363" indent="0" algn="just">
              <a:buClr>
                <a:srgbClr val="FFC000"/>
              </a:buClr>
              <a:buFont typeface="Wingdings" panose="05000000000000000000" pitchFamily="2" charset="2"/>
              <a:buChar char="ü"/>
            </a:pPr>
            <a:r>
              <a:rPr lang="vi-VN" smtClean="0"/>
              <a:t>Cơ </a:t>
            </a:r>
            <a:r>
              <a:rPr lang="vi-VN"/>
              <a:t>sở cho việc cài đặt trên máy tính </a:t>
            </a:r>
            <a:endParaRPr lang="en-US" smtClean="0"/>
          </a:p>
          <a:p>
            <a:pPr marL="360363" indent="0" algn="just">
              <a:buClr>
                <a:srgbClr val="FFC000"/>
              </a:buClr>
              <a:buFont typeface="Wingdings" panose="05000000000000000000" pitchFamily="2" charset="2"/>
              <a:buChar char="ü"/>
            </a:pPr>
            <a:r>
              <a:rPr lang="vi-VN" smtClean="0"/>
              <a:t>Mỗi </a:t>
            </a:r>
            <a:r>
              <a:rPr lang="vi-VN"/>
              <a:t>đối tượng có định danh, thuộc tính, hành vi Ví dụ: đối tượng sinh viên MSSV: “TH0701001”; Tên sinh viên: “Nguyễn Văn A” </a:t>
            </a:r>
            <a:endParaRPr lang="en-US" smtClean="0"/>
          </a:p>
          <a:p>
            <a:pPr algn="just">
              <a:buClr>
                <a:srgbClr val="7030A0"/>
              </a:buClr>
            </a:pPr>
            <a:r>
              <a:rPr lang="vi-VN" smtClean="0"/>
              <a:t>Hệ </a:t>
            </a:r>
            <a:r>
              <a:rPr lang="vi-VN"/>
              <a:t>thống các đối tượng: là 1 tập hợp các đối tượng </a:t>
            </a:r>
            <a:endParaRPr lang="en-US" smtClean="0"/>
          </a:p>
          <a:p>
            <a:pPr marL="360363" indent="0" algn="just">
              <a:buClr>
                <a:srgbClr val="FFC000"/>
              </a:buClr>
              <a:buFont typeface="Wingdings" panose="05000000000000000000" pitchFamily="2" charset="2"/>
              <a:buChar char="ü"/>
            </a:pPr>
            <a:r>
              <a:rPr lang="vi-VN" smtClean="0"/>
              <a:t>Mỗi </a:t>
            </a:r>
            <a:r>
              <a:rPr lang="vi-VN"/>
              <a:t>đối tượng đảm trách 1 công việc </a:t>
            </a:r>
            <a:endParaRPr lang="en-US" smtClean="0"/>
          </a:p>
          <a:p>
            <a:pPr marL="360363" indent="0" algn="just">
              <a:buClr>
                <a:srgbClr val="FFC000"/>
              </a:buClr>
              <a:buFont typeface="Wingdings" panose="05000000000000000000" pitchFamily="2" charset="2"/>
              <a:buChar char="ü"/>
            </a:pPr>
            <a:r>
              <a:rPr lang="vi-VN" smtClean="0"/>
              <a:t>Các </a:t>
            </a:r>
            <a:r>
              <a:rPr lang="vi-VN"/>
              <a:t>đối tượng có thể trao đổi thông tin với nhau </a:t>
            </a:r>
            <a:endParaRPr lang="en-US" smtClean="0"/>
          </a:p>
          <a:p>
            <a:pPr marL="360363" indent="0" algn="just">
              <a:buClr>
                <a:srgbClr val="FFC000"/>
              </a:buClr>
              <a:buFont typeface="Wingdings" panose="05000000000000000000" pitchFamily="2" charset="2"/>
              <a:buChar char="ü"/>
            </a:pPr>
            <a:r>
              <a:rPr lang="vi-VN" smtClean="0"/>
              <a:t>Các </a:t>
            </a:r>
            <a:r>
              <a:rPr lang="vi-VN"/>
              <a:t>đối tượng có thể xử lý song song, hay phân tán</a:t>
            </a:r>
            <a:endParaRPr lang="en-US"/>
          </a:p>
        </p:txBody>
      </p:sp>
    </p:spTree>
    <p:extLst>
      <p:ext uri="{BB962C8B-B14F-4D97-AF65-F5344CB8AC3E}">
        <p14:creationId xmlns:p14="http://schemas.microsoft.com/office/powerpoint/2010/main" val="220515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khái niệm cơ bản</a:t>
            </a:r>
            <a:endParaRPr lang="en-US"/>
          </a:p>
        </p:txBody>
      </p:sp>
      <p:sp>
        <p:nvSpPr>
          <p:cNvPr id="3" name="Content Placeholder 2"/>
          <p:cNvSpPr>
            <a:spLocks noGrp="1"/>
          </p:cNvSpPr>
          <p:nvPr>
            <p:ph idx="1"/>
          </p:nvPr>
        </p:nvSpPr>
        <p:spPr/>
        <p:txBody>
          <a:bodyPr>
            <a:normAutofit fontScale="92500" lnSpcReduction="20000"/>
          </a:bodyPr>
          <a:lstStyle/>
          <a:p>
            <a:pPr algn="just">
              <a:buClr>
                <a:srgbClr val="7030A0"/>
              </a:buClr>
            </a:pPr>
            <a:r>
              <a:rPr lang="vi-VN"/>
              <a:t>Lớp (class): là khuôn mẫu (template) để sinh ra đối tượng. Lớp là sự trừu tượng hóa của tập các đối tượng có các thuộc tính, hành vi tương tự nhau, và được gom chung lại thành 1 lớp. </a:t>
            </a:r>
            <a:endParaRPr lang="en-US" smtClean="0"/>
          </a:p>
          <a:p>
            <a:pPr>
              <a:buClr>
                <a:srgbClr val="7030A0"/>
              </a:buClr>
            </a:pPr>
            <a:r>
              <a:rPr lang="vi-VN" smtClean="0"/>
              <a:t>Ví </a:t>
            </a:r>
            <a:r>
              <a:rPr lang="vi-VN"/>
              <a:t>dụ: lớp các đối tượng Sinhviên </a:t>
            </a:r>
            <a:endParaRPr lang="en-US" smtClean="0"/>
          </a:p>
          <a:p>
            <a:pPr marL="841375" indent="-571500" algn="just">
              <a:buClr>
                <a:srgbClr val="FFC000"/>
              </a:buClr>
              <a:buFont typeface="Courier New" panose="02070309020205020404" pitchFamily="49" charset="0"/>
              <a:buChar char="o"/>
            </a:pPr>
            <a:r>
              <a:rPr lang="vi-VN" smtClean="0"/>
              <a:t>Sinh </a:t>
            </a:r>
            <a:r>
              <a:rPr lang="vi-VN"/>
              <a:t>viên “Nguyễn Văn A”, mã số TH0701001 </a:t>
            </a:r>
            <a:endParaRPr lang="en-US" smtClean="0"/>
          </a:p>
          <a:p>
            <a:pPr marL="841375" indent="-571500" algn="just">
              <a:buClr>
                <a:srgbClr val="FFC000"/>
              </a:buClr>
              <a:buFont typeface="Courier New" panose="02070309020205020404" pitchFamily="49" charset="0"/>
              <a:buChar char="o"/>
            </a:pPr>
            <a:r>
              <a:rPr lang="vi-VN" smtClean="0"/>
              <a:t>1 </a:t>
            </a:r>
            <a:r>
              <a:rPr lang="vi-VN"/>
              <a:t>đối tượng thuộc lớp Sinhviên </a:t>
            </a:r>
            <a:endParaRPr lang="en-US" smtClean="0"/>
          </a:p>
          <a:p>
            <a:pPr marL="841375" indent="-571500" algn="just">
              <a:buClr>
                <a:srgbClr val="FFC000"/>
              </a:buClr>
              <a:buFont typeface="Courier New" panose="02070309020205020404" pitchFamily="49" charset="0"/>
              <a:buChar char="o"/>
            </a:pPr>
            <a:r>
              <a:rPr lang="vi-VN" smtClean="0"/>
              <a:t>Sinh </a:t>
            </a:r>
            <a:r>
              <a:rPr lang="vi-VN"/>
              <a:t>viên “Nguyễn Văn B”, mã số TH0701002 </a:t>
            </a:r>
            <a:endParaRPr lang="en-US" smtClean="0"/>
          </a:p>
          <a:p>
            <a:pPr marL="841375" indent="-571500" algn="just">
              <a:buClr>
                <a:srgbClr val="FFC000"/>
              </a:buClr>
              <a:buFont typeface="Courier New" panose="02070309020205020404" pitchFamily="49" charset="0"/>
              <a:buChar char="o"/>
            </a:pPr>
            <a:r>
              <a:rPr lang="vi-VN" smtClean="0"/>
              <a:t>là </a:t>
            </a:r>
            <a:r>
              <a:rPr lang="vi-VN"/>
              <a:t>1 đối tượng thuộc lớp Sinhviên </a:t>
            </a:r>
            <a:endParaRPr lang="en-US" smtClean="0"/>
          </a:p>
          <a:p>
            <a:pPr>
              <a:buClr>
                <a:srgbClr val="7030A0"/>
              </a:buClr>
            </a:pPr>
            <a:r>
              <a:rPr lang="vi-VN" smtClean="0"/>
              <a:t>Đối </a:t>
            </a:r>
            <a:r>
              <a:rPr lang="vi-VN"/>
              <a:t>tượng (object) của lớp: một đối tượng cụ thể thuộc 1 lớp là 1 thể hiện cụ thể của 1 lớp đó.</a:t>
            </a:r>
            <a:endParaRPr lang="en-US"/>
          </a:p>
        </p:txBody>
      </p:sp>
    </p:spTree>
    <p:extLst>
      <p:ext uri="{BB962C8B-B14F-4D97-AF65-F5344CB8AC3E}">
        <p14:creationId xmlns:p14="http://schemas.microsoft.com/office/powerpoint/2010/main" val="1949297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endParaRPr lang="en-US"/>
          </a:p>
        </p:txBody>
      </p:sp>
      <p:sp>
        <p:nvSpPr>
          <p:cNvPr id="3" name="Content Placeholder 2"/>
          <p:cNvSpPr>
            <a:spLocks noGrp="1"/>
          </p:cNvSpPr>
          <p:nvPr>
            <p:ph idx="1"/>
          </p:nvPr>
        </p:nvSpPr>
        <p:spPr/>
        <p:txBody>
          <a:bodyPr/>
          <a:lstStyle/>
          <a:p>
            <a:pPr>
              <a:buClr>
                <a:srgbClr val="7030A0"/>
              </a:buClr>
            </a:pPr>
            <a:r>
              <a:rPr lang="en-US" b="1"/>
              <a:t>Khai báo lớp </a:t>
            </a:r>
            <a:endParaRPr lang="en-US" b="1" smtClean="0"/>
          </a:p>
          <a:p>
            <a:pPr marL="0" indent="360363">
              <a:buClr>
                <a:srgbClr val="7030A0"/>
              </a:buClr>
              <a:buNone/>
            </a:pPr>
            <a:r>
              <a:rPr lang="en-US" b="1" smtClean="0"/>
              <a:t>class </a:t>
            </a:r>
            <a:r>
              <a:rPr lang="en-US" smtClean="0"/>
              <a:t>&lt; Class Name &gt;</a:t>
            </a:r>
          </a:p>
          <a:p>
            <a:pPr marL="0" indent="360363">
              <a:buClr>
                <a:srgbClr val="7030A0"/>
              </a:buClr>
              <a:buNone/>
            </a:pPr>
            <a:r>
              <a:rPr lang="en-US" smtClean="0"/>
              <a:t>{</a:t>
            </a:r>
          </a:p>
          <a:p>
            <a:pPr marL="0" indent="360363">
              <a:buClr>
                <a:srgbClr val="7030A0"/>
              </a:buClr>
              <a:buNone/>
            </a:pPr>
            <a:r>
              <a:rPr lang="en-US"/>
              <a:t>	</a:t>
            </a:r>
            <a:r>
              <a:rPr lang="en-US" smtClean="0"/>
              <a:t>&lt; danh sách thuộc tính &gt; </a:t>
            </a:r>
          </a:p>
          <a:p>
            <a:pPr marL="0" indent="360363">
              <a:buClr>
                <a:srgbClr val="7030A0"/>
              </a:buClr>
              <a:buNone/>
            </a:pPr>
            <a:r>
              <a:rPr lang="en-US"/>
              <a:t>	 &lt; </a:t>
            </a:r>
            <a:r>
              <a:rPr lang="en-US" smtClean="0"/>
              <a:t>các khởi tạo &gt; </a:t>
            </a:r>
          </a:p>
          <a:p>
            <a:pPr marL="0" indent="360363">
              <a:buClr>
                <a:srgbClr val="7030A0"/>
              </a:buClr>
              <a:buNone/>
            </a:pPr>
            <a:r>
              <a:rPr lang="en-US"/>
              <a:t>	 &lt; danh sách </a:t>
            </a:r>
            <a:r>
              <a:rPr lang="en-US" smtClean="0"/>
              <a:t>các phương thức&gt; </a:t>
            </a:r>
          </a:p>
          <a:p>
            <a:pPr marL="0" indent="360363">
              <a:buClr>
                <a:srgbClr val="7030A0"/>
              </a:buClr>
              <a:buNone/>
            </a:pPr>
            <a:r>
              <a:rPr lang="en-US" smtClean="0"/>
              <a:t>} </a:t>
            </a:r>
            <a:endParaRPr lang="en-US"/>
          </a:p>
        </p:txBody>
      </p:sp>
    </p:spTree>
    <p:extLst>
      <p:ext uri="{BB962C8B-B14F-4D97-AF65-F5344CB8AC3E}">
        <p14:creationId xmlns:p14="http://schemas.microsoft.com/office/powerpoint/2010/main" val="3445561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a:t>
            </a:r>
            <a:r>
              <a:rPr lang="vi-VN"/>
              <a:t>trong </a:t>
            </a:r>
            <a:r>
              <a:rPr lang="vi-VN" smtClean="0"/>
              <a:t>Java</a:t>
            </a:r>
            <a:r>
              <a:rPr lang="en-US" smtClean="0"/>
              <a:t> (tt)</a:t>
            </a:r>
            <a:endParaRPr lang="en-US"/>
          </a:p>
        </p:txBody>
      </p:sp>
      <p:sp>
        <p:nvSpPr>
          <p:cNvPr id="3" name="Content Placeholder 2"/>
          <p:cNvSpPr>
            <a:spLocks noGrp="1"/>
          </p:cNvSpPr>
          <p:nvPr>
            <p:ph idx="1"/>
          </p:nvPr>
        </p:nvSpPr>
        <p:spPr/>
        <p:txBody>
          <a:bodyPr>
            <a:normAutofit fontScale="92500" lnSpcReduction="20000"/>
          </a:bodyPr>
          <a:lstStyle/>
          <a:p>
            <a:pPr>
              <a:buClr>
                <a:srgbClr val="7030A0"/>
              </a:buClr>
            </a:pPr>
            <a:r>
              <a:rPr lang="vi-VN"/>
              <a:t>Thuộc tính: các đặc điểm mang giá trị của đối tượng, là vùng dữ liệu được khai báo bên trong lớp </a:t>
            </a:r>
            <a:endParaRPr lang="en-US" smtClean="0"/>
          </a:p>
          <a:p>
            <a:pPr marL="0" indent="360363">
              <a:buClr>
                <a:srgbClr val="7030A0"/>
              </a:buClr>
              <a:buNone/>
            </a:pPr>
            <a:r>
              <a:rPr lang="vi-VN" b="1" i="1" smtClean="0"/>
              <a:t>class</a:t>
            </a:r>
            <a:r>
              <a:rPr lang="vi-VN" i="1" smtClean="0"/>
              <a:t> </a:t>
            </a:r>
            <a:r>
              <a:rPr lang="en-US" i="1" smtClean="0"/>
              <a:t>&lt; Class Name&gt;</a:t>
            </a:r>
          </a:p>
          <a:p>
            <a:pPr marL="0" indent="360363">
              <a:buClr>
                <a:srgbClr val="7030A0"/>
              </a:buClr>
              <a:buNone/>
            </a:pPr>
            <a:r>
              <a:rPr lang="vi-VN" i="1" smtClean="0"/>
              <a:t>{ </a:t>
            </a:r>
            <a:endParaRPr lang="en-US" i="1" smtClean="0"/>
          </a:p>
          <a:p>
            <a:pPr marL="0" indent="360363">
              <a:buClr>
                <a:srgbClr val="7030A0"/>
              </a:buClr>
              <a:buNone/>
            </a:pPr>
            <a:r>
              <a:rPr lang="en-US" i="1" smtClean="0"/>
              <a:t>	&lt; tiền tố &gt; &lt; kiểu dữ liệu &gt; &lt; tên thuộc tính &gt;</a:t>
            </a:r>
            <a:r>
              <a:rPr lang="vi-VN" i="1" smtClean="0"/>
              <a:t>; </a:t>
            </a:r>
            <a:endParaRPr lang="en-US" i="1" smtClean="0"/>
          </a:p>
          <a:p>
            <a:pPr marL="0" indent="360363">
              <a:buClr>
                <a:srgbClr val="7030A0"/>
              </a:buClr>
              <a:buNone/>
            </a:pPr>
            <a:r>
              <a:rPr lang="vi-VN" i="1" smtClean="0"/>
              <a:t>} </a:t>
            </a:r>
            <a:endParaRPr lang="en-US" i="1" smtClean="0"/>
          </a:p>
          <a:p>
            <a:pPr marL="0" indent="360363">
              <a:buClr>
                <a:srgbClr val="7030A0"/>
              </a:buClr>
              <a:buNone/>
            </a:pPr>
            <a:r>
              <a:rPr lang="vi-VN" smtClean="0"/>
              <a:t>Kiểm </a:t>
            </a:r>
            <a:r>
              <a:rPr lang="vi-VN"/>
              <a:t>soát truy cập đối với thuộc tính </a:t>
            </a:r>
            <a:endParaRPr lang="en-US" smtClean="0"/>
          </a:p>
          <a:p>
            <a:pPr marL="0" indent="360363">
              <a:buClr>
                <a:srgbClr val="7030A0"/>
              </a:buClr>
              <a:buNone/>
            </a:pPr>
            <a:r>
              <a:rPr lang="vi-VN" smtClean="0"/>
              <a:t>* </a:t>
            </a:r>
            <a:r>
              <a:rPr lang="vi-VN" b="1" smtClean="0"/>
              <a:t>public</a:t>
            </a:r>
            <a:r>
              <a:rPr lang="vi-VN"/>
              <a:t>: có thể truy xuất từ bất kỳ 1 lớp khác. </a:t>
            </a:r>
            <a:endParaRPr lang="en-US" smtClean="0"/>
          </a:p>
          <a:p>
            <a:pPr marL="0" indent="360363">
              <a:buClr>
                <a:srgbClr val="7030A0"/>
              </a:buClr>
              <a:buNone/>
            </a:pPr>
            <a:r>
              <a:rPr lang="vi-VN" smtClean="0"/>
              <a:t>* </a:t>
            </a:r>
            <a:r>
              <a:rPr lang="vi-VN" b="1" smtClean="0"/>
              <a:t>protected</a:t>
            </a:r>
            <a:r>
              <a:rPr lang="vi-VN"/>
              <a:t>: có thể truy xuất được từ những lớp con. </a:t>
            </a:r>
            <a:endParaRPr lang="en-US" smtClean="0"/>
          </a:p>
          <a:p>
            <a:pPr marL="0" indent="360363">
              <a:buClr>
                <a:srgbClr val="7030A0"/>
              </a:buClr>
              <a:buNone/>
            </a:pPr>
            <a:r>
              <a:rPr lang="vi-VN" smtClean="0"/>
              <a:t>* </a:t>
            </a:r>
            <a:r>
              <a:rPr lang="vi-VN" b="1"/>
              <a:t>private</a:t>
            </a:r>
            <a:r>
              <a:rPr lang="vi-VN"/>
              <a:t>: không thể truy xuất từ 1 lớp khác.</a:t>
            </a:r>
            <a:endParaRPr lang="en-US"/>
          </a:p>
        </p:txBody>
      </p:sp>
    </p:spTree>
    <p:extLst>
      <p:ext uri="{BB962C8B-B14F-4D97-AF65-F5344CB8AC3E}">
        <p14:creationId xmlns:p14="http://schemas.microsoft.com/office/powerpoint/2010/main" val="1246948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p:txBody>
          <a:bodyPr>
            <a:normAutofit lnSpcReduction="10000"/>
          </a:bodyPr>
          <a:lstStyle/>
          <a:p>
            <a:pPr marL="0" indent="0">
              <a:buNone/>
            </a:pPr>
            <a:r>
              <a:rPr lang="vi-VN"/>
              <a:t>Phương thức: chức năng xử lý, hành vi của các đối tượng. </a:t>
            </a:r>
            <a:endParaRPr lang="en-US" smtClean="0"/>
          </a:p>
          <a:p>
            <a:pPr marL="0" indent="0">
              <a:buNone/>
            </a:pPr>
            <a:r>
              <a:rPr lang="vi-VN" b="1" i="1" smtClean="0"/>
              <a:t>class</a:t>
            </a:r>
            <a:r>
              <a:rPr lang="vi-VN" i="1" smtClean="0"/>
              <a:t> </a:t>
            </a:r>
            <a:r>
              <a:rPr lang="en-US" i="1" smtClean="0"/>
              <a:t>&lt; Class Name&gt;  </a:t>
            </a:r>
            <a:r>
              <a:rPr lang="vi-VN" i="1" smtClean="0"/>
              <a:t>{ </a:t>
            </a:r>
            <a:endParaRPr lang="en-US" i="1" smtClean="0"/>
          </a:p>
          <a:p>
            <a:pPr marL="0" indent="360363">
              <a:buNone/>
            </a:pPr>
            <a:r>
              <a:rPr lang="vi-VN" i="1" smtClean="0"/>
              <a:t>… </a:t>
            </a:r>
            <a:endParaRPr lang="en-US" i="1" smtClean="0"/>
          </a:p>
          <a:p>
            <a:pPr marL="360363" indent="0">
              <a:buNone/>
            </a:pPr>
            <a:r>
              <a:rPr lang="en-US" i="1" smtClean="0"/>
              <a:t>&lt; tiền tố &gt; &lt; kiểu trả về &gt; &lt; tên phương thức &gt; (&lt; các đối số &gt;</a:t>
            </a:r>
            <a:r>
              <a:rPr lang="vi-VN" i="1" smtClean="0"/>
              <a:t>){ </a:t>
            </a:r>
            <a:endParaRPr lang="en-US" i="1" smtClean="0"/>
          </a:p>
          <a:p>
            <a:pPr marL="0" indent="0">
              <a:buNone/>
            </a:pPr>
            <a:r>
              <a:rPr lang="en-US" i="1" smtClean="0"/>
              <a:t>	</a:t>
            </a:r>
            <a:r>
              <a:rPr lang="vi-VN" i="1" smtClean="0"/>
              <a:t>… </a:t>
            </a:r>
            <a:endParaRPr lang="en-US" i="1" smtClean="0"/>
          </a:p>
          <a:p>
            <a:pPr marL="0" indent="360363">
              <a:buNone/>
            </a:pPr>
            <a:r>
              <a:rPr lang="vi-VN" i="1" smtClean="0"/>
              <a:t>} </a:t>
            </a:r>
            <a:endParaRPr lang="en-US" i="1"/>
          </a:p>
          <a:p>
            <a:pPr marL="0" indent="0">
              <a:buNone/>
            </a:pPr>
            <a:r>
              <a:rPr lang="vi-VN" i="1" smtClean="0"/>
              <a:t>}</a:t>
            </a:r>
            <a:endParaRPr lang="en-US" i="1"/>
          </a:p>
        </p:txBody>
      </p:sp>
    </p:spTree>
    <p:extLst>
      <p:ext uri="{BB962C8B-B14F-4D97-AF65-F5344CB8AC3E}">
        <p14:creationId xmlns:p14="http://schemas.microsoft.com/office/powerpoint/2010/main" val="99712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Development Kit (JDK)</a:t>
            </a:r>
            <a:endParaRPr lang="en-US"/>
          </a:p>
        </p:txBody>
      </p:sp>
      <p:sp>
        <p:nvSpPr>
          <p:cNvPr id="3" name="Content Placeholder 2"/>
          <p:cNvSpPr>
            <a:spLocks noGrp="1"/>
          </p:cNvSpPr>
          <p:nvPr>
            <p:ph idx="1"/>
          </p:nvPr>
        </p:nvSpPr>
        <p:spPr>
          <a:xfrm>
            <a:off x="838200" y="1197734"/>
            <a:ext cx="10515600" cy="5293217"/>
          </a:xfrm>
        </p:spPr>
        <p:txBody>
          <a:bodyPr>
            <a:normAutofit/>
          </a:bodyPr>
          <a:lstStyle/>
          <a:p>
            <a:pPr>
              <a:buClr>
                <a:srgbClr val="7030A0"/>
              </a:buClr>
            </a:pPr>
            <a:r>
              <a:rPr lang="en-US" sz="3200" smtClean="0"/>
              <a:t>Bao gồm</a:t>
            </a:r>
          </a:p>
          <a:p>
            <a:pPr marL="720725" indent="-360363">
              <a:buClr>
                <a:srgbClr val="7030A0"/>
              </a:buClr>
              <a:buFont typeface="Wingdings" panose="05000000000000000000" pitchFamily="2" charset="2"/>
              <a:buChar char="ü"/>
            </a:pPr>
            <a:r>
              <a:rPr lang="vi-VN" sz="3200" smtClean="0"/>
              <a:t>javac </a:t>
            </a:r>
            <a:r>
              <a:rPr lang="en-US" sz="3200" smtClean="0"/>
              <a:t>			</a:t>
            </a:r>
            <a:r>
              <a:rPr lang="vi-VN" sz="3200" smtClean="0"/>
              <a:t>Chương trình dịch chuyển mã nguồn sang bytecode </a:t>
            </a:r>
            <a:endParaRPr lang="en-US" sz="3200" smtClean="0"/>
          </a:p>
          <a:p>
            <a:pPr marL="720725" indent="-360363">
              <a:buClr>
                <a:srgbClr val="7030A0"/>
              </a:buClr>
              <a:buFont typeface="Wingdings" panose="05000000000000000000" pitchFamily="2" charset="2"/>
              <a:buChar char="ü"/>
            </a:pPr>
            <a:r>
              <a:rPr lang="vi-VN" sz="3200" smtClean="0"/>
              <a:t>java </a:t>
            </a:r>
            <a:r>
              <a:rPr lang="en-US" sz="3200" smtClean="0"/>
              <a:t>			</a:t>
            </a:r>
            <a:r>
              <a:rPr lang="vi-VN" sz="3200" smtClean="0"/>
              <a:t>Bộ thông dịch: Thực thi java application</a:t>
            </a:r>
            <a:endParaRPr lang="en-US" sz="3200" smtClean="0"/>
          </a:p>
          <a:p>
            <a:pPr marL="720725" indent="-360363">
              <a:buClr>
                <a:srgbClr val="7030A0"/>
              </a:buClr>
              <a:buFont typeface="Wingdings" panose="05000000000000000000" pitchFamily="2" charset="2"/>
              <a:buChar char="ü"/>
            </a:pPr>
            <a:r>
              <a:rPr lang="vi-VN" sz="3200" smtClean="0"/>
              <a:t>appletviewer </a:t>
            </a:r>
            <a:r>
              <a:rPr lang="en-US" sz="3200" smtClean="0"/>
              <a:t>		</a:t>
            </a:r>
            <a:r>
              <a:rPr lang="vi-VN" sz="3200" smtClean="0"/>
              <a:t>Bộ thông dịch: Thực thi java applet mà không cần sử dụng trình duyệt như Nestcape, hay IE, v.v. </a:t>
            </a:r>
            <a:endParaRPr lang="en-US" sz="3200" smtClean="0"/>
          </a:p>
          <a:p>
            <a:pPr marL="720725" indent="-360363">
              <a:buClr>
                <a:srgbClr val="7030A0"/>
              </a:buClr>
              <a:buFont typeface="Wingdings" panose="05000000000000000000" pitchFamily="2" charset="2"/>
              <a:buChar char="ü"/>
            </a:pPr>
            <a:r>
              <a:rPr lang="vi-VN" sz="3200" smtClean="0"/>
              <a:t>javadoc </a:t>
            </a:r>
            <a:r>
              <a:rPr lang="en-US" sz="3200" smtClean="0"/>
              <a:t>		</a:t>
            </a:r>
            <a:r>
              <a:rPr lang="vi-VN" sz="3200" smtClean="0"/>
              <a:t>Bộ tạo tài liệu dạng HTML từ mã nguồn và chú thích Lập trình trên thiế</a:t>
            </a:r>
            <a:endParaRPr lang="en-US" sz="3200"/>
          </a:p>
        </p:txBody>
      </p:sp>
    </p:spTree>
    <p:extLst>
      <p:ext uri="{BB962C8B-B14F-4D97-AF65-F5344CB8AC3E}">
        <p14:creationId xmlns:p14="http://schemas.microsoft.com/office/powerpoint/2010/main" val="2189310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p:txBody>
          <a:bodyPr>
            <a:normAutofit fontScale="85000" lnSpcReduction="20000"/>
          </a:bodyPr>
          <a:lstStyle/>
          <a:p>
            <a:pPr algn="just">
              <a:buClr>
                <a:srgbClr val="7030A0"/>
              </a:buClr>
            </a:pPr>
            <a:r>
              <a:rPr lang="vi-VN" b="1"/>
              <a:t>public</a:t>
            </a:r>
            <a:r>
              <a:rPr lang="vi-VN"/>
              <a:t>: có thể truy cập được từ bên ngoài lớp khai báo. </a:t>
            </a:r>
            <a:endParaRPr lang="en-US" smtClean="0"/>
          </a:p>
          <a:p>
            <a:pPr algn="just">
              <a:buClr>
                <a:srgbClr val="7030A0"/>
              </a:buClr>
            </a:pPr>
            <a:r>
              <a:rPr lang="vi-VN" smtClean="0"/>
              <a:t> </a:t>
            </a:r>
            <a:r>
              <a:rPr lang="vi-VN" b="1"/>
              <a:t>protected</a:t>
            </a:r>
            <a:r>
              <a:rPr lang="vi-VN"/>
              <a:t>: có thể truy cập được từ lớp khai báo và các lớp dẫn xuất (lớp con). </a:t>
            </a:r>
            <a:endParaRPr lang="en-US" smtClean="0"/>
          </a:p>
          <a:p>
            <a:pPr algn="just">
              <a:buClr>
                <a:srgbClr val="7030A0"/>
              </a:buClr>
            </a:pPr>
            <a:r>
              <a:rPr lang="vi-VN" b="1" smtClean="0"/>
              <a:t>private</a:t>
            </a:r>
            <a:r>
              <a:rPr lang="vi-VN"/>
              <a:t>: chỉ được truy cập bên trong lớp khai báo. </a:t>
            </a:r>
            <a:endParaRPr lang="en-US" smtClean="0"/>
          </a:p>
          <a:p>
            <a:pPr algn="just">
              <a:buClr>
                <a:srgbClr val="7030A0"/>
              </a:buClr>
            </a:pPr>
            <a:r>
              <a:rPr lang="vi-VN" b="1" smtClean="0"/>
              <a:t>static</a:t>
            </a:r>
            <a:r>
              <a:rPr lang="vi-VN"/>
              <a:t>: phương thức lớp dùng chung cho tất cả các thể hiện của lớp, có thể được thực hiện kể cả khi không có đối tượng của lớp </a:t>
            </a:r>
            <a:endParaRPr lang="en-US" smtClean="0"/>
          </a:p>
          <a:p>
            <a:pPr algn="just">
              <a:buClr>
                <a:srgbClr val="7030A0"/>
              </a:buClr>
            </a:pPr>
            <a:r>
              <a:rPr lang="vi-VN" smtClean="0"/>
              <a:t> </a:t>
            </a:r>
            <a:r>
              <a:rPr lang="vi-VN" b="1"/>
              <a:t>final</a:t>
            </a:r>
            <a:r>
              <a:rPr lang="vi-VN"/>
              <a:t>: không được khai báo chồng ớ các lớp dẫn xuất. </a:t>
            </a:r>
            <a:endParaRPr lang="en-US" smtClean="0"/>
          </a:p>
          <a:p>
            <a:pPr algn="just">
              <a:buClr>
                <a:srgbClr val="7030A0"/>
              </a:buClr>
            </a:pPr>
            <a:r>
              <a:rPr lang="vi-VN" smtClean="0"/>
              <a:t> </a:t>
            </a:r>
            <a:r>
              <a:rPr lang="vi-VN" b="1"/>
              <a:t>abstract</a:t>
            </a:r>
            <a:r>
              <a:rPr lang="vi-VN"/>
              <a:t>: không có phần source code, sẽ được cài đặt trong các lớp dẫn xuất. </a:t>
            </a:r>
            <a:endParaRPr lang="en-US" smtClean="0"/>
          </a:p>
          <a:p>
            <a:pPr algn="just">
              <a:buClr>
                <a:srgbClr val="7030A0"/>
              </a:buClr>
            </a:pPr>
            <a:r>
              <a:rPr lang="vi-VN" b="1" smtClean="0"/>
              <a:t>synchronized</a:t>
            </a:r>
            <a:r>
              <a:rPr lang="vi-VN"/>
              <a:t>: dùng để ngăn những tác động của các đối tượng khác lên đối tượng đang xét trong khi đang đồng bộ hóa. Dùng trong lập trình multithreads.</a:t>
            </a:r>
            <a:endParaRPr lang="en-US"/>
          </a:p>
        </p:txBody>
      </p:sp>
    </p:spTree>
    <p:extLst>
      <p:ext uri="{BB962C8B-B14F-4D97-AF65-F5344CB8AC3E}">
        <p14:creationId xmlns:p14="http://schemas.microsoft.com/office/powerpoint/2010/main" val="26307832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a:xfrm>
            <a:off x="838200" y="1197734"/>
            <a:ext cx="10515600" cy="5228823"/>
          </a:xfrm>
        </p:spPr>
        <p:txBody>
          <a:bodyPr>
            <a:normAutofit fontScale="62500" lnSpcReduction="20000"/>
          </a:bodyPr>
          <a:lstStyle/>
          <a:p>
            <a:pPr marL="0" indent="0">
              <a:buNone/>
            </a:pPr>
            <a:r>
              <a:rPr lang="vi-VN" b="1"/>
              <a:t>Ví dụ 1: </a:t>
            </a:r>
            <a:r>
              <a:rPr lang="en-US" smtClean="0"/>
              <a:t>		</a:t>
            </a:r>
            <a:r>
              <a:rPr lang="vi-VN" b="1" i="1" smtClean="0"/>
              <a:t>class</a:t>
            </a:r>
            <a:r>
              <a:rPr lang="vi-VN" i="1" smtClean="0"/>
              <a:t> </a:t>
            </a:r>
            <a:r>
              <a:rPr lang="vi-VN" i="1"/>
              <a:t>Sinhvien { </a:t>
            </a:r>
            <a:endParaRPr lang="en-US" i="1" smtClean="0"/>
          </a:p>
          <a:p>
            <a:pPr marL="541338" indent="0">
              <a:buNone/>
            </a:pPr>
            <a:r>
              <a:rPr lang="vi-VN" b="1" i="1" smtClean="0"/>
              <a:t>// </a:t>
            </a:r>
            <a:r>
              <a:rPr lang="vi-VN" b="1" i="1"/>
              <a:t>Danh sách thuộc tính </a:t>
            </a:r>
            <a:endParaRPr lang="en-US" b="1" i="1" smtClean="0"/>
          </a:p>
          <a:p>
            <a:pPr marL="541338" indent="0">
              <a:buNone/>
            </a:pPr>
            <a:r>
              <a:rPr lang="vi-VN" i="1" smtClean="0"/>
              <a:t>String </a:t>
            </a:r>
            <a:r>
              <a:rPr lang="en-US" i="1" smtClean="0"/>
              <a:t>	</a:t>
            </a:r>
            <a:r>
              <a:rPr lang="vi-VN" i="1" smtClean="0"/>
              <a:t>maSv</a:t>
            </a:r>
            <a:r>
              <a:rPr lang="vi-VN" i="1"/>
              <a:t>, tenSv, dcLienlac; </a:t>
            </a:r>
            <a:endParaRPr lang="en-US" i="1" smtClean="0"/>
          </a:p>
          <a:p>
            <a:pPr marL="541338" indent="0">
              <a:buNone/>
            </a:pPr>
            <a:r>
              <a:rPr lang="vi-VN" i="1" smtClean="0"/>
              <a:t>int </a:t>
            </a:r>
            <a:r>
              <a:rPr lang="en-US" i="1" smtClean="0"/>
              <a:t>		</a:t>
            </a:r>
            <a:r>
              <a:rPr lang="vi-VN" i="1" smtClean="0"/>
              <a:t>tuoi</a:t>
            </a:r>
            <a:r>
              <a:rPr lang="vi-VN" i="1"/>
              <a:t>; </a:t>
            </a:r>
            <a:endParaRPr lang="en-US" i="1" smtClean="0"/>
          </a:p>
          <a:p>
            <a:pPr marL="541338" indent="0">
              <a:buNone/>
            </a:pPr>
            <a:r>
              <a:rPr lang="vi-VN" i="1" smtClean="0"/>
              <a:t>… </a:t>
            </a:r>
            <a:endParaRPr lang="en-US" i="1" smtClean="0"/>
          </a:p>
          <a:p>
            <a:pPr marL="541338" indent="0">
              <a:buNone/>
            </a:pPr>
            <a:r>
              <a:rPr lang="vi-VN" b="1" i="1" smtClean="0"/>
              <a:t>// </a:t>
            </a:r>
            <a:r>
              <a:rPr lang="vi-VN" b="1" i="1"/>
              <a:t>Danh sách các khởi tạo </a:t>
            </a:r>
            <a:endParaRPr lang="en-US" b="1" i="1" smtClean="0"/>
          </a:p>
          <a:p>
            <a:pPr marL="541338" indent="0">
              <a:buNone/>
            </a:pPr>
            <a:r>
              <a:rPr lang="vi-VN" i="1" smtClean="0"/>
              <a:t>Sinhvien(){} </a:t>
            </a:r>
            <a:endParaRPr lang="en-US" i="1" smtClean="0"/>
          </a:p>
          <a:p>
            <a:pPr marL="541338" indent="0">
              <a:buNone/>
            </a:pPr>
            <a:r>
              <a:rPr lang="vi-VN" i="1" smtClean="0"/>
              <a:t>Sinhvien </a:t>
            </a:r>
            <a:r>
              <a:rPr lang="vi-VN" i="1"/>
              <a:t>(…) </a:t>
            </a:r>
            <a:r>
              <a:rPr lang="en-US" i="1" smtClean="0"/>
              <a:t>	</a:t>
            </a:r>
            <a:r>
              <a:rPr lang="vi-VN" i="1" smtClean="0"/>
              <a:t>{ </a:t>
            </a:r>
            <a:r>
              <a:rPr lang="vi-VN" i="1"/>
              <a:t>…} </a:t>
            </a:r>
            <a:endParaRPr lang="en-US" i="1" smtClean="0"/>
          </a:p>
          <a:p>
            <a:pPr marL="541338" indent="0">
              <a:buNone/>
            </a:pPr>
            <a:r>
              <a:rPr lang="vi-VN" i="1" smtClean="0"/>
              <a:t>… </a:t>
            </a:r>
            <a:endParaRPr lang="en-US" i="1" smtClean="0"/>
          </a:p>
          <a:p>
            <a:pPr marL="541338" indent="0">
              <a:buNone/>
            </a:pPr>
            <a:r>
              <a:rPr lang="vi-VN" b="1" i="1" smtClean="0"/>
              <a:t>// </a:t>
            </a:r>
            <a:r>
              <a:rPr lang="vi-VN" b="1" i="1"/>
              <a:t>Danh sách các phương thức </a:t>
            </a:r>
            <a:endParaRPr lang="en-US" b="1" i="1" smtClean="0"/>
          </a:p>
          <a:p>
            <a:pPr marL="541338" indent="0">
              <a:buNone/>
            </a:pPr>
            <a:r>
              <a:rPr lang="vi-VN" i="1" smtClean="0"/>
              <a:t>public </a:t>
            </a:r>
            <a:r>
              <a:rPr lang="vi-VN" i="1"/>
              <a:t>void </a:t>
            </a:r>
            <a:r>
              <a:rPr lang="vi-VN" i="1" smtClean="0"/>
              <a:t>capnhatSV </a:t>
            </a:r>
            <a:r>
              <a:rPr lang="vi-VN" i="1"/>
              <a:t>(…) {…} </a:t>
            </a:r>
            <a:endParaRPr lang="en-US" i="1" smtClean="0"/>
          </a:p>
          <a:p>
            <a:pPr marL="541338" indent="0">
              <a:buNone/>
            </a:pPr>
            <a:r>
              <a:rPr lang="vi-VN" i="1" smtClean="0"/>
              <a:t>public </a:t>
            </a:r>
            <a:r>
              <a:rPr lang="vi-VN" i="1"/>
              <a:t>void xemThongTinSV() {…} </a:t>
            </a:r>
            <a:endParaRPr lang="en-US" i="1" smtClean="0"/>
          </a:p>
          <a:p>
            <a:pPr marL="541338" indent="0">
              <a:buNone/>
            </a:pPr>
            <a:r>
              <a:rPr lang="vi-VN" i="1" smtClean="0"/>
              <a:t>… </a:t>
            </a:r>
            <a:endParaRPr lang="en-US" i="1" smtClean="0"/>
          </a:p>
          <a:p>
            <a:pPr marL="0" indent="0">
              <a:buNone/>
            </a:pPr>
            <a:r>
              <a:rPr lang="vi-VN" i="1" smtClean="0"/>
              <a:t>}</a:t>
            </a:r>
            <a:endParaRPr lang="en-US" i="1"/>
          </a:p>
        </p:txBody>
      </p:sp>
    </p:spTree>
    <p:extLst>
      <p:ext uri="{BB962C8B-B14F-4D97-AF65-F5344CB8AC3E}">
        <p14:creationId xmlns:p14="http://schemas.microsoft.com/office/powerpoint/2010/main" val="60488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a:xfrm>
            <a:off x="838200" y="1197734"/>
            <a:ext cx="10515600" cy="5318975"/>
          </a:xfrm>
        </p:spPr>
        <p:txBody>
          <a:bodyPr>
            <a:normAutofit fontScale="77500" lnSpcReduction="20000"/>
          </a:bodyPr>
          <a:lstStyle/>
          <a:p>
            <a:pPr marL="0" indent="0">
              <a:buNone/>
            </a:pPr>
            <a:r>
              <a:rPr lang="vi-VN" b="1" i="1"/>
              <a:t>… </a:t>
            </a:r>
            <a:endParaRPr lang="en-US" b="1" i="1" smtClean="0"/>
          </a:p>
          <a:p>
            <a:pPr marL="0" indent="0">
              <a:buNone/>
            </a:pPr>
            <a:r>
              <a:rPr lang="vi-VN" b="1" i="1" smtClean="0"/>
              <a:t>// </a:t>
            </a:r>
            <a:r>
              <a:rPr lang="vi-VN" b="1" i="1"/>
              <a:t>Tạo đối tượng mới thuộc lớp Sinhvien </a:t>
            </a:r>
            <a:endParaRPr lang="en-US" b="1" i="1" smtClean="0"/>
          </a:p>
          <a:p>
            <a:pPr marL="0" indent="0">
              <a:buNone/>
            </a:pPr>
            <a:r>
              <a:rPr lang="vi-VN" i="1" smtClean="0"/>
              <a:t>Sinhvien </a:t>
            </a:r>
            <a:r>
              <a:rPr lang="vi-VN" i="1"/>
              <a:t>sv = new Sinhvien(); </a:t>
            </a:r>
            <a:endParaRPr lang="en-US" i="1" smtClean="0"/>
          </a:p>
          <a:p>
            <a:pPr marL="0" indent="0">
              <a:buNone/>
            </a:pPr>
            <a:r>
              <a:rPr lang="vi-VN" b="1" i="1" smtClean="0"/>
              <a:t>… </a:t>
            </a:r>
            <a:endParaRPr lang="en-US" b="1" i="1" smtClean="0"/>
          </a:p>
          <a:p>
            <a:pPr marL="0" indent="0">
              <a:buNone/>
            </a:pPr>
            <a:r>
              <a:rPr lang="vi-VN" b="1" i="1" smtClean="0"/>
              <a:t>// </a:t>
            </a:r>
            <a:r>
              <a:rPr lang="vi-VN" b="1" i="1"/>
              <a:t>Gán giá trị cho thuộc tính của đối tượng </a:t>
            </a:r>
            <a:endParaRPr lang="en-US" b="1" i="1" smtClean="0"/>
          </a:p>
          <a:p>
            <a:pPr marL="0" indent="0">
              <a:buNone/>
            </a:pPr>
            <a:r>
              <a:rPr lang="vi-VN" i="1" smtClean="0"/>
              <a:t>sv.maSv </a:t>
            </a:r>
            <a:r>
              <a:rPr lang="vi-VN" i="1"/>
              <a:t>= “TH0601001” ; </a:t>
            </a:r>
            <a:endParaRPr lang="en-US" i="1" smtClean="0"/>
          </a:p>
          <a:p>
            <a:pPr marL="0" indent="0">
              <a:buNone/>
            </a:pPr>
            <a:r>
              <a:rPr lang="vi-VN" i="1" smtClean="0"/>
              <a:t>sv.tenSv </a:t>
            </a:r>
            <a:r>
              <a:rPr lang="vi-VN" i="1"/>
              <a:t>= “Nguyen Van A”; </a:t>
            </a:r>
            <a:endParaRPr lang="en-US" i="1" smtClean="0"/>
          </a:p>
          <a:p>
            <a:pPr marL="0" indent="0">
              <a:buNone/>
            </a:pPr>
            <a:r>
              <a:rPr lang="vi-VN" i="1" smtClean="0"/>
              <a:t>sv.tuoi </a:t>
            </a:r>
            <a:r>
              <a:rPr lang="vi-VN" i="1"/>
              <a:t>= “20”; </a:t>
            </a:r>
            <a:endParaRPr lang="en-US" i="1" smtClean="0"/>
          </a:p>
          <a:p>
            <a:pPr marL="0" indent="0">
              <a:buNone/>
            </a:pPr>
            <a:r>
              <a:rPr lang="vi-VN" i="1" smtClean="0"/>
              <a:t>sv.dcLienlac </a:t>
            </a:r>
            <a:r>
              <a:rPr lang="vi-VN" i="1"/>
              <a:t>= “KP6, Linh Trung, Thu Duc”; </a:t>
            </a:r>
            <a:endParaRPr lang="en-US" i="1" smtClean="0"/>
          </a:p>
          <a:p>
            <a:pPr marL="0" indent="0">
              <a:buNone/>
            </a:pPr>
            <a:r>
              <a:rPr lang="vi-VN" b="1" i="1" smtClean="0"/>
              <a:t>… </a:t>
            </a:r>
            <a:endParaRPr lang="en-US" b="1" i="1" smtClean="0"/>
          </a:p>
          <a:p>
            <a:pPr marL="0" indent="0">
              <a:buNone/>
            </a:pPr>
            <a:r>
              <a:rPr lang="vi-VN" b="1" i="1" smtClean="0"/>
              <a:t>// </a:t>
            </a:r>
            <a:r>
              <a:rPr lang="vi-VN" b="1" i="1"/>
              <a:t>Gọi thực hiện phương thức </a:t>
            </a:r>
            <a:endParaRPr lang="en-US" b="1" i="1" smtClean="0"/>
          </a:p>
          <a:p>
            <a:pPr marL="0" indent="0">
              <a:buNone/>
            </a:pPr>
            <a:r>
              <a:rPr lang="vi-VN" i="1" smtClean="0"/>
              <a:t>sv.xemThongTinSV</a:t>
            </a:r>
            <a:r>
              <a:rPr lang="vi-VN" i="1"/>
              <a:t>();</a:t>
            </a:r>
            <a:endParaRPr lang="en-US" i="1"/>
          </a:p>
        </p:txBody>
      </p:sp>
    </p:spTree>
    <p:extLst>
      <p:ext uri="{BB962C8B-B14F-4D97-AF65-F5344CB8AC3E}">
        <p14:creationId xmlns:p14="http://schemas.microsoft.com/office/powerpoint/2010/main" val="602813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a:xfrm>
            <a:off x="838200" y="1197734"/>
            <a:ext cx="10515600" cy="5318975"/>
          </a:xfrm>
        </p:spPr>
        <p:txBody>
          <a:bodyPr>
            <a:normAutofit fontScale="62500" lnSpcReduction="20000"/>
          </a:bodyPr>
          <a:lstStyle/>
          <a:p>
            <a:pPr marL="0" indent="0">
              <a:buNone/>
            </a:pPr>
            <a:r>
              <a:rPr lang="en-US" b="1" i="1"/>
              <a:t>Ví dụ 2: </a:t>
            </a:r>
            <a:r>
              <a:rPr lang="en-US" i="1" smtClean="0"/>
              <a:t>		</a:t>
            </a:r>
          </a:p>
          <a:p>
            <a:pPr marL="0" indent="0">
              <a:buNone/>
            </a:pPr>
            <a:r>
              <a:rPr lang="en-US" b="1" i="1" smtClean="0"/>
              <a:t>class</a:t>
            </a:r>
            <a:r>
              <a:rPr lang="en-US" i="1" smtClean="0"/>
              <a:t> </a:t>
            </a:r>
            <a:r>
              <a:rPr lang="en-US" i="1"/>
              <a:t>Sinhvien { </a:t>
            </a:r>
            <a:endParaRPr lang="en-US" i="1" smtClean="0"/>
          </a:p>
          <a:p>
            <a:pPr marL="0" indent="0">
              <a:buNone/>
            </a:pPr>
            <a:r>
              <a:rPr lang="en-US" b="1" i="1" smtClean="0"/>
              <a:t>// </a:t>
            </a:r>
            <a:r>
              <a:rPr lang="en-US" b="1" i="1"/>
              <a:t>Danh sách thuộc tính </a:t>
            </a:r>
            <a:endParaRPr lang="en-US" b="1" i="1" smtClean="0"/>
          </a:p>
          <a:p>
            <a:pPr marL="0" indent="360363">
              <a:buNone/>
            </a:pPr>
            <a:r>
              <a:rPr lang="en-US" i="1" smtClean="0"/>
              <a:t>private </a:t>
            </a:r>
            <a:r>
              <a:rPr lang="en-US" i="1"/>
              <a:t>String </a:t>
            </a:r>
            <a:r>
              <a:rPr lang="en-US" i="1" smtClean="0"/>
              <a:t>		maSv</a:t>
            </a:r>
            <a:r>
              <a:rPr lang="en-US" i="1"/>
              <a:t>; </a:t>
            </a:r>
            <a:endParaRPr lang="en-US" i="1" smtClean="0"/>
          </a:p>
          <a:p>
            <a:pPr marL="0" indent="360363">
              <a:buNone/>
            </a:pPr>
            <a:r>
              <a:rPr lang="en-US" i="1" smtClean="0"/>
              <a:t>String 	tenSv</a:t>
            </a:r>
            <a:r>
              <a:rPr lang="en-US" i="1"/>
              <a:t>, dcLienlac; </a:t>
            </a:r>
            <a:endParaRPr lang="en-US" i="1" smtClean="0"/>
          </a:p>
          <a:p>
            <a:pPr marL="0" indent="360363">
              <a:buNone/>
            </a:pPr>
            <a:r>
              <a:rPr lang="en-US" i="1" smtClean="0"/>
              <a:t>inttuoi</a:t>
            </a:r>
            <a:r>
              <a:rPr lang="en-US" i="1"/>
              <a:t>; </a:t>
            </a:r>
            <a:endParaRPr lang="en-US" i="1" smtClean="0"/>
          </a:p>
          <a:p>
            <a:pPr marL="0" indent="360363">
              <a:buNone/>
            </a:pPr>
            <a:r>
              <a:rPr lang="en-US" b="1" i="1" smtClean="0"/>
              <a:t>…</a:t>
            </a:r>
            <a:r>
              <a:rPr lang="en-US" i="1" smtClean="0"/>
              <a:t> </a:t>
            </a:r>
          </a:p>
          <a:p>
            <a:pPr marL="0" indent="0">
              <a:buNone/>
            </a:pPr>
            <a:r>
              <a:rPr lang="en-US" i="1" smtClean="0"/>
              <a:t>} </a:t>
            </a:r>
          </a:p>
          <a:p>
            <a:pPr marL="0" indent="0">
              <a:buNone/>
            </a:pPr>
            <a:r>
              <a:rPr lang="en-US" i="1" smtClean="0"/>
              <a:t>… </a:t>
            </a:r>
          </a:p>
          <a:p>
            <a:pPr marL="0" indent="0">
              <a:buNone/>
            </a:pPr>
            <a:r>
              <a:rPr lang="en-US" i="1" smtClean="0"/>
              <a:t>Sinhvien </a:t>
            </a:r>
            <a:r>
              <a:rPr lang="en-US" i="1"/>
              <a:t>sv = new Sinhvien(); </a:t>
            </a:r>
            <a:endParaRPr lang="en-US" i="1" smtClean="0"/>
          </a:p>
          <a:p>
            <a:pPr marL="0" indent="0">
              <a:buNone/>
            </a:pPr>
            <a:r>
              <a:rPr lang="en-US" b="1" i="1" smtClean="0"/>
              <a:t>sv.maSv </a:t>
            </a:r>
            <a:r>
              <a:rPr lang="en-US" b="1" i="1"/>
              <a:t>= “TH0601001”; </a:t>
            </a:r>
            <a:r>
              <a:rPr lang="en-US" i="1" smtClean="0"/>
              <a:t>/* </a:t>
            </a:r>
            <a:r>
              <a:rPr lang="en-US" i="1"/>
              <a:t>Lỗi truy cập </a:t>
            </a:r>
            <a:r>
              <a:rPr lang="en-US" b="1" i="1"/>
              <a:t>thuộc tính private </a:t>
            </a:r>
            <a:endParaRPr lang="en-US" b="1" i="1" smtClean="0"/>
          </a:p>
          <a:p>
            <a:pPr marL="0" indent="0">
              <a:buNone/>
            </a:pPr>
            <a:r>
              <a:rPr lang="en-US" i="1" smtClean="0"/>
              <a:t>				từ </a:t>
            </a:r>
            <a:r>
              <a:rPr lang="en-US" i="1"/>
              <a:t>bên ngoài lớp khai báo */ </a:t>
            </a:r>
            <a:endParaRPr lang="en-US" i="1" smtClean="0"/>
          </a:p>
          <a:p>
            <a:pPr marL="0" indent="0">
              <a:buNone/>
            </a:pPr>
            <a:r>
              <a:rPr lang="en-US" i="1" smtClean="0"/>
              <a:t>Sv.tenSv </a:t>
            </a:r>
            <a:r>
              <a:rPr lang="en-US" i="1"/>
              <a:t>= “Nguyen Van A”; </a:t>
            </a:r>
            <a:endParaRPr lang="en-US" i="1" smtClean="0"/>
          </a:p>
          <a:p>
            <a:pPr marL="0" indent="0">
              <a:buNone/>
            </a:pPr>
            <a:r>
              <a:rPr lang="en-US" b="1" i="1" smtClean="0"/>
              <a:t>…</a:t>
            </a:r>
            <a:endParaRPr lang="en-US" b="1" i="1"/>
          </a:p>
        </p:txBody>
      </p:sp>
    </p:spTree>
    <p:extLst>
      <p:ext uri="{BB962C8B-B14F-4D97-AF65-F5344CB8AC3E}">
        <p14:creationId xmlns:p14="http://schemas.microsoft.com/office/powerpoint/2010/main" val="677221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p:txBody>
          <a:bodyPr>
            <a:normAutofit fontScale="92500" lnSpcReduction="10000"/>
          </a:bodyPr>
          <a:lstStyle/>
          <a:p>
            <a:pPr>
              <a:buClr>
                <a:srgbClr val="7030A0"/>
              </a:buClr>
            </a:pPr>
            <a:r>
              <a:rPr lang="vi-VN" b="1"/>
              <a:t>Khởi tạo (constructor): </a:t>
            </a:r>
            <a:r>
              <a:rPr lang="vi-VN"/>
              <a:t>là một loại phương thức đặc biệt của lớp, dùng để khởi tạo một đối tượng. </a:t>
            </a:r>
            <a:endParaRPr lang="en-US" smtClean="0"/>
          </a:p>
          <a:p>
            <a:pPr marL="0" indent="360363">
              <a:buClr>
                <a:srgbClr val="7030A0"/>
              </a:buClr>
              <a:buNone/>
            </a:pPr>
            <a:r>
              <a:rPr lang="vi-VN" smtClean="0"/>
              <a:t>Dùng </a:t>
            </a:r>
            <a:r>
              <a:rPr lang="vi-VN"/>
              <a:t>để khởi tạo giá trị cho các thuộc tính của đối tượng. </a:t>
            </a:r>
            <a:endParaRPr lang="en-US" smtClean="0"/>
          </a:p>
          <a:p>
            <a:pPr marL="0" indent="360363">
              <a:buClr>
                <a:srgbClr val="7030A0"/>
              </a:buClr>
              <a:buNone/>
            </a:pPr>
            <a:r>
              <a:rPr lang="vi-VN" smtClean="0"/>
              <a:t>Cùng </a:t>
            </a:r>
            <a:r>
              <a:rPr lang="vi-VN"/>
              <a:t>tên với lớp. </a:t>
            </a:r>
            <a:endParaRPr lang="en-US" smtClean="0"/>
          </a:p>
          <a:p>
            <a:pPr marL="0" indent="360363">
              <a:buClr>
                <a:srgbClr val="7030A0"/>
              </a:buClr>
              <a:buNone/>
            </a:pPr>
            <a:r>
              <a:rPr lang="vi-VN" smtClean="0"/>
              <a:t>Không </a:t>
            </a:r>
            <a:r>
              <a:rPr lang="vi-VN"/>
              <a:t>có giá trị trả về. </a:t>
            </a:r>
            <a:endParaRPr lang="en-US" smtClean="0"/>
          </a:p>
          <a:p>
            <a:pPr marL="0" indent="360363">
              <a:buClr>
                <a:srgbClr val="7030A0"/>
              </a:buClr>
              <a:buNone/>
            </a:pPr>
            <a:r>
              <a:rPr lang="vi-VN" smtClean="0"/>
              <a:t>Có </a:t>
            </a:r>
            <a:r>
              <a:rPr lang="vi-VN"/>
              <a:t>thể có tham số hoặc không. </a:t>
            </a:r>
            <a:endParaRPr lang="en-US" smtClean="0"/>
          </a:p>
          <a:p>
            <a:pPr>
              <a:buClr>
                <a:srgbClr val="7030A0"/>
              </a:buClr>
            </a:pPr>
            <a:r>
              <a:rPr lang="vi-VN" b="1" smtClean="0"/>
              <a:t>Lưu </a:t>
            </a:r>
            <a:r>
              <a:rPr lang="vi-VN" b="1"/>
              <a:t>ý:</a:t>
            </a:r>
            <a:r>
              <a:rPr lang="vi-VN"/>
              <a:t> Mỗi lớp sẽ có 1 constructor mặc định (nếu ta không khai báo constructor nào). Ngược lại nếu ta có khai báo 1 constructor khác thì constructor mặc định chỉ dùng được khi khai báo tường minh.</a:t>
            </a:r>
            <a:endParaRPr lang="en-US"/>
          </a:p>
        </p:txBody>
      </p:sp>
    </p:spTree>
    <p:extLst>
      <p:ext uri="{BB962C8B-B14F-4D97-AF65-F5344CB8AC3E}">
        <p14:creationId xmlns:p14="http://schemas.microsoft.com/office/powerpoint/2010/main" val="907659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p:txBody>
          <a:bodyPr/>
          <a:lstStyle/>
          <a:p>
            <a:pPr marL="0" indent="0">
              <a:buNone/>
            </a:pPr>
            <a:r>
              <a:rPr lang="en-US" b="1"/>
              <a:t>Ví dụ 1 </a:t>
            </a:r>
            <a:endParaRPr lang="en-US" b="1" smtClean="0"/>
          </a:p>
          <a:p>
            <a:pPr marL="0" indent="360363">
              <a:buNone/>
            </a:pPr>
            <a:r>
              <a:rPr lang="en-US" b="1" i="1" smtClean="0"/>
              <a:t>class</a:t>
            </a:r>
            <a:r>
              <a:rPr lang="en-US" i="1" smtClean="0"/>
              <a:t> </a:t>
            </a:r>
            <a:r>
              <a:rPr lang="en-US" i="1"/>
              <a:t>Sinhvien { </a:t>
            </a:r>
            <a:endParaRPr lang="en-US" i="1" smtClean="0"/>
          </a:p>
          <a:p>
            <a:pPr marL="0" indent="720725">
              <a:buNone/>
            </a:pPr>
            <a:r>
              <a:rPr lang="en-US" i="1" smtClean="0"/>
              <a:t>… </a:t>
            </a:r>
          </a:p>
          <a:p>
            <a:pPr marL="0" indent="720725">
              <a:buNone/>
            </a:pPr>
            <a:r>
              <a:rPr lang="en-US" i="1" smtClean="0"/>
              <a:t>// </a:t>
            </a:r>
            <a:r>
              <a:rPr lang="en-US" i="1"/>
              <a:t>Không có định nghĩa constructor nào </a:t>
            </a:r>
            <a:endParaRPr lang="en-US" i="1" smtClean="0"/>
          </a:p>
          <a:p>
            <a:pPr marL="0" indent="360363">
              <a:buNone/>
            </a:pPr>
            <a:r>
              <a:rPr lang="en-US" i="1" smtClean="0"/>
              <a:t>} </a:t>
            </a:r>
          </a:p>
          <a:p>
            <a:pPr marL="0" indent="360363">
              <a:buNone/>
            </a:pPr>
            <a:r>
              <a:rPr lang="en-US" i="1" smtClean="0"/>
              <a:t>… </a:t>
            </a:r>
          </a:p>
          <a:p>
            <a:pPr marL="0" indent="360363">
              <a:buNone/>
            </a:pPr>
            <a:r>
              <a:rPr lang="en-US" i="1" smtClean="0"/>
              <a:t>// </a:t>
            </a:r>
            <a:r>
              <a:rPr lang="en-US" i="1"/>
              <a:t>Dùng constructor mặc định Sinhvien </a:t>
            </a:r>
            <a:endParaRPr lang="en-US" i="1" smtClean="0"/>
          </a:p>
          <a:p>
            <a:pPr marL="0" indent="360363">
              <a:buNone/>
            </a:pPr>
            <a:r>
              <a:rPr lang="en-US" i="1" smtClean="0"/>
              <a:t>sv </a:t>
            </a:r>
            <a:r>
              <a:rPr lang="en-US" i="1"/>
              <a:t>= new Sinhvien();</a:t>
            </a:r>
          </a:p>
        </p:txBody>
      </p:sp>
    </p:spTree>
    <p:extLst>
      <p:ext uri="{BB962C8B-B14F-4D97-AF65-F5344CB8AC3E}">
        <p14:creationId xmlns:p14="http://schemas.microsoft.com/office/powerpoint/2010/main" val="2268469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a:xfrm>
            <a:off x="838200" y="1197734"/>
            <a:ext cx="10515600" cy="5383369"/>
          </a:xfrm>
        </p:spPr>
        <p:txBody>
          <a:bodyPr>
            <a:noAutofit/>
          </a:bodyPr>
          <a:lstStyle/>
          <a:p>
            <a:pPr marL="0" indent="0">
              <a:lnSpc>
                <a:spcPct val="50000"/>
              </a:lnSpc>
              <a:spcBef>
                <a:spcPts val="600"/>
              </a:spcBef>
              <a:buNone/>
            </a:pPr>
            <a:r>
              <a:rPr lang="en-US" sz="2400" b="1"/>
              <a:t>Ví dụ 2: </a:t>
            </a:r>
            <a:endParaRPr lang="en-US" sz="2400" b="1" smtClean="0"/>
          </a:p>
          <a:p>
            <a:pPr marL="0" indent="0">
              <a:lnSpc>
                <a:spcPct val="50000"/>
              </a:lnSpc>
              <a:spcBef>
                <a:spcPts val="600"/>
              </a:spcBef>
              <a:buNone/>
            </a:pPr>
            <a:r>
              <a:rPr lang="en-US" sz="2400" b="1" i="1" smtClean="0"/>
              <a:t>class</a:t>
            </a:r>
            <a:r>
              <a:rPr lang="en-US" sz="2400" i="1" smtClean="0"/>
              <a:t> </a:t>
            </a:r>
            <a:r>
              <a:rPr lang="en-US" sz="2400" i="1"/>
              <a:t>Sinhvien </a:t>
            </a:r>
            <a:endParaRPr lang="en-US" sz="2400" i="1" smtClean="0"/>
          </a:p>
          <a:p>
            <a:pPr marL="0" indent="0">
              <a:lnSpc>
                <a:spcPct val="50000"/>
              </a:lnSpc>
              <a:spcBef>
                <a:spcPts val="600"/>
              </a:spcBef>
              <a:buNone/>
            </a:pPr>
            <a:r>
              <a:rPr lang="en-US" sz="2400" i="1" smtClean="0"/>
              <a:t>{ </a:t>
            </a:r>
          </a:p>
          <a:p>
            <a:pPr marL="0" indent="360363">
              <a:lnSpc>
                <a:spcPct val="50000"/>
              </a:lnSpc>
              <a:spcBef>
                <a:spcPts val="600"/>
              </a:spcBef>
              <a:buNone/>
            </a:pPr>
            <a:r>
              <a:rPr lang="en-US" sz="2400" i="1" smtClean="0"/>
              <a:t>… </a:t>
            </a:r>
          </a:p>
          <a:p>
            <a:pPr marL="0" indent="360363">
              <a:lnSpc>
                <a:spcPct val="50000"/>
              </a:lnSpc>
              <a:spcBef>
                <a:spcPts val="600"/>
              </a:spcBef>
              <a:buNone/>
            </a:pPr>
            <a:r>
              <a:rPr lang="en-US" sz="2400" i="1" smtClean="0"/>
              <a:t>// </a:t>
            </a:r>
            <a:r>
              <a:rPr lang="en-US" sz="2400" i="1"/>
              <a:t>không có constructor mặc định </a:t>
            </a:r>
            <a:endParaRPr lang="en-US" sz="2400" i="1" smtClean="0"/>
          </a:p>
          <a:p>
            <a:pPr marL="0" indent="360363">
              <a:lnSpc>
                <a:spcPct val="50000"/>
              </a:lnSpc>
              <a:spcBef>
                <a:spcPts val="600"/>
              </a:spcBef>
              <a:buNone/>
            </a:pPr>
            <a:r>
              <a:rPr lang="en-US" sz="2400" i="1" smtClean="0"/>
              <a:t>Sinhvien</a:t>
            </a:r>
            <a:r>
              <a:rPr lang="en-US" sz="2400" i="1"/>
              <a:t>() {…} </a:t>
            </a:r>
            <a:endParaRPr lang="en-US" sz="2400" i="1" smtClean="0"/>
          </a:p>
          <a:p>
            <a:pPr marL="0" indent="0">
              <a:lnSpc>
                <a:spcPct val="50000"/>
              </a:lnSpc>
              <a:spcBef>
                <a:spcPts val="600"/>
              </a:spcBef>
              <a:buNone/>
            </a:pPr>
            <a:r>
              <a:rPr lang="en-US" sz="2400" i="1" smtClean="0"/>
              <a:t>} </a:t>
            </a:r>
          </a:p>
          <a:p>
            <a:pPr marL="0" indent="0">
              <a:lnSpc>
                <a:spcPct val="50000"/>
              </a:lnSpc>
              <a:spcBef>
                <a:spcPts val="600"/>
              </a:spcBef>
              <a:buNone/>
            </a:pPr>
            <a:r>
              <a:rPr lang="en-US" sz="2400" i="1" smtClean="0"/>
              <a:t>… </a:t>
            </a:r>
          </a:p>
          <a:p>
            <a:pPr marL="0" indent="0">
              <a:lnSpc>
                <a:spcPct val="50000"/>
              </a:lnSpc>
              <a:spcBef>
                <a:spcPts val="600"/>
              </a:spcBef>
              <a:buNone/>
            </a:pPr>
            <a:r>
              <a:rPr lang="en-US" sz="2400" i="1" smtClean="0"/>
              <a:t>Sinhvien </a:t>
            </a:r>
            <a:r>
              <a:rPr lang="en-US" sz="2400" i="1"/>
              <a:t>sv = new Sinhvien(); </a:t>
            </a:r>
            <a:endParaRPr lang="en-US" sz="2400" i="1" smtClean="0"/>
          </a:p>
          <a:p>
            <a:pPr marL="0" indent="0">
              <a:lnSpc>
                <a:spcPct val="50000"/>
              </a:lnSpc>
              <a:spcBef>
                <a:spcPts val="600"/>
              </a:spcBef>
              <a:buNone/>
            </a:pPr>
            <a:r>
              <a:rPr lang="en-US" sz="2400" i="1" smtClean="0"/>
              <a:t>// </a:t>
            </a:r>
            <a:r>
              <a:rPr lang="en-US" sz="2400" i="1"/>
              <a:t>lỗi biên dịch </a:t>
            </a:r>
            <a:endParaRPr lang="en-US" sz="2400" i="1" smtClean="0"/>
          </a:p>
          <a:p>
            <a:pPr marL="0" indent="0">
              <a:lnSpc>
                <a:spcPct val="50000"/>
              </a:lnSpc>
              <a:spcBef>
                <a:spcPts val="600"/>
              </a:spcBef>
              <a:buNone/>
            </a:pPr>
            <a:r>
              <a:rPr lang="en-US" sz="2400" i="1" smtClean="0"/>
              <a:t>class </a:t>
            </a:r>
            <a:r>
              <a:rPr lang="en-US" sz="2400" i="1"/>
              <a:t>Sinhvien </a:t>
            </a:r>
            <a:endParaRPr lang="en-US" sz="2400" i="1" smtClean="0"/>
          </a:p>
          <a:p>
            <a:pPr marL="0" indent="0">
              <a:lnSpc>
                <a:spcPct val="50000"/>
              </a:lnSpc>
              <a:spcBef>
                <a:spcPts val="600"/>
              </a:spcBef>
              <a:buNone/>
            </a:pPr>
            <a:r>
              <a:rPr lang="en-US" sz="2400" i="1" smtClean="0"/>
              <a:t>{ </a:t>
            </a:r>
          </a:p>
          <a:p>
            <a:pPr marL="0" indent="360363">
              <a:lnSpc>
                <a:spcPct val="50000"/>
              </a:lnSpc>
              <a:spcBef>
                <a:spcPts val="600"/>
              </a:spcBef>
              <a:buNone/>
            </a:pPr>
            <a:r>
              <a:rPr lang="en-US" sz="2400" i="1" smtClean="0"/>
              <a:t>… </a:t>
            </a:r>
          </a:p>
          <a:p>
            <a:pPr marL="0" indent="360363">
              <a:lnSpc>
                <a:spcPct val="50000"/>
              </a:lnSpc>
              <a:spcBef>
                <a:spcPts val="600"/>
              </a:spcBef>
              <a:buNone/>
            </a:pPr>
            <a:r>
              <a:rPr lang="en-US" sz="2400" i="1" smtClean="0"/>
              <a:t>// </a:t>
            </a:r>
            <a:r>
              <a:rPr lang="en-US" sz="2400" i="1"/>
              <a:t>khai báo constructor mặc định </a:t>
            </a:r>
            <a:endParaRPr lang="en-US" sz="2400" i="1" smtClean="0"/>
          </a:p>
          <a:p>
            <a:pPr marL="0" indent="360363">
              <a:lnSpc>
                <a:spcPct val="50000"/>
              </a:lnSpc>
              <a:spcBef>
                <a:spcPts val="600"/>
              </a:spcBef>
              <a:buNone/>
            </a:pPr>
            <a:r>
              <a:rPr lang="en-US" sz="2400" i="1" smtClean="0"/>
              <a:t>Sinhvien (){} </a:t>
            </a:r>
          </a:p>
          <a:p>
            <a:pPr marL="0" indent="360363">
              <a:lnSpc>
                <a:spcPct val="50000"/>
              </a:lnSpc>
              <a:spcBef>
                <a:spcPts val="600"/>
              </a:spcBef>
              <a:buNone/>
            </a:pPr>
            <a:r>
              <a:rPr lang="en-US" sz="2400" i="1" smtClean="0"/>
              <a:t>Sinhvien (&lt; các đối số &gt;) </a:t>
            </a:r>
            <a:r>
              <a:rPr lang="en-US" sz="2400" i="1"/>
              <a:t>{…} </a:t>
            </a:r>
            <a:endParaRPr lang="en-US" sz="2400" i="1" smtClean="0"/>
          </a:p>
          <a:p>
            <a:pPr marL="0" indent="0">
              <a:lnSpc>
                <a:spcPct val="50000"/>
              </a:lnSpc>
              <a:spcBef>
                <a:spcPts val="600"/>
              </a:spcBef>
              <a:buNone/>
            </a:pPr>
            <a:r>
              <a:rPr lang="en-US" sz="2400" i="1" smtClean="0"/>
              <a:t>} </a:t>
            </a:r>
          </a:p>
          <a:p>
            <a:pPr marL="0" indent="0">
              <a:lnSpc>
                <a:spcPct val="50000"/>
              </a:lnSpc>
              <a:spcBef>
                <a:spcPts val="600"/>
              </a:spcBef>
              <a:buNone/>
            </a:pPr>
            <a:r>
              <a:rPr lang="en-US" sz="2400" i="1" smtClean="0"/>
              <a:t>… </a:t>
            </a:r>
          </a:p>
          <a:p>
            <a:pPr marL="0" indent="0">
              <a:lnSpc>
                <a:spcPct val="50000"/>
              </a:lnSpc>
              <a:spcBef>
                <a:spcPts val="600"/>
              </a:spcBef>
              <a:buNone/>
            </a:pPr>
            <a:r>
              <a:rPr lang="en-US" sz="2400" i="1" smtClean="0"/>
              <a:t>Sinhvien </a:t>
            </a:r>
            <a:r>
              <a:rPr lang="en-US" sz="2400" i="1"/>
              <a:t>sv = new Sinhvien();</a:t>
            </a:r>
          </a:p>
        </p:txBody>
      </p:sp>
    </p:spTree>
    <p:extLst>
      <p:ext uri="{BB962C8B-B14F-4D97-AF65-F5344CB8AC3E}">
        <p14:creationId xmlns:p14="http://schemas.microsoft.com/office/powerpoint/2010/main" val="4243435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a:xfrm>
            <a:off x="838200" y="1197734"/>
            <a:ext cx="10515600" cy="5215945"/>
          </a:xfrm>
        </p:spPr>
        <p:txBody>
          <a:bodyPr>
            <a:normAutofit fontScale="92500" lnSpcReduction="10000"/>
          </a:bodyPr>
          <a:lstStyle/>
          <a:p>
            <a:pPr marL="0" indent="360363" algn="just">
              <a:buNone/>
            </a:pPr>
            <a:r>
              <a:rPr lang="vi-VN" b="1"/>
              <a:t>Phương thức khai báo chồng (overloading method): </a:t>
            </a:r>
            <a:r>
              <a:rPr lang="vi-VN"/>
              <a:t>Việc khai báo trong một lớp nhiều phương thức có cùng tên nhưng khác tham số (khác kiểu dữ liệu, khác số lượng tham số) gọi là khai báo chồng phương thức. </a:t>
            </a:r>
            <a:endParaRPr lang="en-US" smtClean="0"/>
          </a:p>
          <a:p>
            <a:pPr marL="0" indent="0" algn="just">
              <a:buNone/>
            </a:pPr>
            <a:r>
              <a:rPr lang="vi-VN" b="1" smtClean="0"/>
              <a:t>Ví </a:t>
            </a:r>
            <a:r>
              <a:rPr lang="vi-VN" b="1"/>
              <a:t>dụ: </a:t>
            </a:r>
            <a:r>
              <a:rPr lang="en-US" b="1" smtClean="0"/>
              <a:t>	</a:t>
            </a:r>
            <a:r>
              <a:rPr lang="vi-VN" i="1" smtClean="0"/>
              <a:t>class </a:t>
            </a:r>
            <a:r>
              <a:rPr lang="vi-VN" i="1"/>
              <a:t>Sinhvien </a:t>
            </a:r>
            <a:endParaRPr lang="en-US" i="1" smtClean="0"/>
          </a:p>
          <a:p>
            <a:pPr marL="0" indent="0" algn="just">
              <a:buNone/>
            </a:pPr>
            <a:r>
              <a:rPr lang="vi-VN" i="1" smtClean="0"/>
              <a:t>{ </a:t>
            </a:r>
            <a:r>
              <a:rPr lang="en-US" i="1" smtClean="0"/>
              <a:t>	</a:t>
            </a:r>
            <a:r>
              <a:rPr lang="vi-VN" i="1" smtClean="0"/>
              <a:t>… </a:t>
            </a:r>
            <a:endParaRPr lang="en-US" i="1" smtClean="0"/>
          </a:p>
          <a:p>
            <a:pPr marL="0" indent="0" algn="just">
              <a:buNone/>
            </a:pPr>
            <a:r>
              <a:rPr lang="en-US" i="1" smtClean="0"/>
              <a:t>			</a:t>
            </a:r>
            <a:r>
              <a:rPr lang="vi-VN" b="1" i="1" smtClean="0"/>
              <a:t>public </a:t>
            </a:r>
            <a:r>
              <a:rPr lang="vi-VN" b="1" i="1"/>
              <a:t>void xemThongTinSV() {…} </a:t>
            </a:r>
            <a:endParaRPr lang="en-US" b="1" i="1" smtClean="0"/>
          </a:p>
          <a:p>
            <a:pPr marL="0" indent="0" algn="just">
              <a:buNone/>
            </a:pPr>
            <a:r>
              <a:rPr lang="en-US" b="1" i="1" smtClean="0"/>
              <a:t>		</a:t>
            </a:r>
            <a:r>
              <a:rPr lang="vi-VN" b="1" i="1" smtClean="0"/>
              <a:t>public </a:t>
            </a:r>
            <a:r>
              <a:rPr lang="vi-VN" b="1" i="1"/>
              <a:t>void xemThongTinSV(String psMaSv)</a:t>
            </a:r>
            <a:r>
              <a:rPr lang="vi-VN" i="1"/>
              <a:t> </a:t>
            </a:r>
            <a:endParaRPr lang="en-US" i="1" smtClean="0"/>
          </a:p>
          <a:p>
            <a:pPr marL="0" indent="0" algn="just">
              <a:buNone/>
            </a:pPr>
            <a:r>
              <a:rPr lang="en-US" i="1" smtClean="0"/>
              <a:t>		</a:t>
            </a:r>
            <a:r>
              <a:rPr lang="vi-VN" i="1" smtClean="0"/>
              <a:t>{…} </a:t>
            </a:r>
            <a:endParaRPr lang="en-US" i="1" smtClean="0"/>
          </a:p>
          <a:p>
            <a:pPr marL="0" indent="0" algn="just">
              <a:buNone/>
            </a:pPr>
            <a:r>
              <a:rPr lang="vi-VN" i="1" smtClean="0"/>
              <a:t>}</a:t>
            </a:r>
            <a:endParaRPr lang="en-US" i="1"/>
          </a:p>
        </p:txBody>
      </p:sp>
    </p:spTree>
    <p:extLst>
      <p:ext uri="{BB962C8B-B14F-4D97-AF65-F5344CB8AC3E}">
        <p14:creationId xmlns:p14="http://schemas.microsoft.com/office/powerpoint/2010/main" val="1530059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Lớp và đối tượng trong Java</a:t>
            </a:r>
            <a:r>
              <a:rPr lang="en-US"/>
              <a:t> (tt)</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vi-VN" b="1"/>
              <a:t>Tham chiếu this: </a:t>
            </a:r>
            <a:r>
              <a:rPr lang="vi-VN"/>
              <a:t>là một biến ẩn tồn tại trong tất cả các lớp, </a:t>
            </a:r>
            <a:r>
              <a:rPr lang="vi-VN" b="1"/>
              <a:t>this </a:t>
            </a:r>
            <a:r>
              <a:rPr lang="vi-VN"/>
              <a:t>được sử dụng trong khi chạy và tham khảo đến bản thân lớp chứa nó. </a:t>
            </a:r>
            <a:endParaRPr lang="en-US" smtClean="0"/>
          </a:p>
          <a:p>
            <a:pPr marL="0" indent="0">
              <a:buNone/>
            </a:pPr>
            <a:r>
              <a:rPr lang="vi-VN" b="1" smtClean="0"/>
              <a:t>Ví </a:t>
            </a:r>
            <a:r>
              <a:rPr lang="vi-VN" b="1"/>
              <a:t>dụ: </a:t>
            </a:r>
            <a:r>
              <a:rPr lang="vi-VN" i="1" smtClean="0"/>
              <a:t>class Sinhvien{ </a:t>
            </a:r>
            <a:endParaRPr lang="en-US" i="1" smtClean="0"/>
          </a:p>
          <a:p>
            <a:pPr marL="0" indent="1081088">
              <a:buNone/>
            </a:pPr>
            <a:r>
              <a:rPr lang="vi-VN" i="1" smtClean="0"/>
              <a:t>String </a:t>
            </a:r>
            <a:r>
              <a:rPr lang="vi-VN" i="1"/>
              <a:t>maSv, tenSv, dcLienlac; </a:t>
            </a:r>
            <a:endParaRPr lang="en-US" i="1" smtClean="0"/>
          </a:p>
          <a:p>
            <a:pPr marL="0" indent="1081088">
              <a:buNone/>
            </a:pPr>
            <a:r>
              <a:rPr lang="vi-VN" i="1" smtClean="0"/>
              <a:t>int </a:t>
            </a:r>
            <a:r>
              <a:rPr lang="en-US" i="1" smtClean="0"/>
              <a:t>	</a:t>
            </a:r>
            <a:r>
              <a:rPr lang="vi-VN" i="1" smtClean="0"/>
              <a:t>tuoi</a:t>
            </a:r>
            <a:r>
              <a:rPr lang="vi-VN" i="1"/>
              <a:t>; </a:t>
            </a:r>
            <a:endParaRPr lang="en-US" i="1" smtClean="0"/>
          </a:p>
          <a:p>
            <a:pPr marL="0" indent="1081088">
              <a:buNone/>
            </a:pPr>
            <a:r>
              <a:rPr lang="vi-VN" i="1" smtClean="0"/>
              <a:t>… </a:t>
            </a:r>
            <a:endParaRPr lang="en-US" i="1" smtClean="0"/>
          </a:p>
          <a:p>
            <a:pPr marL="0" indent="1081088">
              <a:buNone/>
            </a:pPr>
            <a:r>
              <a:rPr lang="vi-VN" i="1" smtClean="0"/>
              <a:t>public </a:t>
            </a:r>
            <a:r>
              <a:rPr lang="vi-VN" i="1"/>
              <a:t>void xemThongTinSV() { </a:t>
            </a:r>
            <a:endParaRPr lang="en-US" i="1" smtClean="0"/>
          </a:p>
          <a:p>
            <a:pPr marL="0" indent="1081088">
              <a:buNone/>
            </a:pPr>
            <a:r>
              <a:rPr lang="en-US" i="1" smtClean="0"/>
              <a:t>		</a:t>
            </a:r>
            <a:r>
              <a:rPr lang="vi-VN" i="1" smtClean="0"/>
              <a:t>System.out.println</a:t>
            </a:r>
            <a:r>
              <a:rPr lang="en-US" i="1" smtClean="0"/>
              <a:t> </a:t>
            </a:r>
            <a:r>
              <a:rPr lang="vi-VN" i="1" smtClean="0"/>
              <a:t>(</a:t>
            </a:r>
            <a:r>
              <a:rPr lang="vi-VN" b="1" i="1" smtClean="0"/>
              <a:t>this</a:t>
            </a:r>
            <a:r>
              <a:rPr lang="vi-VN" i="1" smtClean="0"/>
              <a:t>.maSv</a:t>
            </a:r>
            <a:r>
              <a:rPr lang="vi-VN" i="1"/>
              <a:t>); </a:t>
            </a:r>
            <a:endParaRPr lang="en-US" i="1" smtClean="0"/>
          </a:p>
          <a:p>
            <a:pPr marL="0" indent="1081088">
              <a:buNone/>
            </a:pPr>
            <a:r>
              <a:rPr lang="en-US" i="1" smtClean="0"/>
              <a:t>	</a:t>
            </a:r>
            <a:r>
              <a:rPr lang="vi-VN" i="1" smtClean="0"/>
              <a:t>System.out.println</a:t>
            </a:r>
            <a:r>
              <a:rPr lang="en-US" i="1" smtClean="0"/>
              <a:t> </a:t>
            </a:r>
            <a:r>
              <a:rPr lang="vi-VN" i="1" smtClean="0"/>
              <a:t>(</a:t>
            </a:r>
            <a:r>
              <a:rPr lang="vi-VN" b="1" i="1" smtClean="0"/>
              <a:t>this</a:t>
            </a:r>
            <a:r>
              <a:rPr lang="vi-VN" i="1" smtClean="0"/>
              <a:t>.tenSv</a:t>
            </a:r>
            <a:r>
              <a:rPr lang="vi-VN" i="1"/>
              <a:t>); </a:t>
            </a:r>
            <a:endParaRPr lang="en-US" i="1" smtClean="0"/>
          </a:p>
          <a:p>
            <a:pPr marL="0" indent="0">
              <a:buNone/>
            </a:pPr>
            <a:r>
              <a:rPr lang="en-US" i="1" smtClean="0"/>
              <a:t>		</a:t>
            </a:r>
            <a:r>
              <a:rPr lang="vi-VN" i="1" smtClean="0"/>
              <a:t>… </a:t>
            </a:r>
            <a:endParaRPr lang="en-US" i="1" smtClean="0"/>
          </a:p>
          <a:p>
            <a:pPr marL="0" indent="1081088">
              <a:buNone/>
            </a:pPr>
            <a:r>
              <a:rPr lang="vi-VN" i="1" smtClean="0"/>
              <a:t>} </a:t>
            </a:r>
            <a:endParaRPr lang="en-US" i="1" smtClean="0"/>
          </a:p>
          <a:p>
            <a:pPr marL="0" indent="269875">
              <a:buNone/>
            </a:pPr>
            <a:r>
              <a:rPr lang="vi-VN" i="1" smtClean="0"/>
              <a:t>}</a:t>
            </a:r>
            <a:endParaRPr lang="en-US" i="1"/>
          </a:p>
        </p:txBody>
      </p:sp>
    </p:spTree>
    <p:extLst>
      <p:ext uri="{BB962C8B-B14F-4D97-AF65-F5344CB8AC3E}">
        <p14:creationId xmlns:p14="http://schemas.microsoft.com/office/powerpoint/2010/main" val="10434821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đóng gói</a:t>
            </a:r>
            <a:endParaRPr lang="en-US"/>
          </a:p>
        </p:txBody>
      </p:sp>
      <p:sp>
        <p:nvSpPr>
          <p:cNvPr id="3" name="Content Placeholder 2"/>
          <p:cNvSpPr>
            <a:spLocks noGrp="1"/>
          </p:cNvSpPr>
          <p:nvPr>
            <p:ph idx="1"/>
          </p:nvPr>
        </p:nvSpPr>
        <p:spPr/>
        <p:txBody>
          <a:bodyPr/>
          <a:lstStyle/>
          <a:p>
            <a:pPr>
              <a:buClr>
                <a:srgbClr val="7030A0"/>
              </a:buClr>
            </a:pPr>
            <a:r>
              <a:rPr lang="vi-VN" b="1"/>
              <a:t>Đóng gói: </a:t>
            </a:r>
            <a:r>
              <a:rPr lang="vi-VN"/>
              <a:t>nhóm những gì có liên quan với nhau vào thành một và có thể sử dụng một cái tên để gọi. </a:t>
            </a:r>
            <a:endParaRPr lang="en-US" smtClean="0"/>
          </a:p>
          <a:p>
            <a:pPr>
              <a:buClr>
                <a:srgbClr val="7030A0"/>
              </a:buClr>
            </a:pPr>
            <a:r>
              <a:rPr lang="vi-VN" b="1" smtClean="0"/>
              <a:t>Ví </a:t>
            </a:r>
            <a:r>
              <a:rPr lang="vi-VN" b="1"/>
              <a:t>dụ: </a:t>
            </a:r>
            <a:endParaRPr lang="en-US" b="1" smtClean="0"/>
          </a:p>
          <a:p>
            <a:pPr indent="41275">
              <a:buClr>
                <a:srgbClr val="7030A0"/>
              </a:buClr>
              <a:buFont typeface="Wingdings" panose="05000000000000000000" pitchFamily="2" charset="2"/>
              <a:buChar char="ü"/>
            </a:pPr>
            <a:r>
              <a:rPr lang="vi-VN" smtClean="0"/>
              <a:t>Các </a:t>
            </a:r>
            <a:r>
              <a:rPr lang="vi-VN"/>
              <a:t>phương thức đóng gói các câu lệnh. </a:t>
            </a:r>
            <a:endParaRPr lang="en-US" smtClean="0"/>
          </a:p>
          <a:p>
            <a:pPr indent="41275">
              <a:buClr>
                <a:srgbClr val="7030A0"/>
              </a:buClr>
              <a:buFont typeface="Wingdings" panose="05000000000000000000" pitchFamily="2" charset="2"/>
              <a:buChar char="ü"/>
            </a:pPr>
            <a:r>
              <a:rPr lang="vi-VN" smtClean="0"/>
              <a:t>Đối </a:t>
            </a:r>
            <a:r>
              <a:rPr lang="vi-VN"/>
              <a:t>tượng đóng gói dữ liệu và các hành vi/phương thức liên quan. </a:t>
            </a:r>
            <a:endParaRPr lang="en-US"/>
          </a:p>
          <a:p>
            <a:pPr indent="0">
              <a:buClr>
                <a:srgbClr val="7030A0"/>
              </a:buClr>
              <a:buNone/>
            </a:pPr>
            <a:r>
              <a:rPr lang="vi-VN" smtClean="0"/>
              <a:t>(</a:t>
            </a:r>
            <a:r>
              <a:rPr lang="vi-VN"/>
              <a:t>Đối tượng = Dữ liệu + Hành vi/Phương thức)</a:t>
            </a:r>
            <a:endParaRPr lang="en-US"/>
          </a:p>
        </p:txBody>
      </p:sp>
    </p:spTree>
    <p:extLst>
      <p:ext uri="{BB962C8B-B14F-4D97-AF65-F5344CB8AC3E}">
        <p14:creationId xmlns:p14="http://schemas.microsoft.com/office/powerpoint/2010/main" val="379545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Development Kit (JDK)</a:t>
            </a:r>
            <a:endParaRPr lang="en-US"/>
          </a:p>
        </p:txBody>
      </p:sp>
      <p:sp>
        <p:nvSpPr>
          <p:cNvPr id="3" name="Content Placeholder 2"/>
          <p:cNvSpPr>
            <a:spLocks noGrp="1"/>
          </p:cNvSpPr>
          <p:nvPr>
            <p:ph idx="1"/>
          </p:nvPr>
        </p:nvSpPr>
        <p:spPr/>
        <p:txBody>
          <a:bodyPr>
            <a:normAutofit/>
          </a:bodyPr>
          <a:lstStyle/>
          <a:p>
            <a:pPr>
              <a:buClr>
                <a:srgbClr val="7030A0"/>
              </a:buClr>
            </a:pPr>
            <a:r>
              <a:rPr lang="en-US" sz="3400" smtClean="0"/>
              <a:t>Bao gồm</a:t>
            </a:r>
          </a:p>
          <a:p>
            <a:pPr marL="720725" indent="-360363">
              <a:buClr>
                <a:srgbClr val="7030A0"/>
              </a:buClr>
              <a:buFont typeface="Wingdings" panose="05000000000000000000" pitchFamily="2" charset="2"/>
              <a:buChar char="ü"/>
            </a:pPr>
            <a:r>
              <a:rPr lang="vi-VN" sz="3400" smtClean="0"/>
              <a:t>jdb </a:t>
            </a:r>
            <a:r>
              <a:rPr lang="en-US" sz="3400" smtClean="0"/>
              <a:t>		</a:t>
            </a:r>
            <a:r>
              <a:rPr lang="vi-VN" sz="3400" smtClean="0"/>
              <a:t>Bộ gỡ lỗi (java debuger) </a:t>
            </a:r>
            <a:endParaRPr lang="en-US" sz="3400" smtClean="0"/>
          </a:p>
          <a:p>
            <a:pPr marL="720725" indent="-360363">
              <a:buClr>
                <a:srgbClr val="7030A0"/>
              </a:buClr>
              <a:buFont typeface="Wingdings" panose="05000000000000000000" pitchFamily="2" charset="2"/>
              <a:buChar char="ü"/>
            </a:pPr>
            <a:r>
              <a:rPr lang="vi-VN" sz="3400" smtClean="0"/>
              <a:t>javap </a:t>
            </a:r>
            <a:r>
              <a:rPr lang="en-US" sz="3400" smtClean="0"/>
              <a:t>		</a:t>
            </a:r>
            <a:r>
              <a:rPr lang="vi-VN" sz="3400" smtClean="0"/>
              <a:t>Trình dịch ngược bytecode</a:t>
            </a:r>
            <a:endParaRPr lang="en-US" sz="3400"/>
          </a:p>
        </p:txBody>
      </p:sp>
    </p:spTree>
    <p:extLst>
      <p:ext uri="{BB962C8B-B14F-4D97-AF65-F5344CB8AC3E}">
        <p14:creationId xmlns:p14="http://schemas.microsoft.com/office/powerpoint/2010/main" val="3228628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đóng gói</a:t>
            </a:r>
            <a:endParaRPr lang="en-US"/>
          </a:p>
        </p:txBody>
      </p:sp>
      <p:sp>
        <p:nvSpPr>
          <p:cNvPr id="3" name="Content Placeholder 2"/>
          <p:cNvSpPr>
            <a:spLocks noGrp="1"/>
          </p:cNvSpPr>
          <p:nvPr>
            <p:ph idx="1"/>
          </p:nvPr>
        </p:nvSpPr>
        <p:spPr/>
        <p:txBody>
          <a:bodyPr/>
          <a:lstStyle/>
          <a:p>
            <a:pPr marL="0" indent="0">
              <a:buNone/>
            </a:pPr>
            <a:r>
              <a:rPr lang="vi-VN"/>
              <a:t>Đóng gói dùng để che dấu một phần hoặc tất cả thông tin, chi tiết cài đặt bên trong với bên ngoài. </a:t>
            </a:r>
            <a:endParaRPr lang="en-US" smtClean="0"/>
          </a:p>
          <a:p>
            <a:pPr marL="0" indent="0">
              <a:buNone/>
            </a:pPr>
            <a:r>
              <a:rPr lang="vi-VN" b="1" smtClean="0"/>
              <a:t>Ví </a:t>
            </a:r>
            <a:r>
              <a:rPr lang="vi-VN" b="1"/>
              <a:t>dụ: </a:t>
            </a:r>
            <a:r>
              <a:rPr lang="vi-VN"/>
              <a:t>khai báo các lớp thuộc cùng gói trong java </a:t>
            </a:r>
            <a:r>
              <a:rPr lang="vi-VN" b="1" i="1"/>
              <a:t>package</a:t>
            </a:r>
            <a:r>
              <a:rPr lang="vi-VN" i="1"/>
              <a:t> ; // khai báo trước khi khai báo lớp </a:t>
            </a:r>
            <a:endParaRPr lang="en-US" i="1" smtClean="0"/>
          </a:p>
          <a:p>
            <a:pPr marL="0" indent="0">
              <a:buNone/>
            </a:pPr>
            <a:r>
              <a:rPr lang="vi-VN" b="1" i="1" smtClean="0"/>
              <a:t>class</a:t>
            </a:r>
            <a:r>
              <a:rPr lang="vi-VN" i="1" smtClean="0"/>
              <a:t> </a:t>
            </a:r>
            <a:r>
              <a:rPr lang="en-US" i="1" smtClean="0"/>
              <a:t>&lt; tên lớp &gt;</a:t>
            </a:r>
          </a:p>
          <a:p>
            <a:pPr marL="0" indent="0">
              <a:buNone/>
            </a:pPr>
            <a:r>
              <a:rPr lang="vi-VN" i="1" smtClean="0"/>
              <a:t>{ </a:t>
            </a:r>
            <a:endParaRPr lang="en-US" i="1" smtClean="0"/>
          </a:p>
          <a:p>
            <a:pPr marL="0" indent="0">
              <a:buNone/>
            </a:pPr>
            <a:r>
              <a:rPr lang="vi-VN" i="1" smtClean="0"/>
              <a:t>… </a:t>
            </a:r>
            <a:endParaRPr lang="en-US" i="1" smtClean="0"/>
          </a:p>
          <a:p>
            <a:pPr marL="0" indent="0">
              <a:buNone/>
            </a:pPr>
            <a:r>
              <a:rPr lang="vi-VN" i="1" smtClean="0"/>
              <a:t>}</a:t>
            </a:r>
            <a:endParaRPr lang="en-US" i="1"/>
          </a:p>
        </p:txBody>
      </p:sp>
    </p:spTree>
    <p:extLst>
      <p:ext uri="{BB962C8B-B14F-4D97-AF65-F5344CB8AC3E}">
        <p14:creationId xmlns:p14="http://schemas.microsoft.com/office/powerpoint/2010/main" val="2740070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a:t>
            </a:r>
            <a:endParaRPr lang="en-US"/>
          </a:p>
        </p:txBody>
      </p:sp>
      <p:sp>
        <p:nvSpPr>
          <p:cNvPr id="3" name="Content Placeholder 2"/>
          <p:cNvSpPr>
            <a:spLocks noGrp="1"/>
          </p:cNvSpPr>
          <p:nvPr>
            <p:ph idx="1"/>
          </p:nvPr>
        </p:nvSpPr>
        <p:spPr>
          <a:xfrm>
            <a:off x="838200" y="4636394"/>
            <a:ext cx="10515600" cy="1751527"/>
          </a:xfrm>
        </p:spPr>
        <p:txBody>
          <a:bodyPr>
            <a:normAutofit fontScale="77500" lnSpcReduction="20000"/>
          </a:bodyPr>
          <a:lstStyle/>
          <a:p>
            <a:pPr>
              <a:buClr>
                <a:srgbClr val="7030A0"/>
              </a:buClr>
            </a:pPr>
            <a:r>
              <a:rPr lang="vi-VN"/>
              <a:t>Thừa hưởng các thuộc tính và phương thức đã có </a:t>
            </a:r>
            <a:endParaRPr lang="en-US" smtClean="0"/>
          </a:p>
          <a:p>
            <a:pPr>
              <a:buClr>
                <a:srgbClr val="7030A0"/>
              </a:buClr>
            </a:pPr>
            <a:r>
              <a:rPr lang="vi-VN" smtClean="0"/>
              <a:t> </a:t>
            </a:r>
            <a:r>
              <a:rPr lang="vi-VN"/>
              <a:t>Bổ sung, chi tiết hóa cho phù hợp với mục đích sử dụng mới </a:t>
            </a:r>
            <a:endParaRPr lang="en-US" smtClean="0"/>
          </a:p>
          <a:p>
            <a:pPr indent="131763">
              <a:buClr>
                <a:srgbClr val="7030A0"/>
              </a:buClr>
              <a:buFont typeface="Wingdings" panose="05000000000000000000" pitchFamily="2" charset="2"/>
              <a:buChar char="ü"/>
            </a:pPr>
            <a:r>
              <a:rPr lang="vi-VN" smtClean="0"/>
              <a:t> </a:t>
            </a:r>
            <a:r>
              <a:rPr lang="vi-VN"/>
              <a:t>Thuộc tính: thêm mới </a:t>
            </a:r>
            <a:endParaRPr lang="en-US" smtClean="0"/>
          </a:p>
          <a:p>
            <a:pPr indent="131763">
              <a:buClr>
                <a:srgbClr val="7030A0"/>
              </a:buClr>
              <a:buFont typeface="Wingdings" panose="05000000000000000000" pitchFamily="2" charset="2"/>
              <a:buChar char="ü"/>
            </a:pPr>
            <a:r>
              <a:rPr lang="vi-VN" smtClean="0"/>
              <a:t> </a:t>
            </a:r>
            <a:r>
              <a:rPr lang="vi-VN"/>
              <a:t>Phương thức: thêm mới hay hiệu chỉnh</a:t>
            </a:r>
            <a:endParaRPr lang="en-US"/>
          </a:p>
        </p:txBody>
      </p:sp>
      <p:pic>
        <p:nvPicPr>
          <p:cNvPr id="4" name="Picture 3"/>
          <p:cNvPicPr>
            <a:picLocks noChangeAspect="1"/>
          </p:cNvPicPr>
          <p:nvPr/>
        </p:nvPicPr>
        <p:blipFill>
          <a:blip r:embed="rId2"/>
          <a:stretch>
            <a:fillRect/>
          </a:stretch>
        </p:blipFill>
        <p:spPr>
          <a:xfrm>
            <a:off x="1636957" y="1071561"/>
            <a:ext cx="8859323" cy="3273628"/>
          </a:xfrm>
          <a:prstGeom prst="rect">
            <a:avLst/>
          </a:prstGeom>
        </p:spPr>
      </p:pic>
    </p:spTree>
    <p:extLst>
      <p:ext uri="{BB962C8B-B14F-4D97-AF65-F5344CB8AC3E}">
        <p14:creationId xmlns:p14="http://schemas.microsoft.com/office/powerpoint/2010/main" val="3708073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a:t>
            </a:r>
            <a:r>
              <a:rPr lang="en-US"/>
              <a:t>kế </a:t>
            </a:r>
            <a:r>
              <a:rPr lang="en-US" smtClean="0"/>
              <a:t>thừa (tt)</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vi-VN" b="1"/>
              <a:t>Lớp dẫn xuất hay lớp con (SubClass) </a:t>
            </a:r>
            <a:endParaRPr lang="en-US" b="1" smtClean="0"/>
          </a:p>
          <a:p>
            <a:pPr marL="0" indent="0">
              <a:buNone/>
            </a:pPr>
            <a:r>
              <a:rPr lang="vi-VN" b="1" smtClean="0"/>
              <a:t>Lớp </a:t>
            </a:r>
            <a:r>
              <a:rPr lang="vi-VN" b="1"/>
              <a:t>cơ sở hay lớp cha (SuperClass) </a:t>
            </a:r>
            <a:endParaRPr lang="en-US" b="1" smtClean="0"/>
          </a:p>
          <a:p>
            <a:pPr marL="0" indent="0">
              <a:buNone/>
            </a:pPr>
            <a:r>
              <a:rPr lang="vi-VN" smtClean="0"/>
              <a:t>Lớp </a:t>
            </a:r>
            <a:r>
              <a:rPr lang="vi-VN"/>
              <a:t>con có thể kế thừa tất cả hay một phần các thành phần dữ liệu (thuộc tính), phương thức của lớp cha (public, protected, default) </a:t>
            </a:r>
            <a:endParaRPr lang="en-US" smtClean="0"/>
          </a:p>
          <a:p>
            <a:pPr marL="0" indent="0">
              <a:buNone/>
            </a:pPr>
            <a:r>
              <a:rPr lang="vi-VN" smtClean="0"/>
              <a:t>Dùng </a:t>
            </a:r>
            <a:r>
              <a:rPr lang="vi-VN"/>
              <a:t>từ khóa </a:t>
            </a:r>
            <a:r>
              <a:rPr lang="vi-VN" b="1"/>
              <a:t>extends</a:t>
            </a:r>
            <a:r>
              <a:rPr lang="vi-VN"/>
              <a:t>. </a:t>
            </a:r>
            <a:endParaRPr lang="en-US" smtClean="0"/>
          </a:p>
          <a:p>
            <a:pPr marL="0" indent="0">
              <a:buNone/>
            </a:pPr>
            <a:r>
              <a:rPr lang="vi-VN" b="1" smtClean="0"/>
              <a:t>Ví </a:t>
            </a:r>
            <a:r>
              <a:rPr lang="vi-VN" b="1"/>
              <a:t>dụ</a:t>
            </a:r>
            <a:r>
              <a:rPr lang="vi-VN"/>
              <a:t>: </a:t>
            </a:r>
            <a:r>
              <a:rPr lang="vi-VN" i="1"/>
              <a:t>class nguoi { … </a:t>
            </a:r>
            <a:endParaRPr lang="en-US" i="1" smtClean="0"/>
          </a:p>
          <a:p>
            <a:pPr marL="0" indent="360363">
              <a:buNone/>
            </a:pPr>
            <a:r>
              <a:rPr lang="vi-VN" i="1" smtClean="0"/>
              <a:t>} </a:t>
            </a:r>
            <a:endParaRPr lang="en-US" i="1" smtClean="0"/>
          </a:p>
          <a:p>
            <a:pPr marL="0" indent="360363">
              <a:buNone/>
            </a:pPr>
            <a:r>
              <a:rPr lang="vi-VN" i="1" smtClean="0"/>
              <a:t>class </a:t>
            </a:r>
            <a:r>
              <a:rPr lang="vi-VN" i="1"/>
              <a:t>sinhvien </a:t>
            </a:r>
            <a:r>
              <a:rPr lang="vi-VN" b="1" i="1"/>
              <a:t>extends</a:t>
            </a:r>
            <a:r>
              <a:rPr lang="vi-VN" i="1"/>
              <a:t> nguoi { … </a:t>
            </a:r>
            <a:endParaRPr lang="en-US" i="1" smtClean="0"/>
          </a:p>
          <a:p>
            <a:pPr marL="0" indent="360363">
              <a:buNone/>
            </a:pPr>
            <a:r>
              <a:rPr lang="vi-VN" i="1" smtClean="0"/>
              <a:t>} </a:t>
            </a:r>
            <a:endParaRPr lang="en-US" i="1" smtClean="0"/>
          </a:p>
          <a:p>
            <a:pPr marL="0" indent="0">
              <a:buNone/>
            </a:pPr>
            <a:r>
              <a:rPr lang="vi-VN" b="1" smtClean="0"/>
              <a:t>Lưu </a:t>
            </a:r>
            <a:r>
              <a:rPr lang="vi-VN" b="1"/>
              <a:t>ý</a:t>
            </a:r>
            <a:r>
              <a:rPr lang="vi-VN"/>
              <a:t>: default không phải là 1 từ khóa</a:t>
            </a:r>
            <a:endParaRPr lang="en-US"/>
          </a:p>
        </p:txBody>
      </p:sp>
    </p:spTree>
    <p:extLst>
      <p:ext uri="{BB962C8B-B14F-4D97-AF65-F5344CB8AC3E}">
        <p14:creationId xmlns:p14="http://schemas.microsoft.com/office/powerpoint/2010/main" val="2823346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sp>
        <p:nvSpPr>
          <p:cNvPr id="3" name="Content Placeholder 2"/>
          <p:cNvSpPr>
            <a:spLocks noGrp="1"/>
          </p:cNvSpPr>
          <p:nvPr>
            <p:ph idx="1"/>
          </p:nvPr>
        </p:nvSpPr>
        <p:spPr/>
        <p:txBody>
          <a:bodyPr/>
          <a:lstStyle/>
          <a:p>
            <a:pPr>
              <a:buClr>
                <a:srgbClr val="7030A0"/>
              </a:buClr>
            </a:pPr>
            <a:r>
              <a:rPr lang="vi-VN"/>
              <a:t>Phương thức định nghĩa lại (Overriding Method) </a:t>
            </a:r>
            <a:endParaRPr lang="en-US" smtClean="0"/>
          </a:p>
          <a:p>
            <a:pPr indent="41275">
              <a:buClr>
                <a:srgbClr val="7030A0"/>
              </a:buClr>
              <a:buFont typeface="Wingdings" panose="05000000000000000000" pitchFamily="2" charset="2"/>
              <a:buChar char="ü"/>
            </a:pPr>
            <a:r>
              <a:rPr lang="vi-VN" smtClean="0"/>
              <a:t> </a:t>
            </a:r>
            <a:r>
              <a:rPr lang="vi-VN"/>
              <a:t>Được định nghĩa trong lớp con </a:t>
            </a:r>
            <a:endParaRPr lang="en-US" smtClean="0"/>
          </a:p>
          <a:p>
            <a:pPr indent="41275">
              <a:buClr>
                <a:srgbClr val="7030A0"/>
              </a:buClr>
              <a:buFont typeface="Wingdings" panose="05000000000000000000" pitchFamily="2" charset="2"/>
              <a:buChar char="ü"/>
            </a:pPr>
            <a:r>
              <a:rPr lang="vi-VN" smtClean="0"/>
              <a:t>Có </a:t>
            </a:r>
            <a:r>
              <a:rPr lang="vi-VN"/>
              <a:t>tên, kiểu trả về &amp; các đối số giống với phương thức của lớp cha </a:t>
            </a:r>
            <a:endParaRPr lang="en-US" smtClean="0"/>
          </a:p>
          <a:p>
            <a:pPr indent="41275">
              <a:buClr>
                <a:srgbClr val="7030A0"/>
              </a:buClr>
              <a:buFont typeface="Wingdings" panose="05000000000000000000" pitchFamily="2" charset="2"/>
              <a:buChar char="ü"/>
            </a:pPr>
            <a:r>
              <a:rPr lang="vi-VN" smtClean="0"/>
              <a:t>Có </a:t>
            </a:r>
            <a:r>
              <a:rPr lang="vi-VN"/>
              <a:t>kiểu, phạm vi truy cập “lớn hơn” phương thức trong lớp cha</a:t>
            </a:r>
            <a:endParaRPr lang="en-US"/>
          </a:p>
        </p:txBody>
      </p:sp>
      <p:pic>
        <p:nvPicPr>
          <p:cNvPr id="4" name="Picture 3"/>
          <p:cNvPicPr>
            <a:picLocks noChangeAspect="1"/>
          </p:cNvPicPr>
          <p:nvPr/>
        </p:nvPicPr>
        <p:blipFill>
          <a:blip r:embed="rId2"/>
          <a:stretch>
            <a:fillRect/>
          </a:stretch>
        </p:blipFill>
        <p:spPr>
          <a:xfrm>
            <a:off x="1025748" y="4778599"/>
            <a:ext cx="9748595" cy="1398364"/>
          </a:xfrm>
          <a:prstGeom prst="rect">
            <a:avLst/>
          </a:prstGeom>
        </p:spPr>
      </p:pic>
    </p:spTree>
    <p:extLst>
      <p:ext uri="{BB962C8B-B14F-4D97-AF65-F5344CB8AC3E}">
        <p14:creationId xmlns:p14="http://schemas.microsoft.com/office/powerpoint/2010/main" val="3493481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pic>
        <p:nvPicPr>
          <p:cNvPr id="4" name="Content Placeholder 3"/>
          <p:cNvPicPr>
            <a:picLocks noGrp="1" noChangeAspect="1"/>
          </p:cNvPicPr>
          <p:nvPr>
            <p:ph idx="1"/>
          </p:nvPr>
        </p:nvPicPr>
        <p:blipFill>
          <a:blip r:embed="rId2"/>
          <a:stretch>
            <a:fillRect/>
          </a:stretch>
        </p:blipFill>
        <p:spPr>
          <a:xfrm>
            <a:off x="1423181" y="1094704"/>
            <a:ext cx="8094306" cy="5048519"/>
          </a:xfrm>
          <a:prstGeom prst="rect">
            <a:avLst/>
          </a:prstGeom>
        </p:spPr>
      </p:pic>
    </p:spTree>
    <p:extLst>
      <p:ext uri="{BB962C8B-B14F-4D97-AF65-F5344CB8AC3E}">
        <p14:creationId xmlns:p14="http://schemas.microsoft.com/office/powerpoint/2010/main" val="3481761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pic>
        <p:nvPicPr>
          <p:cNvPr id="4" name="Content Placeholder 3"/>
          <p:cNvPicPr>
            <a:picLocks noGrp="1" noChangeAspect="1"/>
          </p:cNvPicPr>
          <p:nvPr>
            <p:ph idx="1"/>
          </p:nvPr>
        </p:nvPicPr>
        <p:blipFill>
          <a:blip r:embed="rId2"/>
          <a:stretch>
            <a:fillRect/>
          </a:stretch>
        </p:blipFill>
        <p:spPr>
          <a:xfrm>
            <a:off x="1365161" y="1194229"/>
            <a:ext cx="8435662" cy="5218007"/>
          </a:xfrm>
          <a:prstGeom prst="rect">
            <a:avLst/>
          </a:prstGeom>
        </p:spPr>
      </p:pic>
    </p:spTree>
    <p:extLst>
      <p:ext uri="{BB962C8B-B14F-4D97-AF65-F5344CB8AC3E}">
        <p14:creationId xmlns:p14="http://schemas.microsoft.com/office/powerpoint/2010/main" val="3312281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sp>
        <p:nvSpPr>
          <p:cNvPr id="3" name="Content Placeholder 2"/>
          <p:cNvSpPr>
            <a:spLocks noGrp="1"/>
          </p:cNvSpPr>
          <p:nvPr>
            <p:ph idx="1"/>
          </p:nvPr>
        </p:nvSpPr>
        <p:spPr>
          <a:xfrm>
            <a:off x="838200" y="1197734"/>
            <a:ext cx="10515600" cy="5318975"/>
          </a:xfrm>
        </p:spPr>
        <p:txBody>
          <a:bodyPr>
            <a:normAutofit fontScale="77500" lnSpcReduction="20000"/>
          </a:bodyPr>
          <a:lstStyle/>
          <a:p>
            <a:pPr algn="just">
              <a:buClr>
                <a:srgbClr val="7030A0"/>
              </a:buClr>
            </a:pPr>
            <a:r>
              <a:rPr lang="vi-VN" b="1"/>
              <a:t>Lớp nội: </a:t>
            </a:r>
            <a:r>
              <a:rPr lang="vi-VN"/>
              <a:t>là lớp được khai báo bên trong 1 lớp khác. Lớp nội thể hiện tính đóng gói cao và có thể truy xuất trực tiếp biến của lớp cha. </a:t>
            </a:r>
            <a:endParaRPr lang="en-US" smtClean="0"/>
          </a:p>
          <a:p>
            <a:pPr marL="0" indent="0" algn="just">
              <a:buNone/>
            </a:pPr>
            <a:r>
              <a:rPr lang="vi-VN" b="1" smtClean="0"/>
              <a:t>Ví </a:t>
            </a:r>
            <a:r>
              <a:rPr lang="vi-VN" b="1"/>
              <a:t>dụ: </a:t>
            </a:r>
            <a:r>
              <a:rPr lang="vi-VN"/>
              <a:t>public class A { </a:t>
            </a:r>
            <a:endParaRPr lang="en-US" smtClean="0"/>
          </a:p>
          <a:p>
            <a:pPr marL="0" indent="1081088" algn="just">
              <a:buNone/>
            </a:pPr>
            <a:r>
              <a:rPr lang="vi-VN" smtClean="0"/>
              <a:t>// </a:t>
            </a:r>
            <a:r>
              <a:rPr lang="vi-VN"/>
              <a:t>… </a:t>
            </a:r>
            <a:endParaRPr lang="en-US" smtClean="0"/>
          </a:p>
          <a:p>
            <a:pPr marL="0" indent="1081088" algn="just">
              <a:buNone/>
            </a:pPr>
            <a:r>
              <a:rPr lang="vi-VN" smtClean="0"/>
              <a:t>int </a:t>
            </a:r>
            <a:r>
              <a:rPr lang="vi-VN"/>
              <a:t>static class B { </a:t>
            </a:r>
            <a:endParaRPr lang="en-US" smtClean="0"/>
          </a:p>
          <a:p>
            <a:pPr marL="0" indent="1081088" algn="just">
              <a:buNone/>
            </a:pPr>
            <a:r>
              <a:rPr lang="vi-VN" smtClean="0"/>
              <a:t>// </a:t>
            </a:r>
            <a:r>
              <a:rPr lang="vi-VN"/>
              <a:t>… </a:t>
            </a:r>
            <a:endParaRPr lang="en-US" smtClean="0"/>
          </a:p>
          <a:p>
            <a:pPr marL="0" indent="1081088" algn="just">
              <a:buNone/>
            </a:pPr>
            <a:r>
              <a:rPr lang="vi-VN" smtClean="0"/>
              <a:t>int </a:t>
            </a:r>
            <a:r>
              <a:rPr lang="vi-VN"/>
              <a:t>public B(int par_1) </a:t>
            </a:r>
            <a:endParaRPr lang="en-US" smtClean="0"/>
          </a:p>
          <a:p>
            <a:pPr marL="0" indent="1081088" algn="just">
              <a:buNone/>
            </a:pPr>
            <a:r>
              <a:rPr lang="vi-VN" smtClean="0"/>
              <a:t>{ </a:t>
            </a:r>
            <a:endParaRPr lang="en-US" smtClean="0"/>
          </a:p>
          <a:p>
            <a:pPr marL="0" indent="0" algn="just">
              <a:buNone/>
            </a:pPr>
            <a:r>
              <a:rPr lang="en-US" smtClean="0"/>
              <a:t>		</a:t>
            </a:r>
            <a:r>
              <a:rPr lang="vi-VN" smtClean="0"/>
              <a:t>field_2 </a:t>
            </a:r>
            <a:r>
              <a:rPr lang="vi-VN"/>
              <a:t>= par_1 + field_1; </a:t>
            </a:r>
            <a:endParaRPr lang="en-US" smtClean="0"/>
          </a:p>
          <a:p>
            <a:pPr marL="0" indent="1081088" algn="just">
              <a:buNone/>
            </a:pPr>
            <a:r>
              <a:rPr lang="vi-VN" smtClean="0"/>
              <a:t>} </a:t>
            </a:r>
            <a:endParaRPr lang="en-US" smtClean="0"/>
          </a:p>
          <a:p>
            <a:pPr marL="0" indent="1081088" algn="just">
              <a:buNone/>
            </a:pPr>
            <a:r>
              <a:rPr lang="vi-VN" smtClean="0"/>
              <a:t>} </a:t>
            </a:r>
            <a:endParaRPr lang="en-US" smtClean="0"/>
          </a:p>
          <a:p>
            <a:pPr marL="0" indent="541338" algn="just">
              <a:buNone/>
            </a:pPr>
            <a:r>
              <a:rPr lang="vi-VN" smtClean="0"/>
              <a:t>}</a:t>
            </a:r>
            <a:endParaRPr lang="en-US"/>
          </a:p>
        </p:txBody>
      </p:sp>
    </p:spTree>
    <p:extLst>
      <p:ext uri="{BB962C8B-B14F-4D97-AF65-F5344CB8AC3E}">
        <p14:creationId xmlns:p14="http://schemas.microsoft.com/office/powerpoint/2010/main" val="2811216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sp>
        <p:nvSpPr>
          <p:cNvPr id="3" name="Content Placeholder 2"/>
          <p:cNvSpPr>
            <a:spLocks noGrp="1"/>
          </p:cNvSpPr>
          <p:nvPr>
            <p:ph idx="1"/>
          </p:nvPr>
        </p:nvSpPr>
        <p:spPr/>
        <p:txBody>
          <a:bodyPr/>
          <a:lstStyle/>
          <a:p>
            <a:pPr>
              <a:buClr>
                <a:srgbClr val="7030A0"/>
              </a:buClr>
            </a:pPr>
            <a:r>
              <a:rPr lang="en-US" b="1"/>
              <a:t>Lớp final</a:t>
            </a:r>
            <a:r>
              <a:rPr lang="en-US"/>
              <a:t>: là lớp không cho phép các lớp khác dẫn xuất từ nó hay lớp final không thể có lớp con. </a:t>
            </a:r>
            <a:endParaRPr lang="en-US" smtClean="0"/>
          </a:p>
          <a:p>
            <a:pPr marL="0" indent="269875">
              <a:buClr>
                <a:srgbClr val="7030A0"/>
              </a:buClr>
              <a:buNone/>
            </a:pPr>
            <a:r>
              <a:rPr lang="en-US" smtClean="0"/>
              <a:t>Định </a:t>
            </a:r>
            <a:r>
              <a:rPr lang="en-US"/>
              <a:t>nghĩa dùng từ khóa </a:t>
            </a:r>
            <a:r>
              <a:rPr lang="en-US" b="1"/>
              <a:t>final</a:t>
            </a:r>
            <a:r>
              <a:rPr lang="en-US"/>
              <a:t> </a:t>
            </a:r>
            <a:endParaRPr lang="en-US" smtClean="0"/>
          </a:p>
          <a:p>
            <a:pPr marL="0" indent="0">
              <a:buClr>
                <a:srgbClr val="7030A0"/>
              </a:buClr>
              <a:buNone/>
            </a:pPr>
            <a:r>
              <a:rPr lang="en-US" i="1" smtClean="0"/>
              <a:t>public </a:t>
            </a:r>
            <a:r>
              <a:rPr lang="en-US" b="1" i="1"/>
              <a:t>final</a:t>
            </a:r>
            <a:r>
              <a:rPr lang="en-US" i="1"/>
              <a:t> class A </a:t>
            </a:r>
            <a:endParaRPr lang="en-US" i="1" smtClean="0"/>
          </a:p>
          <a:p>
            <a:pPr marL="0" indent="0">
              <a:buClr>
                <a:srgbClr val="7030A0"/>
              </a:buClr>
              <a:buNone/>
            </a:pPr>
            <a:r>
              <a:rPr lang="en-US" i="1" smtClean="0"/>
              <a:t>{ </a:t>
            </a:r>
          </a:p>
          <a:p>
            <a:pPr marL="0" indent="0">
              <a:buClr>
                <a:srgbClr val="7030A0"/>
              </a:buClr>
              <a:buNone/>
            </a:pPr>
            <a:r>
              <a:rPr lang="en-US" i="1" smtClean="0"/>
              <a:t>	… </a:t>
            </a:r>
          </a:p>
          <a:p>
            <a:pPr marL="0" indent="0">
              <a:buClr>
                <a:srgbClr val="7030A0"/>
              </a:buClr>
              <a:buNone/>
            </a:pPr>
            <a:r>
              <a:rPr lang="en-US" i="1" smtClean="0"/>
              <a:t>}</a:t>
            </a:r>
            <a:endParaRPr lang="en-US" i="1"/>
          </a:p>
        </p:txBody>
      </p:sp>
    </p:spTree>
    <p:extLst>
      <p:ext uri="{BB962C8B-B14F-4D97-AF65-F5344CB8AC3E}">
        <p14:creationId xmlns:p14="http://schemas.microsoft.com/office/powerpoint/2010/main" val="2979282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kế thừa (tt)</a:t>
            </a:r>
            <a:endParaRPr lang="en-US"/>
          </a:p>
        </p:txBody>
      </p:sp>
      <p:sp>
        <p:nvSpPr>
          <p:cNvPr id="3" name="Content Placeholder 2"/>
          <p:cNvSpPr>
            <a:spLocks noGrp="1"/>
          </p:cNvSpPr>
          <p:nvPr>
            <p:ph idx="1"/>
          </p:nvPr>
        </p:nvSpPr>
        <p:spPr/>
        <p:txBody>
          <a:bodyPr/>
          <a:lstStyle/>
          <a:p>
            <a:pPr>
              <a:buClr>
                <a:srgbClr val="7030A0"/>
              </a:buClr>
            </a:pPr>
            <a:r>
              <a:rPr lang="vi-VN" b="1"/>
              <a:t>Lớp trừu tượng</a:t>
            </a:r>
            <a:r>
              <a:rPr lang="vi-VN"/>
              <a:t>: là lớp dùng để thể hiện sự trừu tượng hóa ớ mức cao. </a:t>
            </a:r>
            <a:endParaRPr lang="en-US" smtClean="0"/>
          </a:p>
          <a:p>
            <a:pPr>
              <a:buClr>
                <a:srgbClr val="7030A0"/>
              </a:buClr>
            </a:pPr>
            <a:r>
              <a:rPr lang="vi-VN" b="1" smtClean="0"/>
              <a:t>Ví </a:t>
            </a:r>
            <a:r>
              <a:rPr lang="vi-VN" b="1"/>
              <a:t>dụ</a:t>
            </a:r>
            <a:r>
              <a:rPr lang="vi-VN"/>
              <a:t>: lớp “Đối tượng hình học”, “Hình 2D”, “Hình 3D” (Ví dụ định nghĩa lớp các đối tượng hình học cơ bản) </a:t>
            </a:r>
            <a:endParaRPr lang="en-US" smtClean="0"/>
          </a:p>
          <a:p>
            <a:pPr>
              <a:buClr>
                <a:srgbClr val="7030A0"/>
              </a:buClr>
            </a:pPr>
            <a:r>
              <a:rPr lang="vi-VN" b="1" smtClean="0"/>
              <a:t>Phương </a:t>
            </a:r>
            <a:r>
              <a:rPr lang="vi-VN" b="1"/>
              <a:t>thức finalize() của lớp Object - protected void finalize()</a:t>
            </a:r>
            <a:r>
              <a:rPr lang="vi-VN"/>
              <a:t>: được “Bộ thu gom rác” gọi tự động khi nhận ra không còn tham chiếu nào đến đối tượng đang xét.</a:t>
            </a:r>
            <a:endParaRPr lang="en-US"/>
          </a:p>
        </p:txBody>
      </p:sp>
    </p:spTree>
    <p:extLst>
      <p:ext uri="{BB962C8B-B14F-4D97-AF65-F5344CB8AC3E}">
        <p14:creationId xmlns:p14="http://schemas.microsoft.com/office/powerpoint/2010/main" val="31324070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a:t>
            </a:r>
            <a:endParaRPr lang="en-US"/>
          </a:p>
        </p:txBody>
      </p:sp>
      <p:sp>
        <p:nvSpPr>
          <p:cNvPr id="3" name="Content Placeholder 2"/>
          <p:cNvSpPr>
            <a:spLocks noGrp="1"/>
          </p:cNvSpPr>
          <p:nvPr>
            <p:ph idx="1"/>
          </p:nvPr>
        </p:nvSpPr>
        <p:spPr>
          <a:xfrm>
            <a:off x="838200" y="1197735"/>
            <a:ext cx="10515600" cy="5280338"/>
          </a:xfrm>
        </p:spPr>
        <p:txBody>
          <a:bodyPr>
            <a:normAutofit fontScale="70000" lnSpcReduction="20000"/>
          </a:bodyPr>
          <a:lstStyle/>
          <a:p>
            <a:pPr marL="0" indent="0">
              <a:buNone/>
            </a:pPr>
            <a:r>
              <a:rPr lang="en-US"/>
              <a:t>Ví dụ: </a:t>
            </a:r>
            <a:endParaRPr lang="en-US" smtClean="0"/>
          </a:p>
          <a:p>
            <a:pPr marL="0" indent="0">
              <a:buNone/>
            </a:pPr>
            <a:r>
              <a:rPr lang="en-US" smtClean="0"/>
              <a:t>class </a:t>
            </a:r>
            <a:r>
              <a:rPr lang="en-US"/>
              <a:t>A_Object { </a:t>
            </a:r>
            <a:endParaRPr lang="en-US" smtClean="0"/>
          </a:p>
          <a:p>
            <a:pPr marL="0" indent="0">
              <a:buNone/>
            </a:pPr>
            <a:r>
              <a:rPr lang="en-US" smtClean="0"/>
              <a:t>// </a:t>
            </a:r>
            <a:r>
              <a:rPr lang="en-US"/>
              <a:t>… </a:t>
            </a:r>
            <a:endParaRPr lang="en-US" smtClean="0"/>
          </a:p>
          <a:p>
            <a:pPr marL="0" indent="0">
              <a:buNone/>
            </a:pPr>
            <a:r>
              <a:rPr lang="en-US" smtClean="0"/>
              <a:t>void </a:t>
            </a:r>
            <a:r>
              <a:rPr lang="en-US"/>
              <a:t>method_1() { </a:t>
            </a:r>
            <a:endParaRPr lang="en-US" smtClean="0"/>
          </a:p>
          <a:p>
            <a:pPr marL="0" indent="0">
              <a:buNone/>
            </a:pPr>
            <a:r>
              <a:rPr lang="en-US" smtClean="0"/>
              <a:t>// </a:t>
            </a:r>
            <a:r>
              <a:rPr lang="en-US"/>
              <a:t>… </a:t>
            </a:r>
            <a:endParaRPr lang="en-US" smtClean="0"/>
          </a:p>
          <a:p>
            <a:pPr marL="0" indent="0">
              <a:buNone/>
            </a:pPr>
            <a:r>
              <a:rPr lang="en-US" smtClean="0"/>
              <a:t>} </a:t>
            </a:r>
          </a:p>
          <a:p>
            <a:pPr marL="0" indent="0">
              <a:buNone/>
            </a:pPr>
            <a:r>
              <a:rPr lang="en-US" smtClean="0"/>
              <a:t>} </a:t>
            </a:r>
          </a:p>
          <a:p>
            <a:pPr marL="0" indent="0">
              <a:buNone/>
            </a:pPr>
            <a:r>
              <a:rPr lang="en-US" smtClean="0"/>
              <a:t>class </a:t>
            </a:r>
            <a:r>
              <a:rPr lang="en-US"/>
              <a:t>B_Object extends A_Object { </a:t>
            </a:r>
            <a:endParaRPr lang="en-US" smtClean="0"/>
          </a:p>
          <a:p>
            <a:pPr marL="0" indent="0">
              <a:buNone/>
            </a:pPr>
            <a:r>
              <a:rPr lang="en-US" smtClean="0"/>
              <a:t>// </a:t>
            </a:r>
            <a:r>
              <a:rPr lang="en-US"/>
              <a:t>… </a:t>
            </a:r>
            <a:endParaRPr lang="en-US" smtClean="0"/>
          </a:p>
          <a:p>
            <a:pPr marL="0" indent="0">
              <a:buNone/>
            </a:pPr>
            <a:r>
              <a:rPr lang="en-US" smtClean="0"/>
              <a:t>void </a:t>
            </a:r>
            <a:r>
              <a:rPr lang="en-US"/>
              <a:t>method_1() { </a:t>
            </a:r>
            <a:endParaRPr lang="en-US" smtClean="0"/>
          </a:p>
          <a:p>
            <a:pPr marL="0" indent="0">
              <a:buNone/>
            </a:pPr>
            <a:r>
              <a:rPr lang="en-US" smtClean="0"/>
              <a:t>// </a:t>
            </a:r>
            <a:r>
              <a:rPr lang="en-US"/>
              <a:t>… </a:t>
            </a:r>
            <a:endParaRPr lang="en-US" smtClean="0"/>
          </a:p>
          <a:p>
            <a:pPr marL="0" indent="0">
              <a:buNone/>
            </a:pPr>
            <a:r>
              <a:rPr lang="en-US" smtClean="0"/>
              <a:t>} </a:t>
            </a:r>
          </a:p>
          <a:p>
            <a:pPr marL="0" indent="0">
              <a:buNone/>
            </a:pPr>
            <a:r>
              <a:rPr lang="en-US" smtClean="0"/>
              <a:t>}</a:t>
            </a:r>
            <a:endParaRPr lang="en-US"/>
          </a:p>
        </p:txBody>
      </p:sp>
    </p:spTree>
    <p:extLst>
      <p:ext uri="{BB962C8B-B14F-4D97-AF65-F5344CB8AC3E}">
        <p14:creationId xmlns:p14="http://schemas.microsoft.com/office/powerpoint/2010/main" val="148844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nghệ Java</a:t>
            </a:r>
            <a:endParaRPr lang="en-US"/>
          </a:p>
        </p:txBody>
      </p:sp>
      <p:sp>
        <p:nvSpPr>
          <p:cNvPr id="3" name="Content Placeholder 2"/>
          <p:cNvSpPr>
            <a:spLocks noGrp="1"/>
          </p:cNvSpPr>
          <p:nvPr>
            <p:ph idx="1"/>
          </p:nvPr>
        </p:nvSpPr>
        <p:spPr/>
        <p:txBody>
          <a:bodyPr/>
          <a:lstStyle/>
          <a:p>
            <a:pPr>
              <a:buClr>
                <a:srgbClr val="7030A0"/>
              </a:buClr>
            </a:pPr>
            <a:r>
              <a:rPr lang="vi-VN" smtClean="0"/>
              <a:t>Công nghệ: </a:t>
            </a:r>
            <a:endParaRPr lang="en-US" smtClean="0"/>
          </a:p>
          <a:p>
            <a:pPr marL="720725" indent="-360363">
              <a:buClr>
                <a:srgbClr val="7030A0"/>
              </a:buClr>
              <a:buFont typeface="Wingdings" panose="05000000000000000000" pitchFamily="2" charset="2"/>
              <a:buChar char="ü"/>
            </a:pPr>
            <a:r>
              <a:rPr lang="vi-VN" smtClean="0"/>
              <a:t> Ngôn ngữ lập trình </a:t>
            </a:r>
            <a:endParaRPr lang="en-US" smtClean="0"/>
          </a:p>
          <a:p>
            <a:pPr marL="720725" indent="-360363">
              <a:buClr>
                <a:srgbClr val="7030A0"/>
              </a:buClr>
              <a:buFont typeface="Wingdings" panose="05000000000000000000" pitchFamily="2" charset="2"/>
              <a:buChar char="ü"/>
            </a:pPr>
            <a:r>
              <a:rPr lang="vi-VN" smtClean="0"/>
              <a:t>Môi trường thực thi và triển khai </a:t>
            </a:r>
            <a:endParaRPr lang="en-US" smtClean="0"/>
          </a:p>
          <a:p>
            <a:pPr marL="720725" indent="-360363">
              <a:buClr>
                <a:srgbClr val="7030A0"/>
              </a:buClr>
              <a:buFont typeface="Wingdings" panose="05000000000000000000" pitchFamily="2" charset="2"/>
              <a:buChar char="ü"/>
            </a:pPr>
            <a:r>
              <a:rPr lang="vi-VN" smtClean="0"/>
              <a:t>Môi trường phát triển </a:t>
            </a:r>
            <a:endParaRPr lang="en-US" smtClean="0"/>
          </a:p>
          <a:p>
            <a:pPr>
              <a:buClr>
                <a:srgbClr val="7030A0"/>
              </a:buClr>
            </a:pPr>
            <a:r>
              <a:rPr lang="vi-VN" smtClean="0"/>
              <a:t>Công nghệ J2SE (Java 2 Standard Edition) </a:t>
            </a:r>
            <a:endParaRPr lang="en-US" smtClean="0"/>
          </a:p>
          <a:p>
            <a:pPr>
              <a:buClr>
                <a:srgbClr val="7030A0"/>
              </a:buClr>
            </a:pPr>
            <a:r>
              <a:rPr lang="vi-VN" smtClean="0"/>
              <a:t>Công nghệ J2EE (Java 2 Enterprise Edition) </a:t>
            </a:r>
            <a:endParaRPr lang="en-US" smtClean="0"/>
          </a:p>
          <a:p>
            <a:pPr>
              <a:buClr>
                <a:srgbClr val="7030A0"/>
              </a:buClr>
            </a:pPr>
            <a:r>
              <a:rPr lang="vi-VN" smtClean="0"/>
              <a:t>Công nghệ J2ME(Java 2 Micro Edition)</a:t>
            </a:r>
            <a:endParaRPr lang="en-US"/>
          </a:p>
        </p:txBody>
      </p:sp>
    </p:spTree>
    <p:extLst>
      <p:ext uri="{BB962C8B-B14F-4D97-AF65-F5344CB8AC3E}">
        <p14:creationId xmlns:p14="http://schemas.microsoft.com/office/powerpoint/2010/main" val="39605900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a:t>
            </a:r>
            <a:endParaRPr lang="en-US"/>
          </a:p>
        </p:txBody>
      </p:sp>
      <p:pic>
        <p:nvPicPr>
          <p:cNvPr id="4" name="Content Placeholder 3"/>
          <p:cNvPicPr>
            <a:picLocks noGrp="1" noChangeAspect="1"/>
          </p:cNvPicPr>
          <p:nvPr>
            <p:ph idx="1"/>
          </p:nvPr>
        </p:nvPicPr>
        <p:blipFill>
          <a:blip r:embed="rId2"/>
          <a:stretch>
            <a:fillRect/>
          </a:stretch>
        </p:blipFill>
        <p:spPr>
          <a:xfrm>
            <a:off x="2045594" y="1229930"/>
            <a:ext cx="8100811" cy="5054960"/>
          </a:xfrm>
          <a:prstGeom prst="rect">
            <a:avLst/>
          </a:prstGeom>
        </p:spPr>
      </p:pic>
    </p:spTree>
    <p:extLst>
      <p:ext uri="{BB962C8B-B14F-4D97-AF65-F5344CB8AC3E}">
        <p14:creationId xmlns:p14="http://schemas.microsoft.com/office/powerpoint/2010/main" val="42840044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a:t>
            </a:r>
            <a:endParaRPr lang="en-US"/>
          </a:p>
        </p:txBody>
      </p:sp>
      <p:sp>
        <p:nvSpPr>
          <p:cNvPr id="3" name="Content Placeholder 2"/>
          <p:cNvSpPr>
            <a:spLocks noGrp="1"/>
          </p:cNvSpPr>
          <p:nvPr>
            <p:ph idx="1"/>
          </p:nvPr>
        </p:nvSpPr>
        <p:spPr>
          <a:xfrm>
            <a:off x="838200" y="1197735"/>
            <a:ext cx="10515600" cy="5125792"/>
          </a:xfrm>
        </p:spPr>
        <p:txBody>
          <a:bodyPr>
            <a:normAutofit fontScale="92500" lnSpcReduction="20000"/>
          </a:bodyPr>
          <a:lstStyle/>
          <a:p>
            <a:pPr algn="just">
              <a:buClr>
                <a:srgbClr val="7030A0"/>
              </a:buClr>
            </a:pPr>
            <a:r>
              <a:rPr lang="vi-VN"/>
              <a:t>Interface: giao tiếp của một lớp, là phần đặc tả (không có phần cài đặt cụ thể) của lớp, nó chứa các khai báo phương thức và thuộc tính để bên ngoài có thể truy xuất được. (java, C#, </a:t>
            </a:r>
            <a:r>
              <a:rPr lang="vi-VN"/>
              <a:t>…) </a:t>
            </a:r>
            <a:endParaRPr lang="en-US" smtClean="0"/>
          </a:p>
          <a:p>
            <a:pPr marL="631825" indent="-361950" algn="just">
              <a:buClr>
                <a:srgbClr val="7030A0"/>
              </a:buClr>
              <a:buFont typeface="Wingdings" panose="05000000000000000000" pitchFamily="2" charset="2"/>
              <a:buChar char="ü"/>
            </a:pPr>
            <a:r>
              <a:rPr lang="vi-VN" smtClean="0"/>
              <a:t>Lớp </a:t>
            </a:r>
            <a:r>
              <a:rPr lang="vi-VN"/>
              <a:t>sẽ cài đặt các phương thức trong interface</a:t>
            </a:r>
            <a:r>
              <a:rPr lang="vi-VN"/>
              <a:t>. </a:t>
            </a:r>
            <a:endParaRPr lang="en-US" smtClean="0"/>
          </a:p>
          <a:p>
            <a:pPr marL="631825" indent="-361950" algn="just">
              <a:buClr>
                <a:srgbClr val="7030A0"/>
              </a:buClr>
              <a:buFont typeface="Wingdings" panose="05000000000000000000" pitchFamily="2" charset="2"/>
              <a:buChar char="ü"/>
            </a:pPr>
            <a:r>
              <a:rPr lang="vi-VN" smtClean="0"/>
              <a:t>Trong </a:t>
            </a:r>
            <a:r>
              <a:rPr lang="vi-VN"/>
              <a:t>lập trình hiện đại các đối tượng không đưa ra cách truy cập cho một lớp, thay vào đó cung cấp các interface. Người lập trình dựa vào interface để gọi các dịch vụ mà lớp cung cấp</a:t>
            </a:r>
            <a:r>
              <a:rPr lang="vi-VN"/>
              <a:t>. </a:t>
            </a:r>
            <a:endParaRPr lang="en-US" smtClean="0"/>
          </a:p>
          <a:p>
            <a:pPr marL="631825" indent="-361950" algn="just">
              <a:buClr>
                <a:srgbClr val="7030A0"/>
              </a:buClr>
              <a:buFont typeface="Wingdings" panose="05000000000000000000" pitchFamily="2" charset="2"/>
              <a:buChar char="ü"/>
            </a:pPr>
            <a:r>
              <a:rPr lang="vi-VN" smtClean="0"/>
              <a:t>Thuộc </a:t>
            </a:r>
            <a:r>
              <a:rPr lang="vi-VN"/>
              <a:t>tính của interface là các hằng và các phương thức của giao tiếp là trừu tượng (mặc dù không có từ khóa abstract).</a:t>
            </a:r>
            <a:endParaRPr lang="en-US"/>
          </a:p>
        </p:txBody>
      </p:sp>
    </p:spTree>
    <p:extLst>
      <p:ext uri="{BB962C8B-B14F-4D97-AF65-F5344CB8AC3E}">
        <p14:creationId xmlns:p14="http://schemas.microsoft.com/office/powerpoint/2010/main" val="1484184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a:t>
            </a:r>
            <a:r>
              <a:rPr lang="en-US"/>
              <a:t>tiếp </a:t>
            </a:r>
            <a:r>
              <a:rPr lang="en-US" smtClean="0"/>
              <a:t>– Interface (tt)</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a:solidFill>
                  <a:srgbClr val="FF0000"/>
                </a:solidFill>
              </a:rPr>
              <a:t>Ví dụ</a:t>
            </a:r>
            <a:r>
              <a:rPr lang="en-US" b="1">
                <a:solidFill>
                  <a:srgbClr val="FF0000"/>
                </a:solidFill>
              </a:rPr>
              <a:t>: </a:t>
            </a:r>
            <a:endParaRPr lang="en-US" b="1" smtClean="0">
              <a:solidFill>
                <a:srgbClr val="FF0000"/>
              </a:solidFill>
            </a:endParaRPr>
          </a:p>
          <a:p>
            <a:pPr marL="0" indent="0">
              <a:buNone/>
            </a:pPr>
            <a:r>
              <a:rPr lang="en-US" i="1" smtClean="0"/>
              <a:t>// </a:t>
            </a:r>
            <a:r>
              <a:rPr lang="en-US" i="1"/>
              <a:t>Định nghĩa một interface Shape trong tập tin shape.java public interface </a:t>
            </a:r>
            <a:r>
              <a:rPr lang="en-US" i="1"/>
              <a:t>Shape </a:t>
            </a:r>
            <a:endParaRPr lang="en-US" i="1" smtClean="0"/>
          </a:p>
          <a:p>
            <a:pPr marL="0" indent="0">
              <a:buNone/>
            </a:pPr>
            <a:r>
              <a:rPr lang="en-US" i="1" smtClean="0"/>
              <a:t>{ </a:t>
            </a:r>
          </a:p>
          <a:p>
            <a:pPr marL="0" indent="360363">
              <a:buNone/>
            </a:pPr>
            <a:r>
              <a:rPr lang="en-US" i="1" smtClean="0"/>
              <a:t>// </a:t>
            </a:r>
            <a:r>
              <a:rPr lang="en-US" i="1"/>
              <a:t>Tính diện </a:t>
            </a:r>
            <a:r>
              <a:rPr lang="en-US" i="1"/>
              <a:t>tích </a:t>
            </a:r>
            <a:endParaRPr lang="en-US" i="1" smtClean="0"/>
          </a:p>
          <a:p>
            <a:pPr marL="0" indent="360363">
              <a:buNone/>
            </a:pPr>
            <a:r>
              <a:rPr lang="en-US" i="1" smtClean="0"/>
              <a:t>public </a:t>
            </a:r>
            <a:r>
              <a:rPr lang="en-US" i="1"/>
              <a:t>abstract double area</a:t>
            </a:r>
            <a:r>
              <a:rPr lang="en-US" i="1"/>
              <a:t>(); </a:t>
            </a:r>
            <a:endParaRPr lang="en-US" i="1" smtClean="0"/>
          </a:p>
          <a:p>
            <a:pPr marL="0" indent="360363">
              <a:buNone/>
            </a:pPr>
            <a:r>
              <a:rPr lang="en-US" i="1" smtClean="0"/>
              <a:t>// </a:t>
            </a:r>
            <a:r>
              <a:rPr lang="en-US" i="1"/>
              <a:t>Tính thể </a:t>
            </a:r>
            <a:r>
              <a:rPr lang="en-US" i="1"/>
              <a:t>tích </a:t>
            </a:r>
            <a:endParaRPr lang="en-US" i="1" smtClean="0"/>
          </a:p>
          <a:p>
            <a:pPr marL="0" indent="360363">
              <a:buNone/>
            </a:pPr>
            <a:r>
              <a:rPr lang="en-US" i="1" smtClean="0"/>
              <a:t>public </a:t>
            </a:r>
            <a:r>
              <a:rPr lang="en-US" i="1"/>
              <a:t>abstract double volume</a:t>
            </a:r>
            <a:r>
              <a:rPr lang="en-US" i="1"/>
              <a:t>(); </a:t>
            </a:r>
            <a:endParaRPr lang="en-US" i="1" smtClean="0"/>
          </a:p>
          <a:p>
            <a:pPr marL="0" indent="360363">
              <a:buNone/>
            </a:pPr>
            <a:r>
              <a:rPr lang="en-US" i="1" smtClean="0"/>
              <a:t>// </a:t>
            </a:r>
            <a:r>
              <a:rPr lang="en-US" i="1"/>
              <a:t>trả về tên của </a:t>
            </a:r>
            <a:r>
              <a:rPr lang="en-US" i="1"/>
              <a:t>shape </a:t>
            </a:r>
            <a:endParaRPr lang="en-US" i="1" smtClean="0"/>
          </a:p>
          <a:p>
            <a:pPr marL="0" indent="360363">
              <a:buNone/>
            </a:pPr>
            <a:r>
              <a:rPr lang="en-US" i="1" smtClean="0"/>
              <a:t>public </a:t>
            </a:r>
            <a:r>
              <a:rPr lang="en-US" i="1"/>
              <a:t>abstract String getName</a:t>
            </a:r>
            <a:r>
              <a:rPr lang="en-US" i="1"/>
              <a:t>(); </a:t>
            </a:r>
            <a:endParaRPr lang="en-US" i="1" smtClean="0"/>
          </a:p>
          <a:p>
            <a:pPr marL="0" indent="0">
              <a:buNone/>
            </a:pPr>
            <a:r>
              <a:rPr lang="en-US" i="1" smtClean="0"/>
              <a:t>}</a:t>
            </a:r>
            <a:endParaRPr lang="en-US" i="1"/>
          </a:p>
        </p:txBody>
      </p:sp>
    </p:spTree>
    <p:extLst>
      <p:ext uri="{BB962C8B-B14F-4D97-AF65-F5344CB8AC3E}">
        <p14:creationId xmlns:p14="http://schemas.microsoft.com/office/powerpoint/2010/main" val="3705552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 (tt)</a:t>
            </a:r>
          </a:p>
        </p:txBody>
      </p:sp>
      <p:sp>
        <p:nvSpPr>
          <p:cNvPr id="3" name="Content Placeholder 2"/>
          <p:cNvSpPr>
            <a:spLocks noGrp="1"/>
          </p:cNvSpPr>
          <p:nvPr>
            <p:ph idx="1"/>
          </p:nvPr>
        </p:nvSpPr>
        <p:spPr/>
        <p:txBody>
          <a:bodyPr>
            <a:normAutofit fontScale="62500" lnSpcReduction="20000"/>
          </a:bodyPr>
          <a:lstStyle/>
          <a:p>
            <a:pPr marL="0" indent="0">
              <a:buNone/>
            </a:pPr>
            <a:r>
              <a:rPr lang="en-US"/>
              <a:t>// </a:t>
            </a:r>
            <a:r>
              <a:rPr lang="en-US" b="1"/>
              <a:t>Lớp Point cài đặt/hiện thực interface tên shape</a:t>
            </a:r>
            <a:r>
              <a:rPr lang="en-US" b="1"/>
              <a:t>.</a:t>
            </a:r>
            <a:r>
              <a:rPr lang="en-US"/>
              <a:t> </a:t>
            </a:r>
            <a:endParaRPr lang="en-US" smtClean="0"/>
          </a:p>
          <a:p>
            <a:pPr marL="0" indent="0">
              <a:buNone/>
            </a:pPr>
            <a:r>
              <a:rPr lang="en-US" i="1" smtClean="0"/>
              <a:t>// </a:t>
            </a:r>
            <a:r>
              <a:rPr lang="en-US" i="1"/>
              <a:t>Định nghĩa lớp Point trong tập tin </a:t>
            </a:r>
            <a:r>
              <a:rPr lang="en-US" i="1"/>
              <a:t>Point.java </a:t>
            </a:r>
            <a:endParaRPr lang="en-US" i="1" smtClean="0"/>
          </a:p>
          <a:p>
            <a:pPr marL="0" indent="0">
              <a:buNone/>
            </a:pPr>
            <a:r>
              <a:rPr lang="en-US" i="1" smtClean="0"/>
              <a:t>public </a:t>
            </a:r>
            <a:r>
              <a:rPr lang="en-US" i="1"/>
              <a:t>class Point extends Object implements </a:t>
            </a:r>
            <a:r>
              <a:rPr lang="en-US" i="1"/>
              <a:t>Shape </a:t>
            </a:r>
            <a:r>
              <a:rPr lang="en-US" i="1" smtClean="0"/>
              <a:t>{ </a:t>
            </a:r>
          </a:p>
          <a:p>
            <a:pPr marL="0" indent="180975">
              <a:buNone/>
            </a:pPr>
            <a:r>
              <a:rPr lang="en-US" i="1" smtClean="0"/>
              <a:t>protected </a:t>
            </a:r>
            <a:r>
              <a:rPr lang="en-US" i="1"/>
              <a:t>int x, y</a:t>
            </a:r>
            <a:r>
              <a:rPr lang="en-US" i="1"/>
              <a:t>; </a:t>
            </a:r>
            <a:endParaRPr lang="en-US" i="1" smtClean="0"/>
          </a:p>
          <a:p>
            <a:pPr marL="0" indent="180975">
              <a:buNone/>
            </a:pPr>
            <a:r>
              <a:rPr lang="en-US" i="1" smtClean="0"/>
              <a:t>// </a:t>
            </a:r>
            <a:r>
              <a:rPr lang="en-US" i="1"/>
              <a:t>Tọa độ x, y của 1 </a:t>
            </a:r>
            <a:r>
              <a:rPr lang="en-US" i="1"/>
              <a:t>điểm </a:t>
            </a:r>
            <a:endParaRPr lang="en-US" i="1" smtClean="0"/>
          </a:p>
          <a:p>
            <a:pPr marL="0" indent="180975">
              <a:buNone/>
            </a:pPr>
            <a:r>
              <a:rPr lang="en-US" i="1" smtClean="0"/>
              <a:t>// </a:t>
            </a:r>
            <a:r>
              <a:rPr lang="en-US" i="1"/>
              <a:t>constructor không tham số</a:t>
            </a:r>
            <a:r>
              <a:rPr lang="en-US" i="1"/>
              <a:t>. </a:t>
            </a:r>
            <a:endParaRPr lang="en-US" i="1" smtClean="0"/>
          </a:p>
          <a:p>
            <a:pPr marL="0" indent="180975">
              <a:buNone/>
            </a:pPr>
            <a:r>
              <a:rPr lang="en-US" i="1" smtClean="0"/>
              <a:t>public </a:t>
            </a:r>
            <a:r>
              <a:rPr lang="en-US" i="1"/>
              <a:t>Point</a:t>
            </a:r>
            <a:r>
              <a:rPr lang="en-US" i="1"/>
              <a:t>() </a:t>
            </a:r>
            <a:r>
              <a:rPr lang="en-US" i="1" smtClean="0"/>
              <a:t>{ </a:t>
            </a:r>
          </a:p>
          <a:p>
            <a:pPr marL="0" indent="180975">
              <a:buNone/>
            </a:pPr>
            <a:r>
              <a:rPr lang="en-US" i="1" smtClean="0"/>
              <a:t>		setPoint</a:t>
            </a:r>
            <a:r>
              <a:rPr lang="en-US" i="1"/>
              <a:t>( 0, 0 </a:t>
            </a:r>
            <a:r>
              <a:rPr lang="en-US" i="1"/>
              <a:t>); </a:t>
            </a:r>
            <a:endParaRPr lang="en-US" i="1" smtClean="0"/>
          </a:p>
          <a:p>
            <a:pPr marL="0" indent="180975">
              <a:buNone/>
            </a:pPr>
            <a:r>
              <a:rPr lang="en-US" i="1" smtClean="0"/>
              <a:t>} </a:t>
            </a:r>
          </a:p>
          <a:p>
            <a:pPr marL="0" indent="180975">
              <a:buNone/>
            </a:pPr>
            <a:r>
              <a:rPr lang="en-US" i="1" smtClean="0"/>
              <a:t>// </a:t>
            </a:r>
            <a:r>
              <a:rPr lang="en-US" i="1"/>
              <a:t>constructor có tham số</a:t>
            </a:r>
            <a:r>
              <a:rPr lang="en-US" i="1"/>
              <a:t>. </a:t>
            </a:r>
            <a:endParaRPr lang="en-US" i="1" smtClean="0"/>
          </a:p>
          <a:p>
            <a:pPr marL="0" indent="180975">
              <a:buNone/>
            </a:pPr>
            <a:r>
              <a:rPr lang="en-US" i="1" smtClean="0"/>
              <a:t>public </a:t>
            </a:r>
            <a:r>
              <a:rPr lang="en-US" i="1"/>
              <a:t>Point(int xCoordinate, int yCoordinate) </a:t>
            </a:r>
            <a:r>
              <a:rPr lang="en-US" i="1"/>
              <a:t>{ </a:t>
            </a:r>
            <a:endParaRPr lang="en-US" i="1" smtClean="0"/>
          </a:p>
          <a:p>
            <a:pPr marL="0" indent="180975">
              <a:buNone/>
            </a:pPr>
            <a:r>
              <a:rPr lang="en-US" i="1" smtClean="0"/>
              <a:t>setPoint</a:t>
            </a:r>
            <a:r>
              <a:rPr lang="en-US" i="1"/>
              <a:t>( xCoordinate, yCoordinate </a:t>
            </a:r>
            <a:r>
              <a:rPr lang="en-US" i="1"/>
              <a:t>); </a:t>
            </a:r>
            <a:endParaRPr lang="en-US" i="1" smtClean="0"/>
          </a:p>
          <a:p>
            <a:pPr marL="0" indent="180975">
              <a:buNone/>
            </a:pPr>
            <a:r>
              <a:rPr lang="en-US" i="1" smtClean="0"/>
              <a:t>}</a:t>
            </a:r>
            <a:endParaRPr lang="en-US" i="1"/>
          </a:p>
        </p:txBody>
      </p:sp>
    </p:spTree>
    <p:extLst>
      <p:ext uri="{BB962C8B-B14F-4D97-AF65-F5344CB8AC3E}">
        <p14:creationId xmlns:p14="http://schemas.microsoft.com/office/powerpoint/2010/main" val="453938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 (tt)</a:t>
            </a:r>
          </a:p>
        </p:txBody>
      </p:sp>
      <p:sp>
        <p:nvSpPr>
          <p:cNvPr id="3" name="Content Placeholder 2"/>
          <p:cNvSpPr>
            <a:spLocks noGrp="1"/>
          </p:cNvSpPr>
          <p:nvPr>
            <p:ph idx="1"/>
          </p:nvPr>
        </p:nvSpPr>
        <p:spPr/>
        <p:txBody>
          <a:bodyPr>
            <a:normAutofit fontScale="62500" lnSpcReduction="20000"/>
          </a:bodyPr>
          <a:lstStyle/>
          <a:p>
            <a:pPr marL="0" indent="0">
              <a:buNone/>
            </a:pPr>
            <a:r>
              <a:rPr lang="en-US" i="1"/>
              <a:t>// gán tọa độ x, y cho 1 </a:t>
            </a:r>
            <a:r>
              <a:rPr lang="en-US" i="1"/>
              <a:t>điểm </a:t>
            </a:r>
            <a:endParaRPr lang="en-US" i="1" smtClean="0"/>
          </a:p>
          <a:p>
            <a:pPr marL="0" indent="0">
              <a:buNone/>
            </a:pPr>
            <a:r>
              <a:rPr lang="en-US" i="1" smtClean="0"/>
              <a:t>public void </a:t>
            </a:r>
            <a:r>
              <a:rPr lang="en-US" i="1"/>
              <a:t>setPoint( int xCoordinate, int yCoordinate ) </a:t>
            </a:r>
            <a:r>
              <a:rPr lang="en-US" i="1"/>
              <a:t>{ </a:t>
            </a:r>
            <a:endParaRPr lang="en-US" i="1" smtClean="0"/>
          </a:p>
          <a:p>
            <a:pPr marL="0" indent="720725">
              <a:buNone/>
            </a:pPr>
            <a:r>
              <a:rPr lang="en-US" i="1" smtClean="0"/>
              <a:t>	x </a:t>
            </a:r>
            <a:r>
              <a:rPr lang="en-US" i="1"/>
              <a:t>= xCoordinate</a:t>
            </a:r>
            <a:r>
              <a:rPr lang="en-US" i="1"/>
              <a:t>; </a:t>
            </a:r>
            <a:endParaRPr lang="en-US" i="1" smtClean="0"/>
          </a:p>
          <a:p>
            <a:pPr marL="0" indent="720725">
              <a:buNone/>
            </a:pPr>
            <a:r>
              <a:rPr lang="en-US" i="1" smtClean="0"/>
              <a:t>	y </a:t>
            </a:r>
            <a:r>
              <a:rPr lang="en-US" i="1"/>
              <a:t>= yCoordinate</a:t>
            </a:r>
            <a:r>
              <a:rPr lang="en-US" i="1"/>
              <a:t>; </a:t>
            </a:r>
            <a:endParaRPr lang="en-US" i="1" smtClean="0"/>
          </a:p>
          <a:p>
            <a:pPr marL="0" indent="0">
              <a:buNone/>
            </a:pPr>
            <a:r>
              <a:rPr lang="en-US" i="1" smtClean="0"/>
              <a:t>} </a:t>
            </a:r>
          </a:p>
          <a:p>
            <a:pPr marL="0" indent="0">
              <a:buNone/>
            </a:pPr>
            <a:r>
              <a:rPr lang="en-US" i="1" smtClean="0"/>
              <a:t>// </a:t>
            </a:r>
            <a:r>
              <a:rPr lang="en-US" i="1"/>
              <a:t>lấy tọa độ x của 1 </a:t>
            </a:r>
            <a:r>
              <a:rPr lang="en-US" i="1"/>
              <a:t>điểm </a:t>
            </a:r>
            <a:endParaRPr lang="en-US" i="1" smtClean="0"/>
          </a:p>
          <a:p>
            <a:pPr marL="0" indent="0">
              <a:buNone/>
            </a:pPr>
            <a:r>
              <a:rPr lang="en-US" i="1" smtClean="0"/>
              <a:t>public </a:t>
            </a:r>
            <a:r>
              <a:rPr lang="en-US" i="1"/>
              <a:t>int getX() </a:t>
            </a:r>
            <a:r>
              <a:rPr lang="en-US" i="1"/>
              <a:t>{ </a:t>
            </a:r>
            <a:endParaRPr lang="en-US" i="1" smtClean="0"/>
          </a:p>
          <a:p>
            <a:pPr marL="0" indent="0">
              <a:buNone/>
            </a:pPr>
            <a:r>
              <a:rPr lang="en-US" i="1" smtClean="0"/>
              <a:t>	return </a:t>
            </a:r>
            <a:r>
              <a:rPr lang="en-US" i="1"/>
              <a:t>x</a:t>
            </a:r>
            <a:r>
              <a:rPr lang="en-US" i="1"/>
              <a:t>; </a:t>
            </a:r>
            <a:endParaRPr lang="en-US" i="1" smtClean="0"/>
          </a:p>
          <a:p>
            <a:pPr marL="0" indent="0">
              <a:buNone/>
            </a:pPr>
            <a:r>
              <a:rPr lang="en-US" i="1" smtClean="0"/>
              <a:t>} </a:t>
            </a:r>
          </a:p>
          <a:p>
            <a:pPr marL="0" indent="0">
              <a:buNone/>
            </a:pPr>
            <a:r>
              <a:rPr lang="en-US" i="1" smtClean="0"/>
              <a:t>// </a:t>
            </a:r>
            <a:r>
              <a:rPr lang="en-US" i="1"/>
              <a:t>lấy tọa độ y của 1 </a:t>
            </a:r>
            <a:r>
              <a:rPr lang="en-US" i="1"/>
              <a:t>điểm </a:t>
            </a:r>
            <a:endParaRPr lang="en-US" i="1" smtClean="0"/>
          </a:p>
          <a:p>
            <a:pPr marL="0" indent="0">
              <a:buNone/>
            </a:pPr>
            <a:r>
              <a:rPr lang="en-US" i="1" smtClean="0"/>
              <a:t>public </a:t>
            </a:r>
            <a:r>
              <a:rPr lang="en-US" i="1"/>
              <a:t>int getY() </a:t>
            </a:r>
            <a:r>
              <a:rPr lang="en-US" i="1"/>
              <a:t>{ </a:t>
            </a:r>
            <a:endParaRPr lang="en-US" i="1" smtClean="0"/>
          </a:p>
          <a:p>
            <a:pPr marL="0" indent="0">
              <a:buNone/>
            </a:pPr>
            <a:r>
              <a:rPr lang="en-US" i="1" smtClean="0"/>
              <a:t>	return y;</a:t>
            </a:r>
          </a:p>
          <a:p>
            <a:pPr marL="0" indent="0">
              <a:buNone/>
            </a:pPr>
            <a:r>
              <a:rPr lang="en-US" i="1" smtClean="0"/>
              <a:t>}</a:t>
            </a:r>
            <a:endParaRPr lang="en-US" i="1"/>
          </a:p>
        </p:txBody>
      </p:sp>
    </p:spTree>
    <p:extLst>
      <p:ext uri="{BB962C8B-B14F-4D97-AF65-F5344CB8AC3E}">
        <p14:creationId xmlns:p14="http://schemas.microsoft.com/office/powerpoint/2010/main" val="34603528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 (tt)</a:t>
            </a:r>
          </a:p>
        </p:txBody>
      </p:sp>
      <p:sp>
        <p:nvSpPr>
          <p:cNvPr id="3" name="Content Placeholder 2"/>
          <p:cNvSpPr>
            <a:spLocks noGrp="1"/>
          </p:cNvSpPr>
          <p:nvPr>
            <p:ph idx="1"/>
          </p:nvPr>
        </p:nvSpPr>
        <p:spPr/>
        <p:txBody>
          <a:bodyPr>
            <a:normAutofit fontScale="92500" lnSpcReduction="20000"/>
          </a:bodyPr>
          <a:lstStyle/>
          <a:p>
            <a:pPr marL="0" indent="0">
              <a:buNone/>
            </a:pPr>
            <a:r>
              <a:rPr lang="vi-VN" i="1"/>
              <a:t>// Thể hiện tọa độ của 1 điểm dưới dạng </a:t>
            </a:r>
            <a:r>
              <a:rPr lang="vi-VN" i="1"/>
              <a:t>chuỗi </a:t>
            </a:r>
            <a:endParaRPr lang="en-US" i="1" smtClean="0"/>
          </a:p>
          <a:p>
            <a:pPr marL="0" indent="0">
              <a:buNone/>
            </a:pPr>
            <a:r>
              <a:rPr lang="vi-VN" i="1" smtClean="0"/>
              <a:t>public </a:t>
            </a:r>
            <a:r>
              <a:rPr lang="vi-VN" i="1"/>
              <a:t>String toString() </a:t>
            </a:r>
            <a:r>
              <a:rPr lang="vi-VN" i="1"/>
              <a:t>{ </a:t>
            </a:r>
            <a:endParaRPr lang="en-US" i="1" smtClean="0"/>
          </a:p>
          <a:p>
            <a:pPr marL="0" indent="360363">
              <a:buNone/>
            </a:pPr>
            <a:r>
              <a:rPr lang="vi-VN" i="1" smtClean="0"/>
              <a:t>return </a:t>
            </a:r>
            <a:r>
              <a:rPr lang="vi-VN" i="1"/>
              <a:t>"[" + x + ", " + y + </a:t>
            </a:r>
            <a:r>
              <a:rPr lang="vi-VN" i="1"/>
              <a:t>"]"; </a:t>
            </a:r>
            <a:endParaRPr lang="en-US" i="1" smtClean="0"/>
          </a:p>
          <a:p>
            <a:pPr marL="0" indent="0">
              <a:buNone/>
            </a:pPr>
            <a:r>
              <a:rPr lang="vi-VN" i="1" smtClean="0"/>
              <a:t>} </a:t>
            </a:r>
            <a:endParaRPr lang="en-US" i="1" smtClean="0"/>
          </a:p>
          <a:p>
            <a:pPr marL="0" indent="0">
              <a:buNone/>
            </a:pPr>
            <a:r>
              <a:rPr lang="vi-VN" i="1" smtClean="0"/>
              <a:t>// </a:t>
            </a:r>
            <a:r>
              <a:rPr lang="vi-VN" i="1"/>
              <a:t>Tính diện tích public double area() </a:t>
            </a:r>
            <a:r>
              <a:rPr lang="vi-VN" i="1"/>
              <a:t>{ </a:t>
            </a:r>
            <a:endParaRPr lang="en-US" i="1" smtClean="0"/>
          </a:p>
          <a:p>
            <a:pPr marL="0" indent="360363">
              <a:buNone/>
            </a:pPr>
            <a:r>
              <a:rPr lang="vi-VN" i="1" smtClean="0"/>
              <a:t>return </a:t>
            </a:r>
            <a:r>
              <a:rPr lang="vi-VN" i="1"/>
              <a:t>0.0</a:t>
            </a:r>
            <a:r>
              <a:rPr lang="vi-VN" i="1"/>
              <a:t>; </a:t>
            </a:r>
            <a:endParaRPr lang="en-US" i="1" smtClean="0"/>
          </a:p>
          <a:p>
            <a:pPr marL="0" indent="0">
              <a:buNone/>
            </a:pPr>
            <a:r>
              <a:rPr lang="vi-VN" i="1" smtClean="0"/>
              <a:t>} </a:t>
            </a:r>
            <a:endParaRPr lang="en-US" i="1" smtClean="0"/>
          </a:p>
          <a:p>
            <a:pPr marL="0" indent="0">
              <a:buNone/>
            </a:pPr>
            <a:r>
              <a:rPr lang="vi-VN" i="1" smtClean="0"/>
              <a:t>// </a:t>
            </a:r>
            <a:r>
              <a:rPr lang="vi-VN" i="1"/>
              <a:t>Tính thể tích public double volume() </a:t>
            </a:r>
            <a:r>
              <a:rPr lang="vi-VN" i="1"/>
              <a:t>{ </a:t>
            </a:r>
            <a:endParaRPr lang="en-US" i="1" smtClean="0"/>
          </a:p>
          <a:p>
            <a:pPr marL="0" indent="360363">
              <a:buNone/>
            </a:pPr>
            <a:r>
              <a:rPr lang="vi-VN" i="1" smtClean="0"/>
              <a:t>return </a:t>
            </a:r>
            <a:r>
              <a:rPr lang="vi-VN" i="1"/>
              <a:t>0.0</a:t>
            </a:r>
            <a:r>
              <a:rPr lang="vi-VN" i="1"/>
              <a:t>; </a:t>
            </a:r>
            <a:endParaRPr lang="en-US" i="1" smtClean="0"/>
          </a:p>
          <a:p>
            <a:pPr marL="0" indent="0">
              <a:buNone/>
            </a:pPr>
            <a:r>
              <a:rPr lang="vi-VN" i="1" smtClean="0"/>
              <a:t>} </a:t>
            </a:r>
            <a:endParaRPr lang="en-US" i="1"/>
          </a:p>
        </p:txBody>
      </p:sp>
    </p:spTree>
    <p:extLst>
      <p:ext uri="{BB962C8B-B14F-4D97-AF65-F5344CB8AC3E}">
        <p14:creationId xmlns:p14="http://schemas.microsoft.com/office/powerpoint/2010/main" val="40733501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 (tt)</a:t>
            </a:r>
          </a:p>
        </p:txBody>
      </p:sp>
      <p:sp>
        <p:nvSpPr>
          <p:cNvPr id="3" name="Content Placeholder 2"/>
          <p:cNvSpPr>
            <a:spLocks noGrp="1"/>
          </p:cNvSpPr>
          <p:nvPr>
            <p:ph idx="1"/>
          </p:nvPr>
        </p:nvSpPr>
        <p:spPr/>
        <p:txBody>
          <a:bodyPr/>
          <a:lstStyle/>
          <a:p>
            <a:pPr marL="0" indent="0">
              <a:buNone/>
            </a:pPr>
            <a:r>
              <a:rPr lang="vi-VN" i="1"/>
              <a:t>// trả về tên của đối tượng </a:t>
            </a:r>
            <a:r>
              <a:rPr lang="vi-VN" i="1"/>
              <a:t>shape </a:t>
            </a:r>
            <a:endParaRPr lang="en-US" i="1" smtClean="0"/>
          </a:p>
          <a:p>
            <a:pPr marL="0" indent="0">
              <a:buNone/>
            </a:pPr>
            <a:r>
              <a:rPr lang="vi-VN" i="1" smtClean="0"/>
              <a:t>public </a:t>
            </a:r>
            <a:r>
              <a:rPr lang="vi-VN" i="1"/>
              <a:t>String getName() </a:t>
            </a:r>
            <a:r>
              <a:rPr lang="vi-VN" i="1"/>
              <a:t>{ </a:t>
            </a:r>
            <a:endParaRPr lang="en-US" i="1" smtClean="0"/>
          </a:p>
          <a:p>
            <a:pPr marL="0" indent="360363">
              <a:buNone/>
            </a:pPr>
            <a:r>
              <a:rPr lang="vi-VN" i="1" smtClean="0"/>
              <a:t>return </a:t>
            </a:r>
            <a:r>
              <a:rPr lang="vi-VN" i="1"/>
              <a:t>"Point</a:t>
            </a:r>
            <a:r>
              <a:rPr lang="vi-VN" i="1"/>
              <a:t>"; </a:t>
            </a:r>
            <a:endParaRPr lang="en-US" i="1" smtClean="0"/>
          </a:p>
          <a:p>
            <a:pPr marL="0" indent="0">
              <a:buNone/>
            </a:pPr>
            <a:r>
              <a:rPr lang="vi-VN" i="1" smtClean="0"/>
              <a:t>} </a:t>
            </a:r>
            <a:endParaRPr lang="en-US" i="1" smtClean="0"/>
          </a:p>
          <a:p>
            <a:pPr marL="0" indent="360363">
              <a:buNone/>
            </a:pPr>
            <a:r>
              <a:rPr lang="vi-VN" i="1" smtClean="0"/>
              <a:t>} </a:t>
            </a:r>
            <a:r>
              <a:rPr lang="vi-VN" i="1"/>
              <a:t>// end class Point</a:t>
            </a:r>
            <a:endParaRPr lang="en-US" i="1"/>
          </a:p>
        </p:txBody>
      </p:sp>
    </p:spTree>
    <p:extLst>
      <p:ext uri="{BB962C8B-B14F-4D97-AF65-F5344CB8AC3E}">
        <p14:creationId xmlns:p14="http://schemas.microsoft.com/office/powerpoint/2010/main" val="263513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tiếp – Interface (tt)</a:t>
            </a:r>
          </a:p>
        </p:txBody>
      </p:sp>
      <p:sp>
        <p:nvSpPr>
          <p:cNvPr id="3" name="Content Placeholder 2"/>
          <p:cNvSpPr>
            <a:spLocks noGrp="1"/>
          </p:cNvSpPr>
          <p:nvPr>
            <p:ph idx="1"/>
          </p:nvPr>
        </p:nvSpPr>
        <p:spPr/>
        <p:txBody>
          <a:bodyPr/>
          <a:lstStyle/>
          <a:p>
            <a:pPr>
              <a:buClr>
                <a:srgbClr val="7030A0"/>
              </a:buClr>
            </a:pPr>
            <a:r>
              <a:rPr lang="en-US" b="1"/>
              <a:t>Kế thừa giao </a:t>
            </a:r>
            <a:r>
              <a:rPr lang="en-US" b="1"/>
              <a:t>diện </a:t>
            </a:r>
            <a:endParaRPr lang="en-US" b="1" smtClean="0"/>
          </a:p>
          <a:p>
            <a:pPr marL="360363" indent="-360363">
              <a:buClr>
                <a:srgbClr val="7030A0"/>
              </a:buClr>
              <a:buNone/>
            </a:pPr>
            <a:r>
              <a:rPr lang="en-US" i="1" smtClean="0"/>
              <a:t>public </a:t>
            </a:r>
            <a:r>
              <a:rPr lang="en-US" i="1"/>
              <a:t>interface InterfaceName extends interface1, interface2, </a:t>
            </a:r>
            <a:r>
              <a:rPr lang="en-US" i="1"/>
              <a:t>interface3 </a:t>
            </a:r>
            <a:endParaRPr lang="en-US" i="1" smtClean="0"/>
          </a:p>
          <a:p>
            <a:pPr marL="0" indent="0">
              <a:buClr>
                <a:srgbClr val="7030A0"/>
              </a:buClr>
              <a:buNone/>
            </a:pPr>
            <a:r>
              <a:rPr lang="en-US" i="1" smtClean="0"/>
              <a:t>{ </a:t>
            </a:r>
          </a:p>
          <a:p>
            <a:pPr marL="0" indent="360363">
              <a:buClr>
                <a:srgbClr val="7030A0"/>
              </a:buClr>
              <a:buNone/>
            </a:pPr>
            <a:r>
              <a:rPr lang="en-US" i="1" smtClean="0"/>
              <a:t>// </a:t>
            </a:r>
            <a:r>
              <a:rPr lang="en-US" i="1"/>
              <a:t>… </a:t>
            </a:r>
            <a:endParaRPr lang="en-US" i="1" smtClean="0"/>
          </a:p>
          <a:p>
            <a:pPr marL="0" indent="0">
              <a:buClr>
                <a:srgbClr val="7030A0"/>
              </a:buClr>
              <a:buNone/>
            </a:pPr>
            <a:r>
              <a:rPr lang="en-US" i="1" smtClean="0"/>
              <a:t>} </a:t>
            </a:r>
            <a:endParaRPr lang="en-US" i="1"/>
          </a:p>
        </p:txBody>
      </p:sp>
    </p:spTree>
    <p:extLst>
      <p:ext uri="{BB962C8B-B14F-4D97-AF65-F5344CB8AC3E}">
        <p14:creationId xmlns:p14="http://schemas.microsoft.com/office/powerpoint/2010/main" val="232553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02595" y="914400"/>
            <a:ext cx="10515600" cy="4979228"/>
          </a:xfrm>
        </p:spPr>
        <p:txBody>
          <a:bodyPr>
            <a:normAutofit/>
          </a:bodyPr>
          <a:lstStyle/>
          <a:p>
            <a:pPr marL="0" indent="0" algn="ctr">
              <a:buNone/>
            </a:pPr>
            <a:endParaRPr lang="en-US" sz="6000" b="1" smtClean="0">
              <a:solidFill>
                <a:schemeClr val="accent2"/>
              </a:solidFill>
            </a:endParaRPr>
          </a:p>
          <a:p>
            <a:pPr marL="0" indent="0" algn="ctr">
              <a:buNone/>
            </a:pPr>
            <a:endParaRPr lang="en-US" sz="6000" b="1" smtClean="0">
              <a:solidFill>
                <a:srgbClr val="FF0000"/>
              </a:solidFill>
            </a:endParaRPr>
          </a:p>
          <a:p>
            <a:pPr marL="0" indent="0" algn="ctr">
              <a:buNone/>
            </a:pPr>
            <a:r>
              <a:rPr lang="en-US" sz="6000" b="1">
                <a:solidFill>
                  <a:schemeClr val="accent2"/>
                </a:solidFill>
              </a:rPr>
              <a:t>Quản lý Exceptions</a:t>
            </a:r>
            <a:endParaRPr lang="en-US" sz="6000" b="1" smtClean="0">
              <a:solidFill>
                <a:schemeClr val="accent2"/>
              </a:solidFill>
            </a:endParaRPr>
          </a:p>
        </p:txBody>
      </p:sp>
    </p:spTree>
    <p:extLst>
      <p:ext uri="{BB962C8B-B14F-4D97-AF65-F5344CB8AC3E}">
        <p14:creationId xmlns:p14="http://schemas.microsoft.com/office/powerpoint/2010/main" val="3401635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0"/>
            <a:ext cx="10515600" cy="729579"/>
          </a:xfrm>
        </p:spPr>
        <p:txBody>
          <a:bodyPr/>
          <a:lstStyle/>
          <a:p>
            <a:r>
              <a:rPr lang="en-US" smtClean="0"/>
              <a:t>NỘI DUNG</a:t>
            </a:r>
            <a:endParaRPr lang="en-US"/>
          </a:p>
        </p:txBody>
      </p:sp>
      <p:sp>
        <p:nvSpPr>
          <p:cNvPr id="3" name="Content Placeholder 2"/>
          <p:cNvSpPr>
            <a:spLocks noGrp="1"/>
          </p:cNvSpPr>
          <p:nvPr>
            <p:ph idx="1"/>
          </p:nvPr>
        </p:nvSpPr>
        <p:spPr/>
        <p:txBody>
          <a:bodyPr/>
          <a:lstStyle/>
          <a:p>
            <a:pPr>
              <a:buClr>
                <a:srgbClr val="7030A0"/>
              </a:buClr>
            </a:pPr>
            <a:r>
              <a:rPr lang="vi-VN"/>
              <a:t>Giới thiệu về </a:t>
            </a:r>
            <a:r>
              <a:rPr lang="vi-VN"/>
              <a:t>Exception </a:t>
            </a:r>
            <a:endParaRPr lang="en-US" smtClean="0"/>
          </a:p>
          <a:p>
            <a:pPr>
              <a:buClr>
                <a:srgbClr val="7030A0"/>
              </a:buClr>
            </a:pPr>
            <a:r>
              <a:rPr lang="vi-VN" smtClean="0"/>
              <a:t>Kiểm </a:t>
            </a:r>
            <a:r>
              <a:rPr lang="vi-VN"/>
              <a:t>soát </a:t>
            </a:r>
            <a:r>
              <a:rPr lang="vi-VN"/>
              <a:t>Exception </a:t>
            </a:r>
            <a:endParaRPr lang="en-US" smtClean="0"/>
          </a:p>
          <a:p>
            <a:pPr>
              <a:buClr>
                <a:srgbClr val="7030A0"/>
              </a:buClr>
            </a:pPr>
            <a:r>
              <a:rPr lang="vi-VN" smtClean="0"/>
              <a:t>Ví </a:t>
            </a:r>
            <a:r>
              <a:rPr lang="vi-VN"/>
              <a:t>dụ minh </a:t>
            </a:r>
            <a:r>
              <a:rPr lang="vi-VN"/>
              <a:t>họa </a:t>
            </a:r>
            <a:endParaRPr lang="en-US" smtClean="0"/>
          </a:p>
          <a:p>
            <a:pPr>
              <a:buClr>
                <a:srgbClr val="7030A0"/>
              </a:buClr>
            </a:pPr>
            <a:r>
              <a:rPr lang="vi-VN" smtClean="0"/>
              <a:t>Thư </a:t>
            </a:r>
            <a:r>
              <a:rPr lang="vi-VN"/>
              <a:t>viện phân cấp các lớp Exception </a:t>
            </a:r>
            <a:endParaRPr lang="en-US"/>
          </a:p>
        </p:txBody>
      </p:sp>
    </p:spTree>
    <p:extLst>
      <p:ext uri="{BB962C8B-B14F-4D97-AF65-F5344CB8AC3E}">
        <p14:creationId xmlns:p14="http://schemas.microsoft.com/office/powerpoint/2010/main" val="128833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dạng chương trình Java</a:t>
            </a:r>
            <a:endParaRPr lang="en-US"/>
          </a:p>
        </p:txBody>
      </p:sp>
      <p:sp>
        <p:nvSpPr>
          <p:cNvPr id="3" name="Content Placeholder 2"/>
          <p:cNvSpPr>
            <a:spLocks noGrp="1"/>
          </p:cNvSpPr>
          <p:nvPr>
            <p:ph idx="1"/>
          </p:nvPr>
        </p:nvSpPr>
        <p:spPr/>
        <p:txBody>
          <a:bodyPr/>
          <a:lstStyle/>
          <a:p>
            <a:pPr>
              <a:buClr>
                <a:srgbClr val="7030A0"/>
              </a:buClr>
            </a:pPr>
            <a:r>
              <a:rPr lang="en-US" smtClean="0"/>
              <a:t>Applets</a:t>
            </a:r>
            <a:endParaRPr lang="en-US"/>
          </a:p>
        </p:txBody>
      </p:sp>
      <p:pic>
        <p:nvPicPr>
          <p:cNvPr id="4" name="Picture 3"/>
          <p:cNvPicPr>
            <a:picLocks noChangeAspect="1"/>
          </p:cNvPicPr>
          <p:nvPr/>
        </p:nvPicPr>
        <p:blipFill>
          <a:blip r:embed="rId2"/>
          <a:stretch>
            <a:fillRect/>
          </a:stretch>
        </p:blipFill>
        <p:spPr>
          <a:xfrm>
            <a:off x="1757899" y="2120385"/>
            <a:ext cx="9374505" cy="3752381"/>
          </a:xfrm>
          <a:prstGeom prst="rect">
            <a:avLst/>
          </a:prstGeom>
        </p:spPr>
      </p:pic>
    </p:spTree>
    <p:extLst>
      <p:ext uri="{BB962C8B-B14F-4D97-AF65-F5344CB8AC3E}">
        <p14:creationId xmlns:p14="http://schemas.microsoft.com/office/powerpoint/2010/main" val="20846963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Exception</a:t>
            </a:r>
          </a:p>
        </p:txBody>
      </p:sp>
      <p:pic>
        <p:nvPicPr>
          <p:cNvPr id="4" name="Content Placeholder 3"/>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348323" y="1093150"/>
            <a:ext cx="9812881" cy="5088709"/>
          </a:xfrm>
          <a:prstGeom prst="rect">
            <a:avLst/>
          </a:prstGeom>
        </p:spPr>
      </p:pic>
    </p:spTree>
    <p:extLst>
      <p:ext uri="{BB962C8B-B14F-4D97-AF65-F5344CB8AC3E}">
        <p14:creationId xmlns:p14="http://schemas.microsoft.com/office/powerpoint/2010/main" val="13567555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Exception</a:t>
            </a:r>
          </a:p>
        </p:txBody>
      </p:sp>
      <p:pic>
        <p:nvPicPr>
          <p:cNvPr id="4" name="Content Placeholder 3"/>
          <p:cNvPicPr>
            <a:picLocks noGrp="1" noChangeAspect="1"/>
          </p:cNvPicPr>
          <p:nvPr>
            <p:ph idx="1"/>
          </p:nvPr>
        </p:nvPicPr>
        <p:blipFill>
          <a:blip r:embed="rId2"/>
          <a:stretch>
            <a:fillRect/>
          </a:stretch>
        </p:blipFill>
        <p:spPr>
          <a:xfrm>
            <a:off x="1326524" y="1098425"/>
            <a:ext cx="9316623" cy="5315253"/>
          </a:xfrm>
          <a:prstGeom prst="rect">
            <a:avLst/>
          </a:prstGeom>
        </p:spPr>
      </p:pic>
    </p:spTree>
    <p:extLst>
      <p:ext uri="{BB962C8B-B14F-4D97-AF65-F5344CB8AC3E}">
        <p14:creationId xmlns:p14="http://schemas.microsoft.com/office/powerpoint/2010/main" val="30874369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Exception</a:t>
            </a:r>
          </a:p>
        </p:txBody>
      </p:sp>
      <p:sp>
        <p:nvSpPr>
          <p:cNvPr id="3" name="Content Placeholder 2"/>
          <p:cNvSpPr>
            <a:spLocks noGrp="1"/>
          </p:cNvSpPr>
          <p:nvPr>
            <p:ph idx="1"/>
          </p:nvPr>
        </p:nvSpPr>
        <p:spPr/>
        <p:txBody>
          <a:bodyPr>
            <a:normAutofit fontScale="92500"/>
          </a:bodyPr>
          <a:lstStyle/>
          <a:p>
            <a:pPr>
              <a:buClr>
                <a:srgbClr val="7030A0"/>
              </a:buClr>
            </a:pPr>
            <a:r>
              <a:rPr lang="vi-VN"/>
              <a:t>Exception </a:t>
            </a:r>
            <a:endParaRPr lang="en-US" smtClean="0"/>
          </a:p>
          <a:p>
            <a:pPr marL="631825" indent="-271463">
              <a:buClr>
                <a:srgbClr val="7030A0"/>
              </a:buClr>
              <a:buFont typeface="Wingdings" panose="05000000000000000000" pitchFamily="2" charset="2"/>
              <a:buChar char="ü"/>
            </a:pPr>
            <a:r>
              <a:rPr lang="vi-VN" smtClean="0"/>
              <a:t>Dấu </a:t>
            </a:r>
            <a:r>
              <a:rPr lang="vi-VN"/>
              <a:t>hiệu của lỗi trong khi thực hiện chương </a:t>
            </a:r>
            <a:r>
              <a:rPr lang="vi-VN"/>
              <a:t>trình </a:t>
            </a:r>
            <a:endParaRPr lang="en-US" smtClean="0"/>
          </a:p>
          <a:p>
            <a:pPr marL="631825" indent="-271463">
              <a:buClr>
                <a:srgbClr val="7030A0"/>
              </a:buClr>
              <a:buFont typeface="Wingdings" panose="05000000000000000000" pitchFamily="2" charset="2"/>
              <a:buChar char="ü"/>
            </a:pPr>
            <a:r>
              <a:rPr lang="vi-VN" smtClean="0"/>
              <a:t>ví </a:t>
            </a:r>
            <a:r>
              <a:rPr lang="vi-VN"/>
              <a:t>dụ: lỗi chia cho 0, đọc file không có trên đĩa, </a:t>
            </a:r>
            <a:r>
              <a:rPr lang="vi-VN"/>
              <a:t>… </a:t>
            </a:r>
            <a:endParaRPr lang="en-US" smtClean="0"/>
          </a:p>
          <a:p>
            <a:pPr>
              <a:buClr>
                <a:srgbClr val="7030A0"/>
              </a:buClr>
            </a:pPr>
            <a:r>
              <a:rPr lang="vi-VN" smtClean="0"/>
              <a:t>Quản </a:t>
            </a:r>
            <a:r>
              <a:rPr lang="vi-VN"/>
              <a:t>lý Exception (Expcetion handling</a:t>
            </a:r>
            <a:r>
              <a:rPr lang="vi-VN"/>
              <a:t>) </a:t>
            </a:r>
            <a:endParaRPr lang="en-US" smtClean="0"/>
          </a:p>
          <a:p>
            <a:pPr indent="131763">
              <a:buClr>
                <a:srgbClr val="7030A0"/>
              </a:buClr>
              <a:buFont typeface="Wingdings" panose="05000000000000000000" pitchFamily="2" charset="2"/>
              <a:buChar char="ü"/>
            </a:pPr>
            <a:r>
              <a:rPr lang="vi-VN" smtClean="0"/>
              <a:t>Kiểm </a:t>
            </a:r>
            <a:r>
              <a:rPr lang="vi-VN"/>
              <a:t>soát được lỗi từ những thành phần chương </a:t>
            </a:r>
            <a:r>
              <a:rPr lang="vi-VN"/>
              <a:t>trình </a:t>
            </a:r>
            <a:endParaRPr lang="en-US" smtClean="0"/>
          </a:p>
          <a:p>
            <a:pPr indent="131763">
              <a:buClr>
                <a:srgbClr val="7030A0"/>
              </a:buClr>
              <a:buFont typeface="Wingdings" panose="05000000000000000000" pitchFamily="2" charset="2"/>
              <a:buChar char="ü"/>
            </a:pPr>
            <a:r>
              <a:rPr lang="vi-VN" smtClean="0"/>
              <a:t>Quản </a:t>
            </a:r>
            <a:r>
              <a:rPr lang="vi-VN"/>
              <a:t>lý Exception theo 1 cách thống nhất trong những project </a:t>
            </a:r>
            <a:r>
              <a:rPr lang="vi-VN"/>
              <a:t>lớn </a:t>
            </a:r>
            <a:endParaRPr lang="en-US" smtClean="0"/>
          </a:p>
          <a:p>
            <a:pPr indent="131763">
              <a:buClr>
                <a:srgbClr val="7030A0"/>
              </a:buClr>
              <a:buFont typeface="Wingdings" panose="05000000000000000000" pitchFamily="2" charset="2"/>
              <a:buChar char="ü"/>
            </a:pPr>
            <a:r>
              <a:rPr lang="vi-VN" smtClean="0"/>
              <a:t>Hạn </a:t>
            </a:r>
            <a:r>
              <a:rPr lang="vi-VN"/>
              <a:t>chế, bỏ bớt những đoạn source code kiểm tra lỗi trong chương trình.</a:t>
            </a:r>
            <a:endParaRPr lang="en-US"/>
          </a:p>
        </p:txBody>
      </p:sp>
    </p:spTree>
    <p:extLst>
      <p:ext uri="{BB962C8B-B14F-4D97-AF65-F5344CB8AC3E}">
        <p14:creationId xmlns:p14="http://schemas.microsoft.com/office/powerpoint/2010/main" val="31077884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a:t>
            </a:r>
            <a:r>
              <a:rPr lang="en-US"/>
              <a:t>soát </a:t>
            </a:r>
            <a:r>
              <a:rPr lang="en-US" smtClean="0"/>
              <a:t>Exception</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a:t>Ví dụ 1</a:t>
            </a:r>
            <a:r>
              <a:rPr lang="en-US" b="1"/>
              <a:t>: </a:t>
            </a:r>
            <a:endParaRPr lang="en-US" b="1" smtClean="0"/>
          </a:p>
          <a:p>
            <a:pPr marL="0" indent="0">
              <a:buNone/>
            </a:pPr>
            <a:r>
              <a:rPr lang="en-US" i="1" smtClean="0"/>
              <a:t>… </a:t>
            </a:r>
          </a:p>
          <a:p>
            <a:pPr marL="0" indent="360363">
              <a:buNone/>
            </a:pPr>
            <a:r>
              <a:rPr lang="en-US" i="1" smtClean="0"/>
              <a:t>try </a:t>
            </a:r>
            <a:r>
              <a:rPr lang="en-US" i="1"/>
              <a:t>{ </a:t>
            </a:r>
            <a:endParaRPr lang="en-US" i="1" smtClean="0"/>
          </a:p>
          <a:p>
            <a:pPr marL="0" indent="360363">
              <a:buNone/>
            </a:pPr>
            <a:r>
              <a:rPr lang="en-US" i="1" smtClean="0"/>
              <a:t>int </a:t>
            </a:r>
            <a:r>
              <a:rPr lang="en-US" i="1"/>
              <a:t>x = 10</a:t>
            </a:r>
            <a:r>
              <a:rPr lang="en-US" i="1"/>
              <a:t>; </a:t>
            </a:r>
            <a:endParaRPr lang="en-US" i="1" smtClean="0"/>
          </a:p>
          <a:p>
            <a:pPr marL="0" indent="360363">
              <a:buNone/>
            </a:pPr>
            <a:r>
              <a:rPr lang="en-US" i="1" smtClean="0"/>
              <a:t>int </a:t>
            </a:r>
            <a:r>
              <a:rPr lang="en-US" i="1"/>
              <a:t>y = 0</a:t>
            </a:r>
            <a:r>
              <a:rPr lang="en-US" i="1"/>
              <a:t>; </a:t>
            </a:r>
            <a:endParaRPr lang="en-US" i="1" smtClean="0"/>
          </a:p>
          <a:p>
            <a:pPr marL="0" indent="360363">
              <a:buNone/>
            </a:pPr>
            <a:r>
              <a:rPr lang="en-US" i="1" smtClean="0"/>
              <a:t>float </a:t>
            </a:r>
            <a:r>
              <a:rPr lang="en-US" i="1"/>
              <a:t>z = x/y</a:t>
            </a:r>
            <a:r>
              <a:rPr lang="en-US" i="1"/>
              <a:t>; </a:t>
            </a:r>
            <a:endParaRPr lang="en-US" i="1" smtClean="0"/>
          </a:p>
          <a:p>
            <a:pPr marL="0" indent="360363">
              <a:buNone/>
            </a:pPr>
            <a:r>
              <a:rPr lang="en-US" i="1" smtClean="0"/>
              <a:t>System.out.print</a:t>
            </a:r>
            <a:r>
              <a:rPr lang="en-US" i="1"/>
              <a:t>("Ket qua la:" + z</a:t>
            </a:r>
            <a:r>
              <a:rPr lang="en-US" i="1"/>
              <a:t>); </a:t>
            </a:r>
            <a:endParaRPr lang="en-US" i="1" smtClean="0"/>
          </a:p>
          <a:p>
            <a:pPr marL="0" indent="0">
              <a:buNone/>
            </a:pPr>
            <a:r>
              <a:rPr lang="en-US" i="1" smtClean="0"/>
              <a:t>} </a:t>
            </a:r>
          </a:p>
          <a:p>
            <a:pPr marL="0" indent="0">
              <a:buNone/>
            </a:pPr>
            <a:r>
              <a:rPr lang="en-US" i="1" smtClean="0"/>
              <a:t>catch(ArithmeticException </a:t>
            </a:r>
            <a:r>
              <a:rPr lang="en-US" i="1"/>
              <a:t>e</a:t>
            </a:r>
            <a:r>
              <a:rPr lang="en-US" i="1"/>
              <a:t>) </a:t>
            </a:r>
            <a:r>
              <a:rPr lang="en-US" i="1" smtClean="0"/>
              <a:t>{ </a:t>
            </a:r>
          </a:p>
          <a:p>
            <a:pPr marL="0" indent="360363">
              <a:buNone/>
            </a:pPr>
            <a:r>
              <a:rPr lang="en-US" i="1" smtClean="0"/>
              <a:t>System.out.println</a:t>
            </a:r>
            <a:r>
              <a:rPr lang="en-US" i="1"/>
              <a:t>(“Loi tinh toan so hoc</a:t>
            </a:r>
            <a:r>
              <a:rPr lang="en-US" i="1"/>
              <a:t>”) </a:t>
            </a:r>
            <a:endParaRPr lang="en-US" i="1" smtClean="0"/>
          </a:p>
          <a:p>
            <a:pPr marL="0" indent="0">
              <a:buNone/>
            </a:pPr>
            <a:r>
              <a:rPr lang="en-US" i="1" smtClean="0"/>
              <a:t>} </a:t>
            </a:r>
          </a:p>
          <a:p>
            <a:pPr marL="0" indent="0">
              <a:buNone/>
            </a:pPr>
            <a:r>
              <a:rPr lang="en-US" i="1" smtClean="0"/>
              <a:t>…</a:t>
            </a:r>
            <a:endParaRPr lang="en-US" i="1"/>
          </a:p>
        </p:txBody>
      </p:sp>
    </p:spTree>
    <p:extLst>
      <p:ext uri="{BB962C8B-B14F-4D97-AF65-F5344CB8AC3E}">
        <p14:creationId xmlns:p14="http://schemas.microsoft.com/office/powerpoint/2010/main" val="34419105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sp>
        <p:nvSpPr>
          <p:cNvPr id="3" name="Content Placeholder 2"/>
          <p:cNvSpPr>
            <a:spLocks noGrp="1"/>
          </p:cNvSpPr>
          <p:nvPr>
            <p:ph idx="1"/>
          </p:nvPr>
        </p:nvSpPr>
        <p:spPr/>
        <p:txBody>
          <a:bodyPr>
            <a:normAutofit fontScale="92500" lnSpcReduction="10000"/>
          </a:bodyPr>
          <a:lstStyle/>
          <a:p>
            <a:pPr marL="0" indent="0">
              <a:buNone/>
            </a:pPr>
            <a:r>
              <a:rPr lang="en-US" b="1"/>
              <a:t>Ví dụ 2</a:t>
            </a:r>
            <a:r>
              <a:rPr lang="en-US" b="1"/>
              <a:t>: </a:t>
            </a:r>
            <a:endParaRPr lang="en-US" b="1" smtClean="0"/>
          </a:p>
          <a:p>
            <a:pPr marL="0" indent="0">
              <a:buNone/>
            </a:pPr>
            <a:r>
              <a:rPr lang="en-US" i="1" smtClean="0"/>
              <a:t>… </a:t>
            </a:r>
          </a:p>
          <a:p>
            <a:pPr marL="0" indent="0">
              <a:buNone/>
            </a:pPr>
            <a:r>
              <a:rPr lang="en-US" i="1" smtClean="0"/>
              <a:t>void </a:t>
            </a:r>
            <a:r>
              <a:rPr lang="en-US" i="1"/>
              <a:t>docfile(String filename) </a:t>
            </a:r>
            <a:r>
              <a:rPr lang="en-US" i="1"/>
              <a:t>throws </a:t>
            </a:r>
            <a:endParaRPr lang="en-US" i="1" smtClean="0"/>
          </a:p>
          <a:p>
            <a:pPr marL="0" indent="360363">
              <a:buNone/>
            </a:pPr>
            <a:r>
              <a:rPr lang="en-US" i="1" smtClean="0"/>
              <a:t>IOException </a:t>
            </a:r>
            <a:r>
              <a:rPr lang="en-US" i="1"/>
              <a:t>{ </a:t>
            </a:r>
            <a:endParaRPr lang="en-US" i="1" smtClean="0"/>
          </a:p>
          <a:p>
            <a:pPr marL="0" indent="360363">
              <a:buNone/>
            </a:pPr>
            <a:r>
              <a:rPr lang="en-US" i="1" smtClean="0"/>
              <a:t>… </a:t>
            </a:r>
          </a:p>
          <a:p>
            <a:pPr marL="0" indent="360363">
              <a:buNone/>
            </a:pPr>
            <a:r>
              <a:rPr lang="en-US" i="1" smtClean="0"/>
              <a:t>FileInputStream </a:t>
            </a:r>
            <a:r>
              <a:rPr lang="en-US" i="1"/>
              <a:t>fin = </a:t>
            </a:r>
            <a:r>
              <a:rPr lang="en-US" i="1"/>
              <a:t>new </a:t>
            </a:r>
            <a:endParaRPr lang="en-US" i="1" smtClean="0"/>
          </a:p>
          <a:p>
            <a:pPr marL="0" indent="360363">
              <a:buNone/>
            </a:pPr>
            <a:r>
              <a:rPr lang="en-US" i="1" smtClean="0"/>
              <a:t>FileInputStream(filename</a:t>
            </a:r>
            <a:r>
              <a:rPr lang="en-US" i="1"/>
              <a:t>); </a:t>
            </a:r>
            <a:endParaRPr lang="en-US" i="1" smtClean="0"/>
          </a:p>
          <a:p>
            <a:pPr marL="0" indent="360363">
              <a:buNone/>
            </a:pPr>
            <a:r>
              <a:rPr lang="en-US" i="1" smtClean="0"/>
              <a:t>… </a:t>
            </a:r>
          </a:p>
          <a:p>
            <a:pPr marL="0" indent="0">
              <a:buNone/>
            </a:pPr>
            <a:r>
              <a:rPr lang="en-US" i="1" smtClean="0"/>
              <a:t>} </a:t>
            </a:r>
            <a:endParaRPr lang="en-US" i="1"/>
          </a:p>
        </p:txBody>
      </p:sp>
    </p:spTree>
    <p:extLst>
      <p:ext uri="{BB962C8B-B14F-4D97-AF65-F5344CB8AC3E}">
        <p14:creationId xmlns:p14="http://schemas.microsoft.com/office/powerpoint/2010/main" val="14778463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sp>
        <p:nvSpPr>
          <p:cNvPr id="3" name="Content Placeholder 2"/>
          <p:cNvSpPr>
            <a:spLocks noGrp="1"/>
          </p:cNvSpPr>
          <p:nvPr>
            <p:ph idx="1"/>
          </p:nvPr>
        </p:nvSpPr>
        <p:spPr/>
        <p:txBody>
          <a:bodyPr>
            <a:normAutofit fontScale="62500" lnSpcReduction="20000"/>
          </a:bodyPr>
          <a:lstStyle/>
          <a:p>
            <a:pPr marL="0" indent="0">
              <a:buNone/>
            </a:pPr>
            <a:r>
              <a:rPr lang="en-US" b="1"/>
              <a:t>Hoặc </a:t>
            </a:r>
            <a:endParaRPr lang="en-US" b="1" smtClean="0"/>
          </a:p>
          <a:p>
            <a:pPr marL="0" indent="0">
              <a:buNone/>
            </a:pPr>
            <a:r>
              <a:rPr lang="en-US" i="1" smtClean="0"/>
              <a:t>… </a:t>
            </a:r>
          </a:p>
          <a:p>
            <a:pPr marL="0" indent="0">
              <a:buNone/>
            </a:pPr>
            <a:r>
              <a:rPr lang="en-US" i="1" smtClean="0"/>
              <a:t>void </a:t>
            </a:r>
            <a:r>
              <a:rPr lang="en-US" i="1"/>
              <a:t>docfile(String filename) { </a:t>
            </a:r>
            <a:r>
              <a:rPr lang="en-US" i="1"/>
              <a:t>… </a:t>
            </a:r>
            <a:endParaRPr lang="en-US" i="1" smtClean="0"/>
          </a:p>
          <a:p>
            <a:pPr marL="0" indent="360363">
              <a:buNone/>
            </a:pPr>
            <a:r>
              <a:rPr lang="en-US" b="1" i="1" smtClean="0"/>
              <a:t>try </a:t>
            </a:r>
            <a:r>
              <a:rPr lang="en-US" b="1" i="1"/>
              <a:t>{ </a:t>
            </a:r>
            <a:endParaRPr lang="en-US" b="1" i="1" smtClean="0"/>
          </a:p>
          <a:p>
            <a:pPr marL="0" indent="360363">
              <a:buNone/>
            </a:pPr>
            <a:r>
              <a:rPr lang="en-US" i="1" smtClean="0"/>
              <a:t>… </a:t>
            </a:r>
          </a:p>
          <a:p>
            <a:pPr marL="0" indent="360363">
              <a:buNone/>
            </a:pPr>
            <a:r>
              <a:rPr lang="en-US" i="1" smtClean="0"/>
              <a:t>FileInputStream </a:t>
            </a:r>
            <a:r>
              <a:rPr lang="en-US" i="1"/>
              <a:t>fin = </a:t>
            </a:r>
            <a:r>
              <a:rPr lang="en-US" i="1"/>
              <a:t>new </a:t>
            </a:r>
            <a:endParaRPr lang="en-US" i="1" smtClean="0"/>
          </a:p>
          <a:p>
            <a:pPr marL="0" indent="360363">
              <a:buNone/>
            </a:pPr>
            <a:r>
              <a:rPr lang="en-US" i="1" smtClean="0"/>
              <a:t>FileInputStream(filename</a:t>
            </a:r>
            <a:r>
              <a:rPr lang="en-US" i="1"/>
              <a:t>); </a:t>
            </a:r>
            <a:endParaRPr lang="en-US" i="1" smtClean="0"/>
          </a:p>
          <a:p>
            <a:pPr marL="0" indent="360363">
              <a:buNone/>
            </a:pPr>
            <a:r>
              <a:rPr lang="en-US" i="1" smtClean="0"/>
              <a:t>… </a:t>
            </a:r>
          </a:p>
          <a:p>
            <a:pPr marL="0" indent="360363">
              <a:buNone/>
            </a:pPr>
            <a:r>
              <a:rPr lang="en-US" b="1" i="1" smtClean="0"/>
              <a:t>} </a:t>
            </a:r>
          </a:p>
          <a:p>
            <a:pPr marL="0" indent="360363">
              <a:buNone/>
            </a:pPr>
            <a:r>
              <a:rPr lang="en-US" b="1" i="1" smtClean="0"/>
              <a:t>catch </a:t>
            </a:r>
            <a:r>
              <a:rPr lang="en-US" b="1" i="1"/>
              <a:t>(IOException e) </a:t>
            </a:r>
            <a:r>
              <a:rPr lang="en-US" b="1" i="1"/>
              <a:t>{ </a:t>
            </a:r>
            <a:endParaRPr lang="en-US" b="1" i="1" smtClean="0"/>
          </a:p>
          <a:p>
            <a:pPr marL="0" indent="360363">
              <a:buNone/>
            </a:pPr>
            <a:r>
              <a:rPr lang="en-US" b="1" i="1" smtClean="0"/>
              <a:t>System.out.println</a:t>
            </a:r>
            <a:r>
              <a:rPr lang="en-US" b="1" i="1"/>
              <a:t>(“Loi doc file</a:t>
            </a:r>
            <a:r>
              <a:rPr lang="en-US" b="1" i="1"/>
              <a:t>”); </a:t>
            </a:r>
            <a:endParaRPr lang="en-US" b="1" i="1" smtClean="0"/>
          </a:p>
          <a:p>
            <a:pPr marL="0" indent="360363">
              <a:buNone/>
            </a:pPr>
            <a:r>
              <a:rPr lang="en-US" b="1" i="1" smtClean="0"/>
              <a:t>} </a:t>
            </a:r>
          </a:p>
          <a:p>
            <a:pPr marL="0" indent="0">
              <a:buNone/>
            </a:pPr>
            <a:r>
              <a:rPr lang="en-US" i="1" smtClean="0"/>
              <a:t>} </a:t>
            </a:r>
            <a:endParaRPr lang="en-US" i="1"/>
          </a:p>
        </p:txBody>
      </p:sp>
    </p:spTree>
    <p:extLst>
      <p:ext uri="{BB962C8B-B14F-4D97-AF65-F5344CB8AC3E}">
        <p14:creationId xmlns:p14="http://schemas.microsoft.com/office/powerpoint/2010/main" val="38330668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sp>
        <p:nvSpPr>
          <p:cNvPr id="3" name="Content Placeholder 2"/>
          <p:cNvSpPr>
            <a:spLocks noGrp="1"/>
          </p:cNvSpPr>
          <p:nvPr>
            <p:ph idx="1"/>
          </p:nvPr>
        </p:nvSpPr>
        <p:spPr/>
        <p:txBody>
          <a:bodyPr>
            <a:normAutofit lnSpcReduction="10000"/>
          </a:bodyPr>
          <a:lstStyle/>
          <a:p>
            <a:pPr>
              <a:buClr>
                <a:srgbClr val="7030A0"/>
              </a:buClr>
            </a:pPr>
            <a:r>
              <a:rPr lang="vi-VN"/>
              <a:t>Khi có lỗi phương thức sẽ ném ra một </a:t>
            </a:r>
            <a:r>
              <a:rPr lang="vi-VN"/>
              <a:t>exception </a:t>
            </a:r>
            <a:endParaRPr lang="en-US" smtClean="0"/>
          </a:p>
          <a:p>
            <a:pPr>
              <a:buClr>
                <a:srgbClr val="7030A0"/>
              </a:buClr>
            </a:pPr>
            <a:r>
              <a:rPr lang="vi-VN" smtClean="0"/>
              <a:t>Việc </a:t>
            </a:r>
            <a:r>
              <a:rPr lang="vi-VN"/>
              <a:t>kiểm soát exception giúp chương trình kiểm soát được những trường hợp ngoại lệ và xử lý lỗi</a:t>
            </a:r>
            <a:r>
              <a:rPr lang="vi-VN"/>
              <a:t>. </a:t>
            </a:r>
            <a:endParaRPr lang="en-US" smtClean="0"/>
          </a:p>
          <a:p>
            <a:pPr>
              <a:buClr>
                <a:srgbClr val="7030A0"/>
              </a:buClr>
            </a:pPr>
            <a:r>
              <a:rPr lang="vi-VN" smtClean="0"/>
              <a:t>Những </a:t>
            </a:r>
            <a:r>
              <a:rPr lang="vi-VN"/>
              <a:t>lỗi không kiểm soát được sẽ có những ảnh hưởng bất lợi trong chương trình</a:t>
            </a:r>
            <a:r>
              <a:rPr lang="vi-VN"/>
              <a:t>. </a:t>
            </a:r>
            <a:endParaRPr lang="en-US" smtClean="0"/>
          </a:p>
          <a:p>
            <a:pPr>
              <a:buClr>
                <a:srgbClr val="7030A0"/>
              </a:buClr>
            </a:pPr>
            <a:r>
              <a:rPr lang="vi-VN" smtClean="0"/>
              <a:t>Dùng </a:t>
            </a:r>
            <a:r>
              <a:rPr lang="vi-VN"/>
              <a:t>từ khóa throws để chỉ định những loại exception mà phương thức có thể ném ra</a:t>
            </a:r>
            <a:r>
              <a:rPr lang="vi-VN"/>
              <a:t>. </a:t>
            </a:r>
            <a:endParaRPr lang="en-US" smtClean="0"/>
          </a:p>
          <a:p>
            <a:pPr>
              <a:buClr>
                <a:srgbClr val="7030A0"/>
              </a:buClr>
            </a:pPr>
            <a:r>
              <a:rPr lang="en-US" smtClean="0"/>
              <a:t>&lt;tiền tố&gt; &lt;tên phương thức&gt;</a:t>
            </a:r>
            <a:r>
              <a:rPr lang="vi-VN" smtClean="0"/>
              <a:t>(</a:t>
            </a:r>
            <a:r>
              <a:rPr lang="en-US" smtClean="0"/>
              <a:t>&lt;đối số&gt;</a:t>
            </a:r>
            <a:r>
              <a:rPr lang="vi-VN" smtClean="0"/>
              <a:t>) </a:t>
            </a:r>
            <a:r>
              <a:rPr lang="vi-VN"/>
              <a:t>throws </a:t>
            </a:r>
            <a:r>
              <a:rPr lang="en-US" smtClean="0"/>
              <a:t>&lt;các exceptions&gt;</a:t>
            </a:r>
            <a:endParaRPr lang="en-US"/>
          </a:p>
        </p:txBody>
      </p:sp>
    </p:spTree>
    <p:extLst>
      <p:ext uri="{BB962C8B-B14F-4D97-AF65-F5344CB8AC3E}">
        <p14:creationId xmlns:p14="http://schemas.microsoft.com/office/powerpoint/2010/main" val="12864160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sp>
        <p:nvSpPr>
          <p:cNvPr id="3" name="Content Placeholder 2"/>
          <p:cNvSpPr>
            <a:spLocks noGrp="1"/>
          </p:cNvSpPr>
          <p:nvPr>
            <p:ph idx="1"/>
          </p:nvPr>
        </p:nvSpPr>
        <p:spPr/>
        <p:txBody>
          <a:bodyPr>
            <a:normAutofit fontScale="92500" lnSpcReduction="20000"/>
          </a:bodyPr>
          <a:lstStyle/>
          <a:p>
            <a:pPr algn="just">
              <a:buClr>
                <a:srgbClr val="7030A0"/>
              </a:buClr>
            </a:pPr>
            <a:r>
              <a:rPr lang="vi-VN"/>
              <a:t>Đoạn code có thể sinh ra lỗi cần đặt trong khối lệnh bắt đầu bằng try</a:t>
            </a:r>
            <a:r>
              <a:rPr lang="vi-VN"/>
              <a:t>. </a:t>
            </a:r>
            <a:endParaRPr lang="en-US" smtClean="0"/>
          </a:p>
          <a:p>
            <a:pPr algn="just">
              <a:buClr>
                <a:srgbClr val="7030A0"/>
              </a:buClr>
            </a:pPr>
            <a:r>
              <a:rPr lang="vi-VN" smtClean="0"/>
              <a:t>Đoạn </a:t>
            </a:r>
            <a:r>
              <a:rPr lang="vi-VN"/>
              <a:t>code để kiểm tra, xử lý trong trường hợp có lỗi xảy ra đặt trong khối lệnh catch</a:t>
            </a:r>
            <a:r>
              <a:rPr lang="vi-VN"/>
              <a:t>. </a:t>
            </a:r>
            <a:endParaRPr lang="en-US" smtClean="0"/>
          </a:p>
          <a:p>
            <a:pPr marL="0" indent="360363">
              <a:buClr>
                <a:srgbClr val="7030A0"/>
              </a:buClr>
              <a:buNone/>
            </a:pPr>
            <a:r>
              <a:rPr lang="vi-VN" b="1" i="1" smtClean="0"/>
              <a:t>try</a:t>
            </a:r>
            <a:r>
              <a:rPr lang="vi-VN" i="1" smtClean="0"/>
              <a:t> </a:t>
            </a:r>
            <a:r>
              <a:rPr lang="vi-VN" b="1" i="1"/>
              <a:t>{</a:t>
            </a:r>
            <a:r>
              <a:rPr lang="vi-VN" i="1"/>
              <a:t> </a:t>
            </a:r>
            <a:endParaRPr lang="en-US" i="1" smtClean="0"/>
          </a:p>
          <a:p>
            <a:pPr marL="0" indent="720725">
              <a:buClr>
                <a:srgbClr val="7030A0"/>
              </a:buClr>
              <a:buNone/>
            </a:pPr>
            <a:r>
              <a:rPr lang="vi-VN" i="1" smtClean="0"/>
              <a:t>// </a:t>
            </a:r>
            <a:r>
              <a:rPr lang="vi-VN" i="1"/>
              <a:t>Đoạn mã có thể sinh ra </a:t>
            </a:r>
            <a:r>
              <a:rPr lang="vi-VN" i="1"/>
              <a:t>lỗi </a:t>
            </a:r>
            <a:r>
              <a:rPr lang="vi-VN" i="1" smtClean="0"/>
              <a:t>… </a:t>
            </a:r>
            <a:endParaRPr lang="en-US" i="1" smtClean="0"/>
          </a:p>
          <a:p>
            <a:pPr marL="0" indent="360363">
              <a:buClr>
                <a:srgbClr val="7030A0"/>
              </a:buClr>
              <a:buNone/>
            </a:pPr>
            <a:r>
              <a:rPr lang="vi-VN" b="1" i="1" smtClean="0"/>
              <a:t>}</a:t>
            </a:r>
            <a:r>
              <a:rPr lang="vi-VN" i="1" smtClean="0"/>
              <a:t> </a:t>
            </a:r>
            <a:endParaRPr lang="en-US" i="1" smtClean="0"/>
          </a:p>
          <a:p>
            <a:pPr marL="0" indent="360363">
              <a:buClr>
                <a:srgbClr val="7030A0"/>
              </a:buClr>
              <a:buNone/>
            </a:pPr>
            <a:r>
              <a:rPr lang="vi-VN" b="1" i="1" smtClean="0"/>
              <a:t>catch</a:t>
            </a:r>
            <a:r>
              <a:rPr lang="vi-VN" i="1" smtClean="0"/>
              <a:t> </a:t>
            </a:r>
            <a:r>
              <a:rPr lang="vi-VN" b="1" i="1" smtClean="0"/>
              <a:t>(</a:t>
            </a:r>
            <a:r>
              <a:rPr lang="en-US" b="1" i="1" smtClean="0"/>
              <a:t>&lt;kiểu Exception&gt;</a:t>
            </a:r>
            <a:r>
              <a:rPr lang="vi-VN" b="1" i="1" smtClean="0"/>
              <a:t>){ </a:t>
            </a:r>
            <a:endParaRPr lang="en-US" b="1" i="1" smtClean="0"/>
          </a:p>
          <a:p>
            <a:pPr marL="0" indent="720725">
              <a:buClr>
                <a:srgbClr val="7030A0"/>
              </a:buClr>
              <a:buNone/>
            </a:pPr>
            <a:r>
              <a:rPr lang="vi-VN" i="1" smtClean="0"/>
              <a:t>// </a:t>
            </a:r>
            <a:r>
              <a:rPr lang="vi-VN" i="1"/>
              <a:t>Đoạn mã kiểm soát </a:t>
            </a:r>
            <a:r>
              <a:rPr lang="vi-VN" i="1"/>
              <a:t>lỗi </a:t>
            </a:r>
            <a:endParaRPr lang="en-US" i="1" smtClean="0"/>
          </a:p>
          <a:p>
            <a:pPr marL="0" indent="360363">
              <a:buClr>
                <a:srgbClr val="7030A0"/>
              </a:buClr>
              <a:buNone/>
            </a:pPr>
            <a:r>
              <a:rPr lang="vi-VN" b="1" i="1" smtClean="0"/>
              <a:t>}</a:t>
            </a:r>
            <a:endParaRPr lang="en-US" b="1" i="1"/>
          </a:p>
        </p:txBody>
      </p:sp>
    </p:spTree>
    <p:extLst>
      <p:ext uri="{BB962C8B-B14F-4D97-AF65-F5344CB8AC3E}">
        <p14:creationId xmlns:p14="http://schemas.microsoft.com/office/powerpoint/2010/main" val="28657709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sp>
        <p:nvSpPr>
          <p:cNvPr id="3" name="Content Placeholder 2"/>
          <p:cNvSpPr>
            <a:spLocks noGrp="1"/>
          </p:cNvSpPr>
          <p:nvPr>
            <p:ph idx="1"/>
          </p:nvPr>
        </p:nvSpPr>
        <p:spPr/>
        <p:txBody>
          <a:bodyPr>
            <a:normAutofit fontScale="85000" lnSpcReduction="20000"/>
          </a:bodyPr>
          <a:lstStyle/>
          <a:p>
            <a:pPr>
              <a:buClr>
                <a:srgbClr val="7030A0"/>
              </a:buClr>
            </a:pPr>
            <a:r>
              <a:rPr lang="vi-VN"/>
              <a:t>Khối lệnh đặt trong finally luôn được thực thi cho dù có Exception hay không</a:t>
            </a:r>
            <a:r>
              <a:rPr lang="vi-VN"/>
              <a:t>. </a:t>
            </a:r>
            <a:endParaRPr lang="en-US" smtClean="0"/>
          </a:p>
          <a:p>
            <a:pPr>
              <a:buClr>
                <a:srgbClr val="7030A0"/>
              </a:buClr>
            </a:pPr>
            <a:r>
              <a:rPr lang="vi-VN" smtClean="0"/>
              <a:t>Thường </a:t>
            </a:r>
            <a:r>
              <a:rPr lang="vi-VN"/>
              <a:t>dùng để giải phóng tài </a:t>
            </a:r>
            <a:r>
              <a:rPr lang="vi-VN"/>
              <a:t>nguyên </a:t>
            </a:r>
            <a:endParaRPr lang="en-US" smtClean="0"/>
          </a:p>
          <a:p>
            <a:pPr marL="0" indent="360363">
              <a:buClr>
                <a:srgbClr val="7030A0"/>
              </a:buClr>
              <a:buNone/>
            </a:pPr>
            <a:r>
              <a:rPr lang="vi-VN" b="1" i="1" smtClean="0"/>
              <a:t>try </a:t>
            </a:r>
            <a:r>
              <a:rPr lang="vi-VN" b="1" i="1"/>
              <a:t>{ </a:t>
            </a:r>
            <a:endParaRPr lang="en-US" b="1" i="1" smtClean="0"/>
          </a:p>
          <a:p>
            <a:pPr marL="0" indent="360363">
              <a:buClr>
                <a:srgbClr val="7030A0"/>
              </a:buClr>
              <a:buNone/>
            </a:pPr>
            <a:r>
              <a:rPr lang="vi-VN" i="1" smtClean="0"/>
              <a:t>// </a:t>
            </a:r>
            <a:r>
              <a:rPr lang="vi-VN" i="1"/>
              <a:t>Đoạn mã có thể sinh ra lỗi </a:t>
            </a:r>
            <a:r>
              <a:rPr lang="vi-VN" i="1"/>
              <a:t>… </a:t>
            </a:r>
            <a:endParaRPr lang="en-US" i="1" smtClean="0"/>
          </a:p>
          <a:p>
            <a:pPr marL="0" indent="360363">
              <a:buClr>
                <a:srgbClr val="7030A0"/>
              </a:buClr>
              <a:buNone/>
            </a:pPr>
            <a:r>
              <a:rPr lang="vi-VN" b="1" i="1" smtClean="0"/>
              <a:t>} </a:t>
            </a:r>
            <a:endParaRPr lang="en-US" b="1" i="1" smtClean="0"/>
          </a:p>
          <a:p>
            <a:pPr marL="0" indent="360363">
              <a:buClr>
                <a:srgbClr val="7030A0"/>
              </a:buClr>
              <a:buNone/>
            </a:pPr>
            <a:r>
              <a:rPr lang="vi-VN" b="1" i="1" smtClean="0"/>
              <a:t>Catch (</a:t>
            </a:r>
            <a:r>
              <a:rPr lang="en-US" b="1" i="1"/>
              <a:t>&lt;kiểu Exception&gt;</a:t>
            </a:r>
            <a:r>
              <a:rPr lang="vi-VN" b="1" i="1" smtClean="0"/>
              <a:t>) </a:t>
            </a:r>
            <a:r>
              <a:rPr lang="vi-VN" b="1" i="1"/>
              <a:t>{ </a:t>
            </a:r>
            <a:r>
              <a:rPr lang="vi-VN" i="1"/>
              <a:t>// Đoạn mã kiểm soát </a:t>
            </a:r>
            <a:r>
              <a:rPr lang="vi-VN" i="1"/>
              <a:t>lỗi </a:t>
            </a:r>
            <a:endParaRPr lang="en-US" i="1" smtClean="0"/>
          </a:p>
          <a:p>
            <a:pPr marL="0" indent="360363">
              <a:buClr>
                <a:srgbClr val="7030A0"/>
              </a:buClr>
              <a:buNone/>
            </a:pPr>
            <a:r>
              <a:rPr lang="vi-VN" b="1" i="1" smtClean="0"/>
              <a:t>} </a:t>
            </a:r>
            <a:endParaRPr lang="en-US" b="1" i="1" smtClean="0"/>
          </a:p>
          <a:p>
            <a:pPr marL="0" indent="360363">
              <a:buClr>
                <a:srgbClr val="7030A0"/>
              </a:buClr>
              <a:buNone/>
            </a:pPr>
            <a:r>
              <a:rPr lang="vi-VN" b="1" i="1" smtClean="0"/>
              <a:t>finally </a:t>
            </a:r>
            <a:r>
              <a:rPr lang="vi-VN" b="1" i="1"/>
              <a:t>{ </a:t>
            </a:r>
            <a:endParaRPr lang="en-US" b="1" i="1" smtClean="0"/>
          </a:p>
          <a:p>
            <a:pPr marL="0" indent="360363">
              <a:buClr>
                <a:srgbClr val="7030A0"/>
              </a:buClr>
              <a:buNone/>
            </a:pPr>
            <a:r>
              <a:rPr lang="vi-VN" i="1" smtClean="0"/>
              <a:t>// </a:t>
            </a:r>
            <a:r>
              <a:rPr lang="vi-VN" i="1"/>
              <a:t>Đoạn mã luôn luôn được thực </a:t>
            </a:r>
            <a:r>
              <a:rPr lang="vi-VN" i="1"/>
              <a:t>thi </a:t>
            </a:r>
            <a:endParaRPr lang="en-US" i="1" smtClean="0"/>
          </a:p>
          <a:p>
            <a:pPr marL="0" indent="360363">
              <a:buClr>
                <a:srgbClr val="7030A0"/>
              </a:buClr>
              <a:buNone/>
            </a:pPr>
            <a:r>
              <a:rPr lang="vi-VN" b="1" i="1" smtClean="0"/>
              <a:t>}</a:t>
            </a:r>
            <a:endParaRPr lang="en-US" b="1" i="1"/>
          </a:p>
        </p:txBody>
      </p:sp>
    </p:spTree>
    <p:extLst>
      <p:ext uri="{BB962C8B-B14F-4D97-AF65-F5344CB8AC3E}">
        <p14:creationId xmlns:p14="http://schemas.microsoft.com/office/powerpoint/2010/main" val="33928347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soát Exception (tt)</a:t>
            </a:r>
          </a:p>
        </p:txBody>
      </p:sp>
      <p:pic>
        <p:nvPicPr>
          <p:cNvPr id="4" name="Content Placeholder 3"/>
          <p:cNvPicPr>
            <a:picLocks noGrp="1" noChangeAspect="1"/>
          </p:cNvPicPr>
          <p:nvPr>
            <p:ph idx="1"/>
          </p:nvPr>
        </p:nvPicPr>
        <p:blipFill>
          <a:blip r:embed="rId2"/>
          <a:stretch>
            <a:fillRect/>
          </a:stretch>
        </p:blipFill>
        <p:spPr>
          <a:xfrm>
            <a:off x="1352283" y="1193494"/>
            <a:ext cx="9453092" cy="4808061"/>
          </a:xfrm>
          <a:prstGeom prst="rect">
            <a:avLst/>
          </a:prstGeom>
        </p:spPr>
      </p:pic>
    </p:spTree>
    <p:extLst>
      <p:ext uri="{BB962C8B-B14F-4D97-AF65-F5344CB8AC3E}">
        <p14:creationId xmlns:p14="http://schemas.microsoft.com/office/powerpoint/2010/main" val="332277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9331</TotalTime>
  <Words>4111</Words>
  <Application>Microsoft Office PowerPoint</Application>
  <PresentationFormat>Widescreen</PresentationFormat>
  <Paragraphs>771</Paragraphs>
  <Slides>102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Arial</vt:lpstr>
      <vt:lpstr>Calibri</vt:lpstr>
      <vt:lpstr>Calibri Light</vt:lpstr>
      <vt:lpstr>Courier New</vt:lpstr>
      <vt:lpstr>Times New Roman</vt:lpstr>
      <vt:lpstr>Wingdings</vt:lpstr>
      <vt:lpstr>Office Theme</vt:lpstr>
      <vt:lpstr>PowerPoint Presentation</vt:lpstr>
      <vt:lpstr>PowerPoint Presentation</vt:lpstr>
      <vt:lpstr>Nội dung</vt:lpstr>
      <vt:lpstr>Lịch sử phát triển</vt:lpstr>
      <vt:lpstr>Lịch sử phát triển Java Development Kit (JDK)</vt:lpstr>
      <vt:lpstr>Java Development Kit (JDK)</vt:lpstr>
      <vt:lpstr>Java Development Kit (JDK)</vt:lpstr>
      <vt:lpstr>Công nghệ Java</vt:lpstr>
      <vt:lpstr>Các dạng chương trình Java</vt:lpstr>
      <vt:lpstr>Các dạng chương trình Java (tt)</vt:lpstr>
      <vt:lpstr>Các dạng chương trình Java (tt)</vt:lpstr>
      <vt:lpstr>Các dạng chương trình Java (tt)</vt:lpstr>
      <vt:lpstr>Các dạng chương trình Java (tt)</vt:lpstr>
      <vt:lpstr>Đặc điểm Java</vt:lpstr>
      <vt:lpstr>Dịch và thực thi chương trình Java</vt:lpstr>
      <vt:lpstr>Java Virtual Machine</vt:lpstr>
      <vt:lpstr>Giải phóng bộ nhớ (Garbage Collection)</vt:lpstr>
      <vt:lpstr>Môi trường, công cụ</vt:lpstr>
      <vt:lpstr>Chương trình Hello World</vt:lpstr>
      <vt:lpstr>Chương trình Hello World</vt:lpstr>
      <vt:lpstr>Chương trình Hello World</vt:lpstr>
      <vt:lpstr>Chương trình Hello World</vt:lpstr>
      <vt:lpstr>Chương trình Hello World</vt:lpstr>
      <vt:lpstr>Java Applets</vt:lpstr>
      <vt:lpstr>Applet đơn giản</vt:lpstr>
      <vt:lpstr>Nhúng vào trang web</vt:lpstr>
      <vt:lpstr>Thực hiện (trong web browser)</vt:lpstr>
      <vt:lpstr>Thực hiện</vt:lpstr>
      <vt:lpstr>PowerPoint Presentation</vt:lpstr>
      <vt:lpstr>Nội dung</vt:lpstr>
      <vt:lpstr>Biến</vt:lpstr>
      <vt:lpstr>Hằng</vt:lpstr>
      <vt:lpstr>Hằng ký tự đặc biệt</vt:lpstr>
      <vt:lpstr>Kiểu dữ liệu</vt:lpstr>
      <vt:lpstr>Kiểu dữ liệu cơ sở</vt:lpstr>
      <vt:lpstr>Kiểu dữ liệu cơ sở (tt)</vt:lpstr>
      <vt:lpstr>Kiểu dữ liệu cơ sở (tt)</vt:lpstr>
      <vt:lpstr>Kiểu dữ liệu cơ sở (tt)</vt:lpstr>
      <vt:lpstr>Kiểu dữ liệu cơ sở (tt)</vt:lpstr>
      <vt:lpstr>Kiểu dữ liệu tham chiếu</vt:lpstr>
      <vt:lpstr>Kiểu dữ liệu tham chiếu (tt)</vt:lpstr>
      <vt:lpstr>Kiểu dữ liệu tham chiếu (tt)</vt:lpstr>
      <vt:lpstr>Toán tử, biểu thức</vt:lpstr>
      <vt:lpstr>Toán tử, biểu thức (tt)</vt:lpstr>
      <vt:lpstr>Toán tử, biểu thức (tt)</vt:lpstr>
      <vt:lpstr>Toán tử, biểu thức (tt)</vt:lpstr>
      <vt:lpstr>Toán tử, biểu thức (tt)</vt:lpstr>
      <vt:lpstr>Cấu trúc điều khiển </vt:lpstr>
      <vt:lpstr>Cấu trúc điều khiển </vt:lpstr>
      <vt:lpstr>Cấu trúc điều khiển </vt:lpstr>
      <vt:lpstr>Cấu trúc điều khiển </vt:lpstr>
      <vt:lpstr>Lớp bao kiểu dữ liệu cơ sở</vt:lpstr>
      <vt:lpstr>PowerPoint Presentation</vt:lpstr>
      <vt:lpstr>Nội dung</vt:lpstr>
      <vt:lpstr>Các khái niệm cơ bản</vt:lpstr>
      <vt:lpstr>Các khái niệm cơ bản</vt:lpstr>
      <vt:lpstr>Lớp và đối tượng trong Java</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Lớp và đối tượng trong Java (tt)</vt:lpstr>
      <vt:lpstr>Tính đóng gói</vt:lpstr>
      <vt:lpstr>Tính đóng gói</vt:lpstr>
      <vt:lpstr>Tính kế thừa</vt:lpstr>
      <vt:lpstr>Tính kế thừa (tt)</vt:lpstr>
      <vt:lpstr>Tính kế thừa (tt)</vt:lpstr>
      <vt:lpstr>Tính kế thừa (tt)</vt:lpstr>
      <vt:lpstr>Tính kế thừa (tt)</vt:lpstr>
      <vt:lpstr>Tính kế thừa (tt)</vt:lpstr>
      <vt:lpstr>Tính kế thừa (tt)</vt:lpstr>
      <vt:lpstr>Tính kế thừa (tt)</vt:lpstr>
      <vt:lpstr>Tính đa hình</vt:lpstr>
      <vt:lpstr>Tính đa hình</vt:lpstr>
      <vt:lpstr>Giao tiếp - Interface</vt:lpstr>
      <vt:lpstr>Giao tiếp – Interface (tt)</vt:lpstr>
      <vt:lpstr>Giao tiếp – Interface (tt)</vt:lpstr>
      <vt:lpstr>Giao tiếp – Interface (tt)</vt:lpstr>
      <vt:lpstr>Giao tiếp – Interface (tt)</vt:lpstr>
      <vt:lpstr>Giao tiếp – Interface (tt)</vt:lpstr>
      <vt:lpstr>Giao tiếp – Interface (tt)</vt:lpstr>
      <vt:lpstr>PowerPoint Presentation</vt:lpstr>
      <vt:lpstr>NỘI DUNG</vt:lpstr>
      <vt:lpstr>Giới thiệu về Exception</vt:lpstr>
      <vt:lpstr>Giới thiệu về Exception</vt:lpstr>
      <vt:lpstr>Giới thiệu về Exception</vt:lpstr>
      <vt:lpstr>Kiểm soát Exception</vt:lpstr>
      <vt:lpstr>Kiểm soát Exception (tt)</vt:lpstr>
      <vt:lpstr>Kiểm soát Exception (tt)</vt:lpstr>
      <vt:lpstr>Kiểm soát Exception (tt)</vt:lpstr>
      <vt:lpstr>Kiểm soát Exception (tt)</vt:lpstr>
      <vt:lpstr>Kiểm soát Exception (tt)</vt:lpstr>
      <vt:lpstr>Kiểm soát Exception (tt)</vt:lpstr>
      <vt:lpstr>Ví dụ kiểm soát Exception chia cho 0 (tt)</vt:lpstr>
      <vt:lpstr>Ví dụ kiểm soát Exception chia cho 0 (tt)</vt:lpstr>
      <vt:lpstr>Phân cấp thư viện của lớp Throwable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dc:creator>
  <cp:lastModifiedBy>nha</cp:lastModifiedBy>
  <cp:revision>122</cp:revision>
  <dcterms:created xsi:type="dcterms:W3CDTF">2020-10-01T03:31:53Z</dcterms:created>
  <dcterms:modified xsi:type="dcterms:W3CDTF">2020-10-07T07:01:12Z</dcterms:modified>
</cp:coreProperties>
</file>