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2" r:id="rId6"/>
    <p:sldId id="303" r:id="rId7"/>
    <p:sldId id="263" r:id="rId8"/>
    <p:sldId id="264" r:id="rId9"/>
    <p:sldId id="265" r:id="rId10"/>
    <p:sldId id="266" r:id="rId11"/>
    <p:sldId id="267" r:id="rId12"/>
    <p:sldId id="291" r:id="rId13"/>
    <p:sldId id="268" r:id="rId14"/>
    <p:sldId id="273" r:id="rId15"/>
    <p:sldId id="274" r:id="rId16"/>
    <p:sldId id="275" r:id="rId17"/>
    <p:sldId id="293" r:id="rId18"/>
    <p:sldId id="276" r:id="rId19"/>
    <p:sldId id="277" r:id="rId20"/>
    <p:sldId id="294" r:id="rId21"/>
    <p:sldId id="295" r:id="rId22"/>
    <p:sldId id="302" r:id="rId23"/>
    <p:sldId id="269" r:id="rId24"/>
    <p:sldId id="270" r:id="rId25"/>
    <p:sldId id="271" r:id="rId26"/>
    <p:sldId id="272" r:id="rId27"/>
    <p:sldId id="304" r:id="rId28"/>
    <p:sldId id="296" r:id="rId29"/>
    <p:sldId id="297" r:id="rId30"/>
    <p:sldId id="298" r:id="rId31"/>
    <p:sldId id="299" r:id="rId32"/>
    <p:sldId id="301" r:id="rId33"/>
    <p:sldId id="292"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Montserra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319445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471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782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155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8823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Bike Sharing Demand Prediction</a:t>
            </a:r>
            <a:endParaRPr sz="3600" b="1" dirty="0">
              <a:solidFill>
                <a:schemeClr val="lt1"/>
              </a:solidFill>
              <a:latin typeface="Montserrat"/>
              <a:ea typeface="Montserrat"/>
              <a:cs typeface="Montserrat"/>
              <a:sym typeface="Montserrat"/>
            </a:endParaRPr>
          </a:p>
          <a:p>
            <a:r>
              <a:rPr lang="en-US" sz="2800" b="1" u="sng" dirty="0">
                <a:solidFill>
                  <a:schemeClr val="lt1"/>
                </a:solidFill>
                <a:latin typeface="Montserrat"/>
                <a:ea typeface="Montserrat"/>
                <a:cs typeface="Montserrat"/>
                <a:sym typeface="Montserrat"/>
              </a:rPr>
              <a:t>Team </a:t>
            </a:r>
            <a:r>
              <a:rPr lang="en-US" sz="2800" b="1" u="sng" dirty="0" smtClean="0">
                <a:solidFill>
                  <a:schemeClr val="lt1"/>
                </a:solidFill>
                <a:latin typeface="Montserrat"/>
                <a:ea typeface="Montserrat"/>
                <a:cs typeface="Montserrat"/>
                <a:sym typeface="Montserrat"/>
              </a:rPr>
              <a:t>members</a:t>
            </a:r>
            <a:br>
              <a:rPr lang="en-US" sz="2800" b="1" u="sng" dirty="0" smtClean="0">
                <a:solidFill>
                  <a:schemeClr val="lt1"/>
                </a:solidFill>
                <a:latin typeface="Montserrat"/>
                <a:ea typeface="Montserrat"/>
                <a:cs typeface="Montserrat"/>
                <a:sym typeface="Montserrat"/>
              </a:rPr>
            </a:br>
            <a:r>
              <a:rPr lang="en-US" sz="2800" b="1" u="sng" dirty="0">
                <a:solidFill>
                  <a:schemeClr val="lt1"/>
                </a:solidFill>
                <a:latin typeface="Montserrat"/>
                <a:ea typeface="Montserrat"/>
                <a:cs typeface="Montserrat"/>
                <a:sym typeface="Montserrat"/>
              </a:rPr>
              <a:t/>
            </a:r>
            <a:br>
              <a:rPr lang="en-US" sz="2800" b="1" u="sng" dirty="0">
                <a:solidFill>
                  <a:schemeClr val="lt1"/>
                </a:solidFill>
                <a:latin typeface="Montserrat"/>
                <a:ea typeface="Montserrat"/>
                <a:cs typeface="Montserrat"/>
                <a:sym typeface="Montserrat"/>
              </a:rPr>
            </a:br>
            <a:r>
              <a:rPr lang="en-US" sz="1800" b="1" dirty="0" err="1" smtClean="0">
                <a:solidFill>
                  <a:schemeClr val="lt1"/>
                </a:solidFill>
                <a:latin typeface="Montserrat"/>
                <a:ea typeface="Montserrat"/>
                <a:cs typeface="Montserrat"/>
                <a:sym typeface="Montserrat"/>
              </a:rPr>
              <a:t>Honaji</a:t>
            </a:r>
            <a:r>
              <a:rPr lang="en-US" sz="1800" b="1" dirty="0" smtClean="0">
                <a:solidFill>
                  <a:schemeClr val="lt1"/>
                </a:solidFill>
                <a:latin typeface="Montserrat"/>
                <a:ea typeface="Montserrat"/>
                <a:cs typeface="Montserrat"/>
                <a:sym typeface="Montserrat"/>
              </a:rPr>
              <a:t> </a:t>
            </a:r>
            <a:r>
              <a:rPr lang="en-US" sz="1800" b="1" dirty="0" err="1" smtClean="0">
                <a:solidFill>
                  <a:schemeClr val="lt1"/>
                </a:solidFill>
                <a:latin typeface="Montserrat"/>
                <a:ea typeface="Montserrat"/>
                <a:cs typeface="Montserrat"/>
                <a:sym typeface="Montserrat"/>
              </a:rPr>
              <a:t>Phad</a:t>
            </a:r>
            <a:r>
              <a:rPr lang="en-IN" dirty="0"/>
              <a:t/>
            </a:r>
            <a:br>
              <a:rPr lang="en-IN" dirty="0"/>
            </a:b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E39D7A5-9A06-400E-87CA-FB4E87690425}"/>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Rented bike counts are positively skewed and temperature is normally distributed. </a:t>
            </a:r>
          </a:p>
        </p:txBody>
      </p:sp>
      <p:sp>
        <p:nvSpPr>
          <p:cNvPr id="7" name="TextBox 6">
            <a:extLst>
              <a:ext uri="{FF2B5EF4-FFF2-40B4-BE49-F238E27FC236}">
                <a16:creationId xmlns:a16="http://schemas.microsoft.com/office/drawing/2014/main" xmlns="" id="{27B0BFC4-D1B2-4A18-A9AF-0A803B4EA14F}"/>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xmlns="" id="{70514722-55F7-45E6-8088-284B1A78FF8F}"/>
              </a:ext>
            </a:extLst>
          </p:cNvPr>
          <p:cNvPicPr>
            <a:picLocks noChangeAspect="1"/>
          </p:cNvPicPr>
          <p:nvPr/>
        </p:nvPicPr>
        <p:blipFill>
          <a:blip r:embed="rId3"/>
          <a:stretch>
            <a:fillRect/>
          </a:stretch>
        </p:blipFill>
        <p:spPr>
          <a:xfrm>
            <a:off x="549673" y="1247730"/>
            <a:ext cx="3774703" cy="3364029"/>
          </a:xfrm>
          <a:prstGeom prst="rect">
            <a:avLst/>
          </a:prstGeom>
        </p:spPr>
      </p:pic>
      <p:pic>
        <p:nvPicPr>
          <p:cNvPr id="8" name="Picture 7">
            <a:extLst>
              <a:ext uri="{FF2B5EF4-FFF2-40B4-BE49-F238E27FC236}">
                <a16:creationId xmlns:a16="http://schemas.microsoft.com/office/drawing/2014/main" xmlns="" id="{57D96446-56DB-4BC8-95C2-ECFA367C1ED1}"/>
              </a:ext>
            </a:extLst>
          </p:cNvPr>
          <p:cNvPicPr>
            <a:picLocks noChangeAspect="1"/>
          </p:cNvPicPr>
          <p:nvPr/>
        </p:nvPicPr>
        <p:blipFill>
          <a:blip r:embed="rId4"/>
          <a:stretch>
            <a:fillRect/>
          </a:stretch>
        </p:blipFill>
        <p:spPr>
          <a:xfrm>
            <a:off x="4571999" y="1199981"/>
            <a:ext cx="3716079" cy="3364029"/>
          </a:xfrm>
          <a:prstGeom prst="rect">
            <a:avLst/>
          </a:prstGeom>
        </p:spPr>
      </p:pic>
      <p:sp>
        <p:nvSpPr>
          <p:cNvPr id="9" name="TextBox 8">
            <a:extLst>
              <a:ext uri="{FF2B5EF4-FFF2-40B4-BE49-F238E27FC236}">
                <a16:creationId xmlns:a16="http://schemas.microsoft.com/office/drawing/2014/main" xmlns="" id="{BEAC3D75-924A-4446-8E37-B82FE1596D5E}"/>
              </a:ext>
            </a:extLst>
          </p:cNvPr>
          <p:cNvSpPr txBox="1"/>
          <p:nvPr/>
        </p:nvSpPr>
        <p:spPr>
          <a:xfrm>
            <a:off x="855922" y="4726559"/>
            <a:ext cx="3242930" cy="276999"/>
          </a:xfrm>
          <a:prstGeom prst="rect">
            <a:avLst/>
          </a:prstGeom>
          <a:noFill/>
        </p:spPr>
        <p:txBody>
          <a:bodyPr wrap="square" rtlCol="0">
            <a:spAutoFit/>
          </a:bodyPr>
          <a:lstStyle/>
          <a:p>
            <a:r>
              <a:rPr lang="en-US" sz="1200" dirty="0">
                <a:latin typeface="Montserrat" panose="020B0604020202020204" charset="0"/>
              </a:rPr>
              <a:t>Fig 2: Distribution of rented bike counts.</a:t>
            </a:r>
            <a:endParaRPr lang="en-IN" sz="1200" dirty="0">
              <a:latin typeface="Montserrat" panose="020B0604020202020204" charset="0"/>
            </a:endParaRPr>
          </a:p>
        </p:txBody>
      </p:sp>
      <p:sp>
        <p:nvSpPr>
          <p:cNvPr id="10" name="TextBox 9">
            <a:extLst>
              <a:ext uri="{FF2B5EF4-FFF2-40B4-BE49-F238E27FC236}">
                <a16:creationId xmlns:a16="http://schemas.microsoft.com/office/drawing/2014/main" xmlns="" id="{D639531D-5250-44CD-8CB3-8FEF488BA87B}"/>
              </a:ext>
            </a:extLst>
          </p:cNvPr>
          <p:cNvSpPr txBox="1"/>
          <p:nvPr/>
        </p:nvSpPr>
        <p:spPr>
          <a:xfrm>
            <a:off x="5247167" y="4726558"/>
            <a:ext cx="3242930" cy="276999"/>
          </a:xfrm>
          <a:prstGeom prst="rect">
            <a:avLst/>
          </a:prstGeom>
          <a:noFill/>
        </p:spPr>
        <p:txBody>
          <a:bodyPr wrap="square" rtlCol="0">
            <a:spAutoFit/>
          </a:bodyPr>
          <a:lstStyle/>
          <a:p>
            <a:r>
              <a:rPr lang="en-US" sz="1200" dirty="0">
                <a:latin typeface="Montserrat" panose="020B0604020202020204" charset="0"/>
              </a:rPr>
              <a:t>Fig 3: Distribution of temperature.</a:t>
            </a:r>
            <a:endParaRPr lang="en-IN" sz="1200" dirty="0">
              <a:latin typeface="Montserrat" panose="020B0604020202020204" charset="0"/>
            </a:endParaRPr>
          </a:p>
        </p:txBody>
      </p:sp>
    </p:spTree>
    <p:extLst>
      <p:ext uri="{BB962C8B-B14F-4D97-AF65-F5344CB8AC3E}">
        <p14:creationId xmlns:p14="http://schemas.microsoft.com/office/powerpoint/2010/main" val="17734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71277BD-EEF5-4D62-8034-BB92BBA9CA83}"/>
              </a:ext>
            </a:extLst>
          </p:cNvPr>
          <p:cNvPicPr>
            <a:picLocks noChangeAspect="1"/>
          </p:cNvPicPr>
          <p:nvPr/>
        </p:nvPicPr>
        <p:blipFill>
          <a:blip r:embed="rId2"/>
          <a:stretch>
            <a:fillRect/>
          </a:stretch>
        </p:blipFill>
        <p:spPr>
          <a:xfrm>
            <a:off x="551232" y="1261550"/>
            <a:ext cx="3904918" cy="3468784"/>
          </a:xfrm>
          <a:prstGeom prst="rect">
            <a:avLst/>
          </a:prstGeom>
        </p:spPr>
      </p:pic>
      <p:sp>
        <p:nvSpPr>
          <p:cNvPr id="6" name="TextBox 5">
            <a:extLst>
              <a:ext uri="{FF2B5EF4-FFF2-40B4-BE49-F238E27FC236}">
                <a16:creationId xmlns:a16="http://schemas.microsoft.com/office/drawing/2014/main" xmlns="" id="{0779A478-36D9-4965-8073-886AAD33C3D6}"/>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Humidity is normally distributed and wind speed is positively skewed. </a:t>
            </a:r>
          </a:p>
        </p:txBody>
      </p:sp>
      <p:pic>
        <p:nvPicPr>
          <p:cNvPr id="7" name="Picture 6">
            <a:extLst>
              <a:ext uri="{FF2B5EF4-FFF2-40B4-BE49-F238E27FC236}">
                <a16:creationId xmlns:a16="http://schemas.microsoft.com/office/drawing/2014/main" xmlns="" id="{A53537E2-29A8-4847-A117-8309EE21E5FD}"/>
              </a:ext>
            </a:extLst>
          </p:cNvPr>
          <p:cNvPicPr>
            <a:picLocks noChangeAspect="1"/>
          </p:cNvPicPr>
          <p:nvPr/>
        </p:nvPicPr>
        <p:blipFill>
          <a:blip r:embed="rId3"/>
          <a:stretch>
            <a:fillRect/>
          </a:stretch>
        </p:blipFill>
        <p:spPr>
          <a:xfrm>
            <a:off x="4687851" y="1189773"/>
            <a:ext cx="3820079" cy="3540561"/>
          </a:xfrm>
          <a:prstGeom prst="rect">
            <a:avLst/>
          </a:prstGeom>
        </p:spPr>
      </p:pic>
      <p:sp>
        <p:nvSpPr>
          <p:cNvPr id="8" name="TextBox 7">
            <a:extLst>
              <a:ext uri="{FF2B5EF4-FFF2-40B4-BE49-F238E27FC236}">
                <a16:creationId xmlns:a16="http://schemas.microsoft.com/office/drawing/2014/main" xmlns="" id="{A89B1103-081E-456C-B7ED-AA0C50B49B55}"/>
              </a:ext>
            </a:extLst>
          </p:cNvPr>
          <p:cNvSpPr txBox="1"/>
          <p:nvPr/>
        </p:nvSpPr>
        <p:spPr>
          <a:xfrm>
            <a:off x="1329071" y="4687121"/>
            <a:ext cx="3242930" cy="276999"/>
          </a:xfrm>
          <a:prstGeom prst="rect">
            <a:avLst/>
          </a:prstGeom>
          <a:noFill/>
        </p:spPr>
        <p:txBody>
          <a:bodyPr wrap="square" rtlCol="0">
            <a:spAutoFit/>
          </a:bodyPr>
          <a:lstStyle/>
          <a:p>
            <a:r>
              <a:rPr lang="en-US" sz="1200" dirty="0">
                <a:latin typeface="Montserrat" panose="020B0604020202020204" charset="0"/>
              </a:rPr>
              <a:t>Fig 4: Distribution of Humidity.</a:t>
            </a:r>
            <a:endParaRPr lang="en-IN" sz="1200" dirty="0">
              <a:latin typeface="Montserrat" panose="020B0604020202020204" charset="0"/>
            </a:endParaRPr>
          </a:p>
        </p:txBody>
      </p:sp>
      <p:sp>
        <p:nvSpPr>
          <p:cNvPr id="9" name="TextBox 8">
            <a:extLst>
              <a:ext uri="{FF2B5EF4-FFF2-40B4-BE49-F238E27FC236}">
                <a16:creationId xmlns:a16="http://schemas.microsoft.com/office/drawing/2014/main" xmlns="" id="{F6E7674A-F885-4EC3-A903-2F325959E095}"/>
              </a:ext>
            </a:extLst>
          </p:cNvPr>
          <p:cNvSpPr txBox="1"/>
          <p:nvPr/>
        </p:nvSpPr>
        <p:spPr>
          <a:xfrm>
            <a:off x="5380850" y="4683620"/>
            <a:ext cx="3242930" cy="276999"/>
          </a:xfrm>
          <a:prstGeom prst="rect">
            <a:avLst/>
          </a:prstGeom>
          <a:noFill/>
        </p:spPr>
        <p:txBody>
          <a:bodyPr wrap="square" rtlCol="0">
            <a:spAutoFit/>
          </a:bodyPr>
          <a:lstStyle/>
          <a:p>
            <a:r>
              <a:rPr lang="en-US" sz="1200" dirty="0">
                <a:latin typeface="Montserrat" panose="020B0604020202020204" charset="0"/>
              </a:rPr>
              <a:t>Fig 5: Distribution of Wind speed.</a:t>
            </a:r>
            <a:endParaRPr lang="en-IN" sz="1200" dirty="0">
              <a:latin typeface="Montserrat" panose="020B0604020202020204" charset="0"/>
            </a:endParaRPr>
          </a:p>
        </p:txBody>
      </p:sp>
      <p:sp>
        <p:nvSpPr>
          <p:cNvPr id="10" name="TextBox 9">
            <a:extLst>
              <a:ext uri="{FF2B5EF4-FFF2-40B4-BE49-F238E27FC236}">
                <a16:creationId xmlns:a16="http://schemas.microsoft.com/office/drawing/2014/main" xmlns="" id="{0AE6BA44-C401-47F0-9C65-234738531686}"/>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97757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EBC624D-A940-426A-BEC0-996B3139959E}"/>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IN" dirty="0">
              <a:solidFill>
                <a:srgbClr val="C00000"/>
              </a:solidFill>
              <a:latin typeface="Montserrat" panose="020B0604020202020204" charset="0"/>
            </a:endParaRPr>
          </a:p>
        </p:txBody>
      </p:sp>
      <p:sp>
        <p:nvSpPr>
          <p:cNvPr id="6" name="TextBox 5">
            <a:extLst>
              <a:ext uri="{FF2B5EF4-FFF2-40B4-BE49-F238E27FC236}">
                <a16:creationId xmlns:a16="http://schemas.microsoft.com/office/drawing/2014/main" xmlns="" id="{BB9C2DFF-E9F2-4974-996B-041C2320C2D8}"/>
              </a:ext>
            </a:extLst>
          </p:cNvPr>
          <p:cNvSpPr txBox="1"/>
          <p:nvPr/>
        </p:nvSpPr>
        <p:spPr>
          <a:xfrm>
            <a:off x="435935" y="836971"/>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Visibility is negatively skewed and solar radiation is positively skewed.</a:t>
            </a:r>
          </a:p>
        </p:txBody>
      </p:sp>
      <p:pic>
        <p:nvPicPr>
          <p:cNvPr id="7" name="Picture 6">
            <a:extLst>
              <a:ext uri="{FF2B5EF4-FFF2-40B4-BE49-F238E27FC236}">
                <a16:creationId xmlns:a16="http://schemas.microsoft.com/office/drawing/2014/main" xmlns="" id="{FC83CDD7-6F0D-45C1-AB0B-29915D6EC39E}"/>
              </a:ext>
            </a:extLst>
          </p:cNvPr>
          <p:cNvPicPr>
            <a:picLocks noChangeAspect="1"/>
          </p:cNvPicPr>
          <p:nvPr/>
        </p:nvPicPr>
        <p:blipFill>
          <a:blip r:embed="rId2"/>
          <a:stretch>
            <a:fillRect/>
          </a:stretch>
        </p:blipFill>
        <p:spPr>
          <a:xfrm>
            <a:off x="387275" y="1193460"/>
            <a:ext cx="3800948" cy="3422843"/>
          </a:xfrm>
          <a:prstGeom prst="rect">
            <a:avLst/>
          </a:prstGeom>
        </p:spPr>
      </p:pic>
      <p:pic>
        <p:nvPicPr>
          <p:cNvPr id="8" name="Picture 7">
            <a:extLst>
              <a:ext uri="{FF2B5EF4-FFF2-40B4-BE49-F238E27FC236}">
                <a16:creationId xmlns:a16="http://schemas.microsoft.com/office/drawing/2014/main" xmlns="" id="{7CB6D109-10EF-4ED9-922E-220B0F0A28E4}"/>
              </a:ext>
            </a:extLst>
          </p:cNvPr>
          <p:cNvPicPr>
            <a:picLocks noChangeAspect="1"/>
          </p:cNvPicPr>
          <p:nvPr/>
        </p:nvPicPr>
        <p:blipFill>
          <a:blip r:embed="rId3"/>
          <a:stretch>
            <a:fillRect/>
          </a:stretch>
        </p:blipFill>
        <p:spPr>
          <a:xfrm>
            <a:off x="4730712" y="1109540"/>
            <a:ext cx="3800948" cy="3525813"/>
          </a:xfrm>
          <a:prstGeom prst="rect">
            <a:avLst/>
          </a:prstGeom>
        </p:spPr>
      </p:pic>
      <p:sp>
        <p:nvSpPr>
          <p:cNvPr id="9" name="TextBox 8">
            <a:extLst>
              <a:ext uri="{FF2B5EF4-FFF2-40B4-BE49-F238E27FC236}">
                <a16:creationId xmlns:a16="http://schemas.microsoft.com/office/drawing/2014/main" xmlns="" id="{86A8C9EE-4307-4835-A51F-96D3B601C91B}"/>
              </a:ext>
            </a:extLst>
          </p:cNvPr>
          <p:cNvSpPr txBox="1"/>
          <p:nvPr/>
        </p:nvSpPr>
        <p:spPr>
          <a:xfrm>
            <a:off x="945293" y="4713727"/>
            <a:ext cx="3242930" cy="276999"/>
          </a:xfrm>
          <a:prstGeom prst="rect">
            <a:avLst/>
          </a:prstGeom>
          <a:noFill/>
        </p:spPr>
        <p:txBody>
          <a:bodyPr wrap="square" rtlCol="0">
            <a:spAutoFit/>
          </a:bodyPr>
          <a:lstStyle/>
          <a:p>
            <a:r>
              <a:rPr lang="en-US" sz="1200" dirty="0">
                <a:latin typeface="Montserrat" panose="020B0604020202020204" charset="0"/>
              </a:rPr>
              <a:t>Fig 6: Distribution of Visibility.</a:t>
            </a:r>
            <a:endParaRPr lang="en-IN" sz="1200" dirty="0">
              <a:latin typeface="Montserrat" panose="020B0604020202020204" charset="0"/>
            </a:endParaRPr>
          </a:p>
        </p:txBody>
      </p:sp>
      <p:sp>
        <p:nvSpPr>
          <p:cNvPr id="10" name="TextBox 9">
            <a:extLst>
              <a:ext uri="{FF2B5EF4-FFF2-40B4-BE49-F238E27FC236}">
                <a16:creationId xmlns:a16="http://schemas.microsoft.com/office/drawing/2014/main" xmlns="" id="{7C2CC583-6D5E-4B80-9349-872E9AB5ADE3}"/>
              </a:ext>
            </a:extLst>
          </p:cNvPr>
          <p:cNvSpPr txBox="1"/>
          <p:nvPr/>
        </p:nvSpPr>
        <p:spPr>
          <a:xfrm>
            <a:off x="5153589" y="4706659"/>
            <a:ext cx="3242930" cy="276999"/>
          </a:xfrm>
          <a:prstGeom prst="rect">
            <a:avLst/>
          </a:prstGeom>
          <a:noFill/>
        </p:spPr>
        <p:txBody>
          <a:bodyPr wrap="square" rtlCol="0">
            <a:spAutoFit/>
          </a:bodyPr>
          <a:lstStyle/>
          <a:p>
            <a:r>
              <a:rPr lang="en-US" sz="1200" dirty="0">
                <a:latin typeface="Montserrat" panose="020B0604020202020204" charset="0"/>
              </a:rPr>
              <a:t>Fig 7: Distribution of Solar radiation.</a:t>
            </a:r>
            <a:endParaRPr lang="en-IN" sz="1200" dirty="0">
              <a:latin typeface="Montserrat" panose="020B0604020202020204" charset="0"/>
            </a:endParaRPr>
          </a:p>
        </p:txBody>
      </p:sp>
    </p:spTree>
    <p:extLst>
      <p:ext uri="{BB962C8B-B14F-4D97-AF65-F5344CB8AC3E}">
        <p14:creationId xmlns:p14="http://schemas.microsoft.com/office/powerpoint/2010/main" val="2107624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FFD69EE-07F5-44EC-8474-C38540B8C81E}"/>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6" name="Picture 5">
            <a:extLst>
              <a:ext uri="{FF2B5EF4-FFF2-40B4-BE49-F238E27FC236}">
                <a16:creationId xmlns:a16="http://schemas.microsoft.com/office/drawing/2014/main" xmlns="" id="{209F5B69-4158-4473-870F-8E917E742C33}"/>
              </a:ext>
            </a:extLst>
          </p:cNvPr>
          <p:cNvPicPr>
            <a:picLocks noChangeAspect="1"/>
          </p:cNvPicPr>
          <p:nvPr/>
        </p:nvPicPr>
        <p:blipFill>
          <a:blip r:embed="rId2"/>
          <a:stretch>
            <a:fillRect/>
          </a:stretch>
        </p:blipFill>
        <p:spPr>
          <a:xfrm>
            <a:off x="536985" y="1131144"/>
            <a:ext cx="3888375" cy="3530235"/>
          </a:xfrm>
          <a:prstGeom prst="rect">
            <a:avLst/>
          </a:prstGeom>
        </p:spPr>
      </p:pic>
      <p:pic>
        <p:nvPicPr>
          <p:cNvPr id="7" name="Picture 6">
            <a:extLst>
              <a:ext uri="{FF2B5EF4-FFF2-40B4-BE49-F238E27FC236}">
                <a16:creationId xmlns:a16="http://schemas.microsoft.com/office/drawing/2014/main" xmlns="" id="{1401F2B9-533C-4C1D-A764-75835EAE1F50}"/>
              </a:ext>
            </a:extLst>
          </p:cNvPr>
          <p:cNvPicPr>
            <a:picLocks noChangeAspect="1"/>
          </p:cNvPicPr>
          <p:nvPr/>
        </p:nvPicPr>
        <p:blipFill>
          <a:blip r:embed="rId3"/>
          <a:stretch>
            <a:fillRect/>
          </a:stretch>
        </p:blipFill>
        <p:spPr>
          <a:xfrm>
            <a:off x="4572000" y="1102569"/>
            <a:ext cx="3891516" cy="3530235"/>
          </a:xfrm>
          <a:prstGeom prst="rect">
            <a:avLst/>
          </a:prstGeom>
        </p:spPr>
      </p:pic>
      <p:sp>
        <p:nvSpPr>
          <p:cNvPr id="8" name="TextBox 7">
            <a:extLst>
              <a:ext uri="{FF2B5EF4-FFF2-40B4-BE49-F238E27FC236}">
                <a16:creationId xmlns:a16="http://schemas.microsoft.com/office/drawing/2014/main" xmlns="" id="{2AE7090D-8C16-490D-92C9-DB27D6BA42B9}"/>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 Rainfall and Snowfall both are positively skewed. </a:t>
            </a:r>
          </a:p>
        </p:txBody>
      </p:sp>
      <p:sp>
        <p:nvSpPr>
          <p:cNvPr id="9" name="TextBox 8">
            <a:extLst>
              <a:ext uri="{FF2B5EF4-FFF2-40B4-BE49-F238E27FC236}">
                <a16:creationId xmlns:a16="http://schemas.microsoft.com/office/drawing/2014/main" xmlns="" id="{91ED4F73-7AD1-4AEA-A254-F4C5E73CDC00}"/>
              </a:ext>
            </a:extLst>
          </p:cNvPr>
          <p:cNvSpPr txBox="1"/>
          <p:nvPr/>
        </p:nvSpPr>
        <p:spPr>
          <a:xfrm>
            <a:off x="1329070" y="4713727"/>
            <a:ext cx="3242930" cy="276999"/>
          </a:xfrm>
          <a:prstGeom prst="rect">
            <a:avLst/>
          </a:prstGeom>
          <a:noFill/>
        </p:spPr>
        <p:txBody>
          <a:bodyPr wrap="square" rtlCol="0">
            <a:spAutoFit/>
          </a:bodyPr>
          <a:lstStyle/>
          <a:p>
            <a:r>
              <a:rPr lang="en-US" sz="1200" dirty="0">
                <a:latin typeface="Montserrat" panose="020B0604020202020204" charset="0"/>
              </a:rPr>
              <a:t>Fig 8: Distribution of Rainfall.</a:t>
            </a:r>
            <a:endParaRPr lang="en-IN" sz="1200" dirty="0">
              <a:latin typeface="Montserrat" panose="020B0604020202020204" charset="0"/>
            </a:endParaRPr>
          </a:p>
        </p:txBody>
      </p:sp>
      <p:sp>
        <p:nvSpPr>
          <p:cNvPr id="10" name="TextBox 9">
            <a:extLst>
              <a:ext uri="{FF2B5EF4-FFF2-40B4-BE49-F238E27FC236}">
                <a16:creationId xmlns:a16="http://schemas.microsoft.com/office/drawing/2014/main" xmlns="" id="{4DC50F74-1A66-4342-93F3-50800F1FAEE1}"/>
              </a:ext>
            </a:extLst>
          </p:cNvPr>
          <p:cNvSpPr txBox="1"/>
          <p:nvPr/>
        </p:nvSpPr>
        <p:spPr>
          <a:xfrm>
            <a:off x="5475767" y="4713727"/>
            <a:ext cx="3242930" cy="276999"/>
          </a:xfrm>
          <a:prstGeom prst="rect">
            <a:avLst/>
          </a:prstGeom>
          <a:noFill/>
        </p:spPr>
        <p:txBody>
          <a:bodyPr wrap="square" rtlCol="0">
            <a:spAutoFit/>
          </a:bodyPr>
          <a:lstStyle/>
          <a:p>
            <a:r>
              <a:rPr lang="en-US" sz="1200" dirty="0">
                <a:latin typeface="Montserrat" panose="020B0604020202020204" charset="0"/>
              </a:rPr>
              <a:t>Fig 9: Distribution of Snowfall.</a:t>
            </a:r>
            <a:endParaRPr lang="en-IN" sz="1200" dirty="0">
              <a:latin typeface="Montserrat" panose="020B0604020202020204" charset="0"/>
            </a:endParaRPr>
          </a:p>
        </p:txBody>
      </p:sp>
    </p:spTree>
    <p:extLst>
      <p:ext uri="{BB962C8B-B14F-4D97-AF65-F5344CB8AC3E}">
        <p14:creationId xmlns:p14="http://schemas.microsoft.com/office/powerpoint/2010/main" val="409742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77F603C-6B08-4B1D-9E47-BC6D74784CC1}"/>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7" name="Picture 6">
            <a:extLst>
              <a:ext uri="{FF2B5EF4-FFF2-40B4-BE49-F238E27FC236}">
                <a16:creationId xmlns:a16="http://schemas.microsoft.com/office/drawing/2014/main" xmlns="" id="{99B3C4D3-A178-4B8D-8D8B-F3BAF834B18A}"/>
              </a:ext>
            </a:extLst>
          </p:cNvPr>
          <p:cNvPicPr>
            <a:picLocks noChangeAspect="1"/>
          </p:cNvPicPr>
          <p:nvPr/>
        </p:nvPicPr>
        <p:blipFill>
          <a:blip r:embed="rId2"/>
          <a:stretch>
            <a:fillRect/>
          </a:stretch>
        </p:blipFill>
        <p:spPr>
          <a:xfrm>
            <a:off x="0" y="1390122"/>
            <a:ext cx="9144000" cy="3235130"/>
          </a:xfrm>
          <a:prstGeom prst="rect">
            <a:avLst/>
          </a:prstGeom>
        </p:spPr>
      </p:pic>
      <p:sp>
        <p:nvSpPr>
          <p:cNvPr id="8" name="TextBox 7">
            <a:extLst>
              <a:ext uri="{FF2B5EF4-FFF2-40B4-BE49-F238E27FC236}">
                <a16:creationId xmlns:a16="http://schemas.microsoft.com/office/drawing/2014/main" xmlns="" id="{B45E4586-742B-4047-8A1F-32A1851DE59C}"/>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graph we can say less bikes are rented on Sunday as compared to other days.</a:t>
            </a:r>
          </a:p>
        </p:txBody>
      </p:sp>
      <p:sp>
        <p:nvSpPr>
          <p:cNvPr id="9" name="Rectangle 8">
            <a:extLst>
              <a:ext uri="{FF2B5EF4-FFF2-40B4-BE49-F238E27FC236}">
                <a16:creationId xmlns:a16="http://schemas.microsoft.com/office/drawing/2014/main" xmlns="" id="{0666B870-A7FB-4B4D-902D-2C7523880D64}"/>
              </a:ext>
            </a:extLst>
          </p:cNvPr>
          <p:cNvSpPr/>
          <p:nvPr/>
        </p:nvSpPr>
        <p:spPr>
          <a:xfrm>
            <a:off x="1339700" y="4656343"/>
            <a:ext cx="6719777" cy="307777"/>
          </a:xfrm>
          <a:prstGeom prst="rect">
            <a:avLst/>
          </a:prstGeom>
        </p:spPr>
        <p:txBody>
          <a:bodyPr wrap="square">
            <a:spAutoFit/>
          </a:bodyPr>
          <a:lstStyle/>
          <a:p>
            <a:pPr algn="ctr"/>
            <a:r>
              <a:rPr lang="en-US" dirty="0">
                <a:latin typeface="Montserrat" panose="020B0604020202020204" charset="0"/>
              </a:rPr>
              <a:t>Fig 10  Bar plot in between Rented bikes and Days </a:t>
            </a:r>
          </a:p>
        </p:txBody>
      </p:sp>
    </p:spTree>
    <p:extLst>
      <p:ext uri="{BB962C8B-B14F-4D97-AF65-F5344CB8AC3E}">
        <p14:creationId xmlns:p14="http://schemas.microsoft.com/office/powerpoint/2010/main" val="138799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BE453FF-8486-47C6-A070-0FF13AC32A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499192"/>
            <a:ext cx="9144000" cy="2828260"/>
          </a:xfrm>
          <a:prstGeom prst="rect">
            <a:avLst/>
          </a:prstGeom>
          <a:noFill/>
          <a:ln>
            <a:noFill/>
          </a:ln>
        </p:spPr>
      </p:pic>
      <p:sp>
        <p:nvSpPr>
          <p:cNvPr id="6" name="TextBox 5">
            <a:extLst>
              <a:ext uri="{FF2B5EF4-FFF2-40B4-BE49-F238E27FC236}">
                <a16:creationId xmlns:a16="http://schemas.microsoft.com/office/drawing/2014/main" xmlns="" id="{DCDE6C26-5644-4ABF-BA5F-9FD7AB3C0E1C}"/>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7" name="TextBox 6">
            <a:extLst>
              <a:ext uri="{FF2B5EF4-FFF2-40B4-BE49-F238E27FC236}">
                <a16:creationId xmlns:a16="http://schemas.microsoft.com/office/drawing/2014/main" xmlns="" id="{6955107C-E336-4B25-9F26-57CD7978E1D4}"/>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Maximum bikes are rented on 8 am and 6 pm.</a:t>
            </a:r>
          </a:p>
        </p:txBody>
      </p:sp>
      <p:sp>
        <p:nvSpPr>
          <p:cNvPr id="8" name="Rectangle 7">
            <a:extLst>
              <a:ext uri="{FF2B5EF4-FFF2-40B4-BE49-F238E27FC236}">
                <a16:creationId xmlns:a16="http://schemas.microsoft.com/office/drawing/2014/main" xmlns="" id="{AEC93BEA-3A1D-42C8-9E01-46DE4C9E23F1}"/>
              </a:ext>
            </a:extLst>
          </p:cNvPr>
          <p:cNvSpPr/>
          <p:nvPr/>
        </p:nvSpPr>
        <p:spPr>
          <a:xfrm>
            <a:off x="1392865" y="4479295"/>
            <a:ext cx="6358270" cy="307777"/>
          </a:xfrm>
          <a:prstGeom prst="rect">
            <a:avLst/>
          </a:prstGeom>
        </p:spPr>
        <p:txBody>
          <a:bodyPr wrap="square">
            <a:spAutoFit/>
          </a:bodyPr>
          <a:lstStyle/>
          <a:p>
            <a:pPr algn="ctr"/>
            <a:r>
              <a:rPr lang="en-US" dirty="0">
                <a:latin typeface="Montserrat" panose="020B0604020202020204" charset="0"/>
              </a:rPr>
              <a:t>Fig 11 Count plot in between Rented bikes and Hours </a:t>
            </a:r>
          </a:p>
        </p:txBody>
      </p:sp>
    </p:spTree>
    <p:extLst>
      <p:ext uri="{BB962C8B-B14F-4D97-AF65-F5344CB8AC3E}">
        <p14:creationId xmlns:p14="http://schemas.microsoft.com/office/powerpoint/2010/main" val="42670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CFE65E3-2E82-4B78-813F-D703A2E1C6FC}"/>
              </a:ext>
            </a:extLst>
          </p:cNvPr>
          <p:cNvPicPr>
            <a:picLocks noChangeAspect="1"/>
          </p:cNvPicPr>
          <p:nvPr/>
        </p:nvPicPr>
        <p:blipFill>
          <a:blip r:embed="rId2"/>
          <a:stretch>
            <a:fillRect/>
          </a:stretch>
        </p:blipFill>
        <p:spPr>
          <a:xfrm>
            <a:off x="0" y="1349766"/>
            <a:ext cx="9144000" cy="3188245"/>
          </a:xfrm>
          <a:prstGeom prst="rect">
            <a:avLst/>
          </a:prstGeom>
        </p:spPr>
      </p:pic>
      <p:sp>
        <p:nvSpPr>
          <p:cNvPr id="6" name="TextBox 5">
            <a:extLst>
              <a:ext uri="{FF2B5EF4-FFF2-40B4-BE49-F238E27FC236}">
                <a16:creationId xmlns:a16="http://schemas.microsoft.com/office/drawing/2014/main" xmlns="" id="{53700D2E-4B05-4F9A-8BEB-BACC0A33748E}"/>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7" name="Rectangle 6">
            <a:extLst>
              <a:ext uri="{FF2B5EF4-FFF2-40B4-BE49-F238E27FC236}">
                <a16:creationId xmlns:a16="http://schemas.microsoft.com/office/drawing/2014/main" xmlns="" id="{81F89522-D941-4A47-86BC-4D6503D8FA95}"/>
              </a:ext>
            </a:extLst>
          </p:cNvPr>
          <p:cNvSpPr/>
          <p:nvPr/>
        </p:nvSpPr>
        <p:spPr>
          <a:xfrm>
            <a:off x="1392865" y="4569205"/>
            <a:ext cx="6358270" cy="307777"/>
          </a:xfrm>
          <a:prstGeom prst="rect">
            <a:avLst/>
          </a:prstGeom>
        </p:spPr>
        <p:txBody>
          <a:bodyPr wrap="square">
            <a:spAutoFit/>
          </a:bodyPr>
          <a:lstStyle/>
          <a:p>
            <a:pPr algn="ctr"/>
            <a:r>
              <a:rPr lang="en-US" dirty="0">
                <a:latin typeface="Montserrat" panose="020B0604020202020204" charset="0"/>
              </a:rPr>
              <a:t>Fig 12 Count plot in between Rented bikes and Months </a:t>
            </a:r>
          </a:p>
        </p:txBody>
      </p:sp>
      <p:sp>
        <p:nvSpPr>
          <p:cNvPr id="3" name="Rectangle 2">
            <a:extLst>
              <a:ext uri="{FF2B5EF4-FFF2-40B4-BE49-F238E27FC236}">
                <a16:creationId xmlns:a16="http://schemas.microsoft.com/office/drawing/2014/main" xmlns="" id="{2AEADF3D-76EB-4B04-9E62-4C505F7901A3}"/>
              </a:ext>
            </a:extLst>
          </p:cNvPr>
          <p:cNvSpPr/>
          <p:nvPr/>
        </p:nvSpPr>
        <p:spPr>
          <a:xfrm>
            <a:off x="549673" y="856906"/>
            <a:ext cx="8044654" cy="307777"/>
          </a:xfrm>
          <a:prstGeom prst="rect">
            <a:avLst/>
          </a:prstGeom>
        </p:spPr>
        <p:txBody>
          <a:bodyPr wrap="square">
            <a:spAutoFit/>
          </a:bodyPr>
          <a:lstStyle/>
          <a:p>
            <a:pPr marL="285750" indent="-285750">
              <a:buFont typeface="Arial" panose="020B0604020202020204" pitchFamily="34" charset="0"/>
              <a:buChar char="•"/>
            </a:pPr>
            <a:r>
              <a:rPr lang="en-US" dirty="0">
                <a:latin typeface="Montserrat" panose="020B0604020202020204" charset="0"/>
              </a:rPr>
              <a:t>In June month (in summer) more bikes are rented as compared to other.</a:t>
            </a:r>
          </a:p>
        </p:txBody>
      </p:sp>
    </p:spTree>
    <p:extLst>
      <p:ext uri="{BB962C8B-B14F-4D97-AF65-F5344CB8AC3E}">
        <p14:creationId xmlns:p14="http://schemas.microsoft.com/office/powerpoint/2010/main" val="399240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D793E9D-D977-431B-B5A6-A05DE34488C2}"/>
              </a:ext>
            </a:extLst>
          </p:cNvPr>
          <p:cNvPicPr>
            <a:picLocks noChangeAspect="1"/>
          </p:cNvPicPr>
          <p:nvPr/>
        </p:nvPicPr>
        <p:blipFill>
          <a:blip r:embed="rId2"/>
          <a:stretch>
            <a:fillRect/>
          </a:stretch>
        </p:blipFill>
        <p:spPr>
          <a:xfrm>
            <a:off x="0" y="1206371"/>
            <a:ext cx="9144000" cy="3262385"/>
          </a:xfrm>
          <a:prstGeom prst="rect">
            <a:avLst/>
          </a:prstGeom>
        </p:spPr>
      </p:pic>
      <p:sp>
        <p:nvSpPr>
          <p:cNvPr id="3" name="Rectangle 2">
            <a:extLst>
              <a:ext uri="{FF2B5EF4-FFF2-40B4-BE49-F238E27FC236}">
                <a16:creationId xmlns:a16="http://schemas.microsoft.com/office/drawing/2014/main" xmlns="" id="{D87ED193-B3F1-4864-B8B0-B62F09D06092}"/>
              </a:ext>
            </a:extLst>
          </p:cNvPr>
          <p:cNvSpPr/>
          <p:nvPr/>
        </p:nvSpPr>
        <p:spPr>
          <a:xfrm>
            <a:off x="212651" y="776901"/>
            <a:ext cx="8718698" cy="523220"/>
          </a:xfrm>
          <a:prstGeom prst="rect">
            <a:avLst/>
          </a:prstGeom>
        </p:spPr>
        <p:txBody>
          <a:bodyPr wrap="square">
            <a:spAutoFit/>
          </a:bodyPr>
          <a:lstStyle/>
          <a:p>
            <a:pPr marL="285750" indent="-285750">
              <a:buFont typeface="Arial" panose="020B0604020202020204" pitchFamily="34" charset="0"/>
              <a:buChar char="•"/>
            </a:pPr>
            <a:r>
              <a:rPr lang="en-US" dirty="0">
                <a:latin typeface="Montserrat" panose="020B0604020202020204" charset="0"/>
              </a:rPr>
              <a:t>From graph we can say more bikes are rented in summer and less bikes are rented in winter.</a:t>
            </a:r>
          </a:p>
        </p:txBody>
      </p:sp>
      <p:sp>
        <p:nvSpPr>
          <p:cNvPr id="4" name="TextBox 3">
            <a:extLst>
              <a:ext uri="{FF2B5EF4-FFF2-40B4-BE49-F238E27FC236}">
                <a16:creationId xmlns:a16="http://schemas.microsoft.com/office/drawing/2014/main" xmlns="" id="{19521B40-D40D-4A29-A73D-1CF59EDCF27C}"/>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Rectangle 4">
            <a:extLst>
              <a:ext uri="{FF2B5EF4-FFF2-40B4-BE49-F238E27FC236}">
                <a16:creationId xmlns:a16="http://schemas.microsoft.com/office/drawing/2014/main" xmlns="" id="{C4DDA6D7-2CD8-4ED6-A288-D932BC97E6D6}"/>
              </a:ext>
            </a:extLst>
          </p:cNvPr>
          <p:cNvSpPr/>
          <p:nvPr/>
        </p:nvSpPr>
        <p:spPr>
          <a:xfrm>
            <a:off x="1387549" y="4636616"/>
            <a:ext cx="6368902" cy="307777"/>
          </a:xfrm>
          <a:prstGeom prst="rect">
            <a:avLst/>
          </a:prstGeom>
        </p:spPr>
        <p:txBody>
          <a:bodyPr wrap="square">
            <a:spAutoFit/>
          </a:bodyPr>
          <a:lstStyle/>
          <a:p>
            <a:pPr algn="ctr"/>
            <a:r>
              <a:rPr lang="en-US" dirty="0">
                <a:latin typeface="Montserrat" panose="020B0604020202020204" charset="0"/>
              </a:rPr>
              <a:t>Fig 13 Count plot in between Rented bikes and Seasons </a:t>
            </a:r>
          </a:p>
        </p:txBody>
      </p:sp>
    </p:spTree>
    <p:extLst>
      <p:ext uri="{BB962C8B-B14F-4D97-AF65-F5344CB8AC3E}">
        <p14:creationId xmlns:p14="http://schemas.microsoft.com/office/powerpoint/2010/main" val="159572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3A86FF9-88B4-4EC8-9299-5C62A7C60522}"/>
              </a:ext>
            </a:extLst>
          </p:cNvPr>
          <p:cNvPicPr>
            <a:picLocks noChangeAspect="1"/>
          </p:cNvPicPr>
          <p:nvPr/>
        </p:nvPicPr>
        <p:blipFill>
          <a:blip r:embed="rId2"/>
          <a:stretch>
            <a:fillRect/>
          </a:stretch>
        </p:blipFill>
        <p:spPr>
          <a:xfrm>
            <a:off x="0" y="1001732"/>
            <a:ext cx="5369442" cy="1900296"/>
          </a:xfrm>
          <a:prstGeom prst="rect">
            <a:avLst/>
          </a:prstGeom>
        </p:spPr>
      </p:pic>
      <p:pic>
        <p:nvPicPr>
          <p:cNvPr id="7" name="Picture 6">
            <a:extLst>
              <a:ext uri="{FF2B5EF4-FFF2-40B4-BE49-F238E27FC236}">
                <a16:creationId xmlns:a16="http://schemas.microsoft.com/office/drawing/2014/main" xmlns="" id="{9F53698F-8864-49B7-B52E-9F1B39A5690A}"/>
              </a:ext>
            </a:extLst>
          </p:cNvPr>
          <p:cNvPicPr>
            <a:picLocks noChangeAspect="1"/>
          </p:cNvPicPr>
          <p:nvPr/>
        </p:nvPicPr>
        <p:blipFill>
          <a:blip r:embed="rId3"/>
          <a:stretch>
            <a:fillRect/>
          </a:stretch>
        </p:blipFill>
        <p:spPr>
          <a:xfrm>
            <a:off x="4204622" y="2902028"/>
            <a:ext cx="4939378" cy="1792392"/>
          </a:xfrm>
          <a:prstGeom prst="rect">
            <a:avLst/>
          </a:prstGeom>
        </p:spPr>
      </p:pic>
      <p:sp>
        <p:nvSpPr>
          <p:cNvPr id="8" name="TextBox 7">
            <a:extLst>
              <a:ext uri="{FF2B5EF4-FFF2-40B4-BE49-F238E27FC236}">
                <a16:creationId xmlns:a16="http://schemas.microsoft.com/office/drawing/2014/main" xmlns="" id="{D92F9F24-799B-48E6-A58C-9595E9B608B6}"/>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9" name="TextBox 8">
            <a:extLst>
              <a:ext uri="{FF2B5EF4-FFF2-40B4-BE49-F238E27FC236}">
                <a16:creationId xmlns:a16="http://schemas.microsoft.com/office/drawing/2014/main" xmlns="" id="{25D3C546-2741-4073-9B9E-56C740A200D9}"/>
              </a:ext>
            </a:extLst>
          </p:cNvPr>
          <p:cNvSpPr txBox="1"/>
          <p:nvPr/>
        </p:nvSpPr>
        <p:spPr>
          <a:xfrm>
            <a:off x="5199321" y="747460"/>
            <a:ext cx="3848986"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From fig 14 we can say there not more difference in demand of bikes between weekday and weekend</a:t>
            </a:r>
          </a:p>
          <a:p>
            <a:pPr marL="285750" indent="-285750" algn="just">
              <a:buFont typeface="Arial" panose="020B0604020202020204" pitchFamily="34" charset="0"/>
              <a:buChar char="•"/>
            </a:pPr>
            <a:r>
              <a:rPr lang="en-US" dirty="0">
                <a:latin typeface="Montserrat" panose="020B0604020202020204" charset="0"/>
              </a:rPr>
              <a:t>From fig 15 we see there is a difference in demands of bike in No holiday and Holiday.</a:t>
            </a:r>
          </a:p>
        </p:txBody>
      </p:sp>
      <p:sp>
        <p:nvSpPr>
          <p:cNvPr id="10" name="Rectangle 9">
            <a:extLst>
              <a:ext uri="{FF2B5EF4-FFF2-40B4-BE49-F238E27FC236}">
                <a16:creationId xmlns:a16="http://schemas.microsoft.com/office/drawing/2014/main" xmlns="" id="{7BC5BE4A-B6AB-4045-8195-ED93158282F3}"/>
              </a:ext>
            </a:extLst>
          </p:cNvPr>
          <p:cNvSpPr/>
          <p:nvPr/>
        </p:nvSpPr>
        <p:spPr>
          <a:xfrm>
            <a:off x="116958" y="2924161"/>
            <a:ext cx="3264195" cy="523220"/>
          </a:xfrm>
          <a:prstGeom prst="rect">
            <a:avLst/>
          </a:prstGeom>
        </p:spPr>
        <p:txBody>
          <a:bodyPr wrap="square">
            <a:spAutoFit/>
          </a:bodyPr>
          <a:lstStyle/>
          <a:p>
            <a:pPr algn="ctr"/>
            <a:r>
              <a:rPr lang="en-US" dirty="0">
                <a:latin typeface="Montserrat" panose="020B0604020202020204" charset="0"/>
              </a:rPr>
              <a:t>Fig 14 Count plot of Week day and Week end.</a:t>
            </a:r>
          </a:p>
        </p:txBody>
      </p:sp>
      <p:sp>
        <p:nvSpPr>
          <p:cNvPr id="11" name="Rectangle 10">
            <a:extLst>
              <a:ext uri="{FF2B5EF4-FFF2-40B4-BE49-F238E27FC236}">
                <a16:creationId xmlns:a16="http://schemas.microsoft.com/office/drawing/2014/main" xmlns="" id="{2937F304-4233-48BA-8D6A-0C12A1DE0D1B}"/>
              </a:ext>
            </a:extLst>
          </p:cNvPr>
          <p:cNvSpPr/>
          <p:nvPr/>
        </p:nvSpPr>
        <p:spPr>
          <a:xfrm>
            <a:off x="4731488" y="4802324"/>
            <a:ext cx="4231758" cy="307777"/>
          </a:xfrm>
          <a:prstGeom prst="rect">
            <a:avLst/>
          </a:prstGeom>
        </p:spPr>
        <p:txBody>
          <a:bodyPr wrap="square">
            <a:spAutoFit/>
          </a:bodyPr>
          <a:lstStyle/>
          <a:p>
            <a:r>
              <a:rPr lang="en-US" dirty="0">
                <a:latin typeface="Montserrat" panose="020B0604020202020204" charset="0"/>
              </a:rPr>
              <a:t>Fig 15 Count plot of No holiday and Holiday.</a:t>
            </a:r>
          </a:p>
        </p:txBody>
      </p:sp>
    </p:spTree>
    <p:extLst>
      <p:ext uri="{BB962C8B-B14F-4D97-AF65-F5344CB8AC3E}">
        <p14:creationId xmlns:p14="http://schemas.microsoft.com/office/powerpoint/2010/main" val="321407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E095E7-86F2-4E67-A7BD-534249E584A6}"/>
              </a:ext>
            </a:extLst>
          </p:cNvPr>
          <p:cNvPicPr>
            <a:picLocks noChangeAspect="1"/>
          </p:cNvPicPr>
          <p:nvPr/>
        </p:nvPicPr>
        <p:blipFill>
          <a:blip r:embed="rId2"/>
          <a:stretch>
            <a:fillRect/>
          </a:stretch>
        </p:blipFill>
        <p:spPr>
          <a:xfrm>
            <a:off x="1031359" y="1683904"/>
            <a:ext cx="6869276" cy="2420263"/>
          </a:xfrm>
          <a:prstGeom prst="rect">
            <a:avLst/>
          </a:prstGeom>
        </p:spPr>
      </p:pic>
      <p:sp>
        <p:nvSpPr>
          <p:cNvPr id="5" name="TextBox 4">
            <a:extLst>
              <a:ext uri="{FF2B5EF4-FFF2-40B4-BE49-F238E27FC236}">
                <a16:creationId xmlns:a16="http://schemas.microsoft.com/office/drawing/2014/main" xmlns="" id="{DBFDF065-3F08-4F7C-BC1D-8EB39D410041}"/>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6" name="Rectangle 5">
            <a:extLst>
              <a:ext uri="{FF2B5EF4-FFF2-40B4-BE49-F238E27FC236}">
                <a16:creationId xmlns:a16="http://schemas.microsoft.com/office/drawing/2014/main" xmlns="" id="{6510351D-1DE9-4A22-8CD9-FB5DFE87FFBE}"/>
              </a:ext>
            </a:extLst>
          </p:cNvPr>
          <p:cNvSpPr/>
          <p:nvPr/>
        </p:nvSpPr>
        <p:spPr>
          <a:xfrm>
            <a:off x="549672" y="979599"/>
            <a:ext cx="8044655" cy="307777"/>
          </a:xfrm>
          <a:prstGeom prst="rect">
            <a:avLst/>
          </a:prstGeom>
        </p:spPr>
        <p:txBody>
          <a:bodyPr wrap="square">
            <a:spAutoFit/>
          </a:bodyPr>
          <a:lstStyle/>
          <a:p>
            <a:pPr marL="285750" indent="-285750">
              <a:buFont typeface="Arial" panose="020B0604020202020204" pitchFamily="34" charset="0"/>
              <a:buChar char="•"/>
            </a:pPr>
            <a:r>
              <a:rPr lang="en-US" dirty="0">
                <a:latin typeface="Montserrat" panose="020B0604020202020204" charset="0"/>
              </a:rPr>
              <a:t>In data there are very less No function day as compared to Function day.</a:t>
            </a:r>
          </a:p>
        </p:txBody>
      </p:sp>
      <p:sp>
        <p:nvSpPr>
          <p:cNvPr id="7" name="Rectangle 6">
            <a:extLst>
              <a:ext uri="{FF2B5EF4-FFF2-40B4-BE49-F238E27FC236}">
                <a16:creationId xmlns:a16="http://schemas.microsoft.com/office/drawing/2014/main" xmlns="" id="{D5C43C00-0E6A-4F3E-A12D-6D407D41639B}"/>
              </a:ext>
            </a:extLst>
          </p:cNvPr>
          <p:cNvSpPr/>
          <p:nvPr/>
        </p:nvSpPr>
        <p:spPr>
          <a:xfrm>
            <a:off x="2004237" y="4500695"/>
            <a:ext cx="5135526" cy="307777"/>
          </a:xfrm>
          <a:prstGeom prst="rect">
            <a:avLst/>
          </a:prstGeom>
        </p:spPr>
        <p:txBody>
          <a:bodyPr wrap="square">
            <a:spAutoFit/>
          </a:bodyPr>
          <a:lstStyle/>
          <a:p>
            <a:r>
              <a:rPr lang="en-US" dirty="0">
                <a:latin typeface="Montserrat" panose="020B0604020202020204" charset="0"/>
              </a:rPr>
              <a:t>Fig 16 Count plot of Function day and No Function day.</a:t>
            </a:r>
          </a:p>
        </p:txBody>
      </p:sp>
    </p:spTree>
    <p:extLst>
      <p:ext uri="{BB962C8B-B14F-4D97-AF65-F5344CB8AC3E}">
        <p14:creationId xmlns:p14="http://schemas.microsoft.com/office/powerpoint/2010/main" val="157668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xmlns="" id="{CD3F2EFA-B9A3-4049-BAB1-3008E70CB606}"/>
              </a:ext>
            </a:extLst>
          </p:cNvPr>
          <p:cNvSpPr txBox="1"/>
          <p:nvPr/>
        </p:nvSpPr>
        <p:spPr>
          <a:xfrm>
            <a:off x="549673" y="264425"/>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Content</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TextBox 4">
            <a:extLst>
              <a:ext uri="{FF2B5EF4-FFF2-40B4-BE49-F238E27FC236}">
                <a16:creationId xmlns:a16="http://schemas.microsoft.com/office/drawing/2014/main" xmlns="" id="{EA719A10-81E1-4ED7-BD90-D0BF1AB48919}"/>
              </a:ext>
            </a:extLst>
          </p:cNvPr>
          <p:cNvSpPr txBox="1"/>
          <p:nvPr/>
        </p:nvSpPr>
        <p:spPr>
          <a:xfrm>
            <a:off x="659219" y="849200"/>
            <a:ext cx="7549117" cy="363176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Introduction</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Problem definition</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Hypothesis </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EDA on given data</a:t>
            </a:r>
          </a:p>
          <a:p>
            <a:pPr marL="285750" indent="-285750">
              <a:buFont typeface="Arial" panose="020B0604020202020204" pitchFamily="34" charset="0"/>
              <a:buChar char="•"/>
            </a:pPr>
            <a:r>
              <a:rPr lang="en-US" sz="2400" dirty="0">
                <a:solidFill>
                  <a:schemeClr val="accent2"/>
                </a:solidFill>
                <a:latin typeface="Montserrat" panose="020B0604020202020204" charset="0"/>
              </a:rPr>
              <a:t>Statistical Data Analysis </a:t>
            </a:r>
            <a:r>
              <a:rPr lang="en-US" sz="2400" dirty="0">
                <a:solidFill>
                  <a:schemeClr val="accent2"/>
                </a:solidFill>
                <a:latin typeface="Montserrat" panose="020B0604020202020204" charset="0"/>
                <a:cs typeface="Times New Roman" panose="02020603050405020304" pitchFamily="18" charset="0"/>
              </a:rPr>
              <a:t> </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Model implementation </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Model validation and selection</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Conclusion </a:t>
            </a:r>
          </a:p>
          <a:p>
            <a:pPr marL="285750" indent="-285750">
              <a:buFont typeface="Arial" panose="020B0604020202020204" pitchFamily="34" charset="0"/>
              <a:buChar char="•"/>
            </a:pPr>
            <a:r>
              <a:rPr lang="en-US" sz="2400" dirty="0">
                <a:latin typeface="Montserrat" panose="020B0604020202020204" charset="0"/>
                <a:cs typeface="Times New Roman" panose="02020603050405020304" pitchFamily="18" charset="0"/>
              </a:rPr>
              <a:t>References </a:t>
            </a:r>
          </a:p>
          <a:p>
            <a:endParaRPr lang="en-IN" dirty="0">
              <a:latin typeface="Montserra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2730037-3C1B-4605-A49E-481FA9570A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290" y="2952988"/>
            <a:ext cx="2219325" cy="1838325"/>
          </a:xfrm>
          <a:prstGeom prst="rect">
            <a:avLst/>
          </a:prstGeom>
          <a:noFill/>
          <a:ln>
            <a:noFill/>
          </a:ln>
        </p:spPr>
      </p:pic>
      <p:pic>
        <p:nvPicPr>
          <p:cNvPr id="3" name="Picture 2">
            <a:extLst>
              <a:ext uri="{FF2B5EF4-FFF2-40B4-BE49-F238E27FC236}">
                <a16:creationId xmlns:a16="http://schemas.microsoft.com/office/drawing/2014/main" xmlns="" id="{BCE87CEF-03E7-4B36-8EAF-A6C26293F4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8238" y="2990850"/>
            <a:ext cx="2200275" cy="1590675"/>
          </a:xfrm>
          <a:prstGeom prst="rect">
            <a:avLst/>
          </a:prstGeom>
          <a:noFill/>
          <a:ln>
            <a:noFill/>
          </a:ln>
        </p:spPr>
      </p:pic>
      <p:pic>
        <p:nvPicPr>
          <p:cNvPr id="4" name="Picture 3">
            <a:extLst>
              <a:ext uri="{FF2B5EF4-FFF2-40B4-BE49-F238E27FC236}">
                <a16:creationId xmlns:a16="http://schemas.microsoft.com/office/drawing/2014/main" xmlns="" id="{77C2DC5A-7FEE-4308-B991-7C1C27189E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8564" y="763273"/>
            <a:ext cx="1590675" cy="1647825"/>
          </a:xfrm>
          <a:prstGeom prst="rect">
            <a:avLst/>
          </a:prstGeom>
          <a:noFill/>
          <a:ln>
            <a:noFill/>
          </a:ln>
        </p:spPr>
      </p:pic>
      <p:pic>
        <p:nvPicPr>
          <p:cNvPr id="5" name="Picture 4">
            <a:extLst>
              <a:ext uri="{FF2B5EF4-FFF2-40B4-BE49-F238E27FC236}">
                <a16:creationId xmlns:a16="http://schemas.microsoft.com/office/drawing/2014/main" xmlns="" id="{4CC70670-B9E5-4B1C-B08D-33DBD82E913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604261" y="763273"/>
            <a:ext cx="1800225" cy="1628775"/>
          </a:xfrm>
          <a:prstGeom prst="rect">
            <a:avLst/>
          </a:prstGeom>
          <a:noFill/>
          <a:ln>
            <a:noFill/>
          </a:ln>
        </p:spPr>
      </p:pic>
      <p:pic>
        <p:nvPicPr>
          <p:cNvPr id="6" name="Picture 5">
            <a:extLst>
              <a:ext uri="{FF2B5EF4-FFF2-40B4-BE49-F238E27FC236}">
                <a16:creationId xmlns:a16="http://schemas.microsoft.com/office/drawing/2014/main" xmlns="" id="{6BDE86D6-4584-4C2D-8202-27140189031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593952" y="0"/>
            <a:ext cx="3000375" cy="4581525"/>
          </a:xfrm>
          <a:prstGeom prst="rect">
            <a:avLst/>
          </a:prstGeom>
          <a:noFill/>
          <a:ln>
            <a:noFill/>
          </a:ln>
        </p:spPr>
      </p:pic>
      <p:sp>
        <p:nvSpPr>
          <p:cNvPr id="7" name="TextBox 6">
            <a:extLst>
              <a:ext uri="{FF2B5EF4-FFF2-40B4-BE49-F238E27FC236}">
                <a16:creationId xmlns:a16="http://schemas.microsoft.com/office/drawing/2014/main" xmlns="" id="{22ACD85B-4C4C-458C-B991-3C7504B51230}"/>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IN" dirty="0">
              <a:solidFill>
                <a:srgbClr val="C00000"/>
              </a:solidFill>
              <a:latin typeface="Montserrat" panose="020B0604020202020204" charset="0"/>
            </a:endParaRPr>
          </a:p>
        </p:txBody>
      </p:sp>
      <p:sp>
        <p:nvSpPr>
          <p:cNvPr id="8" name="Rectangle 7">
            <a:extLst>
              <a:ext uri="{FF2B5EF4-FFF2-40B4-BE49-F238E27FC236}">
                <a16:creationId xmlns:a16="http://schemas.microsoft.com/office/drawing/2014/main" xmlns="" id="{1FDBF882-41EA-470F-8A5D-5D70472FD718}"/>
              </a:ext>
            </a:extLst>
          </p:cNvPr>
          <p:cNvSpPr/>
          <p:nvPr/>
        </p:nvSpPr>
        <p:spPr>
          <a:xfrm>
            <a:off x="0" y="4696646"/>
            <a:ext cx="2913321" cy="276999"/>
          </a:xfrm>
          <a:prstGeom prst="rect">
            <a:avLst/>
          </a:prstGeom>
        </p:spPr>
        <p:txBody>
          <a:bodyPr wrap="square">
            <a:spAutoFit/>
          </a:bodyPr>
          <a:lstStyle/>
          <a:p>
            <a:pPr algn="ctr"/>
            <a:r>
              <a:rPr lang="en-US" sz="1200" dirty="0">
                <a:latin typeface="Montserrat" panose="020B0604020202020204" charset="0"/>
              </a:rPr>
              <a:t>Fig 19 Pi plot of Seasons </a:t>
            </a:r>
          </a:p>
        </p:txBody>
      </p:sp>
      <p:sp>
        <p:nvSpPr>
          <p:cNvPr id="9" name="Rectangle 8">
            <a:extLst>
              <a:ext uri="{FF2B5EF4-FFF2-40B4-BE49-F238E27FC236}">
                <a16:creationId xmlns:a16="http://schemas.microsoft.com/office/drawing/2014/main" xmlns="" id="{85D77A36-6C4B-430E-B6C2-A0C41993CDC6}"/>
              </a:ext>
            </a:extLst>
          </p:cNvPr>
          <p:cNvSpPr/>
          <p:nvPr/>
        </p:nvSpPr>
        <p:spPr>
          <a:xfrm>
            <a:off x="2913321" y="4560481"/>
            <a:ext cx="2200276" cy="461665"/>
          </a:xfrm>
          <a:prstGeom prst="rect">
            <a:avLst/>
          </a:prstGeom>
        </p:spPr>
        <p:txBody>
          <a:bodyPr wrap="square">
            <a:spAutoFit/>
          </a:bodyPr>
          <a:lstStyle/>
          <a:p>
            <a:pPr algn="ctr"/>
            <a:r>
              <a:rPr lang="en-US" sz="1200" dirty="0">
                <a:latin typeface="Montserrat" panose="020B0604020202020204" charset="0"/>
              </a:rPr>
              <a:t>Fig 20 Pi plot of Holiday No holiday</a:t>
            </a:r>
          </a:p>
        </p:txBody>
      </p:sp>
      <p:sp>
        <p:nvSpPr>
          <p:cNvPr id="10" name="Rectangle 9">
            <a:extLst>
              <a:ext uri="{FF2B5EF4-FFF2-40B4-BE49-F238E27FC236}">
                <a16:creationId xmlns:a16="http://schemas.microsoft.com/office/drawing/2014/main" xmlns="" id="{258516D2-55F3-41EE-8209-824E8C13C8C2}"/>
              </a:ext>
            </a:extLst>
          </p:cNvPr>
          <p:cNvSpPr/>
          <p:nvPr/>
        </p:nvSpPr>
        <p:spPr>
          <a:xfrm>
            <a:off x="266869" y="2512103"/>
            <a:ext cx="2337392" cy="461665"/>
          </a:xfrm>
          <a:prstGeom prst="rect">
            <a:avLst/>
          </a:prstGeom>
        </p:spPr>
        <p:txBody>
          <a:bodyPr wrap="square">
            <a:spAutoFit/>
          </a:bodyPr>
          <a:lstStyle/>
          <a:p>
            <a:pPr algn="ctr"/>
            <a:r>
              <a:rPr lang="en-US" sz="1200" dirty="0">
                <a:latin typeface="Montserrat" panose="020B0604020202020204" charset="0"/>
              </a:rPr>
              <a:t>Fig 17 Count plot of Rented bike and Seasons</a:t>
            </a:r>
          </a:p>
        </p:txBody>
      </p:sp>
      <p:sp>
        <p:nvSpPr>
          <p:cNvPr id="11" name="Rectangle 10">
            <a:extLst>
              <a:ext uri="{FF2B5EF4-FFF2-40B4-BE49-F238E27FC236}">
                <a16:creationId xmlns:a16="http://schemas.microsoft.com/office/drawing/2014/main" xmlns="" id="{CF61B861-608E-44AC-ADF1-9ED658586EFF}"/>
              </a:ext>
            </a:extLst>
          </p:cNvPr>
          <p:cNvSpPr/>
          <p:nvPr/>
        </p:nvSpPr>
        <p:spPr>
          <a:xfrm>
            <a:off x="2699680" y="2506284"/>
            <a:ext cx="2337392" cy="461665"/>
          </a:xfrm>
          <a:prstGeom prst="rect">
            <a:avLst/>
          </a:prstGeom>
        </p:spPr>
        <p:txBody>
          <a:bodyPr wrap="square">
            <a:spAutoFit/>
          </a:bodyPr>
          <a:lstStyle/>
          <a:p>
            <a:pPr algn="ctr"/>
            <a:r>
              <a:rPr lang="en-US" sz="1200" dirty="0">
                <a:latin typeface="Montserrat" panose="020B0604020202020204" charset="0"/>
              </a:rPr>
              <a:t>Fig 18 Count plot of Solar radiation and Seasons</a:t>
            </a:r>
          </a:p>
        </p:txBody>
      </p:sp>
      <p:sp>
        <p:nvSpPr>
          <p:cNvPr id="12" name="Rectangle 11">
            <a:extLst>
              <a:ext uri="{FF2B5EF4-FFF2-40B4-BE49-F238E27FC236}">
                <a16:creationId xmlns:a16="http://schemas.microsoft.com/office/drawing/2014/main" xmlns="" id="{9C3D8150-6F16-4741-B4D9-9DA841AB3012}"/>
              </a:ext>
            </a:extLst>
          </p:cNvPr>
          <p:cNvSpPr/>
          <p:nvPr/>
        </p:nvSpPr>
        <p:spPr>
          <a:xfrm>
            <a:off x="5826642" y="4681835"/>
            <a:ext cx="3149999" cy="461665"/>
          </a:xfrm>
          <a:prstGeom prst="rect">
            <a:avLst/>
          </a:prstGeom>
        </p:spPr>
        <p:txBody>
          <a:bodyPr wrap="square">
            <a:spAutoFit/>
          </a:bodyPr>
          <a:lstStyle/>
          <a:p>
            <a:pPr algn="ctr"/>
            <a:r>
              <a:rPr lang="en-US" sz="1200" dirty="0">
                <a:latin typeface="Montserrat" panose="020B0604020202020204" charset="0"/>
              </a:rPr>
              <a:t>Fig 21 Heat map Rented bike and other factors </a:t>
            </a:r>
          </a:p>
        </p:txBody>
      </p:sp>
    </p:spTree>
    <p:extLst>
      <p:ext uri="{BB962C8B-B14F-4D97-AF65-F5344CB8AC3E}">
        <p14:creationId xmlns:p14="http://schemas.microsoft.com/office/powerpoint/2010/main" val="57408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89B0599-2807-4D79-ADEF-6CA4706F5303}"/>
              </a:ext>
            </a:extLst>
          </p:cNvPr>
          <p:cNvPicPr>
            <a:picLocks noChangeAspect="1"/>
          </p:cNvPicPr>
          <p:nvPr/>
        </p:nvPicPr>
        <p:blipFill>
          <a:blip r:embed="rId2"/>
          <a:stretch>
            <a:fillRect/>
          </a:stretch>
        </p:blipFill>
        <p:spPr>
          <a:xfrm>
            <a:off x="0" y="761410"/>
            <a:ext cx="9144000" cy="3962956"/>
          </a:xfrm>
          <a:prstGeom prst="rect">
            <a:avLst/>
          </a:prstGeom>
        </p:spPr>
      </p:pic>
      <p:sp>
        <p:nvSpPr>
          <p:cNvPr id="3" name="Rectangle 2">
            <a:extLst>
              <a:ext uri="{FF2B5EF4-FFF2-40B4-BE49-F238E27FC236}">
                <a16:creationId xmlns:a16="http://schemas.microsoft.com/office/drawing/2014/main" xmlns="" id="{2F8A7250-4C2B-45E6-80E6-5617741A3C4C}"/>
              </a:ext>
            </a:extLst>
          </p:cNvPr>
          <p:cNvSpPr/>
          <p:nvPr/>
        </p:nvSpPr>
        <p:spPr>
          <a:xfrm>
            <a:off x="520997" y="4724366"/>
            <a:ext cx="8466278" cy="276999"/>
          </a:xfrm>
          <a:prstGeom prst="rect">
            <a:avLst/>
          </a:prstGeom>
        </p:spPr>
        <p:txBody>
          <a:bodyPr wrap="square">
            <a:spAutoFit/>
          </a:bodyPr>
          <a:lstStyle/>
          <a:p>
            <a:pPr algn="ctr"/>
            <a:r>
              <a:rPr lang="en-US" sz="1200" dirty="0">
                <a:latin typeface="Montserrat" panose="020B0604020202020204" charset="0"/>
              </a:rPr>
              <a:t>Fig 22 Heat map of variables </a:t>
            </a:r>
          </a:p>
        </p:txBody>
      </p:sp>
      <p:sp>
        <p:nvSpPr>
          <p:cNvPr id="4" name="TextBox 3">
            <a:extLst>
              <a:ext uri="{FF2B5EF4-FFF2-40B4-BE49-F238E27FC236}">
                <a16:creationId xmlns:a16="http://schemas.microsoft.com/office/drawing/2014/main" xmlns="" id="{DF9E59E9-4CD4-4361-8522-8569C5BB6628}"/>
              </a:ext>
            </a:extLst>
          </p:cNvPr>
          <p:cNvSpPr txBox="1"/>
          <p:nvPr/>
        </p:nvSpPr>
        <p:spPr>
          <a:xfrm>
            <a:off x="549673" y="179380"/>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283945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682986-26F6-4A38-8FF4-AF214CAEE117}"/>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IN"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xmlns="" id="{6EBD85DE-452E-4DB1-B896-A4D9BF5C3DE7}"/>
              </a:ext>
            </a:extLst>
          </p:cNvPr>
          <p:cNvSpPr/>
          <p:nvPr/>
        </p:nvSpPr>
        <p:spPr>
          <a:xfrm>
            <a:off x="520997" y="4724366"/>
            <a:ext cx="8466278" cy="276999"/>
          </a:xfrm>
          <a:prstGeom prst="rect">
            <a:avLst/>
          </a:prstGeom>
        </p:spPr>
        <p:txBody>
          <a:bodyPr wrap="square">
            <a:spAutoFit/>
          </a:bodyPr>
          <a:lstStyle/>
          <a:p>
            <a:pPr algn="ctr"/>
            <a:r>
              <a:rPr lang="en-US" sz="1200" dirty="0">
                <a:latin typeface="Montserrat" panose="020B0604020202020204" charset="0"/>
              </a:rPr>
              <a:t>Fig 23 Feature importance bar plot. </a:t>
            </a:r>
          </a:p>
        </p:txBody>
      </p:sp>
      <p:pic>
        <p:nvPicPr>
          <p:cNvPr id="5" name="Picture 4">
            <a:extLst>
              <a:ext uri="{FF2B5EF4-FFF2-40B4-BE49-F238E27FC236}">
                <a16:creationId xmlns:a16="http://schemas.microsoft.com/office/drawing/2014/main" xmlns="" id="{DF979B51-7FA6-4F8F-8185-C08202446D39}"/>
              </a:ext>
            </a:extLst>
          </p:cNvPr>
          <p:cNvPicPr>
            <a:picLocks noChangeAspect="1"/>
          </p:cNvPicPr>
          <p:nvPr/>
        </p:nvPicPr>
        <p:blipFill>
          <a:blip r:embed="rId2"/>
          <a:stretch>
            <a:fillRect/>
          </a:stretch>
        </p:blipFill>
        <p:spPr>
          <a:xfrm>
            <a:off x="0" y="692191"/>
            <a:ext cx="9144000" cy="3759118"/>
          </a:xfrm>
          <a:prstGeom prst="rect">
            <a:avLst/>
          </a:prstGeom>
        </p:spPr>
      </p:pic>
    </p:spTree>
    <p:extLst>
      <p:ext uri="{BB962C8B-B14F-4D97-AF65-F5344CB8AC3E}">
        <p14:creationId xmlns:p14="http://schemas.microsoft.com/office/powerpoint/2010/main" val="1325839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C0ADA28-1DE6-4F98-B26D-A23209A89F73}"/>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rPr>
              <a:t>Statistical Data Analysis </a:t>
            </a:r>
            <a:endParaRPr lang="en-IN" sz="3200" b="1" dirty="0">
              <a:solidFill>
                <a:srgbClr val="C00000"/>
              </a:solidFill>
              <a:latin typeface="Montserrat" panose="020B0604020202020204" charset="0"/>
            </a:endParaRPr>
          </a:p>
        </p:txBody>
      </p:sp>
      <p:pic>
        <p:nvPicPr>
          <p:cNvPr id="6" name="Picture 5">
            <a:extLst>
              <a:ext uri="{FF2B5EF4-FFF2-40B4-BE49-F238E27FC236}">
                <a16:creationId xmlns:a16="http://schemas.microsoft.com/office/drawing/2014/main" xmlns="" id="{2DE4DD09-1459-4C5E-8586-F2C0337E4F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925" y="1515019"/>
            <a:ext cx="4410075" cy="2943225"/>
          </a:xfrm>
          <a:prstGeom prst="rect">
            <a:avLst/>
          </a:prstGeom>
          <a:noFill/>
          <a:ln>
            <a:noFill/>
          </a:ln>
        </p:spPr>
      </p:pic>
      <p:pic>
        <p:nvPicPr>
          <p:cNvPr id="7" name="Picture 6">
            <a:extLst>
              <a:ext uri="{FF2B5EF4-FFF2-40B4-BE49-F238E27FC236}">
                <a16:creationId xmlns:a16="http://schemas.microsoft.com/office/drawing/2014/main" xmlns="" id="{3842C18C-604B-45F2-8047-10C272D69B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78602"/>
            <a:ext cx="4389806" cy="2879642"/>
          </a:xfrm>
          <a:prstGeom prst="rect">
            <a:avLst/>
          </a:prstGeom>
          <a:noFill/>
          <a:ln>
            <a:noFill/>
          </a:ln>
        </p:spPr>
      </p:pic>
      <p:sp>
        <p:nvSpPr>
          <p:cNvPr id="8" name="TextBox 7">
            <a:extLst>
              <a:ext uri="{FF2B5EF4-FFF2-40B4-BE49-F238E27FC236}">
                <a16:creationId xmlns:a16="http://schemas.microsoft.com/office/drawing/2014/main" xmlns="" id="{E3C73742-8252-46C9-B3CD-022FE9B43CE4}"/>
              </a:ext>
            </a:extLst>
          </p:cNvPr>
          <p:cNvSpPr txBox="1"/>
          <p:nvPr/>
        </p:nvSpPr>
        <p:spPr>
          <a:xfrm>
            <a:off x="435935" y="885683"/>
            <a:ext cx="827213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fig 24 temperature and rented bikes are positively co related and from fig 25 humidity and rented biked are negatively co related.</a:t>
            </a:r>
          </a:p>
        </p:txBody>
      </p:sp>
      <p:sp>
        <p:nvSpPr>
          <p:cNvPr id="9" name="Rectangle 8">
            <a:extLst>
              <a:ext uri="{FF2B5EF4-FFF2-40B4-BE49-F238E27FC236}">
                <a16:creationId xmlns:a16="http://schemas.microsoft.com/office/drawing/2014/main" xmlns="" id="{D3072739-E757-4820-91C0-B985775ECEDC}"/>
              </a:ext>
            </a:extLst>
          </p:cNvPr>
          <p:cNvSpPr/>
          <p:nvPr/>
        </p:nvSpPr>
        <p:spPr>
          <a:xfrm>
            <a:off x="161925" y="4521827"/>
            <a:ext cx="4572000" cy="523220"/>
          </a:xfrm>
          <a:prstGeom prst="rect">
            <a:avLst/>
          </a:prstGeom>
        </p:spPr>
        <p:txBody>
          <a:bodyPr>
            <a:spAutoFit/>
          </a:bodyPr>
          <a:lstStyle/>
          <a:p>
            <a:pPr algn="ctr"/>
            <a:r>
              <a:rPr lang="en-US" dirty="0">
                <a:latin typeface="Montserrat" panose="020B0604020202020204" charset="0"/>
              </a:rPr>
              <a:t>Fig 24 Co-relation plot in Rented bike and Temperature.</a:t>
            </a:r>
          </a:p>
        </p:txBody>
      </p:sp>
      <p:sp>
        <p:nvSpPr>
          <p:cNvPr id="10" name="Rectangle 9">
            <a:extLst>
              <a:ext uri="{FF2B5EF4-FFF2-40B4-BE49-F238E27FC236}">
                <a16:creationId xmlns:a16="http://schemas.microsoft.com/office/drawing/2014/main" xmlns="" id="{9793B6C9-A522-4653-802F-0A5346378571}"/>
              </a:ext>
            </a:extLst>
          </p:cNvPr>
          <p:cNvSpPr/>
          <p:nvPr/>
        </p:nvSpPr>
        <p:spPr>
          <a:xfrm>
            <a:off x="4733925" y="4461446"/>
            <a:ext cx="4572000" cy="523220"/>
          </a:xfrm>
          <a:prstGeom prst="rect">
            <a:avLst/>
          </a:prstGeom>
        </p:spPr>
        <p:txBody>
          <a:bodyPr>
            <a:spAutoFit/>
          </a:bodyPr>
          <a:lstStyle/>
          <a:p>
            <a:pPr algn="ctr"/>
            <a:r>
              <a:rPr lang="en-US" dirty="0">
                <a:latin typeface="Montserrat" panose="020B0604020202020204" charset="0"/>
              </a:rPr>
              <a:t>Fig 25 Co-relation plot in Rented bike and Humidity.</a:t>
            </a:r>
          </a:p>
        </p:txBody>
      </p:sp>
    </p:spTree>
    <p:extLst>
      <p:ext uri="{BB962C8B-B14F-4D97-AF65-F5344CB8AC3E}">
        <p14:creationId xmlns:p14="http://schemas.microsoft.com/office/powerpoint/2010/main" val="8822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5FCBF92-8B7C-4DD2-B249-A9772283C067}"/>
              </a:ext>
            </a:extLst>
          </p:cNvPr>
          <p:cNvPicPr>
            <a:picLocks noChangeAspect="1"/>
          </p:cNvPicPr>
          <p:nvPr/>
        </p:nvPicPr>
        <p:blipFill>
          <a:blip r:embed="rId2"/>
          <a:stretch>
            <a:fillRect/>
          </a:stretch>
        </p:blipFill>
        <p:spPr>
          <a:xfrm>
            <a:off x="159489" y="1590342"/>
            <a:ext cx="4550735" cy="2957978"/>
          </a:xfrm>
          <a:prstGeom prst="rect">
            <a:avLst/>
          </a:prstGeom>
        </p:spPr>
      </p:pic>
      <p:pic>
        <p:nvPicPr>
          <p:cNvPr id="6" name="Picture 5">
            <a:extLst>
              <a:ext uri="{FF2B5EF4-FFF2-40B4-BE49-F238E27FC236}">
                <a16:creationId xmlns:a16="http://schemas.microsoft.com/office/drawing/2014/main" xmlns="" id="{3A39B646-593B-41A8-B22E-0EC8A545AA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10222" y="1590342"/>
            <a:ext cx="4274289" cy="2957978"/>
          </a:xfrm>
          <a:prstGeom prst="rect">
            <a:avLst/>
          </a:prstGeom>
          <a:noFill/>
          <a:ln>
            <a:noFill/>
          </a:ln>
        </p:spPr>
      </p:pic>
      <p:sp>
        <p:nvSpPr>
          <p:cNvPr id="7" name="TextBox 6">
            <a:extLst>
              <a:ext uri="{FF2B5EF4-FFF2-40B4-BE49-F238E27FC236}">
                <a16:creationId xmlns:a16="http://schemas.microsoft.com/office/drawing/2014/main" xmlns="" id="{7A89E273-8A39-4C70-B112-437BD0FA293E}"/>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rPr>
              <a:t>Statistical Data Analysis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8" name="TextBox 7">
            <a:extLst>
              <a:ext uri="{FF2B5EF4-FFF2-40B4-BE49-F238E27FC236}">
                <a16:creationId xmlns:a16="http://schemas.microsoft.com/office/drawing/2014/main" xmlns="" id="{F558DD25-9875-49E2-9C8E-9501C3E9137D}"/>
              </a:ext>
            </a:extLst>
          </p:cNvPr>
          <p:cNvSpPr txBox="1"/>
          <p:nvPr/>
        </p:nvSpPr>
        <p:spPr>
          <a:xfrm>
            <a:off x="435935" y="885683"/>
            <a:ext cx="827213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Fig 26 and fig 27 Wind speed and visibility both are positively co related with rented bikes.</a:t>
            </a:r>
          </a:p>
        </p:txBody>
      </p:sp>
      <p:sp>
        <p:nvSpPr>
          <p:cNvPr id="9" name="Rectangle 8">
            <a:extLst>
              <a:ext uri="{FF2B5EF4-FFF2-40B4-BE49-F238E27FC236}">
                <a16:creationId xmlns:a16="http://schemas.microsoft.com/office/drawing/2014/main" xmlns="" id="{764F1563-75F9-4D12-903E-6FF630FBF371}"/>
              </a:ext>
            </a:extLst>
          </p:cNvPr>
          <p:cNvSpPr/>
          <p:nvPr/>
        </p:nvSpPr>
        <p:spPr>
          <a:xfrm>
            <a:off x="435935" y="4548320"/>
            <a:ext cx="4572000" cy="523220"/>
          </a:xfrm>
          <a:prstGeom prst="rect">
            <a:avLst/>
          </a:prstGeom>
        </p:spPr>
        <p:txBody>
          <a:bodyPr>
            <a:spAutoFit/>
          </a:bodyPr>
          <a:lstStyle/>
          <a:p>
            <a:pPr algn="ctr"/>
            <a:r>
              <a:rPr lang="en-US" dirty="0">
                <a:latin typeface="Montserrat" panose="020B0604020202020204" charset="0"/>
              </a:rPr>
              <a:t>Fig 26 Co-relation plot in Rented bike and Wind speed.</a:t>
            </a:r>
          </a:p>
        </p:txBody>
      </p:sp>
      <p:sp>
        <p:nvSpPr>
          <p:cNvPr id="10" name="Rectangle 9">
            <a:extLst>
              <a:ext uri="{FF2B5EF4-FFF2-40B4-BE49-F238E27FC236}">
                <a16:creationId xmlns:a16="http://schemas.microsoft.com/office/drawing/2014/main" xmlns="" id="{C2271D17-637B-4314-B064-BF4EAA541315}"/>
              </a:ext>
            </a:extLst>
          </p:cNvPr>
          <p:cNvSpPr/>
          <p:nvPr/>
        </p:nvSpPr>
        <p:spPr>
          <a:xfrm>
            <a:off x="4816549" y="4548320"/>
            <a:ext cx="4572000" cy="523220"/>
          </a:xfrm>
          <a:prstGeom prst="rect">
            <a:avLst/>
          </a:prstGeom>
        </p:spPr>
        <p:txBody>
          <a:bodyPr>
            <a:spAutoFit/>
          </a:bodyPr>
          <a:lstStyle/>
          <a:p>
            <a:pPr algn="ctr"/>
            <a:r>
              <a:rPr lang="en-US" dirty="0">
                <a:latin typeface="Montserrat" panose="020B0604020202020204" charset="0"/>
              </a:rPr>
              <a:t>Fig 27 Co-relation plot in Rented bike and Visibility.</a:t>
            </a:r>
          </a:p>
        </p:txBody>
      </p:sp>
    </p:spTree>
    <p:extLst>
      <p:ext uri="{BB962C8B-B14F-4D97-AF65-F5344CB8AC3E}">
        <p14:creationId xmlns:p14="http://schemas.microsoft.com/office/powerpoint/2010/main" val="97457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2E2C78C-0D0A-4B59-A591-ED95D7D576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65006" y="1415158"/>
            <a:ext cx="5050132" cy="3167475"/>
          </a:xfrm>
          <a:prstGeom prst="rect">
            <a:avLst/>
          </a:prstGeom>
          <a:noFill/>
          <a:ln>
            <a:noFill/>
          </a:ln>
        </p:spPr>
      </p:pic>
      <p:sp>
        <p:nvSpPr>
          <p:cNvPr id="9" name="TextBox 8">
            <a:extLst>
              <a:ext uri="{FF2B5EF4-FFF2-40B4-BE49-F238E27FC236}">
                <a16:creationId xmlns:a16="http://schemas.microsoft.com/office/drawing/2014/main" xmlns="" id="{7675C789-421A-481E-8E97-5B0D393B3804}"/>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rPr>
              <a:t>Statistical Data Analysis </a:t>
            </a:r>
            <a:r>
              <a:rPr lang="en-US" sz="3200" dirty="0">
                <a:solidFill>
                  <a:srgbClr val="C00000"/>
                </a:solidFill>
                <a:latin typeface="Montserrat" panose="020B0604020202020204" charset="0"/>
              </a:rPr>
              <a:t>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10" name="TextBox 9">
            <a:extLst>
              <a:ext uri="{FF2B5EF4-FFF2-40B4-BE49-F238E27FC236}">
                <a16:creationId xmlns:a16="http://schemas.microsoft.com/office/drawing/2014/main" xmlns="" id="{A009B35E-93DE-41F6-BFC5-FD1CC833EB7F}"/>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Solar radiation and rented bike counts are positively co related.</a:t>
            </a:r>
          </a:p>
        </p:txBody>
      </p:sp>
      <p:sp>
        <p:nvSpPr>
          <p:cNvPr id="11" name="Rectangle 10">
            <a:extLst>
              <a:ext uri="{FF2B5EF4-FFF2-40B4-BE49-F238E27FC236}">
                <a16:creationId xmlns:a16="http://schemas.microsoft.com/office/drawing/2014/main" xmlns="" id="{EF9ED6FC-0A3D-40F0-B46F-33AC658788C6}"/>
              </a:ext>
            </a:extLst>
          </p:cNvPr>
          <p:cNvSpPr/>
          <p:nvPr/>
        </p:nvSpPr>
        <p:spPr>
          <a:xfrm>
            <a:off x="1679944" y="4656343"/>
            <a:ext cx="5784112" cy="307777"/>
          </a:xfrm>
          <a:prstGeom prst="rect">
            <a:avLst/>
          </a:prstGeom>
        </p:spPr>
        <p:txBody>
          <a:bodyPr wrap="square">
            <a:spAutoFit/>
          </a:bodyPr>
          <a:lstStyle/>
          <a:p>
            <a:pPr algn="ctr"/>
            <a:r>
              <a:rPr lang="en-US" dirty="0">
                <a:latin typeface="Montserrat" panose="020B0604020202020204" charset="0"/>
              </a:rPr>
              <a:t>Fig 28 Co-relation plot in Rented bike and Solar radiation</a:t>
            </a:r>
            <a:endParaRPr lang="en-IN" dirty="0"/>
          </a:p>
        </p:txBody>
      </p:sp>
    </p:spTree>
    <p:extLst>
      <p:ext uri="{BB962C8B-B14F-4D97-AF65-F5344CB8AC3E}">
        <p14:creationId xmlns:p14="http://schemas.microsoft.com/office/powerpoint/2010/main" val="285458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1EF2305-92EF-4063-8A62-84E93C3A9972}"/>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rPr>
              <a:t>Statistical Data Analysis </a:t>
            </a:r>
            <a:r>
              <a:rPr lang="en-US" sz="3200" dirty="0">
                <a:solidFill>
                  <a:srgbClr val="C00000"/>
                </a:solidFill>
                <a:latin typeface="Montserrat" panose="020B0604020202020204" charset="0"/>
              </a:rPr>
              <a:t>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9" name="Picture 8">
            <a:extLst>
              <a:ext uri="{FF2B5EF4-FFF2-40B4-BE49-F238E27FC236}">
                <a16:creationId xmlns:a16="http://schemas.microsoft.com/office/drawing/2014/main" xmlns="" id="{1777A266-E4E9-4D83-9837-FAAE78E494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166" y="1589044"/>
            <a:ext cx="4383835" cy="2668773"/>
          </a:xfrm>
          <a:prstGeom prst="rect">
            <a:avLst/>
          </a:prstGeom>
          <a:noFill/>
          <a:ln>
            <a:noFill/>
          </a:ln>
        </p:spPr>
      </p:pic>
      <p:pic>
        <p:nvPicPr>
          <p:cNvPr id="10" name="Picture 9">
            <a:extLst>
              <a:ext uri="{FF2B5EF4-FFF2-40B4-BE49-F238E27FC236}">
                <a16:creationId xmlns:a16="http://schemas.microsoft.com/office/drawing/2014/main" xmlns="" id="{65A66395-E3D4-4029-B839-6A1CB061A9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89043"/>
            <a:ext cx="4383834" cy="2668773"/>
          </a:xfrm>
          <a:prstGeom prst="rect">
            <a:avLst/>
          </a:prstGeom>
          <a:noFill/>
          <a:ln>
            <a:noFill/>
          </a:ln>
        </p:spPr>
      </p:pic>
      <p:sp>
        <p:nvSpPr>
          <p:cNvPr id="11" name="TextBox 10">
            <a:extLst>
              <a:ext uri="{FF2B5EF4-FFF2-40B4-BE49-F238E27FC236}">
                <a16:creationId xmlns:a16="http://schemas.microsoft.com/office/drawing/2014/main" xmlns="" id="{654AF3E7-0193-49F7-BDE6-3345C06A4BB0}"/>
              </a:ext>
            </a:extLst>
          </p:cNvPr>
          <p:cNvSpPr txBox="1"/>
          <p:nvPr/>
        </p:nvSpPr>
        <p:spPr>
          <a:xfrm>
            <a:off x="435935" y="885683"/>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Rain fall and Snow fall both are negatively co related with rented bike count.</a:t>
            </a:r>
          </a:p>
        </p:txBody>
      </p:sp>
      <p:sp>
        <p:nvSpPr>
          <p:cNvPr id="12" name="Rectangle 11">
            <a:extLst>
              <a:ext uri="{FF2B5EF4-FFF2-40B4-BE49-F238E27FC236}">
                <a16:creationId xmlns:a16="http://schemas.microsoft.com/office/drawing/2014/main" xmlns="" id="{B1C362A3-B7C7-420D-879E-9E383A95C79C}"/>
              </a:ext>
            </a:extLst>
          </p:cNvPr>
          <p:cNvSpPr/>
          <p:nvPr/>
        </p:nvSpPr>
        <p:spPr>
          <a:xfrm>
            <a:off x="188166" y="4437956"/>
            <a:ext cx="4572000" cy="523220"/>
          </a:xfrm>
          <a:prstGeom prst="rect">
            <a:avLst/>
          </a:prstGeom>
        </p:spPr>
        <p:txBody>
          <a:bodyPr>
            <a:spAutoFit/>
          </a:bodyPr>
          <a:lstStyle/>
          <a:p>
            <a:pPr algn="ctr"/>
            <a:r>
              <a:rPr lang="en-US" dirty="0">
                <a:latin typeface="Montserrat" panose="020B0604020202020204" charset="0"/>
              </a:rPr>
              <a:t>Fig 29 Co-relation plot in Rented bike and Rainfall.</a:t>
            </a:r>
          </a:p>
        </p:txBody>
      </p:sp>
      <p:sp>
        <p:nvSpPr>
          <p:cNvPr id="13" name="Rectangle 12">
            <a:extLst>
              <a:ext uri="{FF2B5EF4-FFF2-40B4-BE49-F238E27FC236}">
                <a16:creationId xmlns:a16="http://schemas.microsoft.com/office/drawing/2014/main" xmlns="" id="{33D286A2-5B3E-458D-99FA-DCC20A3885DC}"/>
              </a:ext>
            </a:extLst>
          </p:cNvPr>
          <p:cNvSpPr/>
          <p:nvPr/>
        </p:nvSpPr>
        <p:spPr>
          <a:xfrm>
            <a:off x="4760166" y="4437956"/>
            <a:ext cx="4572000" cy="523220"/>
          </a:xfrm>
          <a:prstGeom prst="rect">
            <a:avLst/>
          </a:prstGeom>
        </p:spPr>
        <p:txBody>
          <a:bodyPr>
            <a:spAutoFit/>
          </a:bodyPr>
          <a:lstStyle/>
          <a:p>
            <a:pPr algn="ctr"/>
            <a:r>
              <a:rPr lang="en-US" dirty="0">
                <a:latin typeface="Montserrat" panose="020B0604020202020204" charset="0"/>
              </a:rPr>
              <a:t>Fig 30 Co-relation plot in Rented bike and Snowfall.</a:t>
            </a:r>
          </a:p>
        </p:txBody>
      </p:sp>
    </p:spTree>
    <p:extLst>
      <p:ext uri="{BB962C8B-B14F-4D97-AF65-F5344CB8AC3E}">
        <p14:creationId xmlns:p14="http://schemas.microsoft.com/office/powerpoint/2010/main" val="232301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D796B1E-A286-41CA-A176-75D8FFEA40B7}"/>
              </a:ext>
            </a:extLst>
          </p:cNvPr>
          <p:cNvSpPr/>
          <p:nvPr/>
        </p:nvSpPr>
        <p:spPr>
          <a:xfrm>
            <a:off x="570938" y="843892"/>
            <a:ext cx="8062699" cy="373358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Montserrat" panose="020B0604020202020204" charset="0"/>
              </a:rPr>
              <a:t>With EDA we can justify our hypothesis.</a:t>
            </a:r>
          </a:p>
          <a:p>
            <a:pPr marL="342900" indent="-342900" algn="just">
              <a:lnSpc>
                <a:spcPct val="150000"/>
              </a:lnSpc>
              <a:buFont typeface="Arial" panose="020B0604020202020204" pitchFamily="34" charset="0"/>
              <a:buChar char="•"/>
            </a:pPr>
            <a:r>
              <a:rPr lang="en-US" sz="2000" dirty="0">
                <a:latin typeface="Montserrat" panose="020B0604020202020204" charset="0"/>
              </a:rPr>
              <a:t>I</a:t>
            </a:r>
            <a:r>
              <a:rPr lang="en-IN" sz="2000" dirty="0">
                <a:latin typeface="Montserrat" panose="020B0604020202020204" charset="0"/>
              </a:rPr>
              <a:t>n season summer bike demand will be more.(Fail to reject)</a:t>
            </a:r>
          </a:p>
          <a:p>
            <a:pPr marL="342900" indent="-342900" algn="just">
              <a:lnSpc>
                <a:spcPct val="150000"/>
              </a:lnSpc>
              <a:buFont typeface="Arial" panose="020B0604020202020204" pitchFamily="34" charset="0"/>
              <a:buChar char="•"/>
            </a:pPr>
            <a:r>
              <a:rPr lang="en-US" sz="2000" dirty="0">
                <a:latin typeface="Montserrat" panose="020B0604020202020204" charset="0"/>
              </a:rPr>
              <a:t>I</a:t>
            </a:r>
            <a:r>
              <a:rPr lang="en-IN" sz="2000" dirty="0">
                <a:latin typeface="Montserrat" panose="020B0604020202020204" charset="0"/>
              </a:rPr>
              <a:t>f there is less visibility bike demand will be less.(Reject)</a:t>
            </a:r>
          </a:p>
          <a:p>
            <a:pPr marL="342900" indent="-342900" algn="just">
              <a:lnSpc>
                <a:spcPct val="150000"/>
              </a:lnSpc>
              <a:buFont typeface="Arial" panose="020B0604020202020204" pitchFamily="34" charset="0"/>
              <a:buChar char="•"/>
            </a:pPr>
            <a:r>
              <a:rPr lang="en-US" sz="2000" dirty="0">
                <a:latin typeface="Montserrat" panose="020B0604020202020204" charset="0"/>
              </a:rPr>
              <a:t>In the hours 9 am and 7 pm demands will be more.(Reject)</a:t>
            </a:r>
          </a:p>
          <a:p>
            <a:pPr marL="342900" indent="-342900" algn="just">
              <a:lnSpc>
                <a:spcPct val="150000"/>
              </a:lnSpc>
              <a:buFont typeface="Arial" panose="020B0604020202020204" pitchFamily="34" charset="0"/>
              <a:buChar char="•"/>
            </a:pPr>
            <a:r>
              <a:rPr lang="en-US" sz="2000" dirty="0">
                <a:latin typeface="Montserrat" panose="020B0604020202020204" charset="0"/>
              </a:rPr>
              <a:t>On Sunday bike demands will be less.(Fail to reject)</a:t>
            </a:r>
          </a:p>
          <a:p>
            <a:pPr marL="342900" indent="-342900" algn="just">
              <a:lnSpc>
                <a:spcPct val="150000"/>
              </a:lnSpc>
              <a:buFont typeface="Arial" panose="020B0604020202020204" pitchFamily="34" charset="0"/>
              <a:buChar char="•"/>
            </a:pPr>
            <a:r>
              <a:rPr lang="en-US" sz="2000" dirty="0">
                <a:latin typeface="Montserrat" panose="020B0604020202020204" charset="0"/>
              </a:rPr>
              <a:t>With rainfall and snow fall demands of bike will be reduced.(Fail to reject)</a:t>
            </a:r>
          </a:p>
        </p:txBody>
      </p:sp>
      <p:sp>
        <p:nvSpPr>
          <p:cNvPr id="3" name="TextBox 2">
            <a:extLst>
              <a:ext uri="{FF2B5EF4-FFF2-40B4-BE49-F238E27FC236}">
                <a16:creationId xmlns:a16="http://schemas.microsoft.com/office/drawing/2014/main" xmlns="" id="{84CA0D3D-101C-4C1F-9D17-BCAE81811A57}"/>
              </a:ext>
            </a:extLst>
          </p:cNvPr>
          <p:cNvSpPr txBox="1"/>
          <p:nvPr/>
        </p:nvSpPr>
        <p:spPr>
          <a:xfrm>
            <a:off x="570938" y="259117"/>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Hypothesis</a:t>
            </a:r>
            <a:endParaRPr lang="en-IN" b="1" dirty="0">
              <a:solidFill>
                <a:srgbClr val="C00000"/>
              </a:solidFill>
              <a:latin typeface="Montserrat" panose="020B0604020202020204" charset="0"/>
            </a:endParaRPr>
          </a:p>
        </p:txBody>
      </p:sp>
    </p:spTree>
    <p:extLst>
      <p:ext uri="{BB962C8B-B14F-4D97-AF65-F5344CB8AC3E}">
        <p14:creationId xmlns:p14="http://schemas.microsoft.com/office/powerpoint/2010/main" val="299777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7676CC-977F-47CB-9168-6CE17B21B9E0}"/>
              </a:ext>
            </a:extLst>
          </p:cNvPr>
          <p:cNvSpPr txBox="1"/>
          <p:nvPr/>
        </p:nvSpPr>
        <p:spPr>
          <a:xfrm>
            <a:off x="549673" y="179380"/>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Model implementation</a:t>
            </a:r>
            <a:r>
              <a:rPr lang="en-US" b="1" dirty="0">
                <a:solidFill>
                  <a:srgbClr val="C00000"/>
                </a:solidFill>
                <a:latin typeface="Montserrat" panose="020B0604020202020204" charset="0"/>
              </a:rPr>
              <a:t> </a:t>
            </a:r>
            <a:endParaRPr lang="en-IN" b="1"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xmlns="" id="{61575959-2836-4A77-AD35-E70C54B165FF}"/>
              </a:ext>
            </a:extLst>
          </p:cNvPr>
          <p:cNvSpPr/>
          <p:nvPr/>
        </p:nvSpPr>
        <p:spPr>
          <a:xfrm>
            <a:off x="659219" y="764155"/>
            <a:ext cx="7935108" cy="1631216"/>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Montserrat" panose="020B0604020202020204" charset="0"/>
                <a:ea typeface="Arial" panose="020B0604020202020204" pitchFamily="34" charset="0"/>
                <a:cs typeface="Times New Roman" panose="02020603050405020304" pitchFamily="18" charset="0"/>
              </a:rPr>
              <a:t>Various types of linear model are implemented on data such as Linear regression, Ridge regression, Lasso regression, Elastic net regression and Polynomial feature regression. As we can see from table the result accomplished are good but not satisfying</a:t>
            </a:r>
            <a:r>
              <a:rPr lang="en-IN" dirty="0">
                <a:latin typeface="Montserrat" panose="020B0604020202020204" charset="0"/>
                <a:ea typeface="Arial" panose="020B0604020202020204" pitchFamily="34" charset="0"/>
                <a:cs typeface="Times New Roman" panose="02020603050405020304" pitchFamily="18" charset="0"/>
              </a:rPr>
              <a:t>. </a:t>
            </a:r>
            <a:endParaRPr lang="en-IN" dirty="0"/>
          </a:p>
        </p:txBody>
      </p:sp>
      <p:graphicFrame>
        <p:nvGraphicFramePr>
          <p:cNvPr id="4" name="Table 3">
            <a:extLst>
              <a:ext uri="{FF2B5EF4-FFF2-40B4-BE49-F238E27FC236}">
                <a16:creationId xmlns:a16="http://schemas.microsoft.com/office/drawing/2014/main" xmlns="" id="{93E6E6D5-3B7D-4D0A-BEBB-7A75CE5B00D9}"/>
              </a:ext>
            </a:extLst>
          </p:cNvPr>
          <p:cNvGraphicFramePr>
            <a:graphicFrameLocks noGrp="1"/>
          </p:cNvGraphicFramePr>
          <p:nvPr>
            <p:extLst>
              <p:ext uri="{D42A27DB-BD31-4B8C-83A1-F6EECF244321}">
                <p14:modId xmlns:p14="http://schemas.microsoft.com/office/powerpoint/2010/main" val="563457986"/>
              </p:ext>
            </p:extLst>
          </p:nvPr>
        </p:nvGraphicFramePr>
        <p:xfrm>
          <a:off x="765772" y="2510125"/>
          <a:ext cx="7722002" cy="2241621"/>
        </p:xfrm>
        <a:graphic>
          <a:graphicData uri="http://schemas.openxmlformats.org/drawingml/2006/table">
            <a:tbl>
              <a:tblPr firstRow="1" firstCol="1" bandRow="1"/>
              <a:tblGrid>
                <a:gridCol w="1648004">
                  <a:extLst>
                    <a:ext uri="{9D8B030D-6E8A-4147-A177-3AD203B41FA5}">
                      <a16:colId xmlns:a16="http://schemas.microsoft.com/office/drawing/2014/main" xmlns="" val="3373042696"/>
                    </a:ext>
                  </a:extLst>
                </a:gridCol>
                <a:gridCol w="1041747">
                  <a:extLst>
                    <a:ext uri="{9D8B030D-6E8A-4147-A177-3AD203B41FA5}">
                      <a16:colId xmlns:a16="http://schemas.microsoft.com/office/drawing/2014/main" xmlns="" val="1895802311"/>
                    </a:ext>
                  </a:extLst>
                </a:gridCol>
                <a:gridCol w="1158586">
                  <a:extLst>
                    <a:ext uri="{9D8B030D-6E8A-4147-A177-3AD203B41FA5}">
                      <a16:colId xmlns:a16="http://schemas.microsoft.com/office/drawing/2014/main" xmlns="" val="2910602965"/>
                    </a:ext>
                  </a:extLst>
                </a:gridCol>
                <a:gridCol w="931445">
                  <a:extLst>
                    <a:ext uri="{9D8B030D-6E8A-4147-A177-3AD203B41FA5}">
                      <a16:colId xmlns:a16="http://schemas.microsoft.com/office/drawing/2014/main" xmlns="" val="2221933171"/>
                    </a:ext>
                  </a:extLst>
                </a:gridCol>
                <a:gridCol w="1042564">
                  <a:extLst>
                    <a:ext uri="{9D8B030D-6E8A-4147-A177-3AD203B41FA5}">
                      <a16:colId xmlns:a16="http://schemas.microsoft.com/office/drawing/2014/main" xmlns="" val="2119648724"/>
                    </a:ext>
                  </a:extLst>
                </a:gridCol>
                <a:gridCol w="1041747">
                  <a:extLst>
                    <a:ext uri="{9D8B030D-6E8A-4147-A177-3AD203B41FA5}">
                      <a16:colId xmlns:a16="http://schemas.microsoft.com/office/drawing/2014/main" xmlns="" val="2693537146"/>
                    </a:ext>
                  </a:extLst>
                </a:gridCol>
                <a:gridCol w="857909">
                  <a:extLst>
                    <a:ext uri="{9D8B030D-6E8A-4147-A177-3AD203B41FA5}">
                      <a16:colId xmlns:a16="http://schemas.microsoft.com/office/drawing/2014/main" xmlns="" val="3076694409"/>
                    </a:ext>
                  </a:extLst>
                </a:gridCol>
              </a:tblGrid>
              <a:tr h="279105">
                <a:tc>
                  <a:txBody>
                    <a:bodyPr/>
                    <a:lstStyle/>
                    <a:p>
                      <a:pPr algn="just">
                        <a:lnSpc>
                          <a:spcPct val="115000"/>
                        </a:lnSpc>
                        <a:spcAft>
                          <a:spcPts val="500"/>
                        </a:spcAft>
                      </a:pPr>
                      <a:r>
                        <a:rPr lang="en-IN" sz="1100">
                          <a:solidFill>
                            <a:schemeClr val="accent2">
                              <a:lumMod val="90000"/>
                              <a:lumOff val="10000"/>
                            </a:schemeClr>
                          </a:solidFill>
                          <a:effectLst/>
                        </a:rPr>
                        <a:t>Model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(Train)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RMSE(Train)</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R2(Train)</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RMSE(Test)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R2(Test)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47965784"/>
                  </a:ext>
                </a:extLst>
              </a:tr>
              <a:tr h="353599">
                <a:tc>
                  <a:txBody>
                    <a:bodyPr/>
                    <a:lstStyle/>
                    <a:p>
                      <a:pPr algn="just">
                        <a:lnSpc>
                          <a:spcPct val="115000"/>
                        </a:lnSpc>
                        <a:spcAft>
                          <a:spcPts val="500"/>
                        </a:spcAft>
                      </a:pPr>
                      <a:r>
                        <a:rPr lang="en-IN" sz="1100">
                          <a:solidFill>
                            <a:schemeClr val="accent2">
                              <a:lumMod val="90000"/>
                              <a:lumOff val="10000"/>
                            </a:schemeClr>
                          </a:solidFill>
                          <a:effectLst/>
                        </a:rPr>
                        <a:t>Linear Regression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115071.02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339.22</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112112.97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339.22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00934937"/>
                  </a:ext>
                </a:extLst>
              </a:tr>
              <a:tr h="426651">
                <a:tc>
                  <a:txBody>
                    <a:bodyPr/>
                    <a:lstStyle/>
                    <a:p>
                      <a:pPr algn="just">
                        <a:lnSpc>
                          <a:spcPct val="115000"/>
                        </a:lnSpc>
                        <a:spcAft>
                          <a:spcPts val="500"/>
                        </a:spcAft>
                      </a:pPr>
                      <a:r>
                        <a:rPr lang="en-IN" sz="1100">
                          <a:solidFill>
                            <a:schemeClr val="accent2">
                              <a:lumMod val="90000"/>
                              <a:lumOff val="10000"/>
                            </a:schemeClr>
                          </a:solidFill>
                          <a:effectLst/>
                        </a:rPr>
                        <a:t>Ridge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115073.23</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339.22</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0.73</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112092.51</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334.80</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74022678"/>
                  </a:ext>
                </a:extLst>
              </a:tr>
              <a:tr h="394611">
                <a:tc>
                  <a:txBody>
                    <a:bodyPr/>
                    <a:lstStyle/>
                    <a:p>
                      <a:pPr algn="just">
                        <a:lnSpc>
                          <a:spcPct val="115000"/>
                        </a:lnSpc>
                        <a:spcAft>
                          <a:spcPts val="500"/>
                        </a:spcAft>
                      </a:pPr>
                      <a:r>
                        <a:rPr lang="en-IN" sz="1100">
                          <a:solidFill>
                            <a:schemeClr val="accent2">
                              <a:lumMod val="90000"/>
                              <a:lumOff val="10000"/>
                            </a:schemeClr>
                          </a:solidFill>
                          <a:effectLst/>
                        </a:rPr>
                        <a:t>Lasso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115071.14</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339.22</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0.72</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112102.68</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334.81</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51744528"/>
                  </a:ext>
                </a:extLst>
              </a:tr>
              <a:tr h="435686">
                <a:tc>
                  <a:txBody>
                    <a:bodyPr/>
                    <a:lstStyle/>
                    <a:p>
                      <a:pPr algn="just">
                        <a:lnSpc>
                          <a:spcPct val="115000"/>
                        </a:lnSpc>
                        <a:spcAft>
                          <a:spcPts val="500"/>
                        </a:spcAft>
                      </a:pPr>
                      <a:r>
                        <a:rPr lang="en-IN" sz="1100">
                          <a:solidFill>
                            <a:schemeClr val="accent2">
                              <a:lumMod val="90000"/>
                              <a:lumOff val="10000"/>
                            </a:schemeClr>
                          </a:solidFill>
                          <a:effectLst/>
                        </a:rPr>
                        <a:t>Elastic Net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115080.73</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339.23</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112074.51</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334.77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99540999"/>
                  </a:ext>
                </a:extLst>
              </a:tr>
              <a:tr h="351969">
                <a:tc>
                  <a:txBody>
                    <a:bodyPr/>
                    <a:lstStyle/>
                    <a:p>
                      <a:pPr algn="just">
                        <a:lnSpc>
                          <a:spcPct val="115000"/>
                        </a:lnSpc>
                        <a:spcAft>
                          <a:spcPts val="500"/>
                        </a:spcAft>
                      </a:pPr>
                      <a:r>
                        <a:rPr lang="en-IN" sz="1100">
                          <a:solidFill>
                            <a:schemeClr val="accent2">
                              <a:lumMod val="90000"/>
                              <a:lumOff val="10000"/>
                            </a:schemeClr>
                          </a:solidFill>
                          <a:effectLst/>
                        </a:rPr>
                        <a:t>Polynomial Feature</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29566.78</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171.94</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0.92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40725.48</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201.80</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0.90</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58705856"/>
                  </a:ext>
                </a:extLst>
              </a:tr>
            </a:tbl>
          </a:graphicData>
        </a:graphic>
      </p:graphicFrame>
      <p:sp>
        <p:nvSpPr>
          <p:cNvPr id="5" name="Rectangle 4">
            <a:extLst>
              <a:ext uri="{FF2B5EF4-FFF2-40B4-BE49-F238E27FC236}">
                <a16:creationId xmlns:a16="http://schemas.microsoft.com/office/drawing/2014/main" xmlns="" id="{72DAAB4B-2F4A-49C4-B44B-FCC161B282FC}"/>
              </a:ext>
            </a:extLst>
          </p:cNvPr>
          <p:cNvSpPr/>
          <p:nvPr/>
        </p:nvSpPr>
        <p:spPr>
          <a:xfrm>
            <a:off x="549673" y="4866501"/>
            <a:ext cx="8466278" cy="276999"/>
          </a:xfrm>
          <a:prstGeom prst="rect">
            <a:avLst/>
          </a:prstGeom>
        </p:spPr>
        <p:txBody>
          <a:bodyPr wrap="square">
            <a:spAutoFit/>
          </a:bodyPr>
          <a:lstStyle/>
          <a:p>
            <a:pPr algn="ctr"/>
            <a:r>
              <a:rPr lang="en-US" sz="1200" dirty="0">
                <a:latin typeface="Montserrat" panose="020B0604020202020204" charset="0"/>
              </a:rPr>
              <a:t>Table 1 Result table of linear models. </a:t>
            </a:r>
          </a:p>
        </p:txBody>
      </p:sp>
    </p:spTree>
    <p:extLst>
      <p:ext uri="{BB962C8B-B14F-4D97-AF65-F5344CB8AC3E}">
        <p14:creationId xmlns:p14="http://schemas.microsoft.com/office/powerpoint/2010/main" val="283081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087425C-A69B-47D8-A1C3-9E5C0E206D2D}"/>
              </a:ext>
            </a:extLst>
          </p:cNvPr>
          <p:cNvGraphicFramePr>
            <a:graphicFrameLocks noGrp="1"/>
          </p:cNvGraphicFramePr>
          <p:nvPr>
            <p:extLst>
              <p:ext uri="{D42A27DB-BD31-4B8C-83A1-F6EECF244321}">
                <p14:modId xmlns:p14="http://schemas.microsoft.com/office/powerpoint/2010/main" val="3312829369"/>
              </p:ext>
            </p:extLst>
          </p:nvPr>
        </p:nvGraphicFramePr>
        <p:xfrm>
          <a:off x="398432" y="2100207"/>
          <a:ext cx="8347135" cy="2360429"/>
        </p:xfrm>
        <a:graphic>
          <a:graphicData uri="http://schemas.openxmlformats.org/drawingml/2006/table">
            <a:tbl>
              <a:tblPr firstRow="1" firstCol="1" bandRow="1"/>
              <a:tblGrid>
                <a:gridCol w="1781417">
                  <a:extLst>
                    <a:ext uri="{9D8B030D-6E8A-4147-A177-3AD203B41FA5}">
                      <a16:colId xmlns:a16="http://schemas.microsoft.com/office/drawing/2014/main" xmlns="" val="3904728385"/>
                    </a:ext>
                  </a:extLst>
                </a:gridCol>
                <a:gridCol w="1126082">
                  <a:extLst>
                    <a:ext uri="{9D8B030D-6E8A-4147-A177-3AD203B41FA5}">
                      <a16:colId xmlns:a16="http://schemas.microsoft.com/office/drawing/2014/main" xmlns="" val="1570689375"/>
                    </a:ext>
                  </a:extLst>
                </a:gridCol>
                <a:gridCol w="1252379">
                  <a:extLst>
                    <a:ext uri="{9D8B030D-6E8A-4147-A177-3AD203B41FA5}">
                      <a16:colId xmlns:a16="http://schemas.microsoft.com/office/drawing/2014/main" xmlns="" val="3650048733"/>
                    </a:ext>
                  </a:extLst>
                </a:gridCol>
                <a:gridCol w="1006849">
                  <a:extLst>
                    <a:ext uri="{9D8B030D-6E8A-4147-A177-3AD203B41FA5}">
                      <a16:colId xmlns:a16="http://schemas.microsoft.com/office/drawing/2014/main" xmlns="" val="3710887147"/>
                    </a:ext>
                  </a:extLst>
                </a:gridCol>
                <a:gridCol w="1126965">
                  <a:extLst>
                    <a:ext uri="{9D8B030D-6E8A-4147-A177-3AD203B41FA5}">
                      <a16:colId xmlns:a16="http://schemas.microsoft.com/office/drawing/2014/main" xmlns="" val="1669326936"/>
                    </a:ext>
                  </a:extLst>
                </a:gridCol>
                <a:gridCol w="1126082">
                  <a:extLst>
                    <a:ext uri="{9D8B030D-6E8A-4147-A177-3AD203B41FA5}">
                      <a16:colId xmlns:a16="http://schemas.microsoft.com/office/drawing/2014/main" xmlns="" val="1832167173"/>
                    </a:ext>
                  </a:extLst>
                </a:gridCol>
                <a:gridCol w="927361">
                  <a:extLst>
                    <a:ext uri="{9D8B030D-6E8A-4147-A177-3AD203B41FA5}">
                      <a16:colId xmlns:a16="http://schemas.microsoft.com/office/drawing/2014/main" xmlns="" val="2218701655"/>
                    </a:ext>
                  </a:extLst>
                </a:gridCol>
              </a:tblGrid>
              <a:tr h="406359">
                <a:tc>
                  <a:txBody>
                    <a:bodyPr/>
                    <a:lstStyle/>
                    <a:p>
                      <a:pPr algn="just">
                        <a:lnSpc>
                          <a:spcPct val="115000"/>
                        </a:lnSpc>
                        <a:spcAft>
                          <a:spcPts val="500"/>
                        </a:spcAft>
                      </a:pPr>
                      <a:r>
                        <a:rPr lang="en-IN" sz="1100" dirty="0">
                          <a:solidFill>
                            <a:schemeClr val="accent2">
                              <a:lumMod val="90000"/>
                              <a:lumOff val="10000"/>
                            </a:schemeClr>
                          </a:solidFill>
                          <a:effectLst/>
                        </a:rPr>
                        <a:t>Model </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(Train)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RMSE(Train)</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R2(Train)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RMSE(Test)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R2(Test)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30476940"/>
                  </a:ext>
                </a:extLst>
              </a:tr>
              <a:tr h="435386">
                <a:tc>
                  <a:txBody>
                    <a:bodyPr/>
                    <a:lstStyle/>
                    <a:p>
                      <a:pPr algn="just">
                        <a:lnSpc>
                          <a:spcPct val="115000"/>
                        </a:lnSpc>
                        <a:spcAft>
                          <a:spcPts val="500"/>
                        </a:spcAft>
                      </a:pPr>
                      <a:r>
                        <a:rPr lang="en-IN" sz="1100">
                          <a:solidFill>
                            <a:schemeClr val="accent2">
                              <a:lumMod val="90000"/>
                              <a:lumOff val="10000"/>
                            </a:schemeClr>
                          </a:solidFill>
                          <a:effectLst/>
                        </a:rPr>
                        <a:t>Decision tree regressor</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0.0</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0.0</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1.0</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63029.50</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251.05</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0.84</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2101794"/>
                  </a:ext>
                </a:extLst>
              </a:tr>
              <a:tr h="536976">
                <a:tc>
                  <a:txBody>
                    <a:bodyPr/>
                    <a:lstStyle/>
                    <a:p>
                      <a:pPr algn="just">
                        <a:lnSpc>
                          <a:spcPct val="115000"/>
                        </a:lnSpc>
                        <a:spcAft>
                          <a:spcPts val="500"/>
                        </a:spcAft>
                      </a:pPr>
                      <a:r>
                        <a:rPr lang="en-IN" sz="1100">
                          <a:solidFill>
                            <a:schemeClr val="accent2">
                              <a:lumMod val="90000"/>
                              <a:lumOff val="10000"/>
                            </a:schemeClr>
                          </a:solidFill>
                          <a:effectLst/>
                        </a:rPr>
                        <a:t>Random forest regressor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4811.62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69.36</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0.98</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33822.95</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183.91</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0.91</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66177066"/>
                  </a:ext>
                </a:extLst>
              </a:tr>
              <a:tr h="490854">
                <a:tc>
                  <a:txBody>
                    <a:bodyPr/>
                    <a:lstStyle/>
                    <a:p>
                      <a:pPr algn="just">
                        <a:lnSpc>
                          <a:spcPct val="115000"/>
                        </a:lnSpc>
                        <a:spcAft>
                          <a:spcPts val="500"/>
                        </a:spcAft>
                      </a:pPr>
                      <a:r>
                        <a:rPr lang="en-IN" sz="1100">
                          <a:solidFill>
                            <a:schemeClr val="accent2">
                              <a:lumMod val="90000"/>
                              <a:lumOff val="10000"/>
                            </a:schemeClr>
                          </a:solidFill>
                          <a:effectLst/>
                        </a:rPr>
                        <a:t>XG boost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10073.27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100.36</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0.97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36204.99</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190.27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0.97</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04516319"/>
                  </a:ext>
                </a:extLst>
              </a:tr>
              <a:tr h="490854">
                <a:tc>
                  <a:txBody>
                    <a:bodyPr/>
                    <a:lstStyle/>
                    <a:p>
                      <a:pPr algn="just">
                        <a:lnSpc>
                          <a:spcPct val="115000"/>
                        </a:lnSpc>
                        <a:spcAft>
                          <a:spcPts val="500"/>
                        </a:spcAft>
                      </a:pPr>
                      <a:r>
                        <a:rPr lang="en-IN" sz="1100">
                          <a:solidFill>
                            <a:schemeClr val="accent2">
                              <a:lumMod val="90000"/>
                              <a:lumOff val="10000"/>
                            </a:schemeClr>
                          </a:solidFill>
                          <a:effectLst/>
                        </a:rPr>
                        <a:t>Cat boost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101028.40</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317.84</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0.75</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104605.09</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323.42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0.75</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7046651"/>
                  </a:ext>
                </a:extLst>
              </a:tr>
            </a:tbl>
          </a:graphicData>
        </a:graphic>
      </p:graphicFrame>
      <p:sp>
        <p:nvSpPr>
          <p:cNvPr id="3" name="Rectangle 2">
            <a:extLst>
              <a:ext uri="{FF2B5EF4-FFF2-40B4-BE49-F238E27FC236}">
                <a16:creationId xmlns:a16="http://schemas.microsoft.com/office/drawing/2014/main" xmlns="" id="{577F56DB-7F1C-4A39-8171-6AF6951DAD12}"/>
              </a:ext>
            </a:extLst>
          </p:cNvPr>
          <p:cNvSpPr/>
          <p:nvPr/>
        </p:nvSpPr>
        <p:spPr>
          <a:xfrm>
            <a:off x="520997" y="4724366"/>
            <a:ext cx="8466278" cy="276999"/>
          </a:xfrm>
          <a:prstGeom prst="rect">
            <a:avLst/>
          </a:prstGeom>
        </p:spPr>
        <p:txBody>
          <a:bodyPr wrap="square">
            <a:spAutoFit/>
          </a:bodyPr>
          <a:lstStyle/>
          <a:p>
            <a:pPr algn="ctr"/>
            <a:r>
              <a:rPr lang="en-US" sz="1200" dirty="0">
                <a:latin typeface="Montserrat" panose="020B0604020202020204" charset="0"/>
              </a:rPr>
              <a:t>Table 2 Result table of Complex models. </a:t>
            </a:r>
          </a:p>
        </p:txBody>
      </p:sp>
      <p:sp>
        <p:nvSpPr>
          <p:cNvPr id="4" name="TextBox 3">
            <a:extLst>
              <a:ext uri="{FF2B5EF4-FFF2-40B4-BE49-F238E27FC236}">
                <a16:creationId xmlns:a16="http://schemas.microsoft.com/office/drawing/2014/main" xmlns="" id="{99022072-F05E-4924-8DBE-7CE6CE84C307}"/>
              </a:ext>
            </a:extLst>
          </p:cNvPr>
          <p:cNvSpPr txBox="1"/>
          <p:nvPr/>
        </p:nvSpPr>
        <p:spPr>
          <a:xfrm>
            <a:off x="549673" y="179380"/>
            <a:ext cx="7435378"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Model implementation</a:t>
            </a:r>
            <a:r>
              <a:rPr lang="en-US" sz="2000" b="1" dirty="0">
                <a:solidFill>
                  <a:srgbClr val="C00000"/>
                </a:solidFill>
                <a:latin typeface="Montserrat" panose="020B0604020202020204" charset="0"/>
              </a:rPr>
              <a:t> </a:t>
            </a:r>
            <a:endParaRPr lang="en-IN" sz="2000" b="1" dirty="0">
              <a:solidFill>
                <a:srgbClr val="C00000"/>
              </a:solidFill>
              <a:latin typeface="Montserrat" panose="020B0604020202020204" charset="0"/>
            </a:endParaRPr>
          </a:p>
        </p:txBody>
      </p:sp>
      <p:sp>
        <p:nvSpPr>
          <p:cNvPr id="5" name="Rectangle 4">
            <a:extLst>
              <a:ext uri="{FF2B5EF4-FFF2-40B4-BE49-F238E27FC236}">
                <a16:creationId xmlns:a16="http://schemas.microsoft.com/office/drawing/2014/main" xmlns="" id="{55D839A9-EE29-47EB-AE77-0BEA8984AC6E}"/>
              </a:ext>
            </a:extLst>
          </p:cNvPr>
          <p:cNvSpPr/>
          <p:nvPr/>
        </p:nvSpPr>
        <p:spPr>
          <a:xfrm>
            <a:off x="796864" y="847416"/>
            <a:ext cx="7550272" cy="1015663"/>
          </a:xfrm>
          <a:prstGeom prst="rect">
            <a:avLst/>
          </a:prstGeom>
        </p:spPr>
        <p:txBody>
          <a:bodyPr wrap="square">
            <a:spAutoFit/>
          </a:bodyPr>
          <a:lstStyle/>
          <a:p>
            <a:pPr marL="285750" indent="-285750" algn="just">
              <a:buFont typeface="Arial" panose="020B0604020202020204" pitchFamily="34" charset="0"/>
              <a:buChar char="•"/>
            </a:pPr>
            <a:r>
              <a:rPr lang="en-IN" sz="2000" dirty="0">
                <a:latin typeface="Montserrat" panose="020B0604020202020204" charset="0"/>
                <a:ea typeface="Arial" panose="020B0604020202020204" pitchFamily="34" charset="0"/>
                <a:cs typeface="Times New Roman" panose="02020603050405020304" pitchFamily="18" charset="0"/>
              </a:rPr>
              <a:t>So we have to move towards some complex models such as Decision tree regressor, Random forest regressor, XG boost regressor and Cat boost regressor</a:t>
            </a:r>
            <a:endParaRPr lang="en-IN" sz="2000" dirty="0"/>
          </a:p>
        </p:txBody>
      </p:sp>
    </p:spTree>
    <p:extLst>
      <p:ext uri="{BB962C8B-B14F-4D97-AF65-F5344CB8AC3E}">
        <p14:creationId xmlns:p14="http://schemas.microsoft.com/office/powerpoint/2010/main" val="262808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2E95FD-F83B-4588-8EC2-5C334D37E211}"/>
              </a:ext>
            </a:extLst>
          </p:cNvPr>
          <p:cNvSpPr txBox="1"/>
          <p:nvPr/>
        </p:nvSpPr>
        <p:spPr>
          <a:xfrm>
            <a:off x="549673" y="264425"/>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Introduction</a:t>
            </a:r>
            <a:r>
              <a:rPr lang="en-US" sz="3200" dirty="0">
                <a:solidFill>
                  <a:srgbClr val="C00000"/>
                </a:solidFill>
                <a:latin typeface="Montserrat" panose="020B0604020202020204" charset="0"/>
                <a:cs typeface="Times New Roman" panose="02020603050405020304" pitchFamily="18" charset="0"/>
              </a:rPr>
              <a:t>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xmlns="" id="{6E87D880-68B6-47C7-8766-394CA99E1ED0}"/>
              </a:ext>
            </a:extLst>
          </p:cNvPr>
          <p:cNvSpPr/>
          <p:nvPr/>
        </p:nvSpPr>
        <p:spPr>
          <a:xfrm>
            <a:off x="549673" y="849200"/>
            <a:ext cx="8044654" cy="444102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Montserrat" panose="020B0604020202020204" charset="0"/>
              </a:rPr>
              <a:t>According to recent studies, it is expected that more than 60% of the population in the world tends to dwell in cities.</a:t>
            </a:r>
          </a:p>
          <a:p>
            <a:pPr marL="285750" indent="-285750" algn="just">
              <a:lnSpc>
                <a:spcPct val="150000"/>
              </a:lnSpc>
              <a:buFont typeface="Arial" panose="020B0604020202020204" pitchFamily="34" charset="0"/>
              <a:buChar char="•"/>
            </a:pPr>
            <a:r>
              <a:rPr lang="en-IN" sz="2000" dirty="0">
                <a:latin typeface="Montserrat" panose="020B0604020202020204" charset="0"/>
              </a:rPr>
              <a:t>Urban mobility usually fills 64% of the entire kilometres travelled in the world.</a:t>
            </a:r>
          </a:p>
          <a:p>
            <a:pPr marL="285750" indent="-285750" algn="just">
              <a:lnSpc>
                <a:spcPct val="150000"/>
              </a:lnSpc>
              <a:buFont typeface="Arial" panose="020B0604020202020204" pitchFamily="34" charset="0"/>
              <a:buChar char="•"/>
            </a:pPr>
            <a:r>
              <a:rPr lang="en-IN" sz="2000" dirty="0">
                <a:latin typeface="Montserrat" panose="020B0604020202020204" charset="0"/>
              </a:rPr>
              <a:t>Currently Rental bikes are introduced in many urban cities for the enhancement of mobility comfort.</a:t>
            </a:r>
            <a:r>
              <a:rPr lang="en-IN" dirty="0">
                <a:latin typeface="Montserrat" panose="020B0604020202020204" charset="0"/>
              </a:rPr>
              <a:t> </a:t>
            </a:r>
          </a:p>
          <a:p>
            <a:pPr marL="285750" indent="-285750" algn="just">
              <a:lnSpc>
                <a:spcPct val="150000"/>
              </a:lnSpc>
              <a:buFont typeface="Arial" panose="020B0604020202020204" pitchFamily="34" charset="0"/>
              <a:buChar char="•"/>
            </a:pPr>
            <a:r>
              <a:rPr lang="en-IN" sz="2000" dirty="0">
                <a:latin typeface="Montserrat" panose="020B0604020202020204" charset="0"/>
              </a:rPr>
              <a:t>As a convenient, economical, and eco-friendly travel mode, bike-sharing greatly improved urban mobility.</a:t>
            </a:r>
          </a:p>
          <a:p>
            <a:pPr marL="285750" indent="-285750" algn="just">
              <a:lnSpc>
                <a:spcPct val="150000"/>
              </a:lnSpc>
              <a:buFont typeface="Arial" panose="020B0604020202020204" pitchFamily="34" charset="0"/>
              <a:buChar char="•"/>
            </a:pPr>
            <a:endParaRPr lang="en-IN" sz="3200" dirty="0">
              <a:latin typeface="Montserrat" panose="020B0604020202020204" charset="0"/>
            </a:endParaRPr>
          </a:p>
        </p:txBody>
      </p:sp>
    </p:spTree>
    <p:extLst>
      <p:ext uri="{BB962C8B-B14F-4D97-AF65-F5344CB8AC3E}">
        <p14:creationId xmlns:p14="http://schemas.microsoft.com/office/powerpoint/2010/main" val="1009280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7124341-D03B-48BF-8D67-F6F7455FB073}"/>
              </a:ext>
            </a:extLst>
          </p:cNvPr>
          <p:cNvSpPr txBox="1"/>
          <p:nvPr/>
        </p:nvSpPr>
        <p:spPr>
          <a:xfrm>
            <a:off x="549673" y="179380"/>
            <a:ext cx="7626764" cy="747705"/>
          </a:xfrm>
          <a:prstGeom prst="rect">
            <a:avLst/>
          </a:prstGeom>
          <a:noFill/>
        </p:spPr>
        <p:txBody>
          <a:bodyPr wrap="square" rtlCol="0">
            <a:spAutoFit/>
          </a:bodyPr>
          <a:lstStyle/>
          <a:p>
            <a:pPr>
              <a:lnSpc>
                <a:spcPct val="150000"/>
              </a:lnSpc>
            </a:pPr>
            <a:r>
              <a:rPr lang="en-US" sz="3200" b="1" dirty="0">
                <a:solidFill>
                  <a:srgbClr val="C00000"/>
                </a:solidFill>
                <a:latin typeface="Montserrat" panose="020B0604020202020204" charset="0"/>
                <a:cs typeface="Times New Roman" panose="02020603050405020304" pitchFamily="18" charset="0"/>
              </a:rPr>
              <a:t>Model validation and selection</a:t>
            </a:r>
          </a:p>
        </p:txBody>
      </p:sp>
      <p:sp>
        <p:nvSpPr>
          <p:cNvPr id="3" name="TextBox 2">
            <a:extLst>
              <a:ext uri="{FF2B5EF4-FFF2-40B4-BE49-F238E27FC236}">
                <a16:creationId xmlns:a16="http://schemas.microsoft.com/office/drawing/2014/main" xmlns="" id="{D70CF4CE-FA93-42FD-9FC0-A1165CE7A0A9}"/>
              </a:ext>
            </a:extLst>
          </p:cNvPr>
          <p:cNvSpPr txBox="1"/>
          <p:nvPr/>
        </p:nvSpPr>
        <p:spPr>
          <a:xfrm>
            <a:off x="712380" y="1041991"/>
            <a:ext cx="7626763" cy="18869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Montserrat" panose="020B0604020202020204" charset="0"/>
              </a:rPr>
              <a:t>Best results on model is obtained from Random forest regressor and XG boost regressor.</a:t>
            </a:r>
          </a:p>
          <a:p>
            <a:pPr marL="285750" indent="-285750" algn="just">
              <a:lnSpc>
                <a:spcPct val="150000"/>
              </a:lnSpc>
              <a:buFont typeface="Arial" panose="020B0604020202020204" pitchFamily="34" charset="0"/>
              <a:buChar char="•"/>
            </a:pPr>
            <a:r>
              <a:rPr lang="en-US" sz="2000" dirty="0">
                <a:latin typeface="Montserrat" panose="020B0604020202020204" charset="0"/>
              </a:rPr>
              <a:t>After implementation of Grid search CV on both models final accuracy (r2) for XGB was more</a:t>
            </a:r>
            <a:r>
              <a:rPr lang="en-US" dirty="0"/>
              <a:t>.  </a:t>
            </a:r>
            <a:endParaRPr lang="en-IN" dirty="0"/>
          </a:p>
        </p:txBody>
      </p:sp>
      <p:graphicFrame>
        <p:nvGraphicFramePr>
          <p:cNvPr id="4" name="Table 3">
            <a:extLst>
              <a:ext uri="{FF2B5EF4-FFF2-40B4-BE49-F238E27FC236}">
                <a16:creationId xmlns:a16="http://schemas.microsoft.com/office/drawing/2014/main" xmlns="" id="{C25A66AC-42B4-4F07-819F-1592DE1E7757}"/>
              </a:ext>
            </a:extLst>
          </p:cNvPr>
          <p:cNvGraphicFramePr>
            <a:graphicFrameLocks noGrp="1"/>
          </p:cNvGraphicFramePr>
          <p:nvPr>
            <p:extLst>
              <p:ext uri="{D42A27DB-BD31-4B8C-83A1-F6EECF244321}">
                <p14:modId xmlns:p14="http://schemas.microsoft.com/office/powerpoint/2010/main" val="3770042858"/>
              </p:ext>
            </p:extLst>
          </p:nvPr>
        </p:nvGraphicFramePr>
        <p:xfrm>
          <a:off x="549673" y="3043824"/>
          <a:ext cx="8347135" cy="1434189"/>
        </p:xfrm>
        <a:graphic>
          <a:graphicData uri="http://schemas.openxmlformats.org/drawingml/2006/table">
            <a:tbl>
              <a:tblPr firstRow="1" firstCol="1" bandRow="1"/>
              <a:tblGrid>
                <a:gridCol w="1781417">
                  <a:extLst>
                    <a:ext uri="{9D8B030D-6E8A-4147-A177-3AD203B41FA5}">
                      <a16:colId xmlns:a16="http://schemas.microsoft.com/office/drawing/2014/main" xmlns="" val="3904728385"/>
                    </a:ext>
                  </a:extLst>
                </a:gridCol>
                <a:gridCol w="1126082">
                  <a:extLst>
                    <a:ext uri="{9D8B030D-6E8A-4147-A177-3AD203B41FA5}">
                      <a16:colId xmlns:a16="http://schemas.microsoft.com/office/drawing/2014/main" xmlns="" val="1570689375"/>
                    </a:ext>
                  </a:extLst>
                </a:gridCol>
                <a:gridCol w="1252379">
                  <a:extLst>
                    <a:ext uri="{9D8B030D-6E8A-4147-A177-3AD203B41FA5}">
                      <a16:colId xmlns:a16="http://schemas.microsoft.com/office/drawing/2014/main" xmlns="" val="3650048733"/>
                    </a:ext>
                  </a:extLst>
                </a:gridCol>
                <a:gridCol w="1006849">
                  <a:extLst>
                    <a:ext uri="{9D8B030D-6E8A-4147-A177-3AD203B41FA5}">
                      <a16:colId xmlns:a16="http://schemas.microsoft.com/office/drawing/2014/main" xmlns="" val="3710887147"/>
                    </a:ext>
                  </a:extLst>
                </a:gridCol>
                <a:gridCol w="1126965">
                  <a:extLst>
                    <a:ext uri="{9D8B030D-6E8A-4147-A177-3AD203B41FA5}">
                      <a16:colId xmlns:a16="http://schemas.microsoft.com/office/drawing/2014/main" xmlns="" val="1669326936"/>
                    </a:ext>
                  </a:extLst>
                </a:gridCol>
                <a:gridCol w="1126082">
                  <a:extLst>
                    <a:ext uri="{9D8B030D-6E8A-4147-A177-3AD203B41FA5}">
                      <a16:colId xmlns:a16="http://schemas.microsoft.com/office/drawing/2014/main" xmlns="" val="1832167173"/>
                    </a:ext>
                  </a:extLst>
                </a:gridCol>
                <a:gridCol w="927361">
                  <a:extLst>
                    <a:ext uri="{9D8B030D-6E8A-4147-A177-3AD203B41FA5}">
                      <a16:colId xmlns:a16="http://schemas.microsoft.com/office/drawing/2014/main" xmlns="" val="2218701655"/>
                    </a:ext>
                  </a:extLst>
                </a:gridCol>
              </a:tblGrid>
              <a:tr h="406359">
                <a:tc>
                  <a:txBody>
                    <a:bodyPr/>
                    <a:lstStyle/>
                    <a:p>
                      <a:pPr algn="just">
                        <a:lnSpc>
                          <a:spcPct val="115000"/>
                        </a:lnSpc>
                        <a:spcAft>
                          <a:spcPts val="500"/>
                        </a:spcAft>
                      </a:pPr>
                      <a:r>
                        <a:rPr lang="en-IN" sz="1100" dirty="0">
                          <a:solidFill>
                            <a:schemeClr val="accent2">
                              <a:lumMod val="90000"/>
                              <a:lumOff val="10000"/>
                            </a:schemeClr>
                          </a:solidFill>
                          <a:effectLst/>
                        </a:rPr>
                        <a:t>Model </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(Train)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dirty="0">
                          <a:solidFill>
                            <a:schemeClr val="accent2">
                              <a:lumMod val="90000"/>
                              <a:lumOff val="10000"/>
                            </a:schemeClr>
                          </a:solidFill>
                          <a:effectLst/>
                        </a:rPr>
                        <a:t>RMSE(Train)</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R2(Train)</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MSE (Test)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RMSE(Test)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IN" sz="1100">
                          <a:solidFill>
                            <a:schemeClr val="accent2">
                              <a:lumMod val="90000"/>
                              <a:lumOff val="10000"/>
                            </a:schemeClr>
                          </a:solidFill>
                          <a:effectLst/>
                        </a:rPr>
                        <a:t>R2(Test)</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30476940"/>
                  </a:ext>
                </a:extLst>
              </a:tr>
              <a:tr h="536976">
                <a:tc>
                  <a:txBody>
                    <a:bodyPr/>
                    <a:lstStyle/>
                    <a:p>
                      <a:pPr algn="just">
                        <a:lnSpc>
                          <a:spcPct val="115000"/>
                        </a:lnSpc>
                        <a:spcAft>
                          <a:spcPts val="500"/>
                        </a:spcAft>
                      </a:pPr>
                      <a:r>
                        <a:rPr lang="en-IN" sz="1100" dirty="0">
                          <a:solidFill>
                            <a:schemeClr val="accent2">
                              <a:lumMod val="90000"/>
                              <a:lumOff val="10000"/>
                            </a:schemeClr>
                          </a:solidFill>
                          <a:effectLst/>
                        </a:rPr>
                        <a:t>Random forest regressor </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4811.62</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69.36</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0.98</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33822.95</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183.91</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0.91</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66177066"/>
                  </a:ext>
                </a:extLst>
              </a:tr>
              <a:tr h="490854">
                <a:tc>
                  <a:txBody>
                    <a:bodyPr/>
                    <a:lstStyle/>
                    <a:p>
                      <a:pPr algn="just">
                        <a:lnSpc>
                          <a:spcPct val="115000"/>
                        </a:lnSpc>
                        <a:spcAft>
                          <a:spcPts val="500"/>
                        </a:spcAft>
                      </a:pPr>
                      <a:r>
                        <a:rPr lang="en-IN" sz="1100">
                          <a:solidFill>
                            <a:schemeClr val="accent2">
                              <a:lumMod val="90000"/>
                              <a:lumOff val="10000"/>
                            </a:schemeClr>
                          </a:solidFill>
                          <a:effectLst/>
                        </a:rPr>
                        <a:t>XG boost </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10073.27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100.36</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0.97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36204.99</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a:solidFill>
                            <a:schemeClr val="accent2">
                              <a:lumMod val="90000"/>
                              <a:lumOff val="10000"/>
                            </a:schemeClr>
                          </a:solidFill>
                          <a:effectLst/>
                        </a:rPr>
                        <a:t>190.27</a:t>
                      </a:r>
                      <a:endParaRPr lang="en-IN" sz="110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15000"/>
                        </a:lnSpc>
                        <a:spcAft>
                          <a:spcPts val="500"/>
                        </a:spcAft>
                      </a:pPr>
                      <a:r>
                        <a:rPr lang="en-US" sz="1100" dirty="0">
                          <a:solidFill>
                            <a:schemeClr val="accent2">
                              <a:lumMod val="90000"/>
                              <a:lumOff val="10000"/>
                            </a:schemeClr>
                          </a:solidFill>
                          <a:effectLst/>
                        </a:rPr>
                        <a:t>0.97</a:t>
                      </a:r>
                      <a:endParaRPr lang="en-IN" sz="1100" dirty="0">
                        <a:solidFill>
                          <a:schemeClr val="accent2">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04516319"/>
                  </a:ext>
                </a:extLst>
              </a:tr>
            </a:tbl>
          </a:graphicData>
        </a:graphic>
      </p:graphicFrame>
      <p:sp>
        <p:nvSpPr>
          <p:cNvPr id="5" name="Rectangle 4">
            <a:extLst>
              <a:ext uri="{FF2B5EF4-FFF2-40B4-BE49-F238E27FC236}">
                <a16:creationId xmlns:a16="http://schemas.microsoft.com/office/drawing/2014/main" xmlns="" id="{4A4B9FD5-3821-476D-B105-52FD64ED99B3}"/>
              </a:ext>
            </a:extLst>
          </p:cNvPr>
          <p:cNvSpPr/>
          <p:nvPr/>
        </p:nvSpPr>
        <p:spPr>
          <a:xfrm>
            <a:off x="520997" y="4724366"/>
            <a:ext cx="8466278" cy="276999"/>
          </a:xfrm>
          <a:prstGeom prst="rect">
            <a:avLst/>
          </a:prstGeom>
        </p:spPr>
        <p:txBody>
          <a:bodyPr wrap="square">
            <a:spAutoFit/>
          </a:bodyPr>
          <a:lstStyle/>
          <a:p>
            <a:pPr algn="ctr"/>
            <a:r>
              <a:rPr lang="en-US" sz="1200" dirty="0">
                <a:latin typeface="Montserrat" panose="020B0604020202020204" charset="0"/>
              </a:rPr>
              <a:t>Table 3 Result table after implementation of Grid search CV on Complex models. </a:t>
            </a:r>
          </a:p>
        </p:txBody>
      </p:sp>
    </p:spTree>
    <p:extLst>
      <p:ext uri="{BB962C8B-B14F-4D97-AF65-F5344CB8AC3E}">
        <p14:creationId xmlns:p14="http://schemas.microsoft.com/office/powerpoint/2010/main" val="3685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8A45FCF-6CEC-4532-9AE1-26318E358E23}"/>
              </a:ext>
            </a:extLst>
          </p:cNvPr>
          <p:cNvSpPr/>
          <p:nvPr/>
        </p:nvSpPr>
        <p:spPr>
          <a:xfrm>
            <a:off x="549673" y="927085"/>
            <a:ext cx="8044654" cy="469359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1700" dirty="0">
                <a:latin typeface="Montserrat" panose="020B0604020202020204" charset="0"/>
                <a:ea typeface="Calibri" panose="020F0502020204030204" pitchFamily="34" charset="0"/>
              </a:rPr>
              <a:t>Bicycle sharing systems can be the new boom in India, with use of various prediction models the ease of operations will be increased. </a:t>
            </a:r>
          </a:p>
          <a:p>
            <a:pPr marL="285750" indent="-285750" algn="just">
              <a:lnSpc>
                <a:spcPct val="150000"/>
              </a:lnSpc>
              <a:buFont typeface="Arial" panose="020B0604020202020204" pitchFamily="34" charset="0"/>
              <a:buChar char="•"/>
            </a:pPr>
            <a:r>
              <a:rPr lang="en-IN" sz="1700" dirty="0">
                <a:latin typeface="Montserrat" panose="020B0604020202020204" charset="0"/>
                <a:ea typeface="Calibri" panose="020F0502020204030204" pitchFamily="34" charset="0"/>
              </a:rPr>
              <a:t>During implementation of linear models accuracy obtained was not more so we moved towards more complex models.</a:t>
            </a:r>
          </a:p>
          <a:p>
            <a:pPr marL="285750" indent="-285750" algn="just">
              <a:lnSpc>
                <a:spcPct val="150000"/>
              </a:lnSpc>
              <a:buFont typeface="Arial" panose="020B0604020202020204" pitchFamily="34" charset="0"/>
              <a:buChar char="•"/>
            </a:pPr>
            <a:r>
              <a:rPr lang="en-IN" sz="1700" dirty="0">
                <a:latin typeface="Montserrat" panose="020B0604020202020204" charset="0"/>
                <a:ea typeface="Arial" panose="020B0604020202020204" pitchFamily="34" charset="0"/>
                <a:cs typeface="Times New Roman" panose="02020603050405020304" pitchFamily="18" charset="0"/>
              </a:rPr>
              <a:t>With application of Decision tree regressor, Random forest regressor, XG boost regressor and Cat boost regressor we got higher accuracy.</a:t>
            </a:r>
          </a:p>
          <a:p>
            <a:pPr marL="285750" indent="-285750" algn="just">
              <a:lnSpc>
                <a:spcPct val="150000"/>
              </a:lnSpc>
              <a:buFont typeface="Arial" panose="020B0604020202020204" pitchFamily="34" charset="0"/>
              <a:buChar char="•"/>
            </a:pPr>
            <a:r>
              <a:rPr lang="en-US" sz="1700" dirty="0">
                <a:latin typeface="Montserrat" panose="020B0604020202020204" charset="0"/>
                <a:cs typeface="Times New Roman" panose="02020603050405020304" pitchFamily="18" charset="0"/>
              </a:rPr>
              <a:t>Out</a:t>
            </a:r>
            <a:r>
              <a:rPr lang="en-IN" sz="1700" dirty="0">
                <a:latin typeface="Montserrat" panose="020B0604020202020204" charset="0"/>
                <a:cs typeface="Times New Roman" panose="02020603050405020304" pitchFamily="18" charset="0"/>
              </a:rPr>
              <a:t> of which </a:t>
            </a:r>
            <a:r>
              <a:rPr lang="en-IN" sz="1700" dirty="0">
                <a:latin typeface="Montserrat" panose="020B0604020202020204" charset="0"/>
                <a:ea typeface="Arial" panose="020B0604020202020204" pitchFamily="34" charset="0"/>
                <a:cs typeface="Times New Roman" panose="02020603050405020304" pitchFamily="18" charset="0"/>
              </a:rPr>
              <a:t>Random forest regressor, XG boost regressor have more accuracy.</a:t>
            </a:r>
          </a:p>
          <a:p>
            <a:pPr marL="285750" indent="-285750" algn="just">
              <a:lnSpc>
                <a:spcPct val="150000"/>
              </a:lnSpc>
              <a:buFont typeface="Arial" panose="020B0604020202020204" pitchFamily="34" charset="0"/>
              <a:buChar char="•"/>
            </a:pPr>
            <a:r>
              <a:rPr lang="en-US" sz="1700" dirty="0">
                <a:latin typeface="Montserrat" panose="020B0604020202020204" charset="0"/>
                <a:cs typeface="Times New Roman" panose="02020603050405020304" pitchFamily="18" charset="0"/>
              </a:rPr>
              <a:t>With </a:t>
            </a:r>
            <a:r>
              <a:rPr lang="en-IN" sz="1700" dirty="0">
                <a:latin typeface="Montserrat" panose="020B0604020202020204" charset="0"/>
                <a:cs typeface="Times New Roman" panose="02020603050405020304" pitchFamily="18" charset="0"/>
              </a:rPr>
              <a:t>the application of Grid search CV on both finally we got more accuracy for </a:t>
            </a:r>
            <a:r>
              <a:rPr lang="en-IN" sz="1700" dirty="0">
                <a:latin typeface="Montserrat" panose="020B0604020202020204" charset="0"/>
                <a:ea typeface="Arial" panose="020B0604020202020204" pitchFamily="34" charset="0"/>
                <a:cs typeface="Times New Roman" panose="02020603050405020304" pitchFamily="18" charset="0"/>
              </a:rPr>
              <a:t>XG boost regressor. As r2 = 0.97 and RMSE = 190.27.</a:t>
            </a:r>
            <a:endParaRPr lang="en-IN" sz="1700" dirty="0"/>
          </a:p>
          <a:p>
            <a:pPr marL="285750" indent="-285750" algn="just">
              <a:lnSpc>
                <a:spcPct val="150000"/>
              </a:lnSpc>
              <a:buFont typeface="Arial" panose="020B0604020202020204" pitchFamily="34" charset="0"/>
              <a:buChar char="•"/>
            </a:pPr>
            <a:endParaRPr lang="en-IN" sz="2000" dirty="0">
              <a:latin typeface="Montserrat" panose="020B0604020202020204" charset="0"/>
              <a:ea typeface="Calibri" panose="020F0502020204030204" pitchFamily="34" charset="0"/>
            </a:endParaRP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xmlns="" id="{974E952E-4E35-4883-8D38-E19A3B1F182D}"/>
              </a:ext>
            </a:extLst>
          </p:cNvPr>
          <p:cNvSpPr txBox="1"/>
          <p:nvPr/>
        </p:nvSpPr>
        <p:spPr>
          <a:xfrm>
            <a:off x="549673" y="179380"/>
            <a:ext cx="7626764" cy="747705"/>
          </a:xfrm>
          <a:prstGeom prst="rect">
            <a:avLst/>
          </a:prstGeom>
          <a:noFill/>
        </p:spPr>
        <p:txBody>
          <a:bodyPr wrap="square" rtlCol="0">
            <a:spAutoFit/>
          </a:bodyPr>
          <a:lstStyle/>
          <a:p>
            <a:pPr>
              <a:lnSpc>
                <a:spcPct val="150000"/>
              </a:lnSpc>
            </a:pPr>
            <a:r>
              <a:rPr lang="en-US" sz="3200" b="1" dirty="0">
                <a:solidFill>
                  <a:srgbClr val="C00000"/>
                </a:solidFill>
                <a:latin typeface="Montserrat" panose="020B0604020202020204" charset="0"/>
                <a:cs typeface="Times New Roman" panose="02020603050405020304" pitchFamily="18" charset="0"/>
              </a:rPr>
              <a:t>Conclusion </a:t>
            </a:r>
          </a:p>
        </p:txBody>
      </p:sp>
    </p:spTree>
    <p:extLst>
      <p:ext uri="{BB962C8B-B14F-4D97-AF65-F5344CB8AC3E}">
        <p14:creationId xmlns:p14="http://schemas.microsoft.com/office/powerpoint/2010/main" val="1565661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A62FAB-6197-4682-B4A0-1F0730BA307B}"/>
              </a:ext>
            </a:extLst>
          </p:cNvPr>
          <p:cNvSpPr txBox="1"/>
          <p:nvPr/>
        </p:nvSpPr>
        <p:spPr>
          <a:xfrm>
            <a:off x="549673" y="179380"/>
            <a:ext cx="7626764" cy="747705"/>
          </a:xfrm>
          <a:prstGeom prst="rect">
            <a:avLst/>
          </a:prstGeom>
          <a:noFill/>
        </p:spPr>
        <p:txBody>
          <a:bodyPr wrap="square" rtlCol="0">
            <a:spAutoFit/>
          </a:bodyPr>
          <a:lstStyle/>
          <a:p>
            <a:pPr>
              <a:lnSpc>
                <a:spcPct val="150000"/>
              </a:lnSpc>
            </a:pPr>
            <a:r>
              <a:rPr lang="en-US" sz="3200" b="1" dirty="0">
                <a:solidFill>
                  <a:srgbClr val="C00000"/>
                </a:solidFill>
                <a:latin typeface="Montserrat" panose="020B0604020202020204" charset="0"/>
                <a:cs typeface="Times New Roman" panose="02020603050405020304" pitchFamily="18" charset="0"/>
              </a:rPr>
              <a:t>References  </a:t>
            </a:r>
          </a:p>
        </p:txBody>
      </p:sp>
      <p:sp>
        <p:nvSpPr>
          <p:cNvPr id="3" name="Rectangle 2">
            <a:extLst>
              <a:ext uri="{FF2B5EF4-FFF2-40B4-BE49-F238E27FC236}">
                <a16:creationId xmlns:a16="http://schemas.microsoft.com/office/drawing/2014/main" xmlns="" id="{2D901E27-EE4F-42F5-9635-CD70B68A03D5}"/>
              </a:ext>
            </a:extLst>
          </p:cNvPr>
          <p:cNvSpPr/>
          <p:nvPr/>
        </p:nvSpPr>
        <p:spPr>
          <a:xfrm>
            <a:off x="549673" y="927085"/>
            <a:ext cx="8044654" cy="3726533"/>
          </a:xfrm>
          <a:prstGeom prst="rect">
            <a:avLst/>
          </a:prstGeom>
        </p:spPr>
        <p:txBody>
          <a:bodyPr wrap="square">
            <a:spAutoFit/>
          </a:bodyPr>
          <a:lstStyle/>
          <a:p>
            <a:pPr algn="just">
              <a:lnSpc>
                <a:spcPct val="115000"/>
              </a:lnSpc>
              <a:spcAft>
                <a:spcPts val="500"/>
              </a:spcAft>
            </a:pPr>
            <a:r>
              <a:rPr lang="en-IN" sz="1600" dirty="0">
                <a:latin typeface="Montserrat" panose="020B0604020202020204" charset="0"/>
                <a:ea typeface="Calibri" panose="020F0502020204030204" pitchFamily="34" charset="0"/>
                <a:cs typeface="Times New Roman" panose="02020603050405020304" pitchFamily="18" charset="0"/>
              </a:rPr>
              <a:t>[1] “Short-Term Prediction of Bike-Sharing Demand Using Multi-Source Data: A Spatial-Temporal Graph Attentional LSTM Approach” by </a:t>
            </a:r>
            <a:r>
              <a:rPr lang="en-IN" sz="1600" dirty="0" err="1">
                <a:latin typeface="Montserrat" panose="020B0604020202020204" charset="0"/>
                <a:ea typeface="Calibri" panose="020F0502020204030204" pitchFamily="34" charset="0"/>
                <a:cs typeface="Times New Roman" panose="02020603050405020304" pitchFamily="18" charset="0"/>
              </a:rPr>
              <a:t>Xinwei</a:t>
            </a:r>
            <a:r>
              <a:rPr lang="en-IN" sz="1600" dirty="0">
                <a:latin typeface="Montserrat" panose="020B0604020202020204" charset="0"/>
                <a:ea typeface="Calibri" panose="020F0502020204030204" pitchFamily="34" charset="0"/>
                <a:cs typeface="Times New Roman" panose="02020603050405020304" pitchFamily="18" charset="0"/>
              </a:rPr>
              <a:t> Ma 1 , </a:t>
            </a:r>
            <a:r>
              <a:rPr lang="en-IN" sz="1600" dirty="0" err="1">
                <a:latin typeface="Montserrat" panose="020B0604020202020204" charset="0"/>
                <a:ea typeface="Calibri" panose="020F0502020204030204" pitchFamily="34" charset="0"/>
                <a:cs typeface="Times New Roman" panose="02020603050405020304" pitchFamily="18" charset="0"/>
              </a:rPr>
              <a:t>Yurui</a:t>
            </a:r>
            <a:r>
              <a:rPr lang="en-IN" sz="1600" dirty="0">
                <a:latin typeface="Montserrat" panose="020B0604020202020204" charset="0"/>
                <a:ea typeface="Calibri" panose="020F0502020204030204" pitchFamily="34" charset="0"/>
                <a:cs typeface="Times New Roman" panose="02020603050405020304" pitchFamily="18" charset="0"/>
              </a:rPr>
              <a:t> Yin 1 , </a:t>
            </a:r>
            <a:r>
              <a:rPr lang="en-IN" sz="1600" dirty="0" err="1">
                <a:latin typeface="Montserrat" panose="020B0604020202020204" charset="0"/>
                <a:ea typeface="Calibri" panose="020F0502020204030204" pitchFamily="34" charset="0"/>
                <a:cs typeface="Times New Roman" panose="02020603050405020304" pitchFamily="18" charset="0"/>
              </a:rPr>
              <a:t>Yuchuan</a:t>
            </a:r>
            <a:r>
              <a:rPr lang="en-IN" sz="1600" dirty="0">
                <a:latin typeface="Montserrat" panose="020B0604020202020204" charset="0"/>
                <a:ea typeface="Calibri" panose="020F0502020204030204" pitchFamily="34" charset="0"/>
                <a:cs typeface="Times New Roman" panose="02020603050405020304" pitchFamily="18" charset="0"/>
              </a:rPr>
              <a:t> </a:t>
            </a:r>
            <a:r>
              <a:rPr lang="en-IN" sz="1600" dirty="0" err="1">
                <a:latin typeface="Montserrat" panose="020B0604020202020204" charset="0"/>
                <a:ea typeface="Calibri" panose="020F0502020204030204" pitchFamily="34" charset="0"/>
                <a:cs typeface="Times New Roman" panose="02020603050405020304" pitchFamily="18" charset="0"/>
              </a:rPr>
              <a:t>Jin</a:t>
            </a:r>
            <a:r>
              <a:rPr lang="en-IN" sz="1600" dirty="0">
                <a:latin typeface="Montserrat" panose="020B0604020202020204" charset="0"/>
                <a:ea typeface="Calibri" panose="020F0502020204030204" pitchFamily="34" charset="0"/>
                <a:cs typeface="Times New Roman" panose="02020603050405020304" pitchFamily="18" charset="0"/>
              </a:rPr>
              <a:t> 2 , </a:t>
            </a:r>
            <a:r>
              <a:rPr lang="en-IN" sz="1600" dirty="0" err="1">
                <a:latin typeface="Montserrat" panose="020B0604020202020204" charset="0"/>
                <a:ea typeface="Calibri" panose="020F0502020204030204" pitchFamily="34" charset="0"/>
                <a:cs typeface="Times New Roman" panose="02020603050405020304" pitchFamily="18" charset="0"/>
              </a:rPr>
              <a:t>Mingjia</a:t>
            </a:r>
            <a:r>
              <a:rPr lang="en-IN" sz="1600" dirty="0">
                <a:latin typeface="Montserrat" panose="020B0604020202020204" charset="0"/>
                <a:ea typeface="Calibri" panose="020F0502020204030204" pitchFamily="34" charset="0"/>
                <a:cs typeface="Times New Roman" panose="02020603050405020304" pitchFamily="18" charset="0"/>
              </a:rPr>
              <a:t> He 3 and </a:t>
            </a:r>
            <a:r>
              <a:rPr lang="en-IN" sz="1600" dirty="0" err="1">
                <a:latin typeface="Montserrat" panose="020B0604020202020204" charset="0"/>
                <a:ea typeface="Calibri" panose="020F0502020204030204" pitchFamily="34" charset="0"/>
                <a:cs typeface="Times New Roman" panose="02020603050405020304" pitchFamily="18" charset="0"/>
              </a:rPr>
              <a:t>Minqing</a:t>
            </a:r>
            <a:r>
              <a:rPr lang="en-IN" sz="1600" dirty="0">
                <a:latin typeface="Montserrat" panose="020B0604020202020204" charset="0"/>
                <a:ea typeface="Calibri" panose="020F0502020204030204" pitchFamily="34" charset="0"/>
                <a:cs typeface="Times New Roman" panose="02020603050405020304" pitchFamily="18" charset="0"/>
              </a:rPr>
              <a:t> Zhu 4</a:t>
            </a:r>
          </a:p>
          <a:p>
            <a:pPr algn="just">
              <a:lnSpc>
                <a:spcPct val="115000"/>
              </a:lnSpc>
              <a:spcAft>
                <a:spcPts val="500"/>
              </a:spcAft>
            </a:pPr>
            <a:r>
              <a:rPr lang="en-US" sz="1600" dirty="0">
                <a:latin typeface="Montserrat" panose="020B0604020202020204" charset="0"/>
                <a:ea typeface="Calibri" panose="020F0502020204030204" pitchFamily="34" charset="0"/>
                <a:cs typeface="Times New Roman" panose="02020603050405020304" pitchFamily="18" charset="0"/>
              </a:rPr>
              <a:t>[2</a:t>
            </a:r>
            <a:r>
              <a:rPr lang="en-IN" sz="1600" dirty="0">
                <a:latin typeface="Montserrat" panose="020B0604020202020204" charset="0"/>
                <a:ea typeface="Calibri" panose="020F0502020204030204" pitchFamily="34" charset="0"/>
                <a:cs typeface="Times New Roman" panose="02020603050405020304" pitchFamily="18" charset="0"/>
              </a:rPr>
              <a:t>]https://www.computerscijournal.org/vol10no1/prediction-of-bike-sharing-demand/ </a:t>
            </a:r>
          </a:p>
          <a:p>
            <a:pPr algn="just">
              <a:lnSpc>
                <a:spcPct val="115000"/>
              </a:lnSpc>
              <a:spcAft>
                <a:spcPts val="500"/>
              </a:spcAft>
            </a:pPr>
            <a:r>
              <a:rPr lang="en-US" sz="1600" dirty="0">
                <a:latin typeface="Montserrat" panose="020B0604020202020204" charset="0"/>
                <a:ea typeface="Calibri" panose="020F0502020204030204" pitchFamily="34" charset="0"/>
                <a:cs typeface="Times New Roman" panose="02020603050405020304" pitchFamily="18" charset="0"/>
              </a:rPr>
              <a:t>[3]</a:t>
            </a:r>
            <a:r>
              <a:rPr lang="en-IN" sz="1600" dirty="0">
                <a:latin typeface="Montserrat" panose="020B0604020202020204" charset="0"/>
                <a:ea typeface="Calibri" panose="020F0502020204030204" pitchFamily="34" charset="0"/>
                <a:cs typeface="Times New Roman" panose="02020603050405020304" pitchFamily="18" charset="0"/>
              </a:rPr>
              <a:t>https://link.springer.com/chapter/10.1007/978-3-030-94751-4_25</a:t>
            </a:r>
          </a:p>
          <a:p>
            <a:pPr algn="just">
              <a:lnSpc>
                <a:spcPct val="115000"/>
              </a:lnSpc>
              <a:spcAft>
                <a:spcPts val="500"/>
              </a:spcAft>
            </a:pPr>
            <a:r>
              <a:rPr lang="en-IN" sz="1600" dirty="0">
                <a:latin typeface="Montserrat" panose="020B0604020202020204" charset="0"/>
              </a:rPr>
              <a:t>[4] </a:t>
            </a:r>
            <a:r>
              <a:rPr lang="en-IN" sz="1600" dirty="0" err="1">
                <a:latin typeface="Montserrat" panose="020B0604020202020204" charset="0"/>
              </a:rPr>
              <a:t>Foell</a:t>
            </a:r>
            <a:r>
              <a:rPr lang="en-IN" sz="1600" dirty="0">
                <a:latin typeface="Montserrat" panose="020B0604020202020204" charset="0"/>
              </a:rPr>
              <a:t>, S., </a:t>
            </a:r>
            <a:r>
              <a:rPr lang="en-IN" sz="1600" dirty="0" err="1">
                <a:latin typeface="Montserrat" panose="020B0604020202020204" charset="0"/>
              </a:rPr>
              <a:t>Phithakkitnukoon</a:t>
            </a:r>
            <a:r>
              <a:rPr lang="en-IN" sz="1600" dirty="0">
                <a:latin typeface="Montserrat" panose="020B0604020202020204" charset="0"/>
              </a:rPr>
              <a:t>, S., </a:t>
            </a:r>
            <a:r>
              <a:rPr lang="en-IN" sz="1600" dirty="0" err="1">
                <a:latin typeface="Montserrat" panose="020B0604020202020204" charset="0"/>
              </a:rPr>
              <a:t>Kortuem</a:t>
            </a:r>
            <a:r>
              <a:rPr lang="en-IN" sz="1600" dirty="0">
                <a:latin typeface="Montserrat" panose="020B0604020202020204" charset="0"/>
              </a:rPr>
              <a:t>, G., Veloso, M., Bento, C., 2015. Predictability of public transport usage: A study of bus rides in </a:t>
            </a:r>
            <a:r>
              <a:rPr lang="en-IN" sz="1600" dirty="0" err="1">
                <a:latin typeface="Montserrat" panose="020B0604020202020204" charset="0"/>
              </a:rPr>
              <a:t>lisbon</a:t>
            </a:r>
            <a:r>
              <a:rPr lang="en-IN" sz="1600" dirty="0">
                <a:latin typeface="Montserrat" panose="020B0604020202020204" charset="0"/>
              </a:rPr>
              <a:t>, </a:t>
            </a:r>
            <a:r>
              <a:rPr lang="en-IN" sz="1600" dirty="0" err="1">
                <a:latin typeface="Montserrat" panose="020B0604020202020204" charset="0"/>
              </a:rPr>
              <a:t>portugal</a:t>
            </a:r>
            <a:r>
              <a:rPr lang="en-IN" sz="1600" dirty="0">
                <a:latin typeface="Montserrat" panose="020B0604020202020204" charset="0"/>
              </a:rPr>
              <a:t>. IEEE Transactions on Intelligent Transportation Systems 16, 2955–2960.</a:t>
            </a:r>
          </a:p>
          <a:p>
            <a:pPr algn="just">
              <a:lnSpc>
                <a:spcPct val="115000"/>
              </a:lnSpc>
              <a:spcAft>
                <a:spcPts val="500"/>
              </a:spcAft>
            </a:pPr>
            <a:r>
              <a:rPr lang="en-IN" sz="1600" dirty="0">
                <a:latin typeface="Montserrat" panose="020B0604020202020204" charset="0"/>
              </a:rPr>
              <a:t>[5] Gers, F.A., </a:t>
            </a:r>
            <a:r>
              <a:rPr lang="en-IN" sz="1600" dirty="0" err="1">
                <a:latin typeface="Montserrat" panose="020B0604020202020204" charset="0"/>
              </a:rPr>
              <a:t>Schmidhuber</a:t>
            </a:r>
            <a:r>
              <a:rPr lang="en-IN" sz="1600" dirty="0">
                <a:latin typeface="Montserrat" panose="020B0604020202020204" charset="0"/>
              </a:rPr>
              <a:t>, J., Cummins, F., 1999. Learning to forget: Continual prediction with </a:t>
            </a:r>
            <a:r>
              <a:rPr lang="en-IN" sz="1600" dirty="0" err="1">
                <a:latin typeface="Montserrat" panose="020B0604020202020204" charset="0"/>
              </a:rPr>
              <a:t>lstm</a:t>
            </a:r>
            <a:r>
              <a:rPr lang="en-IN" sz="1600" dirty="0">
                <a:latin typeface="Montserrat" panose="020B0604020202020204" charset="0"/>
              </a:rPr>
              <a:t> .</a:t>
            </a:r>
            <a:endParaRPr lang="en-IN" sz="1600" dirty="0">
              <a:effectLst/>
              <a:latin typeface="Montserrat"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871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E808D7-9229-496E-8934-B257CEB4AFC7}"/>
              </a:ext>
            </a:extLst>
          </p:cNvPr>
          <p:cNvSpPr txBox="1"/>
          <p:nvPr/>
        </p:nvSpPr>
        <p:spPr>
          <a:xfrm>
            <a:off x="855920" y="1825813"/>
            <a:ext cx="7432159" cy="1107996"/>
          </a:xfrm>
          <a:prstGeom prst="rect">
            <a:avLst/>
          </a:prstGeom>
          <a:noFill/>
        </p:spPr>
        <p:txBody>
          <a:bodyPr wrap="square" rtlCol="0">
            <a:spAutoFit/>
          </a:bodyPr>
          <a:lstStyle/>
          <a:p>
            <a:pPr algn="ctr"/>
            <a:r>
              <a:rPr lang="en-US" sz="6600" dirty="0">
                <a:solidFill>
                  <a:srgbClr val="C00000"/>
                </a:solidFill>
                <a:latin typeface="Montserrat" panose="020B0604020202020204" charset="0"/>
              </a:rPr>
              <a:t>Thank You…</a:t>
            </a:r>
            <a:endParaRPr lang="en-IN" sz="6600" dirty="0">
              <a:solidFill>
                <a:srgbClr val="C00000"/>
              </a:solidFill>
              <a:latin typeface="Montserrat" panose="020B0604020202020204" charset="0"/>
            </a:endParaRPr>
          </a:p>
        </p:txBody>
      </p:sp>
    </p:spTree>
    <p:extLst>
      <p:ext uri="{BB962C8B-B14F-4D97-AF65-F5344CB8AC3E}">
        <p14:creationId xmlns:p14="http://schemas.microsoft.com/office/powerpoint/2010/main" val="66487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474B1AF-0DD2-490D-AC28-31E4C2AC088C}"/>
              </a:ext>
            </a:extLst>
          </p:cNvPr>
          <p:cNvSpPr txBox="1"/>
          <p:nvPr/>
        </p:nvSpPr>
        <p:spPr>
          <a:xfrm>
            <a:off x="549673" y="264425"/>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Introduction</a:t>
            </a:r>
            <a:r>
              <a:rPr lang="en-US" sz="1600" b="1" dirty="0">
                <a:solidFill>
                  <a:srgbClr val="C00000"/>
                </a:solidFill>
                <a:latin typeface="Montserrat" panose="020B0604020202020204" charset="0"/>
                <a:cs typeface="Times New Roman" panose="02020603050405020304" pitchFamily="18" charset="0"/>
              </a:rPr>
              <a:t> </a:t>
            </a:r>
            <a:r>
              <a:rPr lang="en-US" sz="1600" b="1" dirty="0">
                <a:solidFill>
                  <a:srgbClr val="C00000"/>
                </a:solidFill>
                <a:latin typeface="Montserrat" panose="020B0604020202020204" charset="0"/>
              </a:rPr>
              <a:t> </a:t>
            </a:r>
            <a:endParaRPr lang="en-IN" sz="1600" b="1"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xmlns="" id="{4E5983FA-36D7-46BA-8985-06117C3E41A8}"/>
              </a:ext>
            </a:extLst>
          </p:cNvPr>
          <p:cNvSpPr/>
          <p:nvPr/>
        </p:nvSpPr>
        <p:spPr>
          <a:xfrm>
            <a:off x="549673" y="849200"/>
            <a:ext cx="8044654" cy="28102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dirty="0">
                <a:latin typeface="Montserrat" panose="020B0604020202020204" charset="0"/>
              </a:rPr>
              <a:t>It is eco-friendly and comfortable compared to driving.</a:t>
            </a:r>
          </a:p>
          <a:p>
            <a:pPr marL="342900" indent="-342900" algn="just">
              <a:lnSpc>
                <a:spcPct val="150000"/>
              </a:lnSpc>
              <a:buFont typeface="Arial" panose="020B0604020202020204" pitchFamily="34" charset="0"/>
              <a:buChar char="•"/>
            </a:pPr>
            <a:r>
              <a:rPr lang="en-US" sz="2000" dirty="0">
                <a:latin typeface="Montserrat" panose="020B0604020202020204" charset="0"/>
              </a:rPr>
              <a:t>G</a:t>
            </a:r>
            <a:r>
              <a:rPr lang="en-IN" sz="2000" dirty="0">
                <a:latin typeface="Montserrat" panose="020B0604020202020204" charset="0"/>
              </a:rPr>
              <a:t>generally travelling by bike takes less time than walking.</a:t>
            </a:r>
          </a:p>
          <a:p>
            <a:pPr marL="342900" indent="-342900" algn="just">
              <a:lnSpc>
                <a:spcPct val="150000"/>
              </a:lnSpc>
              <a:buFont typeface="Arial" panose="020B0604020202020204" pitchFamily="34" charset="0"/>
              <a:buChar char="•"/>
            </a:pPr>
            <a:r>
              <a:rPr lang="en-US" sz="2000" dirty="0">
                <a:latin typeface="Montserrat" panose="020B0604020202020204" charset="0"/>
              </a:rPr>
              <a:t>Usually it is difficult to maintain the balance in between demand of bikes in cities.</a:t>
            </a:r>
          </a:p>
          <a:p>
            <a:pPr marL="342900" indent="-342900" algn="just">
              <a:lnSpc>
                <a:spcPct val="150000"/>
              </a:lnSpc>
              <a:buFont typeface="Arial" panose="020B0604020202020204" pitchFamily="34" charset="0"/>
              <a:buChar char="•"/>
            </a:pPr>
            <a:r>
              <a:rPr lang="en-US" sz="2000" dirty="0">
                <a:latin typeface="Montserrat" panose="020B0604020202020204" charset="0"/>
              </a:rPr>
              <a:t>Aim of the project is to put a model on given data for prediction of bikes.</a:t>
            </a:r>
          </a:p>
        </p:txBody>
      </p:sp>
    </p:spTree>
    <p:extLst>
      <p:ext uri="{BB962C8B-B14F-4D97-AF65-F5344CB8AC3E}">
        <p14:creationId xmlns:p14="http://schemas.microsoft.com/office/powerpoint/2010/main" val="428495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D3C2B9D-6DE7-44F0-A2EB-672898408214}"/>
              </a:ext>
            </a:extLst>
          </p:cNvPr>
          <p:cNvSpPr txBox="1"/>
          <p:nvPr/>
        </p:nvSpPr>
        <p:spPr>
          <a:xfrm>
            <a:off x="549673" y="264425"/>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Problem definition  </a:t>
            </a:r>
            <a:r>
              <a:rPr lang="en-US" b="1" dirty="0">
                <a:solidFill>
                  <a:srgbClr val="C00000"/>
                </a:solidFill>
                <a:latin typeface="Montserrat" panose="020B0604020202020204" charset="0"/>
              </a:rPr>
              <a:t> </a:t>
            </a:r>
            <a:endParaRPr lang="en-IN" b="1"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xmlns="" id="{7F131817-4CB5-49E0-A16E-290C6FC679BA}"/>
              </a:ext>
            </a:extLst>
          </p:cNvPr>
          <p:cNvSpPr txBox="1"/>
          <p:nvPr/>
        </p:nvSpPr>
        <p:spPr>
          <a:xfrm>
            <a:off x="680484" y="765545"/>
            <a:ext cx="7783032" cy="327192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Montserrat" panose="020B0604020202020204" charset="0"/>
              </a:rPr>
              <a:t>The main goal of the project is to Finding factors and cause those influence shortages of bike and time delay of availing bike on rent. </a:t>
            </a:r>
          </a:p>
          <a:p>
            <a:pPr marL="342900" lvl="0" indent="-342900" algn="just">
              <a:lnSpc>
                <a:spcPct val="150000"/>
              </a:lnSpc>
              <a:buFont typeface="Arial" panose="020B0604020202020204" pitchFamily="34" charset="0"/>
              <a:buChar char="•"/>
            </a:pPr>
            <a:r>
              <a:rPr lang="en-IN" sz="2000" dirty="0">
                <a:latin typeface="Montserrat" panose="020B0604020202020204" charset="0"/>
              </a:rPr>
              <a:t>Maximize: The availability of bikes to the customer.</a:t>
            </a:r>
          </a:p>
          <a:p>
            <a:pPr marL="342900" lvl="0" indent="-342900" algn="just">
              <a:lnSpc>
                <a:spcPct val="150000"/>
              </a:lnSpc>
              <a:buFont typeface="Arial" panose="020B0604020202020204" pitchFamily="34" charset="0"/>
              <a:buChar char="•"/>
            </a:pPr>
            <a:r>
              <a:rPr lang="en-IN" sz="2000" dirty="0">
                <a:latin typeface="Montserrat" panose="020B0604020202020204" charset="0"/>
              </a:rPr>
              <a:t>Minimize: Minimise the time of waiting to get a bike on rent.</a:t>
            </a:r>
          </a:p>
          <a:p>
            <a:pPr algn="just">
              <a:lnSpc>
                <a:spcPct val="150000"/>
              </a:lnSpc>
            </a:pPr>
            <a:endParaRPr lang="en-IN" sz="2000" dirty="0">
              <a:latin typeface="Montserrat" panose="020B0604020202020204" charset="0"/>
            </a:endParaRPr>
          </a:p>
        </p:txBody>
      </p:sp>
    </p:spTree>
    <p:extLst>
      <p:ext uri="{BB962C8B-B14F-4D97-AF65-F5344CB8AC3E}">
        <p14:creationId xmlns:p14="http://schemas.microsoft.com/office/powerpoint/2010/main" val="352463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9A343-35F9-44D9-B8AE-DB335F3BAA45}"/>
              </a:ext>
            </a:extLst>
          </p:cNvPr>
          <p:cNvSpPr txBox="1"/>
          <p:nvPr/>
        </p:nvSpPr>
        <p:spPr>
          <a:xfrm>
            <a:off x="570938" y="259117"/>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Hypothesis</a:t>
            </a:r>
            <a:endParaRPr lang="en-IN" b="1"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xmlns="" id="{18160B92-FE3E-4AB3-AFCF-4F8776FFA305}"/>
              </a:ext>
            </a:extLst>
          </p:cNvPr>
          <p:cNvSpPr txBox="1"/>
          <p:nvPr/>
        </p:nvSpPr>
        <p:spPr>
          <a:xfrm>
            <a:off x="570938" y="843892"/>
            <a:ext cx="7783032" cy="588802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Montserrat" panose="020B0604020202020204" charset="0"/>
              </a:rPr>
              <a:t>From data and problem statement we would like to put hypothesis on 5 features as.</a:t>
            </a:r>
          </a:p>
          <a:p>
            <a:pPr marL="342900" indent="-342900" algn="just">
              <a:buFont typeface="Arial" panose="020B0604020202020204" pitchFamily="34" charset="0"/>
              <a:buChar char="•"/>
            </a:pPr>
            <a:r>
              <a:rPr lang="en-US" sz="2000" dirty="0">
                <a:latin typeface="Montserrat" panose="020B0604020202020204" charset="0"/>
              </a:rPr>
              <a:t>I</a:t>
            </a:r>
            <a:r>
              <a:rPr lang="en-IN" sz="2000" dirty="0">
                <a:latin typeface="Montserrat" panose="020B0604020202020204" charset="0"/>
              </a:rPr>
              <a:t>n season summer bike demand will be more.</a:t>
            </a:r>
          </a:p>
          <a:p>
            <a:pPr marL="342900" indent="-342900" algn="just">
              <a:buFont typeface="Arial" panose="020B0604020202020204" pitchFamily="34" charset="0"/>
              <a:buChar char="•"/>
            </a:pPr>
            <a:r>
              <a:rPr lang="en-US" sz="2000" dirty="0">
                <a:latin typeface="Montserrat" panose="020B0604020202020204" charset="0"/>
              </a:rPr>
              <a:t>I</a:t>
            </a:r>
            <a:r>
              <a:rPr lang="en-IN" sz="2000" dirty="0">
                <a:latin typeface="Montserrat" panose="020B0604020202020204" charset="0"/>
              </a:rPr>
              <a:t>f there is less visibility bike demand will be less.</a:t>
            </a:r>
          </a:p>
          <a:p>
            <a:pPr marL="342900" indent="-342900" algn="just">
              <a:buFont typeface="Arial" panose="020B0604020202020204" pitchFamily="34" charset="0"/>
              <a:buChar char="•"/>
            </a:pPr>
            <a:r>
              <a:rPr lang="en-US" sz="2000" dirty="0">
                <a:latin typeface="Montserrat" panose="020B0604020202020204" charset="0"/>
              </a:rPr>
              <a:t>In the hours 9 am and 7 pm demands will be more.</a:t>
            </a:r>
          </a:p>
          <a:p>
            <a:pPr marL="342900" indent="-342900" algn="just">
              <a:buFont typeface="Arial" panose="020B0604020202020204" pitchFamily="34" charset="0"/>
              <a:buChar char="•"/>
            </a:pPr>
            <a:r>
              <a:rPr lang="en-US" sz="2000" dirty="0">
                <a:latin typeface="Montserrat" panose="020B0604020202020204" charset="0"/>
              </a:rPr>
              <a:t>On Sunday bike demands will be less.</a:t>
            </a:r>
          </a:p>
          <a:p>
            <a:pPr marL="342900" indent="-342900" algn="just">
              <a:buFont typeface="Arial" panose="020B0604020202020204" pitchFamily="34" charset="0"/>
              <a:buChar char="•"/>
            </a:pPr>
            <a:r>
              <a:rPr lang="en-US" sz="2000" dirty="0">
                <a:latin typeface="Montserrat" panose="020B0604020202020204" charset="0"/>
              </a:rPr>
              <a:t>With rainfall and snow fall demands of bike will be reduced.</a:t>
            </a:r>
          </a:p>
          <a:p>
            <a:pPr marL="342900" indent="-342900" algn="just">
              <a:buFont typeface="Arial" panose="020B0604020202020204" pitchFamily="34" charset="0"/>
              <a:buChar char="•"/>
            </a:pPr>
            <a:r>
              <a:rPr lang="en-US" sz="2000" dirty="0">
                <a:latin typeface="Montserrat" panose="020B0604020202020204" charset="0"/>
              </a:rPr>
              <a:t>At end we will see either we reject the hypothesis or fail to reject it.</a:t>
            </a:r>
          </a:p>
          <a:p>
            <a:pPr marL="342900" indent="-342900" algn="just">
              <a:lnSpc>
                <a:spcPct val="150000"/>
              </a:lnSpc>
              <a:buFont typeface="Arial" panose="020B0604020202020204" pitchFamily="34" charset="0"/>
              <a:buChar char="•"/>
            </a:pPr>
            <a:endParaRPr lang="en-IN" sz="2000" dirty="0">
              <a:latin typeface="Montserrat" panose="020B0604020202020204" charset="0"/>
            </a:endParaRPr>
          </a:p>
          <a:p>
            <a:pPr marL="342900" indent="-342900" algn="just">
              <a:lnSpc>
                <a:spcPct val="150000"/>
              </a:lnSpc>
              <a:buFont typeface="Arial" panose="020B0604020202020204" pitchFamily="34" charset="0"/>
              <a:buChar char="•"/>
            </a:pPr>
            <a:endParaRPr lang="en-IN" sz="2000" dirty="0">
              <a:latin typeface="Montserrat" panose="020B0604020202020204" charset="0"/>
            </a:endParaRPr>
          </a:p>
          <a:p>
            <a:pPr marL="342900" indent="-342900" algn="just">
              <a:lnSpc>
                <a:spcPct val="150000"/>
              </a:lnSpc>
              <a:buFont typeface="Arial" panose="020B0604020202020204" pitchFamily="34" charset="0"/>
              <a:buChar char="•"/>
            </a:pPr>
            <a:endParaRPr lang="en-IN" sz="2000" dirty="0">
              <a:latin typeface="Montserrat" panose="020B0604020202020204" charset="0"/>
            </a:endParaRPr>
          </a:p>
          <a:p>
            <a:pPr algn="just">
              <a:lnSpc>
                <a:spcPct val="150000"/>
              </a:lnSpc>
            </a:pPr>
            <a:endParaRPr lang="en-IN" sz="2000" dirty="0">
              <a:latin typeface="Montserrat" panose="020B0604020202020204" charset="0"/>
            </a:endParaRPr>
          </a:p>
          <a:p>
            <a:pPr marL="342900" indent="-342900" algn="just">
              <a:lnSpc>
                <a:spcPct val="150000"/>
              </a:lnSpc>
              <a:buFont typeface="Arial" panose="020B0604020202020204" pitchFamily="34" charset="0"/>
              <a:buChar char="•"/>
            </a:pPr>
            <a:endParaRPr lang="en-IN" sz="2000" dirty="0">
              <a:latin typeface="Montserrat" panose="020B0604020202020204" charset="0"/>
            </a:endParaRPr>
          </a:p>
          <a:p>
            <a:pPr algn="just">
              <a:lnSpc>
                <a:spcPct val="150000"/>
              </a:lnSpc>
            </a:pPr>
            <a:endParaRPr lang="en-IN" sz="2000" dirty="0">
              <a:latin typeface="Montserrat" panose="020B0604020202020204" charset="0"/>
            </a:endParaRPr>
          </a:p>
        </p:txBody>
      </p:sp>
    </p:spTree>
    <p:extLst>
      <p:ext uri="{BB962C8B-B14F-4D97-AF65-F5344CB8AC3E}">
        <p14:creationId xmlns:p14="http://schemas.microsoft.com/office/powerpoint/2010/main" val="354078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53187E9-9815-4952-A8C7-6A46DABDF691}"/>
              </a:ext>
            </a:extLst>
          </p:cNvPr>
          <p:cNvSpPr txBox="1"/>
          <p:nvPr/>
        </p:nvSpPr>
        <p:spPr>
          <a:xfrm>
            <a:off x="549673" y="264425"/>
            <a:ext cx="4766613"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IN" b="1"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xmlns="" id="{F7CC47A9-3F2C-4F11-8B0B-4360AAE08755}"/>
              </a:ext>
            </a:extLst>
          </p:cNvPr>
          <p:cNvSpPr txBox="1"/>
          <p:nvPr/>
        </p:nvSpPr>
        <p:spPr>
          <a:xfrm>
            <a:off x="701749" y="925033"/>
            <a:ext cx="7325832" cy="3785652"/>
          </a:xfrm>
          <a:prstGeom prst="rect">
            <a:avLst/>
          </a:prstGeom>
          <a:noFill/>
        </p:spPr>
        <p:txBody>
          <a:bodyPr wrap="square" rtlCol="0">
            <a:spAutoFit/>
          </a:bodyPr>
          <a:lstStyle/>
          <a:p>
            <a:pPr>
              <a:lnSpc>
                <a:spcPct val="150000"/>
              </a:lnSpc>
            </a:pPr>
            <a:r>
              <a:rPr lang="en-US" sz="2000" dirty="0">
                <a:latin typeface="Montserrat" panose="020B0604020202020204" charset="0"/>
              </a:rPr>
              <a:t>Digging into data we understand that</a:t>
            </a:r>
          </a:p>
          <a:p>
            <a:pPr marL="342900" lvl="0" indent="-342900" algn="just">
              <a:lnSpc>
                <a:spcPct val="150000"/>
              </a:lnSpc>
              <a:buFont typeface="Arial" panose="020B0604020202020204" pitchFamily="34" charset="0"/>
              <a:buChar char="•"/>
            </a:pPr>
            <a:r>
              <a:rPr lang="en-US" sz="2000" dirty="0">
                <a:latin typeface="Montserrat" panose="020B0604020202020204" charset="0"/>
              </a:rPr>
              <a:t>Dataset contains 13 features such as</a:t>
            </a:r>
          </a:p>
          <a:p>
            <a:pPr marL="342900" indent="-342900">
              <a:buFont typeface="Wingdings" panose="05000000000000000000" pitchFamily="2" charset="2"/>
              <a:buChar char="Ø"/>
            </a:pPr>
            <a:r>
              <a:rPr lang="en-US" sz="2000" dirty="0">
                <a:latin typeface="Montserrat" panose="020B0604020202020204" charset="0"/>
              </a:rPr>
              <a:t>Date : year-month-day</a:t>
            </a:r>
          </a:p>
          <a:p>
            <a:pPr marL="342900" indent="-342900">
              <a:buFont typeface="Wingdings" panose="05000000000000000000" pitchFamily="2" charset="2"/>
              <a:buChar char="Ø"/>
            </a:pPr>
            <a:r>
              <a:rPr lang="en-US" sz="2000" dirty="0">
                <a:latin typeface="Montserrat" panose="020B0604020202020204" charset="0"/>
              </a:rPr>
              <a:t>Hour - Hour of the day</a:t>
            </a:r>
          </a:p>
          <a:p>
            <a:pPr marL="342900" indent="-342900">
              <a:buFont typeface="Wingdings" panose="05000000000000000000" pitchFamily="2" charset="2"/>
              <a:buChar char="Ø"/>
            </a:pPr>
            <a:r>
              <a:rPr lang="en-US" sz="2000" dirty="0">
                <a:latin typeface="Montserrat" panose="020B0604020202020204" charset="0"/>
              </a:rPr>
              <a:t>Temperature-Temperature in Celsius</a:t>
            </a:r>
          </a:p>
          <a:p>
            <a:pPr marL="342900" indent="-342900">
              <a:buFont typeface="Wingdings" panose="05000000000000000000" pitchFamily="2" charset="2"/>
              <a:buChar char="Ø"/>
            </a:pPr>
            <a:r>
              <a:rPr lang="en-US" sz="2000" dirty="0">
                <a:latin typeface="Montserrat" panose="020B0604020202020204" charset="0"/>
              </a:rPr>
              <a:t>Humidity - %</a:t>
            </a:r>
          </a:p>
          <a:p>
            <a:pPr marL="342900" indent="-342900">
              <a:buFont typeface="Wingdings" panose="05000000000000000000" pitchFamily="2" charset="2"/>
              <a:buChar char="Ø"/>
            </a:pPr>
            <a:r>
              <a:rPr lang="en-US" sz="2000" dirty="0">
                <a:latin typeface="Montserrat" panose="020B0604020202020204" charset="0"/>
              </a:rPr>
              <a:t>Windspeed - m/s</a:t>
            </a:r>
          </a:p>
          <a:p>
            <a:pPr marL="342900" indent="-342900">
              <a:buFont typeface="Wingdings" panose="05000000000000000000" pitchFamily="2" charset="2"/>
              <a:buChar char="Ø"/>
            </a:pPr>
            <a:r>
              <a:rPr lang="en-US" sz="2000" dirty="0">
                <a:latin typeface="Montserrat" panose="020B0604020202020204" charset="0"/>
              </a:rPr>
              <a:t>Visibility - 10m</a:t>
            </a:r>
          </a:p>
          <a:p>
            <a:pPr marL="342900" indent="-342900">
              <a:buFont typeface="Wingdings" panose="05000000000000000000" pitchFamily="2" charset="2"/>
              <a:buChar char="Ø"/>
            </a:pPr>
            <a:r>
              <a:rPr lang="en-US" sz="2000" dirty="0">
                <a:latin typeface="Montserrat" panose="020B0604020202020204" charset="0"/>
              </a:rPr>
              <a:t>Dew point temperature - Celsius</a:t>
            </a:r>
          </a:p>
          <a:p>
            <a:pPr marL="342900" indent="-342900">
              <a:buFont typeface="Wingdings" panose="05000000000000000000" pitchFamily="2" charset="2"/>
              <a:buChar char="Ø"/>
            </a:pPr>
            <a:r>
              <a:rPr lang="en-US" sz="2000" dirty="0">
                <a:latin typeface="Montserrat" panose="020B0604020202020204" charset="0"/>
              </a:rPr>
              <a:t>Solar radiation - MJ/m2</a:t>
            </a:r>
          </a:p>
          <a:p>
            <a:pPr marL="342900" indent="-342900">
              <a:buFont typeface="Wingdings" panose="05000000000000000000" pitchFamily="2" charset="2"/>
              <a:buChar char="Ø"/>
            </a:pPr>
            <a:r>
              <a:rPr lang="en-US" sz="2000" dirty="0">
                <a:latin typeface="Montserrat" panose="020B0604020202020204" charset="0"/>
              </a:rPr>
              <a:t>Rainfall - mm</a:t>
            </a:r>
          </a:p>
        </p:txBody>
      </p:sp>
    </p:spTree>
    <p:extLst>
      <p:ext uri="{BB962C8B-B14F-4D97-AF65-F5344CB8AC3E}">
        <p14:creationId xmlns:p14="http://schemas.microsoft.com/office/powerpoint/2010/main" val="138014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6FAC468-633A-4D17-817F-451E52A748A4}"/>
              </a:ext>
            </a:extLst>
          </p:cNvPr>
          <p:cNvSpPr txBox="1"/>
          <p:nvPr/>
        </p:nvSpPr>
        <p:spPr>
          <a:xfrm>
            <a:off x="549673" y="264425"/>
            <a:ext cx="5330132" cy="800219"/>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US" b="1"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8" name="Rectangle 7">
            <a:extLst>
              <a:ext uri="{FF2B5EF4-FFF2-40B4-BE49-F238E27FC236}">
                <a16:creationId xmlns:a16="http://schemas.microsoft.com/office/drawing/2014/main" xmlns="" id="{C0E45154-7610-49DD-941F-B9B83DA1E6DE}"/>
              </a:ext>
            </a:extLst>
          </p:cNvPr>
          <p:cNvSpPr/>
          <p:nvPr/>
        </p:nvSpPr>
        <p:spPr>
          <a:xfrm>
            <a:off x="616688" y="849200"/>
            <a:ext cx="7977639" cy="511858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Montserrat" panose="020B0604020202020204" charset="0"/>
              </a:rPr>
              <a:t>Snowfall - cm</a:t>
            </a:r>
          </a:p>
          <a:p>
            <a:pPr marL="342900" indent="-342900">
              <a:lnSpc>
                <a:spcPct val="150000"/>
              </a:lnSpc>
              <a:buFont typeface="Wingdings" panose="05000000000000000000" pitchFamily="2" charset="2"/>
              <a:buChar char="Ø"/>
            </a:pPr>
            <a:r>
              <a:rPr lang="en-US" sz="2000" dirty="0">
                <a:latin typeface="Montserrat" panose="020B0604020202020204" charset="0"/>
              </a:rPr>
              <a:t>Seasons - Winter, Spring, Summer, Autumn</a:t>
            </a:r>
          </a:p>
          <a:p>
            <a:pPr marL="342900" indent="-342900">
              <a:lnSpc>
                <a:spcPct val="150000"/>
              </a:lnSpc>
              <a:buFont typeface="Wingdings" panose="05000000000000000000" pitchFamily="2" charset="2"/>
              <a:buChar char="Ø"/>
            </a:pPr>
            <a:r>
              <a:rPr lang="en-US" sz="2000" dirty="0">
                <a:latin typeface="Montserrat" panose="020B0604020202020204" charset="0"/>
              </a:rPr>
              <a:t>Holiday - Holiday/No holiday</a:t>
            </a:r>
          </a:p>
          <a:p>
            <a:pPr marL="342900" indent="-342900">
              <a:lnSpc>
                <a:spcPct val="150000"/>
              </a:lnSpc>
              <a:buFont typeface="Wingdings" panose="05000000000000000000" pitchFamily="2" charset="2"/>
              <a:buChar char="Ø"/>
            </a:pPr>
            <a:r>
              <a:rPr lang="en-US" sz="2000" dirty="0">
                <a:latin typeface="Montserrat" panose="020B0604020202020204" charset="0"/>
              </a:rPr>
              <a:t>Functional Day - No </a:t>
            </a:r>
            <a:r>
              <a:rPr lang="en-US" sz="2000" dirty="0" err="1">
                <a:latin typeface="Montserrat" panose="020B0604020202020204" charset="0"/>
              </a:rPr>
              <a:t>Func</a:t>
            </a:r>
            <a:r>
              <a:rPr lang="en-US" sz="2000" dirty="0">
                <a:latin typeface="Montserrat" panose="020B0604020202020204" charset="0"/>
              </a:rPr>
              <a:t> (Non Functional Hours), Fun (Functional hours)</a:t>
            </a:r>
          </a:p>
          <a:p>
            <a:pPr marL="342900" indent="-342900" algn="just">
              <a:lnSpc>
                <a:spcPct val="150000"/>
              </a:lnSpc>
              <a:buFont typeface="Arial" panose="020B0604020202020204" pitchFamily="34" charset="0"/>
              <a:buChar char="•"/>
            </a:pPr>
            <a:r>
              <a:rPr lang="en-US" sz="2000" dirty="0">
                <a:latin typeface="Montserrat" panose="020B0604020202020204" charset="0"/>
              </a:rPr>
              <a:t>Response variable is :</a:t>
            </a:r>
          </a:p>
          <a:p>
            <a:pPr marL="342900" indent="-342900" algn="just">
              <a:lnSpc>
                <a:spcPct val="150000"/>
              </a:lnSpc>
              <a:buFont typeface="Wingdings" panose="05000000000000000000" pitchFamily="2" charset="2"/>
              <a:buChar char="Ø"/>
            </a:pPr>
            <a:r>
              <a:rPr lang="en-US" sz="2000" dirty="0">
                <a:latin typeface="Montserrat" panose="020B0604020202020204" charset="0"/>
              </a:rPr>
              <a:t>Rented Bike count - Count of bikes rented at each hour</a:t>
            </a:r>
          </a:p>
          <a:p>
            <a:pPr marL="342900" indent="-342900" algn="just">
              <a:lnSpc>
                <a:spcPct val="150000"/>
              </a:lnSpc>
              <a:buFont typeface="Arial" panose="020B0604020202020204" pitchFamily="34" charset="0"/>
              <a:buChar char="•"/>
            </a:pPr>
            <a:r>
              <a:rPr lang="en-US" sz="2000" dirty="0">
                <a:latin typeface="Montserrat" panose="020B0604020202020204" charset="0"/>
              </a:rPr>
              <a:t>Graphical representation according to various columns and with manipulation of columns.</a:t>
            </a:r>
          </a:p>
          <a:p>
            <a:pPr marL="342900" indent="-342900" algn="just">
              <a:lnSpc>
                <a:spcPct val="150000"/>
              </a:lnSpc>
              <a:buFont typeface="Arial" panose="020B0604020202020204" pitchFamily="34" charset="0"/>
              <a:buChar char="•"/>
            </a:pPr>
            <a:endParaRPr lang="en-US" sz="2000" dirty="0">
              <a:latin typeface="Montserrat" panose="020B0604020202020204" charset="0"/>
            </a:endParaRPr>
          </a:p>
          <a:p>
            <a:pPr marL="342900" lvl="0" indent="-342900" algn="just">
              <a:lnSpc>
                <a:spcPct val="150000"/>
              </a:lnSpc>
              <a:buFont typeface="Arial" panose="020B0604020202020204" pitchFamily="34" charset="0"/>
              <a:buChar char="•"/>
            </a:pPr>
            <a:endParaRPr lang="en-IN" sz="2000" dirty="0">
              <a:latin typeface="Montserrat" panose="020B0604020202020204" charset="0"/>
            </a:endParaRPr>
          </a:p>
        </p:txBody>
      </p:sp>
    </p:spTree>
    <p:extLst>
      <p:ext uri="{BB962C8B-B14F-4D97-AF65-F5344CB8AC3E}">
        <p14:creationId xmlns:p14="http://schemas.microsoft.com/office/powerpoint/2010/main" val="342345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8A4DD85-9E42-4654-89F9-75B32D2B8032}"/>
              </a:ext>
            </a:extLst>
          </p:cNvPr>
          <p:cNvSpPr txBox="1"/>
          <p:nvPr/>
        </p:nvSpPr>
        <p:spPr>
          <a:xfrm>
            <a:off x="549673" y="915479"/>
            <a:ext cx="8272130"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We can see there is no null values in the given data set.</a:t>
            </a:r>
            <a:endParaRPr lang="en-IN" dirty="0">
              <a:latin typeface="Montserrat" panose="020B0604020202020204" charset="0"/>
            </a:endParaRPr>
          </a:p>
        </p:txBody>
      </p:sp>
      <p:sp>
        <p:nvSpPr>
          <p:cNvPr id="6" name="TextBox 5">
            <a:extLst>
              <a:ext uri="{FF2B5EF4-FFF2-40B4-BE49-F238E27FC236}">
                <a16:creationId xmlns:a16="http://schemas.microsoft.com/office/drawing/2014/main" xmlns="" id="{4A72E78E-44FE-4058-A818-140B7EF88D73}"/>
              </a:ext>
            </a:extLst>
          </p:cNvPr>
          <p:cNvSpPr txBox="1"/>
          <p:nvPr/>
        </p:nvSpPr>
        <p:spPr>
          <a:xfrm>
            <a:off x="549673" y="232527"/>
            <a:ext cx="5330132" cy="584775"/>
          </a:xfrm>
          <a:prstGeom prst="rect">
            <a:avLst/>
          </a:prstGeom>
          <a:noFill/>
        </p:spPr>
        <p:txBody>
          <a:bodyPr wrap="square" rtlCol="0">
            <a:spAutoFit/>
          </a:bodyPr>
          <a:lstStyle/>
          <a:p>
            <a:r>
              <a:rPr lang="en-US" sz="3200" b="1" dirty="0">
                <a:solidFill>
                  <a:srgbClr val="C00000"/>
                </a:solidFill>
                <a:latin typeface="Montserrat" panose="020B0604020202020204" charset="0"/>
                <a:cs typeface="Times New Roman" panose="02020603050405020304" pitchFamily="18" charset="0"/>
              </a:rPr>
              <a:t>EDA</a:t>
            </a:r>
            <a:endParaRPr lang="en-IN" dirty="0">
              <a:solidFill>
                <a:srgbClr val="C00000"/>
              </a:solidFill>
              <a:latin typeface="Montserrat" panose="020B0604020202020204" charset="0"/>
            </a:endParaRPr>
          </a:p>
        </p:txBody>
      </p:sp>
      <p:pic>
        <p:nvPicPr>
          <p:cNvPr id="8" name="Picture 7">
            <a:extLst>
              <a:ext uri="{FF2B5EF4-FFF2-40B4-BE49-F238E27FC236}">
                <a16:creationId xmlns:a16="http://schemas.microsoft.com/office/drawing/2014/main" xmlns="" id="{21A3B6ED-A1EB-449F-B91B-1428982EF3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6660" y="1564490"/>
            <a:ext cx="6230679" cy="2922173"/>
          </a:xfrm>
          <a:prstGeom prst="rect">
            <a:avLst/>
          </a:prstGeom>
          <a:noFill/>
          <a:ln>
            <a:noFill/>
          </a:ln>
        </p:spPr>
      </p:pic>
      <p:sp>
        <p:nvSpPr>
          <p:cNvPr id="2" name="TextBox 1">
            <a:extLst>
              <a:ext uri="{FF2B5EF4-FFF2-40B4-BE49-F238E27FC236}">
                <a16:creationId xmlns:a16="http://schemas.microsoft.com/office/drawing/2014/main" xmlns="" id="{B694DBFC-4B95-4857-BAB8-F57EB7C9999A}"/>
              </a:ext>
            </a:extLst>
          </p:cNvPr>
          <p:cNvSpPr txBox="1"/>
          <p:nvPr/>
        </p:nvSpPr>
        <p:spPr>
          <a:xfrm>
            <a:off x="2950535" y="4711553"/>
            <a:ext cx="3242930" cy="276999"/>
          </a:xfrm>
          <a:prstGeom prst="rect">
            <a:avLst/>
          </a:prstGeom>
          <a:noFill/>
        </p:spPr>
        <p:txBody>
          <a:bodyPr wrap="square" rtlCol="0">
            <a:spAutoFit/>
          </a:bodyPr>
          <a:lstStyle/>
          <a:p>
            <a:r>
              <a:rPr lang="en-US" sz="1200" dirty="0">
                <a:latin typeface="Montserrat" panose="020B0604020202020204" charset="0"/>
              </a:rPr>
              <a:t>Fig 1: Missing values in data set.</a:t>
            </a:r>
            <a:endParaRPr lang="en-IN" sz="1200" dirty="0">
              <a:latin typeface="Montserrat" panose="020B0604020202020204" charset="0"/>
            </a:endParaRPr>
          </a:p>
        </p:txBody>
      </p:sp>
    </p:spTree>
    <p:extLst>
      <p:ext uri="{BB962C8B-B14F-4D97-AF65-F5344CB8AC3E}">
        <p14:creationId xmlns:p14="http://schemas.microsoft.com/office/powerpoint/2010/main" val="57265947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1429</Words>
  <Application>Microsoft Office PowerPoint</Application>
  <PresentationFormat>On-screen Show (16:9)</PresentationFormat>
  <Paragraphs>262</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vt:lpstr>
      <vt:lpstr>Calibri</vt:lpstr>
      <vt:lpstr>Montserrat</vt:lpstr>
      <vt:lpstr>Times New Roman</vt:lpstr>
      <vt:lpstr>Simple Light</vt:lpstr>
      <vt:lpstr>           Capstone Project - 2 Bike Sharing Demand Prediction Team members  Honaji Phad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Windows User</cp:lastModifiedBy>
  <cp:revision>79</cp:revision>
  <dcterms:modified xsi:type="dcterms:W3CDTF">2022-05-09T03:32:55Z</dcterms:modified>
</cp:coreProperties>
</file>