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74" r:id="rId16"/>
    <p:sldId id="275" r:id="rId17"/>
    <p:sldId id="295" r:id="rId18"/>
    <p:sldId id="288" r:id="rId19"/>
    <p:sldId id="292" r:id="rId20"/>
    <p:sldId id="294" r:id="rId21"/>
    <p:sldId id="293" r:id="rId22"/>
    <p:sldId id="297" r:id="rId23"/>
    <p:sldId id="269" r:id="rId24"/>
    <p:sldId id="296" r:id="rId25"/>
    <p:sldId id="270" r:id="rId26"/>
    <p:sldId id="298" r:id="rId27"/>
    <p:sldId id="271" r:id="rId28"/>
    <p:sldId id="299" r:id="rId29"/>
    <p:sldId id="272" r:id="rId30"/>
    <p:sldId id="300" r:id="rId31"/>
    <p:sldId id="301" r:id="rId32"/>
    <p:sldId id="289" r:id="rId33"/>
    <p:sldId id="291" r:id="rId34"/>
    <p:sldId id="282" r:id="rId35"/>
    <p:sldId id="283" r:id="rId36"/>
    <p:sldId id="286" r:id="rId37"/>
    <p:sldId id="284" r:id="rId38"/>
    <p:sldId id="285" r:id="rId39"/>
    <p:sldId id="302" r:id="rId40"/>
    <p:sldId id="290" r:id="rId41"/>
    <p:sldId id="273" r:id="rId42"/>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f5a03b6421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f5a03b6421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f5a03b6421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f5a03b6421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2f5a03b6421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f5a03b6421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2f568bf83c3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568bf83c3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2f568bf83c3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f568bf83c3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2f568bf83c3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568bf83c3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2f568bf83c3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568bf83c3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f568bf83c3_1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568bf83c3_1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2f568bf83c3_1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568bf83c3_1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f568bf83c3_1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568bf83c3_1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f568bf83c3_1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f568bf83c3_1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585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Student Result Management System</a:t>
            </a:r>
            <a:endParaRPr lang="en-GB"/>
          </a:p>
        </p:txBody>
      </p:sp>
      <p:sp>
        <p:nvSpPr>
          <p:cNvPr id="55" name="Google Shape;55;p13"/>
          <p:cNvSpPr txBox="1"/>
          <p:nvPr/>
        </p:nvSpPr>
        <p:spPr>
          <a:xfrm>
            <a:off x="5203325" y="3387575"/>
            <a:ext cx="3578700" cy="12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accent1"/>
                </a:solidFill>
              </a:rPr>
              <a:t>Benjamin Nicolas S(221801005)</a:t>
            </a:r>
            <a:endParaRPr sz="1800">
              <a:solidFill>
                <a:schemeClr val="accent1"/>
              </a:solidFill>
            </a:endParaRPr>
          </a:p>
          <a:p>
            <a:pPr marL="0" lvl="0" indent="0" algn="l" rtl="0">
              <a:spcBef>
                <a:spcPts val="0"/>
              </a:spcBef>
              <a:spcAft>
                <a:spcPts val="0"/>
              </a:spcAft>
              <a:buNone/>
            </a:pPr>
            <a:r>
              <a:rPr lang="en-GB" sz="1800">
                <a:solidFill>
                  <a:schemeClr val="accent1"/>
                </a:solidFill>
              </a:rPr>
              <a:t>Charles Binny K(221801007)</a:t>
            </a:r>
            <a:endParaRPr sz="1800">
              <a:solidFill>
                <a:schemeClr val="accent1"/>
              </a:solidFill>
            </a:endParaRPr>
          </a:p>
          <a:p>
            <a:pPr marL="0" lvl="0" indent="0" algn="l" rtl="0">
              <a:spcBef>
                <a:spcPts val="0"/>
              </a:spcBef>
              <a:spcAft>
                <a:spcPts val="0"/>
              </a:spcAft>
              <a:buNone/>
            </a:pPr>
            <a:r>
              <a:rPr lang="en-GB" sz="1800">
                <a:solidFill>
                  <a:schemeClr val="accent1"/>
                </a:solidFill>
              </a:rPr>
              <a:t>Madhumitha G(221801030)</a:t>
            </a:r>
            <a:endParaRPr lang="en-GB" sz="18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1"/>
          <a:stretch>
            <a:fillRect/>
          </a:stretch>
        </p:blipFill>
        <p:spPr>
          <a:xfrm>
            <a:off x="800735" y="598170"/>
            <a:ext cx="6772275" cy="4211955"/>
          </a:xfrm>
          <a:prstGeom prst="rect">
            <a:avLst/>
          </a:prstGeom>
          <a:noFill/>
          <a:ln>
            <a:noFill/>
          </a:ln>
        </p:spPr>
      </p:pic>
      <p:sp>
        <p:nvSpPr>
          <p:cNvPr id="110" name="Google Shape;110;p22"/>
          <p:cNvSpPr txBox="1"/>
          <p:nvPr/>
        </p:nvSpPr>
        <p:spPr>
          <a:xfrm>
            <a:off x="545875" y="136700"/>
            <a:ext cx="6263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rPr>
              <a:t>Class Diagram</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1"/>
          <a:stretch>
            <a:fillRect/>
          </a:stretch>
        </p:blipFill>
        <p:spPr>
          <a:xfrm>
            <a:off x="880975" y="717875"/>
            <a:ext cx="6428675" cy="4810075"/>
          </a:xfrm>
          <a:prstGeom prst="rect">
            <a:avLst/>
          </a:prstGeom>
          <a:noFill/>
          <a:ln>
            <a:noFill/>
          </a:ln>
        </p:spPr>
      </p:pic>
      <p:sp>
        <p:nvSpPr>
          <p:cNvPr id="116" name="Google Shape;116;p23"/>
          <p:cNvSpPr txBox="1"/>
          <p:nvPr/>
        </p:nvSpPr>
        <p:spPr>
          <a:xfrm>
            <a:off x="567650" y="156600"/>
            <a:ext cx="6263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rPr>
              <a:t>Use Case Diagram</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1"/>
          <a:stretch>
            <a:fillRect/>
          </a:stretch>
        </p:blipFill>
        <p:spPr>
          <a:xfrm>
            <a:off x="217650" y="652600"/>
            <a:ext cx="8839202" cy="4130948"/>
          </a:xfrm>
          <a:prstGeom prst="rect">
            <a:avLst/>
          </a:prstGeom>
          <a:noFill/>
          <a:ln>
            <a:noFill/>
          </a:ln>
        </p:spPr>
      </p:pic>
      <p:sp>
        <p:nvSpPr>
          <p:cNvPr id="122" name="Google Shape;122;p24"/>
          <p:cNvSpPr/>
          <p:nvPr/>
        </p:nvSpPr>
        <p:spPr>
          <a:xfrm>
            <a:off x="1230950" y="558925"/>
            <a:ext cx="7913100" cy="31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Content Placeholder 7"/>
          <p:cNvGraphicFramePr/>
          <p:nvPr>
            <p:ph idx="1"/>
            <p:custDataLst>
              <p:tags r:id="rId1"/>
            </p:custDataLst>
          </p:nvPr>
        </p:nvGraphicFramePr>
        <p:xfrm>
          <a:off x="688975" y="1222375"/>
          <a:ext cx="7980680" cy="3671570"/>
        </p:xfrm>
        <a:graphic>
          <a:graphicData uri="http://schemas.openxmlformats.org/drawingml/2006/table">
            <a:tbl>
              <a:tblPr firstRow="1" bandRow="1">
                <a:tableStyleId>{EB9631B5-78F2-41C9-869B-9F39066F8104}</a:tableStyleId>
              </a:tblPr>
              <a:tblGrid>
                <a:gridCol w="894715"/>
                <a:gridCol w="1227455"/>
                <a:gridCol w="1323975"/>
                <a:gridCol w="1914525"/>
                <a:gridCol w="1228090"/>
                <a:gridCol w="1391920"/>
              </a:tblGrid>
              <a:tr h="640715">
                <a:tc>
                  <a:txBody>
                    <a:bodyPr/>
                    <a:p>
                      <a:pPr>
                        <a:buNone/>
                      </a:pPr>
                      <a:r>
                        <a:rPr lang="en-IN" altLang="en-US" sz="2400"/>
                        <a:t>S.No</a:t>
                      </a:r>
                      <a:endParaRPr lang="en-IN" altLang="en-US" sz="2400"/>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IN" altLang="en-US" sz="2400"/>
                        <a:t>Author Name</a:t>
                      </a:r>
                      <a:endParaRPr lang="en-IN" altLang="en-US" sz="2400"/>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IN" altLang="en-US" sz="2400"/>
                        <a:t>Paper Title</a:t>
                      </a:r>
                      <a:endParaRPr lang="en-IN" altLang="en-US" sz="2400"/>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IN" altLang="en-US" sz="2400"/>
                        <a:t>Description</a:t>
                      </a:r>
                      <a:endParaRPr lang="en-IN" altLang="en-US" sz="2400"/>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IN" altLang="en-US" sz="2400"/>
                        <a:t>Jornal</a:t>
                      </a:r>
                      <a:endParaRPr lang="en-IN" altLang="en-US" sz="2400"/>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IN" altLang="en-US" sz="2400"/>
                        <a:t>Volume/</a:t>
                      </a:r>
                      <a:endParaRPr lang="en-IN" altLang="en-US" sz="2400"/>
                    </a:p>
                    <a:p>
                      <a:pPr>
                        <a:buNone/>
                      </a:pPr>
                      <a:r>
                        <a:rPr lang="en-IN" altLang="en-US" sz="2400"/>
                        <a:t>Year</a:t>
                      </a:r>
                      <a:endParaRPr lang="en-IN" altLang="en-US" sz="2400"/>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r>
              <a:tr h="1371600">
                <a:tc>
                  <a:txBody>
                    <a:bodyPr/>
                    <a:p>
                      <a:pPr>
                        <a:buNone/>
                      </a:pPr>
                      <a:r>
                        <a:rPr lang="en-US" sz="1800"/>
                        <a:t>01.</a:t>
                      </a:r>
                      <a:endParaRPr lang="en-US" sz="18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buNone/>
                      </a:pPr>
                      <a:r>
                        <a:rPr lang="en-US" sz="1000">
                          <a:sym typeface="+mn-ea"/>
                        </a:rPr>
                        <a:t>D. G. Patel and H. P. Modi,</a:t>
                      </a:r>
                      <a:endParaRPr lang="en-US" sz="100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buNone/>
                      </a:pPr>
                      <a:r>
                        <a:rPr lang="en-US" sz="1000">
                          <a:sym typeface="+mn-ea"/>
                        </a:rPr>
                        <a:t> "A Review on Student Result Management System", </a:t>
                      </a:r>
                      <a:endParaRPr lang="en-US" sz="1000">
                        <a:latin typeface="+mn-ea"/>
                        <a:cs typeface="+mn-ea"/>
                        <a:sym typeface="+mn-ea"/>
                      </a:endParaRPr>
                    </a:p>
                    <a:p>
                      <a:pPr>
                        <a:buNone/>
                      </a:pPr>
                      <a:endParaRPr lang="en-US" sz="100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buNone/>
                      </a:pPr>
                      <a:r>
                        <a:rPr lang="en-US" sz="1000"/>
                        <a:t>Reviews advancements in digital student result management systems.</a:t>
                      </a:r>
                      <a:endParaRPr lang="en-US" sz="10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buNone/>
                      </a:pPr>
                      <a:r>
                        <a:rPr lang="en-US" sz="1000">
                          <a:sym typeface="+mn-ea"/>
                        </a:rPr>
                        <a:t>International Research Journal of Engineering and Technology (IRJET)</a:t>
                      </a:r>
                      <a:endParaRPr lang="en-US" sz="100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buNone/>
                      </a:pPr>
                      <a:r>
                        <a:rPr lang="en-US" sz="1000">
                          <a:latin typeface="+mn-ea"/>
                          <a:cs typeface="+mn-ea"/>
                          <a:sym typeface="+mn-ea"/>
                        </a:rPr>
                        <a:t> </a:t>
                      </a:r>
                      <a:r>
                        <a:rPr lang="en-US" sz="1000">
                          <a:sym typeface="+mn-ea"/>
                        </a:rPr>
                        <a:t> vol. 9, no. 7, pp. 2963-2966, July 2022.</a:t>
                      </a:r>
                      <a:endParaRPr lang="en-US" sz="1000">
                        <a:latin typeface="+mn-ea"/>
                        <a:cs typeface="+mn-ea"/>
                        <a:sym typeface="+mn-ea"/>
                      </a:endParaRPr>
                    </a:p>
                    <a:p>
                      <a:pPr>
                        <a:buNone/>
                      </a:pPr>
                      <a:endParaRPr lang="en-US" sz="100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r>
              <a:tr h="1477010">
                <a:tc>
                  <a:txBody>
                    <a:bodyPr/>
                    <a:p>
                      <a:pPr>
                        <a:buNone/>
                      </a:pPr>
                      <a:r>
                        <a:rPr lang="en-US" sz="1800"/>
                        <a:t>02.</a:t>
                      </a:r>
                      <a:endParaRPr lang="en-US" sz="1800"/>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p>
                      <a:pPr>
                        <a:buNone/>
                      </a:pPr>
                      <a:r>
                        <a:rPr lang="en-US" sz="1000">
                          <a:sym typeface="+mn-ea"/>
                        </a:rPr>
                        <a:t>M. W. Bara,</a:t>
                      </a:r>
                      <a:endParaRPr lang="en-US" sz="100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p>
                      <a:pPr>
                        <a:buNone/>
                      </a:pPr>
                      <a:r>
                        <a:rPr lang="en-US" sz="1000">
                          <a:sym typeface="+mn-ea"/>
                        </a:rPr>
                        <a:t> "Advanced Automated Result Processing and Management System: (A Case Study of Mai Idris Alooma Polytechnic Geidam Yobe State)",</a:t>
                      </a:r>
                      <a:endParaRPr lang="en-US" sz="100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p>
                      <a:pPr>
                        <a:buNone/>
                      </a:pPr>
                      <a:r>
                        <a:rPr lang="en-US" sz="1000"/>
                        <a:t>Discusses an automated result processing system at Mai Idris Alooma Polytechnic to enhance efficiency and result management.</a:t>
                      </a:r>
                      <a:endParaRPr lang="en-US" sz="1000"/>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p>
                      <a:pPr>
                        <a:buNone/>
                      </a:pPr>
                      <a:r>
                        <a:rPr lang="en-US" sz="1000">
                          <a:sym typeface="+mn-ea"/>
                        </a:rPr>
                        <a:t>International Journal of Advances in Engineering and Management (IJAEM)</a:t>
                      </a:r>
                      <a:endParaRPr lang="en-US" sz="100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p>
                      <a:pPr>
                        <a:buNone/>
                      </a:pPr>
                      <a:r>
                        <a:rPr lang="en-US" sz="1000">
                          <a:sym typeface="+mn-ea"/>
                        </a:rPr>
                        <a:t>vol. 3, no. 3, pp. 1384-1391, March 2021.</a:t>
                      </a:r>
                      <a:endParaRPr lang="en-US" sz="1000"/>
                    </a:p>
                    <a:p>
                      <a:pPr>
                        <a:buNone/>
                      </a:pPr>
                      <a:endParaRPr lang="en-US" sz="1000">
                        <a:latin typeface="+mn-ea"/>
                        <a:cs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r>
            </a:tbl>
          </a:graphicData>
        </a:graphic>
      </p:graphicFrame>
      <p:sp>
        <p:nvSpPr>
          <p:cNvPr id="4" name="Text Box 3"/>
          <p:cNvSpPr txBox="1"/>
          <p:nvPr/>
        </p:nvSpPr>
        <p:spPr>
          <a:xfrm>
            <a:off x="955675" y="437515"/>
            <a:ext cx="4123055" cy="460375"/>
          </a:xfrm>
          <a:prstGeom prst="rect">
            <a:avLst/>
          </a:prstGeom>
          <a:noFill/>
        </p:spPr>
        <p:txBody>
          <a:bodyPr wrap="square" rtlCol="0">
            <a:spAutoFit/>
          </a:bodyPr>
          <a:p>
            <a:r>
              <a:rPr lang="en-US" sz="2400"/>
              <a:t>LITRATURE SURVEY</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graphicFrame>
        <p:nvGraphicFramePr>
          <p:cNvPr id="4" name="Content Placeholder 3"/>
          <p:cNvGraphicFramePr/>
          <p:nvPr>
            <p:ph idx="1"/>
          </p:nvPr>
        </p:nvGraphicFramePr>
        <p:xfrm>
          <a:off x="581660" y="409575"/>
          <a:ext cx="7980680" cy="4117975"/>
        </p:xfrm>
        <a:graphic>
          <a:graphicData uri="http://schemas.openxmlformats.org/drawingml/2006/table">
            <a:tbl>
              <a:tblPr firstRow="1" bandRow="1">
                <a:tableStyleId>{EB9631B5-78F2-41C9-869B-9F39066F8104}</a:tableStyleId>
              </a:tblPr>
              <a:tblGrid>
                <a:gridCol w="894715"/>
                <a:gridCol w="1227455"/>
                <a:gridCol w="1323975"/>
                <a:gridCol w="1914525"/>
                <a:gridCol w="1228090"/>
                <a:gridCol w="1391920"/>
              </a:tblGrid>
              <a:tr h="1463040">
                <a:tc>
                  <a:txBody>
                    <a:bodyPr/>
                    <a:p>
                      <a:pPr algn="l">
                        <a:buSzTx/>
                        <a:buNone/>
                      </a:pPr>
                      <a:r>
                        <a:rPr lang="en-US" sz="1400" b="0">
                          <a:solidFill>
                            <a:schemeClr val="dk1"/>
                          </a:solidFill>
                          <a:latin typeface="+mn-ea"/>
                          <a:cs typeface="+mn-ea"/>
                        </a:rPr>
                        <a:t>03</a:t>
                      </a:r>
                      <a:endParaRPr lang="en-US" sz="1400" b="0">
                        <a:solidFill>
                          <a:schemeClr val="dk1"/>
                        </a:solidFill>
                        <a:latin typeface="+mn-ea"/>
                        <a:cs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l">
                        <a:buSzTx/>
                        <a:buNone/>
                      </a:pPr>
                      <a:r>
                        <a:rPr lang="en-US" sz="1000" b="0">
                          <a:solidFill>
                            <a:schemeClr val="tx1"/>
                          </a:solidFill>
                          <a:sym typeface="+mn-ea"/>
                        </a:rPr>
                        <a:t>M. Sami and N. A. Sharma</a:t>
                      </a:r>
                      <a:endParaRPr lang="en-US" sz="1000" b="0">
                        <a:solidFill>
                          <a:schemeClr val="dk1"/>
                        </a:solidFill>
                        <a:latin typeface="+mn-ea"/>
                        <a:cs typeface="+mn-ea"/>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l">
                        <a:buSzTx/>
                        <a:buNone/>
                      </a:pPr>
                      <a:r>
                        <a:rPr lang="en-US" sz="1000" b="0">
                          <a:solidFill>
                            <a:schemeClr val="tx1"/>
                          </a:solidFill>
                          <a:sym typeface="+mn-ea"/>
                        </a:rPr>
                        <a:t>"Learning Computer Modules Using Multimedia and Social Media Platform in a Developing Country"</a:t>
                      </a:r>
                      <a:endParaRPr lang="en-US" sz="1000" b="0">
                        <a:solidFill>
                          <a:schemeClr val="dk1"/>
                        </a:solidFill>
                        <a:latin typeface="+mn-ea"/>
                        <a:cs typeface="+mn-ea"/>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l">
                        <a:buSzTx/>
                        <a:buNone/>
                      </a:pPr>
                      <a:r>
                        <a:rPr lang="en-US" sz="1000" b="0">
                          <a:solidFill>
                            <a:schemeClr val="tx1"/>
                          </a:solidFill>
                          <a:latin typeface="+mn-ea"/>
                          <a:cs typeface="+mn-ea"/>
                        </a:rPr>
                        <a:t>Explores multimedia and social media for teaching computer science in developing countries to boost engagement.</a:t>
                      </a:r>
                      <a:endParaRPr lang="en-US" sz="1000" b="0">
                        <a:solidFill>
                          <a:schemeClr val="tx1"/>
                        </a:solidFill>
                        <a:latin typeface="+mn-ea"/>
                        <a:cs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l">
                        <a:buSzTx/>
                        <a:buNone/>
                      </a:pPr>
                      <a:r>
                        <a:rPr lang="en-US" sz="1000" b="0">
                          <a:solidFill>
                            <a:schemeClr val="tx1"/>
                          </a:solidFill>
                          <a:sym typeface="+mn-ea"/>
                        </a:rPr>
                        <a:t> IEEE Asia-Pacific Conference on Computer Science and Data Engineering (CSDE)</a:t>
                      </a:r>
                      <a:endParaRPr lang="en-US" sz="1000" b="0">
                        <a:solidFill>
                          <a:schemeClr val="dk1"/>
                        </a:solidFill>
                        <a:latin typeface="+mn-ea"/>
                        <a:cs typeface="+mn-ea"/>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l">
                        <a:buSzTx/>
                        <a:buNone/>
                      </a:pPr>
                      <a:r>
                        <a:rPr lang="en-US" sz="1000" b="0">
                          <a:solidFill>
                            <a:schemeClr val="dk1"/>
                          </a:solidFill>
                          <a:latin typeface="+mn-ea"/>
                          <a:cs typeface="+mn-ea"/>
                          <a:sym typeface="+mn-ea"/>
                        </a:rPr>
                        <a:t>2021</a:t>
                      </a:r>
                      <a:endParaRPr lang="en-US" sz="1000" b="0">
                        <a:solidFill>
                          <a:schemeClr val="dk1"/>
                        </a:solidFill>
                        <a:latin typeface="+mn-ea"/>
                        <a:cs typeface="+mn-ea"/>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1177925">
                <a:tc>
                  <a:txBody>
                    <a:bodyPr/>
                    <a:p>
                      <a:pPr>
                        <a:buNone/>
                      </a:pPr>
                      <a:r>
                        <a:rPr lang="en-US" sz="1800"/>
                        <a:t>04.</a:t>
                      </a:r>
                      <a:endParaRPr lang="en-US" sz="18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buNone/>
                      </a:pPr>
                      <a:r>
                        <a:rPr lang="en-US" sz="1000">
                          <a:sym typeface="+mn-ea"/>
                        </a:rPr>
                        <a:t>K. S. Kumar, K. Chandrakala, M. Manogna, M. Alekhya, T. Reshma and M. Arshiya, </a:t>
                      </a:r>
                      <a:endParaRPr lang="en-US" sz="100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marL="0" indent="0">
                        <a:buNone/>
                      </a:pPr>
                      <a:r>
                        <a:rPr lang="en-US" sz="1000">
                          <a:sym typeface="+mn-ea"/>
                        </a:rPr>
                        <a:t> "STUDENT RESULT MANAGEMENT SYSTEM Using Web Technologies", </a:t>
                      </a:r>
                      <a:endParaRPr lang="en-US" sz="100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buNone/>
                      </a:pPr>
                      <a:r>
                        <a:rPr lang="en-US" sz="1000"/>
                        <a:t>Details a web-based student result management system using modern technologies for better accessibility.</a:t>
                      </a:r>
                      <a:endParaRPr lang="en-US" sz="10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buNone/>
                      </a:pPr>
                      <a:r>
                        <a:rPr lang="en-US" sz="1000">
                          <a:sym typeface="+mn-ea"/>
                        </a:rPr>
                        <a:t> Juni Khyat I (UGC Care Group I Listed Journal), </a:t>
                      </a:r>
                      <a:endParaRPr lang="en-US" sz="100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buNone/>
                      </a:pPr>
                      <a:r>
                        <a:rPr lang="en-US" sz="1000">
                          <a:sym typeface="+mn-ea"/>
                        </a:rPr>
                        <a:t>vol. 11, no. 1, pp. 476-480, 2021.</a:t>
                      </a:r>
                      <a:endParaRPr lang="en-US" sz="1000"/>
                    </a:p>
                    <a:p>
                      <a:pPr>
                        <a:buNone/>
                      </a:pPr>
                      <a:endParaRPr lang="en-US" sz="1000">
                        <a:latin typeface="+mn-ea"/>
                        <a:cs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r>
              <a:tr h="1477010">
                <a:tc>
                  <a:txBody>
                    <a:bodyPr/>
                    <a:p>
                      <a:pPr>
                        <a:buNone/>
                      </a:pPr>
                      <a:r>
                        <a:rPr lang="en-US" sz="1800"/>
                        <a:t>05.</a:t>
                      </a:r>
                      <a:endParaRPr lang="en-US" sz="1800"/>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p>
                      <a:pPr>
                        <a:buNone/>
                      </a:pPr>
                      <a:r>
                        <a:rPr lang="en-US" sz="1000">
                          <a:sym typeface="+mn-ea"/>
                        </a:rPr>
                        <a:t>N Winstone, J Bourne, E Medland et al</a:t>
                      </a:r>
                      <a:endParaRPr lang="en-US" sz="100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p>
                      <a:pPr marL="0" indent="0">
                        <a:buNone/>
                      </a:pPr>
                      <a:r>
                        <a:rPr lang="en-US" sz="1000">
                          <a:sym typeface="+mn-ea"/>
                        </a:rPr>
                        <a:t> "Check the grade log out”: students' engagement with feedback in learning management systems[J]", </a:t>
                      </a:r>
                      <a:endParaRPr lang="en-US" sz="100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p>
                      <a:pPr>
                        <a:buNone/>
                      </a:pPr>
                      <a:r>
                        <a:rPr lang="en-US" sz="1000"/>
                        <a:t>Examines student engagement with feedback in learning management systems to enhance outcomes.</a:t>
                      </a:r>
                      <a:endParaRPr lang="en-US" sz="1000"/>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p>
                      <a:pPr marL="0" indent="0">
                        <a:buNone/>
                      </a:pPr>
                      <a:r>
                        <a:rPr lang="en-US" sz="1000">
                          <a:sym typeface="+mn-ea"/>
                        </a:rPr>
                        <a:t>Assessment &amp; Evaluation in Higher Education, </a:t>
                      </a:r>
                      <a:endParaRPr lang="en-US" sz="100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p>
                      <a:pPr marL="0" indent="0">
                        <a:buNone/>
                      </a:pPr>
                      <a:r>
                        <a:rPr lang="en-US" sz="1000">
                          <a:sym typeface="+mn-ea"/>
                        </a:rPr>
                        <a:t>vol. 46, no. 4, pp. 631-643, 2021.</a:t>
                      </a:r>
                      <a:endParaRPr lang="en-US" sz="1000"/>
                    </a:p>
                    <a:p>
                      <a:pPr marL="0" indent="0">
                        <a:buNone/>
                      </a:pPr>
                      <a:endParaRPr lang="en-US" sz="1000">
                        <a:latin typeface="+mn-ea"/>
                        <a:cs typeface="+mn-ea"/>
                        <a:sym typeface="+mn-ea"/>
                      </a:endParaRPr>
                    </a:p>
                    <a:p>
                      <a:pPr>
                        <a:buNone/>
                      </a:pPr>
                      <a:endParaRPr lang="en-US" sz="1000">
                        <a:sym typeface="+mn-ea"/>
                      </a:endParaRPr>
                    </a:p>
                    <a:p>
                      <a:pPr>
                        <a:buNone/>
                      </a:pPr>
                      <a:endParaRPr lang="en-US" sz="1000">
                        <a:latin typeface="+mn-ea"/>
                        <a:cs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497120" y="445025"/>
            <a:ext cx="8520600" cy="572700"/>
          </a:xfrm>
        </p:spPr>
        <p:txBody>
          <a:bodyPr>
            <a:normAutofit fontScale="90000"/>
          </a:bodyPr>
          <a:p>
            <a:r>
              <a:rPr lang="en-US"/>
              <a:t>Architecture Diagram</a:t>
            </a:r>
            <a:endParaRPr lang="en-US"/>
          </a:p>
        </p:txBody>
      </p:sp>
      <p:sp>
        <p:nvSpPr>
          <p:cNvPr id="4" name="Text Placeholder 3"/>
          <p:cNvSpPr/>
          <p:nvPr>
            <p:ph type="body" idx="1"/>
          </p:nvPr>
        </p:nvSpPr>
        <p:spPr/>
        <p:txBody>
          <a:bodyPr/>
          <a:p>
            <a:endParaRPr lang="en-US"/>
          </a:p>
        </p:txBody>
      </p:sp>
      <p:pic>
        <p:nvPicPr>
          <p:cNvPr id="1160099381"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567180" y="1165860"/>
            <a:ext cx="5870575" cy="32435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LIST OF MODULES</a:t>
            </a:r>
            <a:endParaRPr lang="en-US"/>
          </a:p>
        </p:txBody>
      </p:sp>
      <p:sp>
        <p:nvSpPr>
          <p:cNvPr id="3" name="Text Placeholder 2"/>
          <p:cNvSpPr/>
          <p:nvPr>
            <p:ph type="body" idx="1"/>
          </p:nvPr>
        </p:nvSpPr>
        <p:spPr/>
        <p:txBody>
          <a:bodyPr/>
          <a:p>
            <a:r>
              <a:rPr lang="en-US">
                <a:ln/>
                <a:solidFill>
                  <a:schemeClr val="tx1"/>
                </a:solidFill>
                <a:effectLst>
                  <a:outerShdw blurRad="38100" dist="19050" dir="2700000" algn="tl" rotWithShape="0">
                    <a:schemeClr val="dk1">
                      <a:alpha val="40000"/>
                    </a:schemeClr>
                  </a:outerShdw>
                </a:effectLst>
              </a:rPr>
              <a:t>ADMIN</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USER</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RESULT PROCESSING</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RESULT DATABASE</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STUDENT DATABASE</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ADMIN MODULE </a:t>
            </a:r>
            <a:endParaRPr lang="en-US"/>
          </a:p>
        </p:txBody>
      </p:sp>
      <p:sp>
        <p:nvSpPr>
          <p:cNvPr id="3" name="Text Placeholder 2"/>
          <p:cNvSpPr/>
          <p:nvPr>
            <p:ph type="body" idx="1"/>
          </p:nvPr>
        </p:nvSpPr>
        <p:spPr/>
        <p:txBody>
          <a:bodyPr>
            <a:normAutofit fontScale="90000"/>
          </a:bodyPr>
          <a:p>
            <a:pPr algn="l"/>
            <a:r>
              <a:rPr lang="en-GB" sz="1600">
                <a:solidFill>
                  <a:schemeClr val="dk1"/>
                </a:solidFill>
              </a:rPr>
              <a:t>Resgister/login Module:- </a:t>
            </a:r>
            <a:endParaRPr lang="en-GB" sz="1600">
              <a:solidFill>
                <a:schemeClr val="dk1"/>
              </a:solidFill>
            </a:endParaRPr>
          </a:p>
          <a:p>
            <a:pPr algn="l"/>
            <a:r>
              <a:rPr lang="en-GB" sz="1600">
                <a:solidFill>
                  <a:schemeClr val="dk1"/>
                </a:solidFill>
              </a:rPr>
              <a:t> </a:t>
            </a:r>
            <a:endParaRPr lang="en-GB" sz="1600">
              <a:solidFill>
                <a:schemeClr val="dk1"/>
              </a:solidFill>
            </a:endParaRPr>
          </a:p>
          <a:p>
            <a:pPr algn="l"/>
            <a:r>
              <a:rPr lang="en-GB" sz="1600">
                <a:solidFill>
                  <a:schemeClr val="dk1"/>
                </a:solidFill>
              </a:rPr>
              <a:t>The Home page of the “STUDENT RESULTS MANAGEMENT </a:t>
            </a:r>
            <a:endParaRPr lang="en-GB" sz="1600">
              <a:solidFill>
                <a:schemeClr val="dk1"/>
              </a:solidFill>
            </a:endParaRPr>
          </a:p>
          <a:p>
            <a:pPr algn="l"/>
            <a:r>
              <a:rPr lang="en-GB" sz="1600">
                <a:solidFill>
                  <a:schemeClr val="dk1"/>
                </a:solidFill>
              </a:rPr>
              <a:t>SYSTEM”. </a:t>
            </a:r>
            <a:endParaRPr lang="en-GB" sz="1600">
              <a:solidFill>
                <a:schemeClr val="dk1"/>
              </a:solidFill>
            </a:endParaRPr>
          </a:p>
          <a:p>
            <a:pPr algn="l"/>
            <a:r>
              <a:rPr lang="en-GB" sz="1600">
                <a:solidFill>
                  <a:schemeClr val="dk1"/>
                </a:solidFill>
              </a:rPr>
              <a:t> </a:t>
            </a:r>
            <a:endParaRPr lang="en-GB" sz="1600">
              <a:solidFill>
                <a:schemeClr val="dk1"/>
              </a:solidFill>
            </a:endParaRPr>
          </a:p>
          <a:p>
            <a:pPr algn="l"/>
            <a:r>
              <a:rPr lang="en-GB" sz="1600">
                <a:solidFill>
                  <a:schemeClr val="dk1"/>
                </a:solidFill>
              </a:rPr>
              <a:t>It consists of Two portal about student and admin.. </a:t>
            </a:r>
            <a:endParaRPr lang="en-GB" sz="1600">
              <a:solidFill>
                <a:schemeClr val="dk1"/>
              </a:solidFill>
            </a:endParaRPr>
          </a:p>
          <a:p>
            <a:pPr algn="l"/>
            <a:r>
              <a:rPr lang="en-GB" sz="1600">
                <a:solidFill>
                  <a:schemeClr val="dk1"/>
                </a:solidFill>
              </a:rPr>
              <a:t> </a:t>
            </a:r>
            <a:endParaRPr lang="en-GB" sz="1600">
              <a:solidFill>
                <a:schemeClr val="dk1"/>
              </a:solidFill>
            </a:endParaRPr>
          </a:p>
          <a:p>
            <a:pPr algn="l"/>
            <a:r>
              <a:rPr lang="en-GB" sz="1600">
                <a:solidFill>
                  <a:schemeClr val="dk1"/>
                </a:solidFill>
              </a:rPr>
              <a:t>Login page is used to login to the admin portal. </a:t>
            </a:r>
            <a:endParaRPr lang="en-GB" sz="1600">
              <a:solidFill>
                <a:schemeClr val="dk1"/>
              </a:solidFill>
            </a:endParaRPr>
          </a:p>
          <a:p>
            <a:pPr algn="l"/>
            <a:r>
              <a:rPr lang="en-GB" sz="1600">
                <a:solidFill>
                  <a:schemeClr val="dk1"/>
                </a:solidFill>
              </a:rPr>
              <a:t>2.Student Module: </a:t>
            </a:r>
            <a:endParaRPr lang="en-GB" sz="1600">
              <a:solidFill>
                <a:schemeClr val="dk1"/>
              </a:solidFill>
            </a:endParaRPr>
          </a:p>
          <a:p>
            <a:pPr algn="l"/>
            <a:r>
              <a:rPr lang="en-GB" sz="1600">
                <a:solidFill>
                  <a:schemeClr val="dk1"/>
                </a:solidFill>
              </a:rPr>
              <a:t> </a:t>
            </a:r>
            <a:endParaRPr lang="en-GB" sz="1600">
              <a:solidFill>
                <a:schemeClr val="dk1"/>
              </a:solidFill>
            </a:endParaRPr>
          </a:p>
          <a:p>
            <a:pPr algn="l"/>
            <a:r>
              <a:rPr lang="en-GB" sz="1600">
                <a:solidFill>
                  <a:schemeClr val="dk1"/>
                </a:solidFill>
              </a:rPr>
              <a:t>students can view the results. </a:t>
            </a:r>
            <a:endParaRPr lang="en-GB" sz="1600">
              <a:solidFill>
                <a:schemeClr val="dk1"/>
              </a:solidFill>
            </a:endParaRPr>
          </a:p>
          <a:p>
            <a:pPr algn="l"/>
            <a:r>
              <a:rPr lang="en-GB" sz="1600">
                <a:solidFill>
                  <a:schemeClr val="dk1"/>
                </a:solidFill>
              </a:rPr>
              <a:t> </a:t>
            </a:r>
            <a:endParaRPr lang="en-GB" sz="1600">
              <a:solidFill>
                <a:schemeClr val="dk1"/>
              </a:solidFill>
            </a:endParaRPr>
          </a:p>
          <a:p>
            <a:pPr algn="l"/>
            <a:r>
              <a:rPr lang="en-GB" sz="1600">
                <a:solidFill>
                  <a:schemeClr val="dk1"/>
                </a:solidFill>
              </a:rPr>
              <a:t>student can download the results.. </a:t>
            </a:r>
            <a:endParaRPr lang="en-GB"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STUDENT MODULE</a:t>
            </a:r>
            <a:endParaRPr lang="en-US"/>
          </a:p>
        </p:txBody>
      </p:sp>
      <p:sp>
        <p:nvSpPr>
          <p:cNvPr id="3" name="Text Placeholder 2"/>
          <p:cNvSpPr/>
          <p:nvPr>
            <p:ph type="body" idx="1"/>
          </p:nvPr>
        </p:nvSpPr>
        <p:spPr/>
        <p:txBody>
          <a:bodyPr/>
          <a:p>
            <a:r>
              <a:rPr lang="en-US">
                <a:solidFill>
                  <a:schemeClr val="tx1"/>
                </a:solidFill>
                <a:sym typeface="+mn-ea"/>
              </a:rPr>
              <a:t>2.Student Module: </a:t>
            </a:r>
            <a:endParaRPr lang="en-US">
              <a:solidFill>
                <a:schemeClr val="tx1"/>
              </a:solidFill>
            </a:endParaRPr>
          </a:p>
          <a:p>
            <a:r>
              <a:rPr lang="en-US">
                <a:solidFill>
                  <a:schemeClr val="tx1"/>
                </a:solidFill>
                <a:sym typeface="+mn-ea"/>
              </a:rPr>
              <a:t> </a:t>
            </a:r>
            <a:endParaRPr lang="en-US">
              <a:solidFill>
                <a:schemeClr val="tx1"/>
              </a:solidFill>
            </a:endParaRPr>
          </a:p>
          <a:p>
            <a:r>
              <a:rPr lang="en-US">
                <a:solidFill>
                  <a:schemeClr val="tx1"/>
                </a:solidFill>
                <a:sym typeface="+mn-ea"/>
              </a:rPr>
              <a:t>students can view the results.  </a:t>
            </a:r>
            <a:endParaRPr lang="en-US">
              <a:solidFill>
                <a:schemeClr val="tx1"/>
              </a:solidFill>
            </a:endParaRPr>
          </a:p>
          <a:p>
            <a:r>
              <a:rPr lang="en-US">
                <a:solidFill>
                  <a:schemeClr val="tx1"/>
                </a:solidFill>
                <a:sym typeface="+mn-ea"/>
              </a:rPr>
              <a:t>student can download the results</a:t>
            </a:r>
            <a:endParaRPr lang="en-US">
              <a:solidFill>
                <a:schemeClr val="tx1"/>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sym typeface="+mn-ea"/>
              </a:rPr>
              <a:t>Admin Module: </a:t>
            </a:r>
            <a:endParaRPr lang="en-US"/>
          </a:p>
        </p:txBody>
      </p:sp>
      <p:sp>
        <p:nvSpPr>
          <p:cNvPr id="3" name="Text Placeholder 2"/>
          <p:cNvSpPr/>
          <p:nvPr>
            <p:ph type="body" idx="1"/>
          </p:nvPr>
        </p:nvSpPr>
        <p:spPr/>
        <p:txBody>
          <a:bodyPr/>
          <a:p>
            <a:r>
              <a:rPr lang="en-US">
                <a:solidFill>
                  <a:schemeClr val="tx1">
                    <a:lumMod val="85000"/>
                    <a:lumOff val="15000"/>
                  </a:schemeClr>
                </a:solidFill>
                <a:latin typeface="Times New Roman" panose="02020603050405020304" charset="0"/>
                <a:cs typeface="Times New Roman" panose="02020603050405020304" charset="0"/>
              </a:rPr>
              <a:t>Admin Module: </a:t>
            </a:r>
            <a:endParaRPr lang="en-US">
              <a:solidFill>
                <a:schemeClr val="tx1">
                  <a:lumMod val="85000"/>
                  <a:lumOff val="15000"/>
                </a:schemeClr>
              </a:solidFill>
              <a:latin typeface="Times New Roman" panose="02020603050405020304" charset="0"/>
              <a:cs typeface="Times New Roman" panose="02020603050405020304" charset="0"/>
            </a:endParaRPr>
          </a:p>
          <a:p>
            <a:r>
              <a:rPr lang="en-US">
                <a:solidFill>
                  <a:schemeClr val="tx1">
                    <a:lumMod val="85000"/>
                    <a:lumOff val="15000"/>
                  </a:schemeClr>
                </a:solidFill>
                <a:latin typeface="Times New Roman" panose="02020603050405020304" charset="0"/>
                <a:cs typeface="Times New Roman" panose="02020603050405020304" charset="0"/>
              </a:rPr>
              <a:t> </a:t>
            </a:r>
            <a:endParaRPr lang="en-US">
              <a:solidFill>
                <a:schemeClr val="tx1">
                  <a:lumMod val="85000"/>
                  <a:lumOff val="15000"/>
                </a:schemeClr>
              </a:solidFill>
              <a:latin typeface="Times New Roman" panose="02020603050405020304" charset="0"/>
              <a:cs typeface="Times New Roman" panose="02020603050405020304" charset="0"/>
            </a:endParaRPr>
          </a:p>
          <a:p>
            <a:r>
              <a:rPr lang="en-US">
                <a:solidFill>
                  <a:schemeClr val="tx1">
                    <a:lumMod val="85000"/>
                    <a:lumOff val="15000"/>
                  </a:schemeClr>
                </a:solidFill>
                <a:latin typeface="Times New Roman" panose="02020603050405020304" charset="0"/>
                <a:cs typeface="Times New Roman" panose="02020603050405020304" charset="0"/>
              </a:rPr>
              <a:t>Create and manage the subjects , classes and can add the students </a:t>
            </a:r>
            <a:endParaRPr lang="en-US">
              <a:solidFill>
                <a:schemeClr val="tx1">
                  <a:lumMod val="85000"/>
                  <a:lumOff val="15000"/>
                </a:schemeClr>
              </a:solidFill>
              <a:latin typeface="Times New Roman" panose="02020603050405020304" charset="0"/>
              <a:cs typeface="Times New Roman" panose="02020603050405020304" charset="0"/>
            </a:endParaRPr>
          </a:p>
          <a:p>
            <a:r>
              <a:rPr lang="en-US">
                <a:solidFill>
                  <a:schemeClr val="tx1">
                    <a:lumMod val="85000"/>
                    <a:lumOff val="15000"/>
                  </a:schemeClr>
                </a:solidFill>
                <a:latin typeface="Times New Roman" panose="02020603050405020304" charset="0"/>
                <a:cs typeface="Times New Roman" panose="02020603050405020304" charset="0"/>
              </a:rPr>
              <a:t>and their results of the students. </a:t>
            </a:r>
            <a:endParaRPr lang="en-US">
              <a:solidFill>
                <a:schemeClr val="tx1">
                  <a:lumMod val="85000"/>
                  <a:lumOff val="15000"/>
                </a:schemeClr>
              </a:solidFill>
              <a:latin typeface="Times New Roman" panose="02020603050405020304" charset="0"/>
              <a:cs typeface="Times New Roman" panose="02020603050405020304" charset="0"/>
            </a:endParaRPr>
          </a:p>
          <a:p>
            <a:r>
              <a:rPr lang="en-US">
                <a:solidFill>
                  <a:schemeClr val="tx1">
                    <a:lumMod val="85000"/>
                    <a:lumOff val="15000"/>
                  </a:schemeClr>
                </a:solidFill>
                <a:latin typeface="Times New Roman" panose="02020603050405020304" charset="0"/>
                <a:cs typeface="Times New Roman" panose="02020603050405020304" charset="0"/>
              </a:rPr>
              <a:t> </a:t>
            </a:r>
            <a:endParaRPr lang="en-US">
              <a:solidFill>
                <a:schemeClr val="tx1">
                  <a:lumMod val="85000"/>
                  <a:lumOff val="15000"/>
                </a:schemeClr>
              </a:solidFill>
              <a:latin typeface="Times New Roman" panose="02020603050405020304" charset="0"/>
              <a:cs typeface="Times New Roman" panose="02020603050405020304" charset="0"/>
            </a:endParaRPr>
          </a:p>
          <a:p>
            <a:r>
              <a:rPr lang="en-US">
                <a:solidFill>
                  <a:schemeClr val="tx1">
                    <a:lumMod val="85000"/>
                    <a:lumOff val="15000"/>
                  </a:schemeClr>
                </a:solidFill>
                <a:latin typeface="Times New Roman" panose="02020603050405020304" charset="0"/>
                <a:cs typeface="Times New Roman" panose="02020603050405020304" charset="0"/>
              </a:rPr>
              <a:t>Reports for various modules </a:t>
            </a:r>
            <a:endParaRPr lang="en-US">
              <a:solidFill>
                <a:schemeClr val="tx1">
                  <a:lumMod val="85000"/>
                  <a:lumOff val="15000"/>
                </a:schemeClr>
              </a:solidFill>
              <a:latin typeface="Times New Roman" panose="02020603050405020304" charset="0"/>
              <a:cs typeface="Times New Roman" panose="02020603050405020304" charset="0"/>
            </a:endParaRPr>
          </a:p>
          <a:p>
            <a:pPr marL="114300" indent="0">
              <a:buNone/>
            </a:pPr>
            <a:endParaRPr lang="en-US">
              <a:solidFill>
                <a:schemeClr val="tx1">
                  <a:lumMod val="85000"/>
                  <a:lumOff val="15000"/>
                </a:schemeClr>
              </a:solidFill>
              <a:latin typeface="Times New Roman" panose="02020603050405020304" charset="0"/>
              <a:cs typeface="Times New Roman" panose="02020603050405020304" charset="0"/>
            </a:endParaRPr>
          </a:p>
          <a:p>
            <a:r>
              <a:rPr lang="en-US">
                <a:solidFill>
                  <a:schemeClr val="tx1">
                    <a:lumMod val="85000"/>
                    <a:lumOff val="15000"/>
                  </a:schemeClr>
                </a:solidFill>
                <a:latin typeface="Times New Roman" panose="02020603050405020304" charset="0"/>
                <a:cs typeface="Times New Roman" panose="02020603050405020304" charset="0"/>
              </a:rPr>
              <a:t>Update or deleting the admin information </a:t>
            </a:r>
            <a:endParaRPr lang="en-US">
              <a:solidFill>
                <a:schemeClr val="tx1">
                  <a:lumMod val="85000"/>
                  <a:lumOff val="15000"/>
                </a:schemeClr>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150700" y="16020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INTRODUCTION</a:t>
            </a:r>
            <a:endParaRPr lang="en-GB"/>
          </a:p>
        </p:txBody>
      </p:sp>
      <p:sp>
        <p:nvSpPr>
          <p:cNvPr id="61" name="Google Shape;61;p14"/>
          <p:cNvSpPr txBox="1"/>
          <p:nvPr/>
        </p:nvSpPr>
        <p:spPr>
          <a:xfrm>
            <a:off x="347345" y="932815"/>
            <a:ext cx="8796655" cy="382778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800">
                <a:solidFill>
                  <a:schemeClr val="tx1"/>
                </a:solidFill>
                <a:latin typeface="Times New Roman" panose="02020603050405020304"/>
                <a:ea typeface="Times New Roman" panose="02020603050405020304"/>
                <a:cs typeface="Times New Roman" panose="02020603050405020304"/>
                <a:sym typeface="Times New Roman" panose="02020603050405020304"/>
              </a:rPr>
              <a:t>In today's educational setting, the measurement of student performance is of utmost importance to educators and institutions. Traditionally, this has been done through manual processes, which are not only time-consuming but also prone to errors. However, the growing need to thoroughly analyze students' performances makes the development of automatic management systems imperative for improving the process and increasing the amount of data.</a:t>
            </a:r>
            <a:endParaRPr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GB"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The Student Result Management System (SRMS) is a software solution designed to address this need. It is a system where academic management of records is made easy. It makes the process of collecting, analyzing, and processing student results convenient and easy for them. SRMS is the result of the automation of crucial tasks of grades and the computation of the results and report generation, which ultimately means the ensuring accuracy and saving time for the faculty.</a:t>
            </a:r>
            <a:endParaRPr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endParaRPr sz="18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8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endParaRPr sz="1800">
              <a:solidFill>
                <a:schemeClr val="dk2"/>
              </a:solidFill>
            </a:endParaRPr>
          </a:p>
          <a:p>
            <a:pPr marL="0" lvl="0" indent="0" algn="l" rtl="0">
              <a:spcBef>
                <a:spcPts val="0"/>
              </a:spcBef>
              <a:spcAft>
                <a:spcPts val="0"/>
              </a:spcAft>
              <a:buNone/>
            </a:pPr>
            <a:endParaRPr sz="6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ADMIN MODULE</a:t>
            </a:r>
            <a:endParaRPr lang="en-US"/>
          </a:p>
        </p:txBody>
      </p:sp>
      <p:sp>
        <p:nvSpPr>
          <p:cNvPr id="3" name="Text Placeholder 2"/>
          <p:cNvSpPr/>
          <p:nvPr>
            <p:ph type="body" idx="1"/>
          </p:nvPr>
        </p:nvSpPr>
        <p:spPr/>
        <p:txBody>
          <a:bodyPr>
            <a:normAutofit/>
          </a:bodyPr>
          <a:p>
            <a:r>
              <a:rPr lang="en-US">
                <a:solidFill>
                  <a:schemeClr val="tx1"/>
                </a:solidFill>
                <a:latin typeface="Times New Roman" panose="02020603050405020304" charset="0"/>
                <a:cs typeface="Times New Roman" panose="02020603050405020304" charset="0"/>
              </a:rPr>
              <a:t> Provides secure access for administrators to manage student data, results, and notices.</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Allows updating of individual student results, adding new entries, and correcting stored data.</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Enables management of the student database, including personal information and login credentials.</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Facilitates posting notices to keep students informed on academic updates and announcements.</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Ensures data integrity, efficient communication, and transparency within the system.</a:t>
            </a:r>
            <a:endParaRPr lang="en-US">
              <a:solidFill>
                <a:schemeClr val="tx1"/>
              </a:solidFill>
              <a:latin typeface="Times New Roman" panose="02020603050405020304" charset="0"/>
              <a:cs typeface="Times New Roman" panose="02020603050405020304" charset="0"/>
            </a:endParaRPr>
          </a:p>
          <a:p>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19100" y="130810"/>
            <a:ext cx="8520430" cy="854075"/>
          </a:xfrm>
        </p:spPr>
        <p:txBody>
          <a:bodyPr/>
          <a:p>
            <a:r>
              <a:rPr lang="en-US"/>
              <a:t>ADMIN MODULE</a:t>
            </a:r>
            <a:endParaRPr lang="en-US"/>
          </a:p>
        </p:txBody>
      </p:sp>
      <p:pic>
        <p:nvPicPr>
          <p:cNvPr id="7" name="Picture 6"/>
          <p:cNvPicPr/>
          <p:nvPr/>
        </p:nvPicPr>
        <p:blipFill>
          <a:blip r:embed="rId1"/>
          <a:stretch>
            <a:fillRect/>
          </a:stretch>
        </p:blipFill>
        <p:spPr>
          <a:xfrm>
            <a:off x="649605" y="1231900"/>
            <a:ext cx="7844155" cy="30511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p:txBody>
          <a:bodyPr>
            <a:normAutofit fontScale="90000"/>
          </a:bodyPr>
          <a:p>
            <a:r>
              <a:rPr lang="en-US">
                <a:latin typeface="Times New Roman" panose="02020603050405020304" charset="0"/>
                <a:cs typeface="Times New Roman" panose="02020603050405020304" charset="0"/>
              </a:rPr>
              <a:t>USER MODULE</a:t>
            </a:r>
            <a:endParaRPr lang="en-US">
              <a:latin typeface="Times New Roman" panose="02020603050405020304" charset="0"/>
              <a:cs typeface="Times New Roman" panose="02020603050405020304" charset="0"/>
            </a:endParaRPr>
          </a:p>
        </p:txBody>
      </p:sp>
      <p:sp>
        <p:nvSpPr>
          <p:cNvPr id="4" name="Text Placeholder 3"/>
          <p:cNvSpPr/>
          <p:nvPr>
            <p:ph type="body" idx="1"/>
          </p:nvPr>
        </p:nvSpPr>
        <p:spPr/>
        <p:txBody>
          <a:bodyPr>
            <a:normAutofit/>
          </a:bodyPr>
          <a:p>
            <a:r>
              <a:rPr lang="en-US">
                <a:solidFill>
                  <a:schemeClr val="tx1"/>
                </a:solidFill>
                <a:latin typeface="Times New Roman" panose="02020603050405020304" charset="0"/>
                <a:cs typeface="Times New Roman" panose="02020603050405020304" charset="0"/>
              </a:rPr>
              <a:t> Secure portal access with verified credentials for data privacy.</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 Personalized dashboard for real-time viewing of grades and academic records.</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 Instant access to grades and records from the Results Database.</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 Notices section for important updates like result release dates.</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 User-friendly, accessible, and secure platform for academic progress tracking. </a:t>
            </a:r>
            <a:endParaRPr lang="en-US">
              <a:solidFill>
                <a:schemeClr val="tx1"/>
              </a:solidFill>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167110"/>
            <a:ext cx="8520600" cy="841800"/>
          </a:xfrm>
        </p:spPr>
        <p:txBody>
          <a:bodyPr/>
          <a:p>
            <a:r>
              <a:rPr lang="en-US" sz="2400"/>
              <a:t>USER</a:t>
            </a:r>
            <a:r>
              <a:rPr lang="en-US" sz="2400"/>
              <a:t> MODULE</a:t>
            </a:r>
            <a:endParaRPr lang="en-US" sz="2400"/>
          </a:p>
        </p:txBody>
      </p:sp>
      <p:pic>
        <p:nvPicPr>
          <p:cNvPr id="3" name="Picture 2"/>
          <p:cNvPicPr/>
          <p:nvPr/>
        </p:nvPicPr>
        <p:blipFill>
          <a:blip r:embed="rId1"/>
          <a:stretch>
            <a:fillRect/>
          </a:stretch>
        </p:blipFill>
        <p:spPr>
          <a:xfrm>
            <a:off x="477520" y="1355725"/>
            <a:ext cx="8189595" cy="30803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p:txBody>
          <a:bodyPr>
            <a:normAutofit fontScale="90000"/>
          </a:bodyPr>
          <a:p>
            <a:r>
              <a:rPr lang="en-US"/>
              <a:t>RESULT MODULE </a:t>
            </a:r>
            <a:endParaRPr lang="en-US"/>
          </a:p>
        </p:txBody>
      </p:sp>
      <p:sp>
        <p:nvSpPr>
          <p:cNvPr id="4" name="Text Placeholder 3"/>
          <p:cNvSpPr/>
          <p:nvPr>
            <p:ph type="body" idx="1"/>
          </p:nvPr>
        </p:nvSpPr>
        <p:spPr/>
        <p:txBody>
          <a:bodyPr>
            <a:normAutofit lnSpcReduction="20000"/>
          </a:bodyPr>
          <a:p>
            <a:r>
              <a:rPr lang="en-US">
                <a:solidFill>
                  <a:schemeClr val="tx1"/>
                </a:solidFill>
              </a:rPr>
              <a:t>Serves as the core processing unit for handling all student result operations.</a:t>
            </a:r>
            <a:endParaRPr lang="en-US">
              <a:solidFill>
                <a:schemeClr val="tx1"/>
              </a:solidFill>
            </a:endParaRPr>
          </a:p>
          <a:p>
            <a:r>
              <a:rPr lang="en-US">
                <a:solidFill>
                  <a:schemeClr val="tx1"/>
                </a:solidFill>
              </a:rPr>
              <a:t>Acts as an intermediary between the student and admin portals and the Results Database.</a:t>
            </a:r>
            <a:endParaRPr lang="en-US">
              <a:solidFill>
                <a:schemeClr val="tx1"/>
              </a:solidFill>
            </a:endParaRPr>
          </a:p>
          <a:p>
            <a:r>
              <a:rPr lang="en-US">
                <a:solidFill>
                  <a:schemeClr val="tx1"/>
                </a:solidFill>
              </a:rPr>
              <a:t>Retrieves, processes, and displays student results in an organized format for real-time viewing.</a:t>
            </a:r>
            <a:endParaRPr lang="en-US">
              <a:solidFill>
                <a:schemeClr val="tx1"/>
              </a:solidFill>
            </a:endParaRPr>
          </a:p>
          <a:p>
            <a:r>
              <a:rPr lang="en-US">
                <a:solidFill>
                  <a:schemeClr val="tx1"/>
                </a:solidFill>
              </a:rPr>
              <a:t>Allows administrators to add, edit, or delete result entries, ensuring data accuracy and currency.</a:t>
            </a:r>
            <a:endParaRPr lang="en-US">
              <a:solidFill>
                <a:schemeClr val="tx1"/>
              </a:solidFill>
            </a:endParaRPr>
          </a:p>
          <a:p>
            <a:r>
              <a:rPr lang="en-US">
                <a:solidFill>
                  <a:schemeClr val="tx1"/>
                </a:solidFill>
              </a:rPr>
              <a:t>Maintains integrity and accessibility of academic records for both students and administrators.</a:t>
            </a:r>
            <a:endParaRPr lang="en-US">
              <a:solidFill>
                <a:schemeClr val="tx1"/>
              </a:solidFill>
            </a:endParaRPr>
          </a:p>
          <a:p>
            <a:endParaRPr lang="en-US">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43230" y="309880"/>
            <a:ext cx="8520430" cy="609600"/>
          </a:xfrm>
        </p:spPr>
        <p:txBody>
          <a:bodyPr>
            <a:normAutofit/>
          </a:bodyPr>
          <a:p>
            <a:r>
              <a:rPr lang="en-US" sz="2665">
                <a:latin typeface="Times New Roman" panose="02020603050405020304" charset="0"/>
                <a:cs typeface="Times New Roman" panose="02020603050405020304" charset="0"/>
                <a:sym typeface="+mn-ea"/>
              </a:rPr>
              <a:t>USER MODULE</a:t>
            </a:r>
            <a:endParaRPr lang="en-US" sz="2665"/>
          </a:p>
        </p:txBody>
      </p:sp>
      <p:pic>
        <p:nvPicPr>
          <p:cNvPr id="3" name="Picture 2"/>
          <p:cNvPicPr/>
          <p:nvPr/>
        </p:nvPicPr>
        <p:blipFill>
          <a:blip r:embed="rId1"/>
          <a:stretch>
            <a:fillRect/>
          </a:stretch>
        </p:blipFill>
        <p:spPr>
          <a:xfrm>
            <a:off x="594995" y="1376680"/>
            <a:ext cx="8217535" cy="33934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p:txBody>
          <a:bodyPr>
            <a:normAutofit fontScale="90000"/>
          </a:bodyPr>
          <a:p>
            <a:r>
              <a:rPr lang="en-US"/>
              <a:t>NOTICE MODULE</a:t>
            </a:r>
            <a:endParaRPr lang="en-US"/>
          </a:p>
        </p:txBody>
      </p:sp>
      <p:sp>
        <p:nvSpPr>
          <p:cNvPr id="4" name="Text Placeholder 3"/>
          <p:cNvSpPr/>
          <p:nvPr>
            <p:ph type="body" idx="1"/>
          </p:nvPr>
        </p:nvSpPr>
        <p:spPr/>
        <p:txBody>
          <a:bodyPr/>
          <a:p>
            <a:r>
              <a:rPr lang="en-US">
                <a:solidFill>
                  <a:schemeClr val="tx1"/>
                </a:solidFill>
              </a:rPr>
              <a:t>Facilitates communication between administration and students.</a:t>
            </a:r>
            <a:endParaRPr lang="en-US">
              <a:solidFill>
                <a:schemeClr val="tx1"/>
              </a:solidFill>
            </a:endParaRPr>
          </a:p>
          <a:p>
            <a:r>
              <a:rPr lang="en-US">
                <a:solidFill>
                  <a:schemeClr val="tx1"/>
                </a:solidFill>
              </a:rPr>
              <a:t>Allows administrators to create, edit, or delete notices via the Admin Portal.</a:t>
            </a:r>
            <a:endParaRPr lang="en-US">
              <a:solidFill>
                <a:schemeClr val="tx1"/>
              </a:solidFill>
            </a:endParaRPr>
          </a:p>
          <a:p>
            <a:r>
              <a:rPr lang="en-US">
                <a:solidFill>
                  <a:schemeClr val="tx1"/>
                </a:solidFill>
              </a:rPr>
              <a:t>Notices are stored in the system database and accessible on the Student Portal.</a:t>
            </a:r>
            <a:endParaRPr lang="en-US">
              <a:solidFill>
                <a:schemeClr val="tx1"/>
              </a:solidFill>
            </a:endParaRPr>
          </a:p>
          <a:p>
            <a:r>
              <a:rPr lang="en-US">
                <a:solidFill>
                  <a:schemeClr val="tx1"/>
                </a:solidFill>
              </a:rPr>
              <a:t>Enables students to receive updates on exams, results, re-evaluation, and policy changes.</a:t>
            </a:r>
            <a:endParaRPr lang="en-US">
              <a:solidFill>
                <a:schemeClr val="tx1"/>
              </a:solidFill>
            </a:endParaRPr>
          </a:p>
          <a:p>
            <a:r>
              <a:rPr lang="en-US">
                <a:solidFill>
                  <a:schemeClr val="tx1"/>
                </a:solidFill>
              </a:rPr>
              <a:t>Ensures timely display of new or modified notices for prompt student awareness.</a:t>
            </a:r>
            <a:endParaRPr lang="en-US">
              <a:solidFill>
                <a:schemeClr val="tx1"/>
              </a:solidFill>
            </a:endParaRPr>
          </a:p>
          <a:p>
            <a:r>
              <a:rPr lang="en-US">
                <a:solidFill>
                  <a:schemeClr val="tx1"/>
                </a:solidFill>
              </a:rPr>
              <a:t>Enhances communication flow, helping students stay informed and take timely action based on announcements.</a:t>
            </a:r>
            <a:endParaRPr lang="en-US">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322050"/>
            <a:ext cx="8520600" cy="841800"/>
          </a:xfrm>
        </p:spPr>
        <p:txBody>
          <a:bodyPr/>
          <a:p>
            <a:endParaRPr lang="en-US"/>
          </a:p>
        </p:txBody>
      </p:sp>
      <p:pic>
        <p:nvPicPr>
          <p:cNvPr id="3" name="Picture 2"/>
          <p:cNvPicPr/>
          <p:nvPr/>
        </p:nvPicPr>
        <p:blipFill>
          <a:blip r:embed="rId1"/>
          <a:stretch>
            <a:fillRect/>
          </a:stretch>
        </p:blipFill>
        <p:spPr>
          <a:xfrm>
            <a:off x="311785" y="1235075"/>
            <a:ext cx="8520430" cy="33559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DATABASE MODULE</a:t>
            </a:r>
            <a:endParaRPr lang="en-US"/>
          </a:p>
        </p:txBody>
      </p:sp>
      <p:sp>
        <p:nvSpPr>
          <p:cNvPr id="3" name="Text Placeholder 2"/>
          <p:cNvSpPr/>
          <p:nvPr>
            <p:ph type="body" idx="1"/>
          </p:nvPr>
        </p:nvSpPr>
        <p:spPr/>
        <p:txBody>
          <a:bodyPr/>
          <a:p>
            <a:r>
              <a:rPr lang="en-US">
                <a:solidFill>
                  <a:schemeClr val="accent2"/>
                </a:solidFill>
              </a:rPr>
              <a:t>Serves as the backbone of the Student Result Management System by storing and organizing essential data.</a:t>
            </a:r>
            <a:endParaRPr lang="en-US">
              <a:solidFill>
                <a:schemeClr val="accent2"/>
              </a:solidFill>
            </a:endParaRPr>
          </a:p>
          <a:p>
            <a:r>
              <a:rPr lang="en-US">
                <a:solidFill>
                  <a:schemeClr val="accent2"/>
                </a:solidFill>
              </a:rPr>
              <a:t>Comprises two main databases: Results Database and Student Data Database.</a:t>
            </a:r>
            <a:endParaRPr lang="en-US">
              <a:solidFill>
                <a:schemeClr val="accent2"/>
              </a:solidFill>
            </a:endParaRPr>
          </a:p>
          <a:p>
            <a:r>
              <a:rPr lang="en-US">
                <a:solidFill>
                  <a:schemeClr val="accent2"/>
                </a:solidFill>
              </a:rPr>
              <a:t>Results Database stores academic records, grades, and related data.</a:t>
            </a:r>
            <a:endParaRPr lang="en-US">
              <a:solidFill>
                <a:schemeClr val="accent2"/>
              </a:solidFill>
            </a:endParaRPr>
          </a:p>
          <a:p>
            <a:r>
              <a:rPr lang="en-US">
                <a:solidFill>
                  <a:schemeClr val="accent2"/>
                </a:solidFill>
              </a:rPr>
              <a:t>Enables quick grade access for students and efficient updates for administrators.</a:t>
            </a:r>
            <a:endParaRPr lang="en-US">
              <a:solidFill>
                <a:schemeClr val="accent2"/>
              </a:solidFill>
            </a:endParaRPr>
          </a:p>
          <a:p>
            <a:r>
              <a:rPr lang="en-US">
                <a:solidFill>
                  <a:schemeClr val="accent2"/>
                </a:solidFill>
              </a:rPr>
              <a:t>Student Data Database holds personal information, authentication credentials, and non-academic data.</a:t>
            </a:r>
            <a:endParaRPr lang="en-US">
              <a:solidFill>
                <a:schemeClr val="accent2"/>
              </a:solidFill>
            </a:endParaRPr>
          </a:p>
          <a:p>
            <a:r>
              <a:rPr lang="en-US">
                <a:solidFill>
                  <a:schemeClr val="accent2"/>
                </a:solidFill>
              </a:rPr>
              <a:t>Supports the authentication process by verifying user credentials.</a:t>
            </a:r>
            <a:endParaRPr lang="en-US">
              <a:solidFill>
                <a:schemeClr val="accen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TESTING</a:t>
            </a:r>
            <a:endParaRPr lang="en-US"/>
          </a:p>
        </p:txBody>
      </p:sp>
      <p:sp>
        <p:nvSpPr>
          <p:cNvPr id="3" name="Text Placeholder 2"/>
          <p:cNvSpPr/>
          <p:nvPr>
            <p:ph type="body" idx="1"/>
          </p:nvPr>
        </p:nvSpPr>
        <p:spPr>
          <a:xfrm>
            <a:off x="311785" y="1018540"/>
            <a:ext cx="8520430" cy="3550285"/>
          </a:xfrm>
        </p:spPr>
        <p:txBody>
          <a:bodyPr>
            <a:noAutofit/>
          </a:bodyPr>
          <a:p>
            <a:r>
              <a:rPr lang="en-US" sz="1600" b="1">
                <a:solidFill>
                  <a:schemeClr val="tx1"/>
                </a:solidFill>
                <a:latin typeface="Times New Roman" panose="02020603050405020304" charset="0"/>
                <a:cs typeface="Times New Roman" panose="02020603050405020304" charset="0"/>
              </a:rPr>
              <a:t>Data Entry and Storage : </a:t>
            </a:r>
            <a:r>
              <a:rPr lang="en-US" sz="1600">
                <a:solidFill>
                  <a:schemeClr val="tx1"/>
                </a:solidFill>
                <a:latin typeface="Times New Roman" panose="02020603050405020304" charset="0"/>
                <a:cs typeface="Times New Roman" panose="02020603050405020304" charset="0"/>
              </a:rPr>
              <a:t>Verify accurate storage of student details and results in the database from the frontend.   </a:t>
            </a:r>
            <a:endParaRPr lang="en-US" sz="1600">
              <a:solidFill>
                <a:schemeClr val="tx1"/>
              </a:solidFill>
              <a:latin typeface="Times New Roman" panose="02020603050405020304" charset="0"/>
              <a:cs typeface="Times New Roman" panose="02020603050405020304" charset="0"/>
            </a:endParaRPr>
          </a:p>
          <a:p>
            <a:r>
              <a:rPr lang="en-US" sz="1600" b="1">
                <a:solidFill>
                  <a:schemeClr val="tx1"/>
                </a:solidFill>
                <a:latin typeface="Times New Roman" panose="02020603050405020304" charset="0"/>
                <a:cs typeface="Times New Roman" panose="02020603050405020304" charset="0"/>
              </a:rPr>
              <a:t>Result Calculation and Display :</a:t>
            </a:r>
            <a:r>
              <a:rPr lang="en-US" sz="1600">
                <a:solidFill>
                  <a:schemeClr val="tx1"/>
                </a:solidFill>
                <a:latin typeface="Times New Roman" panose="02020603050405020304" charset="0"/>
                <a:cs typeface="Times New Roman" panose="02020603050405020304" charset="0"/>
              </a:rPr>
              <a:t> Ensure correct integration between score calculation (PHP) and display (JavaScript/jQuery).</a:t>
            </a:r>
            <a:endParaRPr lang="en-US" sz="1600">
              <a:solidFill>
                <a:schemeClr val="tx1"/>
              </a:solidFill>
              <a:latin typeface="Times New Roman" panose="02020603050405020304" charset="0"/>
              <a:cs typeface="Times New Roman" panose="02020603050405020304" charset="0"/>
            </a:endParaRPr>
          </a:p>
          <a:p>
            <a:r>
              <a:rPr lang="en-US" sz="1600" b="1">
                <a:solidFill>
                  <a:schemeClr val="tx1"/>
                </a:solidFill>
                <a:latin typeface="Times New Roman" panose="02020603050405020304" charset="0"/>
                <a:cs typeface="Times New Roman" panose="02020603050405020304" charset="0"/>
              </a:rPr>
              <a:t>Database Retrieval for Reports : </a:t>
            </a:r>
            <a:r>
              <a:rPr lang="en-US" sz="1600">
                <a:solidFill>
                  <a:schemeClr val="tx1"/>
                </a:solidFill>
                <a:latin typeface="Times New Roman" panose="02020603050405020304" charset="0"/>
                <a:cs typeface="Times New Roman" panose="02020603050405020304" charset="0"/>
              </a:rPr>
              <a:t>Test the retrieval of data from MySQL for consistent and accurate report generation.</a:t>
            </a:r>
            <a:endParaRPr lang="en-US" sz="1600">
              <a:solidFill>
                <a:schemeClr val="tx1"/>
              </a:solidFill>
              <a:latin typeface="Times New Roman" panose="02020603050405020304" charset="0"/>
              <a:cs typeface="Times New Roman" panose="02020603050405020304" charset="0"/>
            </a:endParaRPr>
          </a:p>
          <a:p>
            <a:r>
              <a:rPr lang="en-US" sz="1600" b="1">
                <a:solidFill>
                  <a:schemeClr val="tx1"/>
                </a:solidFill>
                <a:latin typeface="Times New Roman" panose="02020603050405020304" charset="0"/>
                <a:cs typeface="Times New Roman" panose="02020603050405020304" charset="0"/>
              </a:rPr>
              <a:t>User Authentication : </a:t>
            </a:r>
            <a:r>
              <a:rPr lang="en-US" sz="1600">
                <a:solidFill>
                  <a:schemeClr val="tx1"/>
                </a:solidFill>
                <a:latin typeface="Times New Roman" panose="02020603050405020304" charset="0"/>
                <a:cs typeface="Times New Roman" panose="02020603050405020304" charset="0"/>
              </a:rPr>
              <a:t>Confirm secure login and access to student-specific results.</a:t>
            </a:r>
            <a:endParaRPr lang="en-US" sz="1600">
              <a:solidFill>
                <a:schemeClr val="tx1"/>
              </a:solidFill>
              <a:latin typeface="Times New Roman" panose="02020603050405020304" charset="0"/>
              <a:cs typeface="Times New Roman" panose="02020603050405020304" charset="0"/>
            </a:endParaRPr>
          </a:p>
          <a:p>
            <a:r>
              <a:rPr lang="en-US" sz="1600" b="1">
                <a:solidFill>
                  <a:schemeClr val="tx1"/>
                </a:solidFill>
                <a:latin typeface="Times New Roman" panose="02020603050405020304" charset="0"/>
                <a:cs typeface="Times New Roman" panose="02020603050405020304" charset="0"/>
              </a:rPr>
              <a:t>Data Consistency Across Modules : </a:t>
            </a:r>
            <a:r>
              <a:rPr lang="en-US" sz="1600">
                <a:solidFill>
                  <a:schemeClr val="tx1"/>
                </a:solidFill>
                <a:latin typeface="Times New Roman" panose="02020603050405020304" charset="0"/>
                <a:cs typeface="Times New Roman" panose="02020603050405020304" charset="0"/>
              </a:rPr>
              <a:t>Validate data consistency between the input form, database, and displayed results.</a:t>
            </a:r>
            <a:endParaRPr lang="en-US" sz="1600">
              <a:solidFill>
                <a:schemeClr val="tx1"/>
              </a:solidFill>
              <a:latin typeface="Times New Roman" panose="02020603050405020304" charset="0"/>
              <a:cs typeface="Times New Roman" panose="02020603050405020304" charset="0"/>
            </a:endParaRPr>
          </a:p>
          <a:p>
            <a:r>
              <a:rPr lang="en-US" sz="1600" b="1">
                <a:solidFill>
                  <a:schemeClr val="tx1"/>
                </a:solidFill>
                <a:latin typeface="Times New Roman" panose="02020603050405020304" charset="0"/>
                <a:cs typeface="Times New Roman" panose="02020603050405020304" charset="0"/>
              </a:rPr>
              <a:t>Error Handling : </a:t>
            </a:r>
            <a:r>
              <a:rPr lang="en-US" sz="1600">
                <a:solidFill>
                  <a:schemeClr val="tx1"/>
                </a:solidFill>
                <a:latin typeface="Times New Roman" panose="02020603050405020304" charset="0"/>
                <a:cs typeface="Times New Roman" panose="02020603050405020304" charset="0"/>
              </a:rPr>
              <a:t>Check for proper error messages and alerts on failed data processing or retrieval.</a:t>
            </a:r>
            <a:endParaRPr lang="en-US" sz="1600">
              <a:solidFill>
                <a:schemeClr val="tx1"/>
              </a:solidFill>
              <a:latin typeface="Times New Roman" panose="02020603050405020304" charset="0"/>
              <a:cs typeface="Times New Roman" panose="02020603050405020304" charset="0"/>
            </a:endParaRPr>
          </a:p>
          <a:p>
            <a:r>
              <a:rPr lang="en-US" sz="1600" b="1">
                <a:solidFill>
                  <a:schemeClr val="tx1"/>
                </a:solidFill>
                <a:latin typeface="Times New Roman" panose="02020603050405020304" charset="0"/>
                <a:cs typeface="Times New Roman" panose="02020603050405020304" charset="0"/>
              </a:rPr>
              <a:t>Edge Case Testing :</a:t>
            </a:r>
            <a:r>
              <a:rPr lang="en-US" sz="1600">
                <a:solidFill>
                  <a:schemeClr val="tx1"/>
                </a:solidFill>
                <a:latin typeface="Times New Roman" panose="02020603050405020304" charset="0"/>
                <a:cs typeface="Times New Roman" panose="02020603050405020304" charset="0"/>
              </a:rPr>
              <a:t> Test with unusual data entries to verify stability and robustness.</a:t>
            </a:r>
            <a:endParaRPr lang="en-US" sz="1600">
              <a:solidFill>
                <a:schemeClr val="tx1"/>
              </a:solidFill>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a:p>
            <a:endParaRPr lang="en-US" sz="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60675"/>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EXISTING SYSTEM </a:t>
            </a:r>
            <a:endParaRPr lang="en-GB"/>
          </a:p>
        </p:txBody>
      </p:sp>
      <p:sp>
        <p:nvSpPr>
          <p:cNvPr id="67" name="Google Shape;67;p15"/>
          <p:cNvSpPr txBox="1"/>
          <p:nvPr/>
        </p:nvSpPr>
        <p:spPr>
          <a:xfrm>
            <a:off x="416525" y="1051725"/>
            <a:ext cx="8607000" cy="4027200"/>
          </a:xfrm>
          <a:prstGeom prst="rect">
            <a:avLst/>
          </a:prstGeom>
          <a:noFill/>
          <a:ln>
            <a:noFill/>
          </a:ln>
        </p:spPr>
        <p:txBody>
          <a:bodyPr spcFirstLastPara="1" wrap="square" lIns="91425" tIns="91425" rIns="91425" bIns="91425" anchor="t" anchorCtr="0">
            <a:noAutofit/>
          </a:bodyPr>
          <a:lstStyle/>
          <a:p>
            <a:pPr marL="457200" lvl="0" indent="-317500" algn="l" rtl="0">
              <a:lnSpc>
                <a:spcPct val="160000"/>
              </a:lnSpc>
              <a:spcBef>
                <a:spcPts val="0"/>
              </a:spcBef>
              <a:spcAft>
                <a:spcPts val="0"/>
              </a:spcAft>
              <a:buClr>
                <a:schemeClr val="dk1"/>
              </a:buClr>
              <a:buSzPts val="1400"/>
              <a:buFont typeface="Times New Roman" panose="02020603050405020304"/>
              <a:buChar char="❏"/>
            </a:pPr>
            <a:r>
              <a:rPr lang="en-GB"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Physical Records:</a:t>
            </a: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 There are still a few plants and institutions that use physical bound registers or logbooks as a storing mechanism for student information, attendance, and academic performance.</a:t>
            </a: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60000"/>
              </a:lnSpc>
              <a:spcBef>
                <a:spcPts val="0"/>
              </a:spcBef>
              <a:spcAft>
                <a:spcPts val="0"/>
              </a:spcAft>
              <a:buClr>
                <a:schemeClr val="dk1"/>
              </a:buClr>
              <a:buSzPts val="1600"/>
              <a:buFont typeface="Times New Roman" panose="02020603050405020304"/>
              <a:buChar char="❏"/>
            </a:pPr>
            <a:r>
              <a:rPr lang="en-GB"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Basic Digital Tools:</a:t>
            </a: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 There are schools that have come to prefer digital technologies like spreadsheets (e.g., Microsoft Excel) or primitive database systems to the old ones in terms of managing academic records. </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60000"/>
              </a:lnSpc>
              <a:spcBef>
                <a:spcPts val="0"/>
              </a:spcBef>
              <a:spcAft>
                <a:spcPts val="0"/>
              </a:spcAft>
              <a:buClr>
                <a:schemeClr val="dk1"/>
              </a:buClr>
              <a:buSzPts val="1600"/>
              <a:buFont typeface="Times New Roman" panose="02020603050405020304"/>
              <a:buChar char="❏"/>
            </a:pPr>
            <a:r>
              <a:rPr lang="en-GB"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Result Compilation:</a:t>
            </a: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 The computations of the final score and overall average were made either manually or with basic formulas in the spreadsheets. It can slow down the learning process as well as increase the chances of mistakes, f</a:t>
            </a: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or instance in the case of large classes or multiple subjects</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p:txBody>
          <a:bodyPr>
            <a:normAutofit fontScale="90000"/>
          </a:bodyPr>
          <a:p>
            <a:r>
              <a:rPr lang="en-US"/>
              <a:t>TESTING</a:t>
            </a:r>
            <a:endParaRPr lang="en-US"/>
          </a:p>
        </p:txBody>
      </p:sp>
      <p:sp>
        <p:nvSpPr>
          <p:cNvPr id="4" name="Text Placeholder 3"/>
          <p:cNvSpPr/>
          <p:nvPr>
            <p:ph type="body" idx="1"/>
          </p:nvPr>
        </p:nvSpPr>
        <p:spPr/>
        <p:txBody>
          <a:bodyPr>
            <a:noAutofit/>
          </a:bodyPr>
          <a:p>
            <a:r>
              <a:rPr lang="en-US" sz="1100">
                <a:solidFill>
                  <a:schemeClr val="tx1"/>
                </a:solidFill>
              </a:rPr>
              <a:t>Slide 1: Integration Testing Overview**</a:t>
            </a:r>
            <a:endParaRPr lang="en-US" sz="1100">
              <a:solidFill>
                <a:schemeClr val="tx1"/>
              </a:solidFill>
            </a:endParaRPr>
          </a:p>
          <a:p>
            <a:r>
              <a:rPr lang="en-US" sz="1100">
                <a:solidFill>
                  <a:schemeClr val="tx1"/>
                </a:solidFill>
              </a:rPr>
              <a:t>- **Purpose**: Validate interactions among modules in the student result management system, ensuring smooth data flow.</a:t>
            </a:r>
            <a:endParaRPr lang="en-US" sz="1100">
              <a:solidFill>
                <a:schemeClr val="tx1"/>
              </a:solidFill>
            </a:endParaRPr>
          </a:p>
          <a:p>
            <a:r>
              <a:rPr lang="en-US" sz="1100">
                <a:solidFill>
                  <a:schemeClr val="tx1"/>
                </a:solidFill>
              </a:rPr>
              <a:t>- **Scope**: Test data entry, result calculation, storage, and report generation across PHP, jQuery, JavaScript, and MySQL.</a:t>
            </a:r>
            <a:endParaRPr lang="en-US" sz="1100">
              <a:solidFill>
                <a:schemeClr val="tx1"/>
              </a:solidFill>
            </a:endParaRPr>
          </a:p>
          <a:p>
            <a:endParaRPr lang="en-US" sz="1100">
              <a:solidFill>
                <a:schemeClr val="tx1"/>
              </a:solidFill>
            </a:endParaRPr>
          </a:p>
          <a:p>
            <a:r>
              <a:rPr lang="en-US" sz="1100">
                <a:solidFill>
                  <a:schemeClr val="tx1"/>
                </a:solidFill>
              </a:rPr>
              <a:t>Slide 2: Key Test Scenarios</a:t>
            </a:r>
            <a:endParaRPr lang="en-US" sz="1100">
              <a:solidFill>
                <a:schemeClr val="tx1"/>
              </a:solidFill>
            </a:endParaRPr>
          </a:p>
          <a:p>
            <a:r>
              <a:rPr lang="en-US" sz="1100">
                <a:solidFill>
                  <a:schemeClr val="tx1"/>
                </a:solidFill>
              </a:rPr>
              <a:t>1. Data Entry &amp; Storage</a:t>
            </a:r>
            <a:endParaRPr lang="en-US" sz="1100">
              <a:solidFill>
                <a:schemeClr val="tx1"/>
              </a:solidFill>
            </a:endParaRPr>
          </a:p>
          <a:p>
            <a:r>
              <a:rPr lang="en-US" sz="1100">
                <a:solidFill>
                  <a:schemeClr val="tx1"/>
                </a:solidFill>
              </a:rPr>
              <a:t>   - *Objective*: Confirm front-end data saves accurately in MySQL.</a:t>
            </a:r>
            <a:endParaRPr lang="en-US" sz="1100">
              <a:solidFill>
                <a:schemeClr val="tx1"/>
              </a:solidFill>
            </a:endParaRPr>
          </a:p>
          <a:p>
            <a:r>
              <a:rPr lang="en-US" sz="1100">
                <a:solidFill>
                  <a:schemeClr val="tx1"/>
                </a:solidFill>
              </a:rPr>
              <a:t>   - *Steps*: Input sample data, submit, verify in database.</a:t>
            </a:r>
            <a:endParaRPr lang="en-US" sz="1100">
              <a:solidFill>
                <a:schemeClr val="tx1"/>
              </a:solidFill>
            </a:endParaRPr>
          </a:p>
          <a:p>
            <a:endParaRPr lang="en-US" sz="1100">
              <a:solidFill>
                <a:schemeClr val="tx1"/>
              </a:solidFill>
            </a:endParaRPr>
          </a:p>
          <a:p>
            <a:r>
              <a:rPr lang="en-US" sz="1100">
                <a:solidFill>
                  <a:schemeClr val="tx1"/>
                </a:solidFill>
              </a:rPr>
              <a:t>2. **Result Calculation &amp; Display**</a:t>
            </a:r>
            <a:endParaRPr lang="en-US" sz="1100">
              <a:solidFill>
                <a:schemeClr val="tx1"/>
              </a:solidFill>
            </a:endParaRPr>
          </a:p>
          <a:p>
            <a:r>
              <a:rPr lang="en-US" sz="1100">
                <a:solidFill>
                  <a:schemeClr val="tx1"/>
                </a:solidFill>
              </a:rPr>
              <a:t>   - *Objective*: Check PHP logic displays correctly via JavaScript/jQuery.</a:t>
            </a:r>
            <a:endParaRPr lang="en-US" sz="1100">
              <a:solidFill>
                <a:schemeClr val="tx1"/>
              </a:solidFill>
            </a:endParaRPr>
          </a:p>
          <a:p>
            <a:r>
              <a:rPr lang="en-US" sz="1100">
                <a:solidFill>
                  <a:schemeClr val="tx1"/>
                </a:solidFill>
              </a:rPr>
              <a:t>   - *Steps*: Input scores, calculate, verify display.</a:t>
            </a:r>
            <a:endParaRPr lang="en-US" sz="1100">
              <a:solidFill>
                <a:schemeClr val="tx1"/>
              </a:solidFill>
            </a:endParaRPr>
          </a:p>
          <a:p>
            <a:endParaRPr lang="en-US" sz="1100">
              <a:solidFill>
                <a:schemeClr val="tx1"/>
              </a:solidFill>
            </a:endParaRPr>
          </a:p>
          <a:p>
            <a:r>
              <a:rPr lang="en-US" sz="1100">
                <a:solidFill>
                  <a:schemeClr val="tx1"/>
                </a:solidFill>
              </a:rPr>
              <a:t>3. **Data Retrieval &amp; Report Generation**</a:t>
            </a:r>
            <a:endParaRPr lang="en-US" sz="1100">
              <a:solidFill>
                <a:schemeClr val="tx1"/>
              </a:solidFill>
            </a:endParaRPr>
          </a:p>
          <a:p>
            <a:r>
              <a:rPr lang="en-US" sz="1100">
                <a:solidFill>
                  <a:schemeClr val="tx1"/>
                </a:solidFill>
              </a:rPr>
              <a:t>   - *Objective*: Ensure MySQL data retrieves correctly for reports.</a:t>
            </a:r>
            <a:endParaRPr lang="en-US" sz="1100">
              <a:solidFill>
                <a:schemeClr val="tx1"/>
              </a:solidFill>
            </a:endParaRPr>
          </a:p>
          <a:p>
            <a:r>
              <a:rPr lang="en-US" sz="1100">
                <a:solidFill>
                  <a:schemeClr val="tx1"/>
                </a:solidFill>
              </a:rPr>
              <a:t>   - *Steps*: Retrieve data, verify consistency.</a:t>
            </a:r>
            <a:endParaRPr lang="en-US" sz="1100">
              <a:solidFill>
                <a:schemeClr val="tx1"/>
              </a:solidFill>
            </a:endParaRPr>
          </a:p>
          <a:p>
            <a:endParaRPr lang="en-US" sz="1100">
              <a:solidFill>
                <a:schemeClr val="tx1"/>
              </a:solidFill>
            </a:endParaRPr>
          </a:p>
          <a:p>
            <a:endParaRPr lang="en-US" sz="60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normAutofit fontScale="80000"/>
          </a:bodyPr>
          <a:p>
            <a:r>
              <a:rPr lang="en-US">
                <a:solidFill>
                  <a:schemeClr val="tx1"/>
                </a:solidFill>
                <a:latin typeface="Times New Roman" panose="02020603050405020304" charset="0"/>
                <a:cs typeface="Times New Roman" panose="02020603050405020304" charset="0"/>
                <a:sym typeface="+mn-ea"/>
              </a:rPr>
              <a:t>Slide 3: Testing Process</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sym typeface="+mn-ea"/>
              </a:rPr>
              <a:t>- **Test Data**: Sample grades, edge cases (e.g., empty fields).</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sym typeface="+mn-ea"/>
              </a:rPr>
              <a:t>- **Methodology**: </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sym typeface="+mn-ea"/>
              </a:rPr>
              <a:t>   - *Top-Down*: Start with calculations to storage.</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sym typeface="+mn-ea"/>
              </a:rPr>
              <a:t>   - *Incremental*: Test module pairs step-by-step.</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sym typeface="+mn-ea"/>
              </a:rPr>
              <a:t>- **Validation**: Confirm data consistency, error handling, and report accuracy.</a:t>
            </a:r>
            <a:endParaRPr lang="en-US">
              <a:solidFill>
                <a:schemeClr val="tx1"/>
              </a:solidFill>
              <a:latin typeface="Times New Roman" panose="02020603050405020304" charset="0"/>
              <a:cs typeface="Times New Roman" panose="02020603050405020304" charset="0"/>
            </a:endParaRPr>
          </a:p>
          <a:p>
            <a:endParaRPr lang="en-US">
              <a:solidFill>
                <a:schemeClr val="tx1"/>
              </a:solidFill>
              <a:latin typeface="Times New Roman" panose="02020603050405020304" charset="0"/>
              <a:cs typeface="Times New Roman" panose="02020603050405020304" charset="0"/>
              <a:sym typeface="+mn-ea"/>
            </a:endParaRPr>
          </a:p>
          <a:p>
            <a:r>
              <a:rPr lang="en-US">
                <a:solidFill>
                  <a:schemeClr val="tx1"/>
                </a:solidFill>
                <a:latin typeface="Times New Roman" panose="02020603050405020304" charset="0"/>
                <a:cs typeface="Times New Roman" panose="02020603050405020304" charset="0"/>
                <a:sym typeface="+mn-ea"/>
              </a:rPr>
              <a:t>Slide 4: Results Summary**</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sym typeface="+mn-ea"/>
              </a:rPr>
              <a:t>- **Successes**: </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sym typeface="+mn-ea"/>
              </a:rPr>
              <a:t>   - Data flows between PHP, MySQL, and UI correctly.</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sym typeface="+mn-ea"/>
              </a:rPr>
              <a:t>- **Issues**: </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sym typeface="+mn-ea"/>
              </a:rPr>
              <a:t>   - Fix format inconsistencies, improve error handling.</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sym typeface="+mn-ea"/>
              </a:rPr>
              <a:t>- **Next Steps**: Refine data handling and enhance modular testing for scalability</a:t>
            </a:r>
            <a:endParaRPr lang="en-US">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WATERFALL MODEL</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p:txBody>
          <a:bodyPr>
            <a:normAutofit fontScale="90000"/>
          </a:bodyPr>
          <a:p>
            <a:r>
              <a:rPr lang="en-US"/>
              <a:t>Overview with waterfall model</a:t>
            </a:r>
            <a:endParaRPr lang="en-US"/>
          </a:p>
        </p:txBody>
      </p:sp>
      <p:sp>
        <p:nvSpPr>
          <p:cNvPr id="4" name="Text Placeholder 3"/>
          <p:cNvSpPr/>
          <p:nvPr>
            <p:ph type="body" idx="1"/>
          </p:nvPr>
        </p:nvSpPr>
        <p:spPr/>
        <p:txBody>
          <a:bodyPr>
            <a:normAutofit fontScale="35000"/>
          </a:bodyPr>
          <a:p>
            <a:pPr marL="114300" indent="0">
              <a:buNone/>
            </a:pPr>
            <a:endParaRPr lang="en-GB" sz="1700">
              <a:solidFill>
                <a:schemeClr val="dk1"/>
              </a:solidFill>
            </a:endParaRPr>
          </a:p>
          <a:p>
            <a:r>
              <a:rPr lang="en-GB" sz="3555">
                <a:solidFill>
                  <a:schemeClr val="dk1"/>
                </a:solidFill>
                <a:latin typeface="Times New Roman" panose="02020603050405020304" charset="0"/>
                <a:cs typeface="Times New Roman" panose="02020603050405020304" charset="0"/>
              </a:rPr>
              <a:t>The Waterfall Model is a linear, sequential approach to project development. Each phase must be completed before moving on to the next, making it suitable for projects with clear requirements. Here’s how each stage applies to the Student Result Management project.</a:t>
            </a:r>
            <a:endParaRPr lang="en-GB" sz="3555">
              <a:solidFill>
                <a:schemeClr val="dk1"/>
              </a:solidFill>
              <a:latin typeface="Times New Roman" panose="02020603050405020304" charset="0"/>
              <a:cs typeface="Times New Roman" panose="02020603050405020304" charset="0"/>
            </a:endParaRPr>
          </a:p>
          <a:p>
            <a:endParaRPr lang="en-GB" sz="3555">
              <a:solidFill>
                <a:schemeClr val="dk1"/>
              </a:solidFill>
              <a:latin typeface="Times New Roman" panose="02020603050405020304" charset="0"/>
              <a:cs typeface="Times New Roman" panose="02020603050405020304" charset="0"/>
            </a:endParaRPr>
          </a:p>
          <a:p>
            <a:r>
              <a:rPr lang="en-GB" sz="3555">
                <a:solidFill>
                  <a:schemeClr val="dk1"/>
                </a:solidFill>
                <a:latin typeface="Times New Roman" panose="02020603050405020304" charset="0"/>
                <a:cs typeface="Times New Roman" panose="02020603050405020304" charset="0"/>
              </a:rPr>
              <a:t>1. Requirements Analysis </a:t>
            </a:r>
            <a:endParaRPr lang="en-GB" sz="3555">
              <a:solidFill>
                <a:schemeClr val="dk1"/>
              </a:solidFill>
              <a:latin typeface="Times New Roman" panose="02020603050405020304" charset="0"/>
              <a:cs typeface="Times New Roman" panose="02020603050405020304" charset="0"/>
            </a:endParaRPr>
          </a:p>
          <a:p>
            <a:r>
              <a:rPr lang="en-GB" sz="3555">
                <a:solidFill>
                  <a:schemeClr val="dk1"/>
                </a:solidFill>
                <a:latin typeface="Times New Roman" panose="02020603050405020304" charset="0"/>
                <a:cs typeface="Times New Roman" panose="02020603050405020304" charset="0"/>
              </a:rPr>
              <a:t>   - *Goal*: Gather and define system requirements, like student data input, result calculation, and report generation.</a:t>
            </a:r>
            <a:endParaRPr lang="en-GB" sz="3555">
              <a:solidFill>
                <a:schemeClr val="dk1"/>
              </a:solidFill>
              <a:latin typeface="Times New Roman" panose="02020603050405020304" charset="0"/>
              <a:cs typeface="Times New Roman" panose="02020603050405020304" charset="0"/>
            </a:endParaRPr>
          </a:p>
          <a:p>
            <a:r>
              <a:rPr lang="en-GB" sz="3555">
                <a:solidFill>
                  <a:schemeClr val="dk1"/>
                </a:solidFill>
                <a:latin typeface="Times New Roman" panose="02020603050405020304" charset="0"/>
                <a:cs typeface="Times New Roman" panose="02020603050405020304" charset="0"/>
              </a:rPr>
              <a:t>   - *Outcome*: A requirements document outlining functional needs (e.g., data entry forms, report formats) and technology stack (PHP, MySQL, JavaScript, jQuery).</a:t>
            </a:r>
            <a:endParaRPr lang="en-GB" sz="3555">
              <a:solidFill>
                <a:schemeClr val="dk1"/>
              </a:solidFill>
              <a:latin typeface="Times New Roman" panose="02020603050405020304" charset="0"/>
              <a:cs typeface="Times New Roman" panose="02020603050405020304" charset="0"/>
            </a:endParaRPr>
          </a:p>
          <a:p>
            <a:endParaRPr lang="en-GB" sz="3555">
              <a:solidFill>
                <a:schemeClr val="dk1"/>
              </a:solidFill>
              <a:latin typeface="Times New Roman" panose="02020603050405020304" charset="0"/>
              <a:cs typeface="Times New Roman" panose="02020603050405020304" charset="0"/>
            </a:endParaRPr>
          </a:p>
          <a:p>
            <a:r>
              <a:rPr lang="en-GB" sz="3555">
                <a:solidFill>
                  <a:schemeClr val="dk1"/>
                </a:solidFill>
                <a:latin typeface="Times New Roman" panose="02020603050405020304" charset="0"/>
                <a:cs typeface="Times New Roman" panose="02020603050405020304" charset="0"/>
              </a:rPr>
              <a:t>2. System Design:</a:t>
            </a:r>
            <a:endParaRPr lang="en-GB" sz="3555">
              <a:solidFill>
                <a:schemeClr val="dk1"/>
              </a:solidFill>
              <a:latin typeface="Times New Roman" panose="02020603050405020304" charset="0"/>
              <a:cs typeface="Times New Roman" panose="02020603050405020304" charset="0"/>
            </a:endParaRPr>
          </a:p>
          <a:p>
            <a:r>
              <a:rPr lang="en-GB" sz="3555">
                <a:solidFill>
                  <a:schemeClr val="dk1"/>
                </a:solidFill>
                <a:latin typeface="Times New Roman" panose="02020603050405020304" charset="0"/>
                <a:cs typeface="Times New Roman" panose="02020603050405020304" charset="0"/>
              </a:rPr>
              <a:t>   - *Goal*: Design the architecture, including database schema in MySQL and the UI layout.</a:t>
            </a:r>
            <a:endParaRPr lang="en-GB" sz="3555">
              <a:solidFill>
                <a:schemeClr val="dk1"/>
              </a:solidFill>
              <a:latin typeface="Times New Roman" panose="02020603050405020304" charset="0"/>
              <a:cs typeface="Times New Roman" panose="02020603050405020304" charset="0"/>
            </a:endParaRPr>
          </a:p>
          <a:p>
            <a:r>
              <a:rPr lang="en-GB" sz="3555">
                <a:solidFill>
                  <a:schemeClr val="dk1"/>
                </a:solidFill>
                <a:latin typeface="Times New Roman" panose="02020603050405020304" charset="0"/>
                <a:cs typeface="Times New Roman" panose="02020603050405020304" charset="0"/>
              </a:rPr>
              <a:t>   - *Outcome*: Database tables for student records, grade calculations, and web interface wireframes for data entry and report viewing.</a:t>
            </a:r>
            <a:endParaRPr lang="en-GB" sz="3555">
              <a:solidFill>
                <a:schemeClr val="dk1"/>
              </a:solidFill>
              <a:latin typeface="Times New Roman" panose="02020603050405020304" charset="0"/>
              <a:cs typeface="Times New Roman" panose="02020603050405020304" charset="0"/>
            </a:endParaRPr>
          </a:p>
          <a:p>
            <a:endParaRPr lang="en-GB" sz="1700">
              <a:solidFill>
                <a:schemeClr val="dk1"/>
              </a:solidFill>
            </a:endParaRPr>
          </a:p>
          <a:p>
            <a:endParaRPr lang="en-US"/>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r>
              <a:rPr lang="en-GB" sz="1600">
                <a:solidFill>
                  <a:schemeClr val="dk1"/>
                </a:solidFill>
                <a:sym typeface="+mn-ea"/>
              </a:rPr>
              <a:t>3. **Implementation**  </a:t>
            </a:r>
            <a:endParaRPr lang="en-GB" sz="1600">
              <a:solidFill>
                <a:schemeClr val="dk1"/>
              </a:solidFill>
            </a:endParaRPr>
          </a:p>
          <a:p>
            <a:r>
              <a:rPr lang="en-GB" sz="1600">
                <a:solidFill>
                  <a:schemeClr val="dk1"/>
                </a:solidFill>
                <a:sym typeface="+mn-ea"/>
              </a:rPr>
              <a:t>   - *Goal*: Develop the system components:</a:t>
            </a:r>
            <a:endParaRPr lang="en-GB" sz="1600">
              <a:solidFill>
                <a:schemeClr val="dk1"/>
              </a:solidFill>
            </a:endParaRPr>
          </a:p>
          <a:p>
            <a:r>
              <a:rPr lang="en-GB" sz="1600">
                <a:solidFill>
                  <a:schemeClr val="dk1"/>
                </a:solidFill>
                <a:sym typeface="+mn-ea"/>
              </a:rPr>
              <a:t>      - **Frontend**: HTML, CSS, JavaScript/jQuery for user interface.</a:t>
            </a:r>
            <a:endParaRPr lang="en-GB" sz="1600">
              <a:solidFill>
                <a:schemeClr val="dk1"/>
              </a:solidFill>
            </a:endParaRPr>
          </a:p>
          <a:p>
            <a:r>
              <a:rPr lang="en-GB" sz="1600">
                <a:solidFill>
                  <a:schemeClr val="dk1"/>
                </a:solidFill>
                <a:sym typeface="+mn-ea"/>
              </a:rPr>
              <a:t>      - **Backend**: PHP for logic and MySQL for data storage.</a:t>
            </a:r>
            <a:endParaRPr lang="en-GB" sz="1600">
              <a:solidFill>
                <a:schemeClr val="dk1"/>
              </a:solidFill>
            </a:endParaRPr>
          </a:p>
          <a:p>
            <a:r>
              <a:rPr lang="en-GB" sz="1600">
                <a:solidFill>
                  <a:schemeClr val="dk1"/>
                </a:solidFill>
                <a:sym typeface="+mn-ea"/>
              </a:rPr>
              <a:t>   - *Outcome*: A functional application where student data is entered, stored, and processed.</a:t>
            </a:r>
            <a:endParaRPr lang="en-GB" sz="1600">
              <a:solidFill>
                <a:schemeClr val="dk1"/>
              </a:solidFill>
            </a:endParaRPr>
          </a:p>
          <a:p>
            <a:endParaRPr lang="en-GB" sz="1600">
              <a:solidFill>
                <a:schemeClr val="dk1"/>
              </a:solidFill>
            </a:endParaRP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normAutofit fontScale="90000"/>
          </a:bodyPr>
          <a:p>
            <a:pPr algn="l"/>
            <a:r>
              <a:rPr lang="en-US">
                <a:sym typeface="+mn-ea"/>
              </a:rPr>
              <a:t>4.</a:t>
            </a:r>
            <a:r>
              <a:rPr lang="en-GB" sz="1600">
                <a:solidFill>
                  <a:schemeClr val="dk1"/>
                </a:solidFill>
                <a:sym typeface="+mn-ea"/>
              </a:rPr>
              <a:t> Integration &amp; Testing: </a:t>
            </a:r>
            <a:endParaRPr lang="en-GB" sz="1600">
              <a:solidFill>
                <a:schemeClr val="dk1"/>
              </a:solidFill>
            </a:endParaRPr>
          </a:p>
          <a:p>
            <a:pPr algn="l"/>
            <a:r>
              <a:rPr lang="en-GB" sz="1600">
                <a:solidFill>
                  <a:schemeClr val="dk1"/>
                </a:solidFill>
                <a:sym typeface="+mn-ea"/>
              </a:rPr>
              <a:t>   - *Goal*: Conduct integration testing to verify that all modules (e.g., data entry, calculation, reporting) work together smoothly.</a:t>
            </a:r>
            <a:endParaRPr lang="en-GB" sz="1600">
              <a:solidFill>
                <a:schemeClr val="dk1"/>
              </a:solidFill>
            </a:endParaRPr>
          </a:p>
          <a:p>
            <a:pPr algn="l"/>
            <a:r>
              <a:rPr lang="en-GB" sz="1600">
                <a:solidFill>
                  <a:schemeClr val="dk1"/>
                </a:solidFill>
                <a:sym typeface="+mn-ea"/>
              </a:rPr>
              <a:t>   - *Outcome*: A stable, tested system with accurate data processing and reliable outputs.</a:t>
            </a:r>
            <a:endParaRPr lang="en-GB" sz="1600">
              <a:solidFill>
                <a:schemeClr val="dk1"/>
              </a:solidFill>
            </a:endParaRPr>
          </a:p>
          <a:p>
            <a:pPr algn="l"/>
            <a:endParaRPr lang="en-GB" sz="1600">
              <a:solidFill>
                <a:schemeClr val="dk1"/>
              </a:solidFill>
            </a:endParaRPr>
          </a:p>
          <a:p>
            <a:pPr algn="l"/>
            <a:r>
              <a:rPr lang="en-GB" sz="1600">
                <a:solidFill>
                  <a:schemeClr val="dk1"/>
                </a:solidFill>
                <a:sym typeface="+mn-ea"/>
              </a:rPr>
              <a:t>5. Deployment  </a:t>
            </a:r>
            <a:endParaRPr lang="en-GB" sz="1600">
              <a:solidFill>
                <a:schemeClr val="dk1"/>
              </a:solidFill>
            </a:endParaRPr>
          </a:p>
          <a:p>
            <a:pPr algn="l"/>
            <a:r>
              <a:rPr lang="en-GB" sz="1600">
                <a:solidFill>
                  <a:schemeClr val="dk1"/>
                </a:solidFill>
                <a:sym typeface="+mn-ea"/>
              </a:rPr>
              <a:t>   - *Goal*: Deploy the system to a live server or educational institution’s network.</a:t>
            </a:r>
            <a:endParaRPr lang="en-GB" sz="1600">
              <a:solidFill>
                <a:schemeClr val="dk1"/>
              </a:solidFill>
            </a:endParaRPr>
          </a:p>
          <a:p>
            <a:pPr algn="l"/>
            <a:r>
              <a:rPr lang="en-GB" sz="1600">
                <a:solidFill>
                  <a:schemeClr val="dk1"/>
                </a:solidFill>
                <a:sym typeface="+mn-ea"/>
              </a:rPr>
              <a:t>   - *Outcome*: The system is ready for use, allowing faculty and administrators to manage student results.</a:t>
            </a:r>
            <a:endParaRPr lang="en-GB" sz="1600">
              <a:solidFill>
                <a:schemeClr val="dk1"/>
              </a:solidFill>
            </a:endParaRPr>
          </a:p>
          <a:p>
            <a:pPr algn="l"/>
            <a:endParaRPr lang="en-GB" sz="1600">
              <a:solidFill>
                <a:schemeClr val="dk1"/>
              </a:solidFill>
            </a:endParaRPr>
          </a:p>
          <a:p>
            <a:pPr algn="l"/>
            <a:r>
              <a:rPr lang="en-GB" sz="1600">
                <a:solidFill>
                  <a:schemeClr val="dk1"/>
                </a:solidFill>
                <a:sym typeface="+mn-ea"/>
              </a:rPr>
              <a:t>6. Maintenance  </a:t>
            </a:r>
            <a:endParaRPr lang="en-GB" sz="1600">
              <a:solidFill>
                <a:schemeClr val="dk1"/>
              </a:solidFill>
            </a:endParaRPr>
          </a:p>
          <a:p>
            <a:pPr algn="l"/>
            <a:r>
              <a:rPr lang="en-GB" sz="1600">
                <a:solidFill>
                  <a:schemeClr val="dk1"/>
                </a:solidFill>
                <a:sym typeface="+mn-ea"/>
              </a:rPr>
              <a:t>   - *Goal*: Regular updates and fixes to ensure the system functions effectively.</a:t>
            </a:r>
            <a:endParaRPr lang="en-GB" sz="1600">
              <a:solidFill>
                <a:schemeClr val="dk1"/>
              </a:solidFill>
            </a:endParaRPr>
          </a:p>
          <a:p>
            <a:pPr algn="l"/>
            <a:r>
              <a:rPr lang="en-GB" sz="1600">
                <a:solidFill>
                  <a:schemeClr val="dk1"/>
                </a:solidFill>
                <a:sym typeface="+mn-ea"/>
              </a:rPr>
              <a:t>   - *Outcome*: A sustainable system with periodic maintenance checks.</a:t>
            </a:r>
            <a:endParaRPr lang="en-GB" sz="1600">
              <a:solidFill>
                <a:schemeClr val="dk1"/>
              </a:solidFill>
            </a:endParaRPr>
          </a:p>
          <a:p>
            <a:endParaRPr lang="en-US"/>
          </a:p>
          <a:p>
            <a:pPr marL="114300" indent="0">
              <a:buNone/>
            </a:pPr>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WATERFALL MODEL</a:t>
            </a:r>
            <a:endParaRPr lang="en-US"/>
          </a:p>
        </p:txBody>
      </p:sp>
      <p:sp>
        <p:nvSpPr>
          <p:cNvPr id="3" name="Text Placeholder 2"/>
          <p:cNvSpPr/>
          <p:nvPr>
            <p:ph type="body" idx="1"/>
          </p:nvPr>
        </p:nvSpPr>
        <p:spPr/>
        <p:txBody>
          <a:bodyPr/>
          <a:p>
            <a:pPr marL="114300" indent="0">
              <a:buNone/>
            </a:pPr>
            <a:endParaRPr lang="en-US"/>
          </a:p>
        </p:txBody>
      </p:sp>
      <p:pic>
        <p:nvPicPr>
          <p:cNvPr id="4" name="Picture 3" descr="sdlc_waterfall_model"/>
          <p:cNvPicPr>
            <a:picLocks noChangeAspect="1"/>
          </p:cNvPicPr>
          <p:nvPr/>
        </p:nvPicPr>
        <p:blipFill>
          <a:blip r:embed="rId1"/>
          <a:stretch>
            <a:fillRect/>
          </a:stretch>
        </p:blipFill>
        <p:spPr>
          <a:xfrm>
            <a:off x="1910080" y="1263015"/>
            <a:ext cx="4780280" cy="31946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RESULT</a:t>
            </a:r>
            <a:endParaRPr lang="en-US"/>
          </a:p>
        </p:txBody>
      </p:sp>
      <p:sp>
        <p:nvSpPr>
          <p:cNvPr id="3" name="Text Placeholder 2"/>
          <p:cNvSpPr/>
          <p:nvPr>
            <p:ph type="body" idx="1"/>
          </p:nvPr>
        </p:nvSpPr>
        <p:spPr/>
        <p:txBody>
          <a:bodyPr>
            <a:normAutofit lnSpcReduction="10000"/>
          </a:bodyPr>
          <a:p>
            <a:r>
              <a:rPr lang="en-US">
                <a:solidFill>
                  <a:schemeClr val="tx1"/>
                </a:solidFill>
              </a:rPr>
              <a:t>The **Student Result Management System** is an integrated platform designed to streamline the management and access of student academic information. It includes key modules: the **User Module** for secure student login, grade viewing, and notice access; the **Admin Module** for administrators to manage data, post notices, and update academic records; the **Result Module** for real-time result access and record updates; the **Notice Module** for announcements; and the **Database Module** to securely store all student data and records. Together, these modules ensure efficient data handling, promote effective communication, and provide secure, accurate information access, enhancing the academic experience for students and administrators alike.</a:t>
            </a:r>
            <a:endParaRPr lang="en-US">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CONCLUSION</a:t>
            </a:r>
            <a:endParaRPr lang="en-US"/>
          </a:p>
        </p:txBody>
      </p:sp>
      <p:sp>
        <p:nvSpPr>
          <p:cNvPr id="3" name="Text Placeholder 2"/>
          <p:cNvSpPr/>
          <p:nvPr>
            <p:ph type="body" idx="1"/>
          </p:nvPr>
        </p:nvSpPr>
        <p:spPr/>
        <p:txBody>
          <a:bodyPr>
            <a:normAutofit/>
            <a:scene3d>
              <a:camera prst="orthographicFront"/>
              <a:lightRig rig="threePt" dir="t"/>
            </a:scene3d>
          </a:bodyPr>
          <a:p>
            <a:r>
              <a:rPr lang="en-US" sz="16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a:t>
            </a:r>
            <a:r>
              <a:rPr lang="en-US" sz="1600">
                <a:solidFill>
                  <a:srgbClr val="000000"/>
                </a:solidFill>
                <a:latin typeface="Times New Roman" panose="02020603050405020304" charset="0"/>
                <a:cs typeface="Times New Roman" panose="02020603050405020304" charset="0"/>
              </a:rPr>
              <a:t>n conclusion, the “Students Result Management System” developed with PHP, jQuery, JavaScript, and MySQL** successfully streamlines the management of student results. PHP handles dynamic requests and data processing, while MySQL ensures efficient storage and retrieval of student records. JavaScript and jQuery enhance front-end interactivity, providing an intuitive and responsive user experience. Key features include adding, updating, and deleting records, generating reports, and secure access for students and administrators. This system reduces administrative workload and improves accuracy, making result management more accessible and efficient for educational institutions, with potential for future enhancements.</a:t>
            </a:r>
            <a:endParaRPr lang="en-US" sz="1600">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8015" y="429260"/>
            <a:ext cx="3943985" cy="602615"/>
          </a:xfrm>
        </p:spPr>
        <p:txBody>
          <a:bodyPr/>
          <a:p>
            <a:r>
              <a:rPr lang="en-US" sz="1600"/>
              <a:t>REFERENCE</a:t>
            </a:r>
            <a:endParaRPr lang="en-US" sz="1600"/>
          </a:p>
        </p:txBody>
      </p:sp>
      <p:sp>
        <p:nvSpPr>
          <p:cNvPr id="3" name="Text Box 2"/>
          <p:cNvSpPr txBox="1"/>
          <p:nvPr/>
        </p:nvSpPr>
        <p:spPr>
          <a:xfrm>
            <a:off x="478155" y="1031875"/>
            <a:ext cx="8425815" cy="1301750"/>
          </a:xfrm>
          <a:prstGeom prst="rect">
            <a:avLst/>
          </a:prstGeom>
          <a:noFill/>
        </p:spPr>
        <p:txBody>
          <a:bodyPr wrap="square" rtlCol="0">
            <a:noAutofit/>
          </a:bodyPr>
          <a:p>
            <a:pPr marL="342900" indent="-342900">
              <a:buAutoNum type="arabicPeriod"/>
            </a:pPr>
            <a:r>
              <a:rPr lang="en-US"/>
              <a:t>M. W. Bara, "Advanced Automated Result Processing and Management System: (A Case Study of Mai Idris Alooma Polytechnic Geidam Yobe State)", International Journal of Advances in Engineering and Management (IJAEM), vol. 3, no. 3, pp. 1384-1391, March 2021.</a:t>
            </a:r>
            <a:endParaRPr lang="en-US"/>
          </a:p>
          <a:p>
            <a:pPr marL="342900" indent="-342900">
              <a:buAutoNum type="arabicPeriod"/>
            </a:pPr>
            <a:endParaRPr lang="en-US"/>
          </a:p>
          <a:p>
            <a:pPr marL="342900" indent="-342900">
              <a:buAutoNum type="arabicPeriod"/>
            </a:pPr>
            <a:r>
              <a:rPr lang="en-US"/>
              <a:t>D. G. Patel and H. P. Modi, "A Review on Student Result Management System", International Research Journal of Engineering and Technology (IRJET), vol. 9, no. 7, pp. 2963-2966, July 2022.</a:t>
            </a:r>
            <a:endParaRPr lang="en-US"/>
          </a:p>
          <a:p>
            <a:pPr marL="342900" indent="-342900">
              <a:buAutoNum type="arabicPeriod"/>
            </a:pPr>
            <a:endParaRPr lang="en-US"/>
          </a:p>
          <a:p>
            <a:pPr marL="342900" indent="-342900">
              <a:buAutoNum type="arabicPeriod"/>
            </a:pPr>
            <a:r>
              <a:rPr lang="en-US"/>
              <a:t>M. Sami and N. A. Sharma, "Learning Computer Modules Using Multimedia and Social Media Platform in a Developing Country", IEEE Asia-Pacific Conference on Computer Science and Data Engineering (CSDE), 2021.</a:t>
            </a:r>
            <a:endParaRPr lang="en-US"/>
          </a:p>
          <a:p>
            <a:pPr marL="342900" indent="-342900">
              <a:buAutoNum type="arabicPeriod"/>
            </a:pPr>
            <a:endParaRPr lang="en-US"/>
          </a:p>
          <a:p>
            <a:pPr marL="342900" indent="-342900">
              <a:buAutoNum type="arabicPeriod"/>
            </a:pPr>
            <a:r>
              <a:rPr lang="en-US"/>
              <a:t>K. S. Kumar, K. Chandrakala, M. Manogna, M. Alekhya, T. Reshma and M. Arshiya, "STUDENT RESULT MANAGEMENT SYSTEM Using Web Technologies", Juni Khyat I (UGC Care Group I Listed Journal), vol. 11, no. 1, pp. 476-480, 2021.</a:t>
            </a:r>
            <a:endParaRPr lang="en-US"/>
          </a:p>
          <a:p>
            <a:pPr marL="342900" indent="-342900">
              <a:buAutoNum type="arabicPeriod"/>
            </a:pPr>
            <a:endParaRPr lang="en-US"/>
          </a:p>
          <a:p>
            <a:pPr marL="342900" indent="-342900">
              <a:buAutoNum type="arabicPeriod"/>
            </a:pPr>
            <a:r>
              <a:rPr lang="en-US"/>
              <a:t>N Winstone, J Bourne, E Medland et al., "Check the grade log out”: students' engagement with feedback in learning management systems[J]", Assessment &amp; Evaluation in Higher Education, vol. 46, no. 4, pp. 631-643, 2021.</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a:t>
            </a:r>
            <a:r>
              <a:rPr lang="en-GB"/>
              <a:t>AND DISADVANTAGES</a:t>
            </a:r>
            <a:endParaRPr lang="en-GB"/>
          </a:p>
        </p:txBody>
      </p:sp>
      <p:sp>
        <p:nvSpPr>
          <p:cNvPr id="73" name="Google Shape;73;p16"/>
          <p:cNvSpPr txBox="1"/>
          <p:nvPr>
            <p:ph type="body" idx="1"/>
          </p:nvPr>
        </p:nvSpPr>
        <p:spPr>
          <a:xfrm>
            <a:off x="71350" y="1152475"/>
            <a:ext cx="4571100" cy="3416400"/>
          </a:xfrm>
          <a:prstGeom prst="rect">
            <a:avLst/>
          </a:prstGeom>
        </p:spPr>
        <p:txBody>
          <a:bodyPr spcFirstLastPara="1" wrap="square" lIns="91425" tIns="91425" rIns="91425" bIns="91425" anchor="t" anchorCtr="0">
            <a:normAutofit lnSpcReduction="20000"/>
          </a:bodyPr>
          <a:lstStyle/>
          <a:p>
            <a:pPr marL="457200" lvl="0" indent="-323215" algn="l" rtl="0">
              <a:lnSpc>
                <a:spcPct val="100000"/>
              </a:lnSpc>
              <a:spcBef>
                <a:spcPts val="0"/>
              </a:spcBef>
              <a:spcAft>
                <a:spcPts val="0"/>
              </a:spcAft>
              <a:buClr>
                <a:schemeClr val="dk1"/>
              </a:buClr>
              <a:buSzPts val="1492"/>
              <a:buFont typeface="Times New Roman" panose="02020603050405020304"/>
              <a:buChar char="❏"/>
            </a:pPr>
            <a:r>
              <a:rPr lang="en-GB" sz="1600">
                <a:solidFill>
                  <a:schemeClr val="dk1"/>
                </a:solidFill>
                <a:sym typeface="Times New Roman" panose="02020603050405020304"/>
              </a:rPr>
              <a:t>Minimal Financial Investment: The existing system typically involves minimal upfront costs, as it often relies on basic office supplies (e.g., registers, paper) or readily available software like Excel, which many institutions already have</a:t>
            </a:r>
            <a:r>
              <a:rPr lang="en-GB" sz="1600">
                <a:solidFill>
                  <a:schemeClr val="dk1"/>
                </a:solidFill>
              </a:rPr>
              <a:t>.</a:t>
            </a:r>
            <a:endParaRPr lang="en-GB" sz="1600">
              <a:solidFill>
                <a:schemeClr val="dk1"/>
              </a:solidFill>
              <a:sym typeface="Times New Roman" panose="02020603050405020304"/>
            </a:endParaRPr>
          </a:p>
          <a:p>
            <a:pPr marL="457200" lvl="0" indent="-320675" algn="l" rtl="0">
              <a:lnSpc>
                <a:spcPct val="100000"/>
              </a:lnSpc>
              <a:spcBef>
                <a:spcPts val="0"/>
              </a:spcBef>
              <a:spcAft>
                <a:spcPts val="0"/>
              </a:spcAft>
              <a:buClr>
                <a:schemeClr val="dk1"/>
              </a:buClr>
              <a:buSzPts val="1450"/>
              <a:buChar char="❏"/>
            </a:pPr>
            <a:r>
              <a:rPr lang="en-GB" sz="1600">
                <a:solidFill>
                  <a:schemeClr val="dk1"/>
                </a:solidFill>
                <a:sym typeface="Times New Roman" panose="02020603050405020304"/>
              </a:rPr>
              <a:t>Simplicity: The existing system, especially when using physical records or simple spreadsheets, is straightforward and easy to implement without the need for complex software or IT infrastructure</a:t>
            </a:r>
            <a:r>
              <a:rPr lang="en-GB" sz="1600">
                <a:solidFill>
                  <a:schemeClr val="dk1"/>
                </a:solidFill>
              </a:rPr>
              <a:t>.</a:t>
            </a:r>
            <a:endParaRPr lang="en-GB" sz="1600">
              <a:solidFill>
                <a:schemeClr val="dk1"/>
              </a:solidFill>
              <a:sym typeface="Times New Roman" panose="02020603050405020304"/>
            </a:endParaRPr>
          </a:p>
          <a:p>
            <a:pPr marL="457200" lvl="0" indent="-317500" algn="l" rtl="0">
              <a:lnSpc>
                <a:spcPct val="100000"/>
              </a:lnSpc>
              <a:spcBef>
                <a:spcPts val="0"/>
              </a:spcBef>
              <a:spcAft>
                <a:spcPts val="0"/>
              </a:spcAft>
              <a:buClr>
                <a:schemeClr val="dk1"/>
              </a:buClr>
              <a:buSzPts val="1400"/>
              <a:buChar char="❏"/>
            </a:pPr>
            <a:r>
              <a:rPr lang="en-GB" sz="1600">
                <a:solidFill>
                  <a:schemeClr val="dk1"/>
                </a:solidFill>
                <a:sym typeface="Times New Roman" panose="02020603050405020304"/>
              </a:rPr>
              <a:t>Accessibility Without Internet: Physical records and basic spreadsheets can be accessed and updated</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without an internet connection, making them usable even in areas with limited or unreliable internet access.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200"/>
              </a:spcBef>
              <a:spcAft>
                <a:spcPts val="1200"/>
              </a:spcAft>
              <a:buNone/>
            </a:pPr>
            <a:endParaRPr sz="14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Google Shape;74;p16"/>
          <p:cNvSpPr txBox="1"/>
          <p:nvPr>
            <p:ph type="body" idx="2"/>
          </p:nvPr>
        </p:nvSpPr>
        <p:spPr>
          <a:xfrm>
            <a:off x="4642450" y="1152475"/>
            <a:ext cx="4358100" cy="34164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chemeClr val="dk1"/>
              </a:buClr>
              <a:buSzPts val="1400"/>
              <a:buFont typeface="Times New Roman" panose="02020603050405020304"/>
              <a:buChar char="❏"/>
            </a:pP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Human Error:</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The manual entry and calculation processes are prone to mistakes, such as incorrect data entry, miscalculations, or loss of records. These errors can impact the accuracy of student results and reports.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Clr>
                <a:schemeClr val="dk1"/>
              </a:buClr>
              <a:buSzPts val="1400"/>
              <a:buFont typeface="Times New Roman" panose="02020603050405020304"/>
              <a:buChar char="❏"/>
            </a:pP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Vulnerability to Loss or Damage:</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Physical records are susceptible to being lost, stolen, or damaged (e.g., through fire, water, or wear and tear). Basic digital files are also vulnerable if not backed up properly.</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Clr>
                <a:schemeClr val="dk1"/>
              </a:buClr>
              <a:buSzPts val="1400"/>
              <a:buChar char="❏"/>
            </a:pP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Lack of Backup and Recovery:</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In the event of an accident or disaster, there may be no effective way to recover lost data, leading to permanent loss of important academic records</a:t>
            </a:r>
            <a:r>
              <a:rPr lang="en-GB" sz="1100">
                <a:solidFill>
                  <a:schemeClr val="dk1"/>
                </a:solidFill>
              </a:rPr>
              <a:t>.</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135350" y="1375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PROPOSED SYSTEM </a:t>
            </a:r>
            <a:endParaRPr lang="en-GB"/>
          </a:p>
        </p:txBody>
      </p:sp>
      <p:sp>
        <p:nvSpPr>
          <p:cNvPr id="80" name="Google Shape;80;p17"/>
          <p:cNvSpPr txBox="1"/>
          <p:nvPr/>
        </p:nvSpPr>
        <p:spPr>
          <a:xfrm>
            <a:off x="440875" y="1352025"/>
            <a:ext cx="8126700" cy="244348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200"/>
              </a:spcBef>
              <a:spcAft>
                <a:spcPts val="0"/>
              </a:spcAft>
              <a:buSzPts val="1600"/>
              <a:buChar char="●"/>
            </a:pPr>
            <a:r>
              <a:rPr lang="en-US" altLang="en-GB" sz="1600">
                <a:solidFill>
                  <a:schemeClr val="dk1"/>
                </a:solidFill>
              </a:rPr>
              <a:t>T</a:t>
            </a:r>
            <a:r>
              <a:rPr lang="en-GB" sz="1600">
                <a:solidFill>
                  <a:schemeClr val="dk1"/>
                </a:solidFill>
              </a:rPr>
              <a:t>he proposed Student Result Management System (SRMS) is a comprehensive web-based solution that automates result processing and securely stores student data in a centralized database. It features an easy-to-use interface for administrators, faculty, and students, with role-based access control to ensure data privacy. The system provides real-time updates, instant notifications, and robust reporting tools, and integrates seamlessly with other college systems. Designed for scalability, the SRMS will improve efficiency, reduce errors, and enhance the overall management of student results.</a:t>
            </a:r>
            <a:endParaRPr lang="en-GB"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249825" y="-146975"/>
            <a:ext cx="8508900" cy="720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GB" sz="2240">
                <a:latin typeface="Times New Roman" panose="02020603050405020304"/>
                <a:ea typeface="Times New Roman" panose="02020603050405020304"/>
                <a:cs typeface="Times New Roman" panose="02020603050405020304"/>
                <a:sym typeface="Times New Roman" panose="02020603050405020304"/>
              </a:rPr>
              <a:t>ADVANTAGES OF PROPOSED SYSTEM</a:t>
            </a:r>
            <a:endParaRPr sz="2240">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8"/>
          <p:cNvSpPr txBox="1"/>
          <p:nvPr/>
        </p:nvSpPr>
        <p:spPr>
          <a:xfrm>
            <a:off x="543750" y="690700"/>
            <a:ext cx="8464800" cy="403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800" b="1">
                <a:solidFill>
                  <a:schemeClr val="dk1"/>
                </a:solidFill>
              </a:rPr>
              <a:t>I</a:t>
            </a:r>
            <a:r>
              <a:rPr lang="en-GB" sz="1600" b="1">
                <a:solidFill>
                  <a:schemeClr val="dk1"/>
                </a:solidFill>
              </a:rPr>
              <a:t>ncreased Efficiency</a:t>
            </a:r>
            <a:r>
              <a:rPr lang="en-GB" sz="1600">
                <a:solidFill>
                  <a:schemeClr val="dk1"/>
                </a:solidFill>
              </a:rPr>
              <a:t>:</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GB" sz="1600">
                <a:solidFill>
                  <a:schemeClr val="dk1"/>
                </a:solidFill>
              </a:rPr>
              <a:t>The system automates the result processing and report generation, significantly reducing the time and effort required by administrative staff.</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sz="1600" b="1">
                <a:solidFill>
                  <a:schemeClr val="dk1"/>
                </a:solidFill>
              </a:rPr>
              <a:t>Improved Accuracy</a:t>
            </a:r>
            <a:r>
              <a:rPr lang="en-GB" sz="1600">
                <a:solidFill>
                  <a:schemeClr val="dk1"/>
                </a:solidFill>
              </a:rPr>
              <a:t>:</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GB" sz="1600">
                <a:solidFill>
                  <a:schemeClr val="dk1"/>
                </a:solidFill>
              </a:rPr>
              <a:t>Automated calculations and data entry minimize human errors, ensuring that student results are accurate and reliable.</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sz="1600" b="1">
                <a:solidFill>
                  <a:schemeClr val="dk1"/>
                </a:solidFill>
              </a:rPr>
              <a:t>Enhanced Data Security</a:t>
            </a:r>
            <a:r>
              <a:rPr lang="en-GB" sz="1600">
                <a:solidFill>
                  <a:schemeClr val="dk1"/>
                </a:solidFill>
              </a:rPr>
              <a:t>:</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GB" sz="1600">
                <a:solidFill>
                  <a:schemeClr val="dk1"/>
                </a:solidFill>
              </a:rPr>
              <a:t>Role-based access control and encryption protect sensitive student data, ensuring only authorized users can access or modify records.</a:t>
            </a:r>
            <a:endParaRPr sz="1600">
              <a:solidFill>
                <a:schemeClr val="dk1"/>
              </a:solidFill>
            </a:endParaRPr>
          </a:p>
          <a:p>
            <a:pPr marL="0" lvl="0" indent="0" algn="l" rtl="0">
              <a:spcBef>
                <a:spcPts val="1200"/>
              </a:spcBef>
              <a:spcAft>
                <a:spcPts val="0"/>
              </a:spcAft>
              <a:buNone/>
            </a:pPr>
            <a:endParaRPr sz="25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0"/>
            <a:ext cx="8520600" cy="3336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500" b="1"/>
              <a:t>Real-Time Access and Updates</a:t>
            </a:r>
            <a:r>
              <a:rPr lang="en-GB" sz="1500"/>
              <a:t>:</a:t>
            </a:r>
            <a:endParaRPr sz="1500"/>
          </a:p>
          <a:p>
            <a:pPr marL="457200" lvl="0" indent="-323850" algn="l" rtl="0">
              <a:lnSpc>
                <a:spcPct val="115000"/>
              </a:lnSpc>
              <a:spcBef>
                <a:spcPts val="1200"/>
              </a:spcBef>
              <a:spcAft>
                <a:spcPts val="0"/>
              </a:spcAft>
              <a:buSzPts val="1500"/>
              <a:buChar char="●"/>
            </a:pPr>
            <a:r>
              <a:rPr lang="en-GB" sz="1500"/>
              <a:t>Students, faculty, and administrators can access up-to-date results instantly, improving communication and transparency.</a:t>
            </a:r>
            <a:endParaRPr sz="1500"/>
          </a:p>
          <a:p>
            <a:pPr marL="0" lvl="0" indent="0" algn="l" rtl="0">
              <a:lnSpc>
                <a:spcPct val="115000"/>
              </a:lnSpc>
              <a:spcBef>
                <a:spcPts val="1200"/>
              </a:spcBef>
              <a:spcAft>
                <a:spcPts val="0"/>
              </a:spcAft>
              <a:buClr>
                <a:schemeClr val="dk1"/>
              </a:buClr>
              <a:buSzPts val="1100"/>
              <a:buFont typeface="Arial" panose="020B0604020202020204"/>
              <a:buNone/>
            </a:pPr>
            <a:r>
              <a:rPr lang="en-GB" sz="1500" b="1"/>
              <a:t>Scalability</a:t>
            </a:r>
            <a:r>
              <a:rPr lang="en-GB" sz="1500"/>
              <a:t>:</a:t>
            </a:r>
            <a:endParaRPr sz="1500"/>
          </a:p>
          <a:p>
            <a:pPr marL="457200" lvl="0" indent="-323850" algn="l" rtl="0">
              <a:lnSpc>
                <a:spcPct val="115000"/>
              </a:lnSpc>
              <a:spcBef>
                <a:spcPts val="1200"/>
              </a:spcBef>
              <a:spcAft>
                <a:spcPts val="0"/>
              </a:spcAft>
              <a:buSzPts val="1500"/>
              <a:buChar char="●"/>
            </a:pPr>
            <a:r>
              <a:rPr lang="en-GB" sz="1500"/>
              <a:t>The system is designed to grow with the institution, easily handling increases in student numbers and academic programs without significant changes..</a:t>
            </a:r>
            <a:endParaRPr sz="1500"/>
          </a:p>
          <a:p>
            <a:pPr marL="0" lvl="0" indent="0" algn="l" rtl="0">
              <a:spcBef>
                <a:spcPts val="1200"/>
              </a:spcBef>
              <a:spcAft>
                <a:spcPts val="0"/>
              </a:spcAft>
              <a:buClr>
                <a:schemeClr val="dk1"/>
              </a:buClr>
              <a:buSzPts val="1100"/>
              <a:buFont typeface="Arial" panose="020B0604020202020204"/>
              <a:buNone/>
            </a:pPr>
            <a:endParaRPr sz="2400">
              <a:solidFill>
                <a:schemeClr val="dk2"/>
              </a:solidFill>
            </a:endParaRPr>
          </a:p>
          <a:p>
            <a:pPr marL="0" lvl="0" indent="0" algn="ctr" rtl="0">
              <a:spcBef>
                <a:spcPts val="0"/>
              </a:spcBef>
              <a:spcAft>
                <a:spcPts val="0"/>
              </a:spcAft>
              <a:buNone/>
            </a:pPr>
            <a:endParaRPr sz="4100"/>
          </a:p>
        </p:txBody>
      </p:sp>
      <p:sp>
        <p:nvSpPr>
          <p:cNvPr id="92" name="Google Shape;92;p19"/>
          <p:cNvSpPr txBox="1"/>
          <p:nvPr/>
        </p:nvSpPr>
        <p:spPr>
          <a:xfrm>
            <a:off x="311700" y="2219050"/>
            <a:ext cx="8858400" cy="156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500" b="1">
                <a:solidFill>
                  <a:schemeClr val="dk1"/>
                </a:solidFill>
              </a:rPr>
              <a:t>User-Friendly Interface</a:t>
            </a:r>
            <a:r>
              <a:rPr lang="en-GB" sz="1500">
                <a:solidFill>
                  <a:schemeClr val="dk1"/>
                </a:solidFill>
              </a:rPr>
              <a:t>:</a:t>
            </a:r>
            <a:endParaRPr sz="1500">
              <a:solidFill>
                <a:schemeClr val="dk1"/>
              </a:solidFill>
            </a:endParaRPr>
          </a:p>
          <a:p>
            <a:pPr marL="457200" lvl="0" indent="-323850" algn="l" rtl="0">
              <a:lnSpc>
                <a:spcPct val="115000"/>
              </a:lnSpc>
              <a:spcBef>
                <a:spcPts val="1200"/>
              </a:spcBef>
              <a:spcAft>
                <a:spcPts val="0"/>
              </a:spcAft>
              <a:buClr>
                <a:schemeClr val="dk1"/>
              </a:buClr>
              <a:buSzPts val="1500"/>
              <a:buChar char="●"/>
            </a:pPr>
            <a:r>
              <a:rPr lang="en-GB" sz="1500">
                <a:solidFill>
                  <a:schemeClr val="dk1"/>
                </a:solidFill>
              </a:rPr>
              <a:t>The intuitive design ensures that all users, regardless of their technical skills, can easily navigate and use the system.</a:t>
            </a:r>
            <a:endParaRPr sz="1500">
              <a:solidFill>
                <a:schemeClr val="dk1"/>
              </a:solidFill>
            </a:endParaRPr>
          </a:p>
          <a:p>
            <a:pPr marL="0" lvl="0" indent="0" algn="l" rtl="0">
              <a:spcBef>
                <a:spcPts val="1200"/>
              </a:spcBef>
              <a:spcAft>
                <a:spcPts val="0"/>
              </a:spcAft>
              <a:buNone/>
            </a:pP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66925"/>
            <a:ext cx="8520600" cy="641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GB" sz="2440"/>
              <a:t>DISADVANTAGES OF PROPOSED SYSTEM</a:t>
            </a:r>
            <a:endParaRPr sz="2440"/>
          </a:p>
        </p:txBody>
      </p:sp>
      <p:sp>
        <p:nvSpPr>
          <p:cNvPr id="98" name="Google Shape;98;p20"/>
          <p:cNvSpPr txBox="1"/>
          <p:nvPr/>
        </p:nvSpPr>
        <p:spPr>
          <a:xfrm>
            <a:off x="557025" y="808325"/>
            <a:ext cx="7906200" cy="48285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1200"/>
              </a:spcBef>
              <a:spcAft>
                <a:spcPts val="0"/>
              </a:spcAft>
              <a:buClr>
                <a:schemeClr val="dk1"/>
              </a:buClr>
              <a:buSzPts val="1700"/>
              <a:buAutoNum type="arabicPeriod"/>
            </a:pPr>
            <a:r>
              <a:rPr lang="en-GB" sz="1700" b="1">
                <a:solidFill>
                  <a:schemeClr val="dk1"/>
                </a:solidFill>
              </a:rPr>
              <a:t>Initial Cost</a:t>
            </a:r>
            <a:r>
              <a:rPr lang="en-GB" sz="1700">
                <a:solidFill>
                  <a:schemeClr val="dk1"/>
                </a:solidFill>
              </a:rPr>
              <a:t>:</a:t>
            </a:r>
            <a:endParaRPr sz="1700">
              <a:solidFill>
                <a:schemeClr val="dk1"/>
              </a:solidFill>
            </a:endParaRPr>
          </a:p>
          <a:p>
            <a:pPr marL="914400" lvl="1" indent="-336550" algn="l" rtl="0">
              <a:lnSpc>
                <a:spcPct val="115000"/>
              </a:lnSpc>
              <a:spcBef>
                <a:spcPts val="0"/>
              </a:spcBef>
              <a:spcAft>
                <a:spcPts val="0"/>
              </a:spcAft>
              <a:buClr>
                <a:schemeClr val="dk1"/>
              </a:buClr>
              <a:buSzPts val="1700"/>
              <a:buChar char="○"/>
            </a:pPr>
            <a:r>
              <a:rPr lang="en-GB" sz="1700">
                <a:solidFill>
                  <a:schemeClr val="dk1"/>
                </a:solidFill>
              </a:rPr>
              <a:t>The development, implementation, and training for the new system can be costly, particularly for smaller institutions.</a:t>
            </a:r>
            <a:endParaRPr sz="170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GB" sz="1700" b="1">
                <a:solidFill>
                  <a:schemeClr val="dk1"/>
                </a:solidFill>
              </a:rPr>
              <a:t>Technical Dependence</a:t>
            </a:r>
            <a:r>
              <a:rPr lang="en-GB" sz="1700">
                <a:solidFill>
                  <a:schemeClr val="dk1"/>
                </a:solidFill>
              </a:rPr>
              <a:t>:</a:t>
            </a:r>
            <a:endParaRPr sz="1700">
              <a:solidFill>
                <a:schemeClr val="dk1"/>
              </a:solidFill>
            </a:endParaRPr>
          </a:p>
          <a:p>
            <a:pPr marL="914400" lvl="1" indent="-336550" algn="l" rtl="0">
              <a:lnSpc>
                <a:spcPct val="115000"/>
              </a:lnSpc>
              <a:spcBef>
                <a:spcPts val="0"/>
              </a:spcBef>
              <a:spcAft>
                <a:spcPts val="0"/>
              </a:spcAft>
              <a:buClr>
                <a:schemeClr val="dk1"/>
              </a:buClr>
              <a:buSzPts val="1700"/>
              <a:buChar char="○"/>
            </a:pPr>
            <a:r>
              <a:rPr lang="en-GB" sz="1700">
                <a:solidFill>
                  <a:schemeClr val="dk1"/>
                </a:solidFill>
              </a:rPr>
              <a:t>The system requires regular maintenance, updates, and technical support, which could be a challenge for institutions without dedicated IT staff.</a:t>
            </a:r>
            <a:endParaRPr sz="170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GB" sz="1700" b="1">
                <a:solidFill>
                  <a:schemeClr val="dk1"/>
                </a:solidFill>
              </a:rPr>
              <a:t>Learning Curve</a:t>
            </a:r>
            <a:r>
              <a:rPr lang="en-GB" sz="1700">
                <a:solidFill>
                  <a:schemeClr val="dk1"/>
                </a:solidFill>
              </a:rPr>
              <a:t>:</a:t>
            </a:r>
            <a:endParaRPr sz="1700">
              <a:solidFill>
                <a:schemeClr val="dk1"/>
              </a:solidFill>
            </a:endParaRPr>
          </a:p>
          <a:p>
            <a:pPr marL="914400" lvl="1" indent="-336550" algn="l" rtl="0">
              <a:lnSpc>
                <a:spcPct val="115000"/>
              </a:lnSpc>
              <a:spcBef>
                <a:spcPts val="0"/>
              </a:spcBef>
              <a:spcAft>
                <a:spcPts val="0"/>
              </a:spcAft>
              <a:buClr>
                <a:schemeClr val="dk1"/>
              </a:buClr>
              <a:buSzPts val="1700"/>
              <a:buChar char="○"/>
            </a:pPr>
            <a:r>
              <a:rPr lang="en-GB" sz="1700">
                <a:solidFill>
                  <a:schemeClr val="dk1"/>
                </a:solidFill>
              </a:rPr>
              <a:t>While user-friendly, there will still be a period of adjustment for staff and students as they learn to use the new system effectively.</a:t>
            </a:r>
            <a:endParaRPr sz="170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GB" sz="1700" b="1">
                <a:solidFill>
                  <a:schemeClr val="dk1"/>
                </a:solidFill>
              </a:rPr>
              <a:t>Data Migration Challenges</a:t>
            </a:r>
            <a:r>
              <a:rPr lang="en-GB" sz="1700">
                <a:solidFill>
                  <a:schemeClr val="dk1"/>
                </a:solidFill>
              </a:rPr>
              <a:t>:</a:t>
            </a:r>
            <a:endParaRPr sz="1700">
              <a:solidFill>
                <a:schemeClr val="dk1"/>
              </a:solidFill>
            </a:endParaRPr>
          </a:p>
          <a:p>
            <a:pPr marL="914400" lvl="1" indent="-336550" algn="l" rtl="0">
              <a:lnSpc>
                <a:spcPct val="115000"/>
              </a:lnSpc>
              <a:spcBef>
                <a:spcPts val="0"/>
              </a:spcBef>
              <a:spcAft>
                <a:spcPts val="0"/>
              </a:spcAft>
              <a:buClr>
                <a:schemeClr val="dk1"/>
              </a:buClr>
              <a:buSzPts val="1700"/>
              <a:buChar char="○"/>
            </a:pPr>
            <a:r>
              <a:rPr lang="en-GB" sz="1700">
                <a:solidFill>
                  <a:schemeClr val="dk1"/>
                </a:solidFill>
              </a:rPr>
              <a:t>Transferring existing data from old systems to the new SRMS can be complex and time-consuming, with potential risks of data loss or corruption.</a:t>
            </a:r>
            <a:endParaRPr sz="1700">
              <a:solidFill>
                <a:schemeClr val="dk1"/>
              </a:solidFill>
            </a:endParaRPr>
          </a:p>
          <a:p>
            <a:pPr marL="0" lvl="0" indent="0" algn="l" rtl="0">
              <a:spcBef>
                <a:spcPts val="1200"/>
              </a:spcBef>
              <a:spcAft>
                <a:spcPts val="0"/>
              </a:spcAft>
              <a:buNone/>
            </a:pP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1"/>
          <p:cNvSpPr txBox="1"/>
          <p:nvPr/>
        </p:nvSpPr>
        <p:spPr>
          <a:xfrm>
            <a:off x="2557050" y="2645225"/>
            <a:ext cx="6613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04" name="Google Shape;104;p21"/>
          <p:cNvSpPr txBox="1"/>
          <p:nvPr/>
        </p:nvSpPr>
        <p:spPr>
          <a:xfrm>
            <a:off x="676000" y="73475"/>
            <a:ext cx="8394600" cy="40935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200"/>
              </a:spcBef>
              <a:spcAft>
                <a:spcPts val="0"/>
              </a:spcAft>
              <a:buNone/>
            </a:pPr>
            <a:r>
              <a:rPr lang="en-GB" sz="1700" b="1">
                <a:solidFill>
                  <a:schemeClr val="dk1"/>
                </a:solidFill>
              </a:rPr>
              <a:t>5.</a:t>
            </a:r>
            <a:r>
              <a:rPr lang="en-GB" sz="1700" b="1">
                <a:solidFill>
                  <a:schemeClr val="dk1"/>
                </a:solidFill>
              </a:rPr>
              <a:t>Internet Dependency</a:t>
            </a:r>
            <a:r>
              <a:rPr lang="en-GB" sz="1700">
                <a:solidFill>
                  <a:schemeClr val="dk1"/>
                </a:solidFill>
              </a:rPr>
              <a:t>:</a:t>
            </a:r>
            <a:endParaRPr sz="1700">
              <a:solidFill>
                <a:schemeClr val="dk1"/>
              </a:solidFill>
            </a:endParaRPr>
          </a:p>
          <a:p>
            <a:pPr marL="914400" lvl="1" indent="-336550" algn="l" rtl="0">
              <a:lnSpc>
                <a:spcPct val="115000"/>
              </a:lnSpc>
              <a:spcBef>
                <a:spcPts val="1200"/>
              </a:spcBef>
              <a:spcAft>
                <a:spcPts val="0"/>
              </a:spcAft>
              <a:buClr>
                <a:schemeClr val="dk1"/>
              </a:buClr>
              <a:buSzPts val="1700"/>
              <a:buChar char="○"/>
            </a:pPr>
            <a:r>
              <a:rPr lang="en-GB" sz="1700">
                <a:solidFill>
                  <a:schemeClr val="dk1"/>
                </a:solidFill>
              </a:rPr>
              <a:t>As a web-based application, the system requires reliable internet access, which could be an issue in areas with poor connectivity.</a:t>
            </a:r>
            <a:endParaRPr sz="1700">
              <a:solidFill>
                <a:schemeClr val="dk1"/>
              </a:solidFill>
            </a:endParaRPr>
          </a:p>
          <a:p>
            <a:pPr marL="457200" lvl="0" indent="0" algn="l" rtl="0">
              <a:lnSpc>
                <a:spcPct val="115000"/>
              </a:lnSpc>
              <a:spcBef>
                <a:spcPts val="1200"/>
              </a:spcBef>
              <a:spcAft>
                <a:spcPts val="0"/>
              </a:spcAft>
              <a:buNone/>
            </a:pPr>
            <a:r>
              <a:rPr lang="en-GB" sz="1700" b="1">
                <a:solidFill>
                  <a:schemeClr val="dk1"/>
                </a:solidFill>
              </a:rPr>
              <a:t>6.Potential for System Downtime</a:t>
            </a:r>
            <a:r>
              <a:rPr lang="en-GB" sz="1700">
                <a:solidFill>
                  <a:schemeClr val="dk1"/>
                </a:solidFill>
              </a:rPr>
              <a:t>:</a:t>
            </a:r>
            <a:endParaRPr sz="1700">
              <a:solidFill>
                <a:schemeClr val="dk1"/>
              </a:solidFill>
            </a:endParaRPr>
          </a:p>
          <a:p>
            <a:pPr marL="914400" lvl="1" indent="-336550" algn="l" rtl="0">
              <a:lnSpc>
                <a:spcPct val="115000"/>
              </a:lnSpc>
              <a:spcBef>
                <a:spcPts val="1200"/>
              </a:spcBef>
              <a:spcAft>
                <a:spcPts val="0"/>
              </a:spcAft>
              <a:buClr>
                <a:schemeClr val="dk1"/>
              </a:buClr>
              <a:buSzPts val="1700"/>
              <a:buChar char="○"/>
            </a:pPr>
            <a:r>
              <a:rPr lang="en-GB" sz="1700">
                <a:solidFill>
                  <a:schemeClr val="dk1"/>
                </a:solidFill>
              </a:rPr>
              <a:t>Like any digital system, there is a risk of technical failures or downtime, which could disrupt access to student results temporarily.</a:t>
            </a:r>
            <a:endParaRPr sz="1700">
              <a:solidFill>
                <a:schemeClr val="dk1"/>
              </a:solidFill>
            </a:endParaRPr>
          </a:p>
          <a:p>
            <a:pPr marL="457200" lvl="0" indent="0" algn="l" rtl="0">
              <a:lnSpc>
                <a:spcPct val="115000"/>
              </a:lnSpc>
              <a:spcBef>
                <a:spcPts val="1200"/>
              </a:spcBef>
              <a:spcAft>
                <a:spcPts val="0"/>
              </a:spcAft>
              <a:buNone/>
            </a:pPr>
            <a:r>
              <a:rPr lang="en-GB" sz="1700" b="1">
                <a:solidFill>
                  <a:schemeClr val="dk1"/>
                </a:solidFill>
              </a:rPr>
              <a:t>7.Security Risks</a:t>
            </a:r>
            <a:r>
              <a:rPr lang="en-GB" sz="1700">
                <a:solidFill>
                  <a:schemeClr val="dk1"/>
                </a:solidFill>
              </a:rPr>
              <a:t>:</a:t>
            </a:r>
            <a:endParaRPr sz="1700">
              <a:solidFill>
                <a:schemeClr val="dk1"/>
              </a:solidFill>
            </a:endParaRPr>
          </a:p>
          <a:p>
            <a:pPr marL="914400" lvl="1" indent="-336550" algn="l" rtl="0">
              <a:lnSpc>
                <a:spcPct val="115000"/>
              </a:lnSpc>
              <a:spcBef>
                <a:spcPts val="1200"/>
              </a:spcBef>
              <a:spcAft>
                <a:spcPts val="0"/>
              </a:spcAft>
              <a:buClr>
                <a:schemeClr val="dk1"/>
              </a:buClr>
              <a:buSzPts val="1700"/>
              <a:buChar char="○"/>
            </a:pPr>
            <a:r>
              <a:rPr lang="en-GB" sz="1700">
                <a:solidFill>
                  <a:schemeClr val="dk1"/>
                </a:solidFill>
              </a:rPr>
              <a:t>Despite strong security measures, the system could still be vulnerable to cyberattacks, requiring constant vigilance and updates to security protocols.</a:t>
            </a:r>
            <a:endParaRPr sz="1700">
              <a:solidFill>
                <a:schemeClr val="dk1"/>
              </a:solidFill>
            </a:endParaRPr>
          </a:p>
          <a:p>
            <a:pPr marL="0" lvl="0" indent="0" algn="l" rtl="0">
              <a:spcBef>
                <a:spcPts val="1200"/>
              </a:spcBef>
              <a:spcAft>
                <a:spcPts val="0"/>
              </a:spcAft>
              <a:buNone/>
            </a:pPr>
            <a:endParaRPr sz="1800">
              <a:solidFill>
                <a:schemeClr val="dk2"/>
              </a:solidFill>
            </a:endParaRPr>
          </a:p>
        </p:txBody>
      </p:sp>
    </p:spTree>
  </p:cSld>
  <p:clrMapOvr>
    <a:masterClrMapping/>
  </p:clrMapOvr>
</p:sld>
</file>

<file path=ppt/tags/tag1.xml><?xml version="1.0" encoding="utf-8"?>
<p:tagLst xmlns:p="http://schemas.openxmlformats.org/presentationml/2006/main">
  <p:tag name="TABLE_ENDDRAG_ORIGIN_RECT" val="628*295"/>
  <p:tag name="TABLE_ENDDRAG_RECT" val="54*21*628*295"/>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16860</Words>
  <Application>WPS Presentation</Application>
  <PresentationFormat/>
  <Paragraphs>370</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Arial</vt:lpstr>
      <vt:lpstr>SimSun</vt:lpstr>
      <vt:lpstr>Wingdings</vt:lpstr>
      <vt:lpstr>Arial</vt:lpstr>
      <vt:lpstr>Times New Roman</vt:lpstr>
      <vt:lpstr>Microsoft YaHei</vt:lpstr>
      <vt:lpstr>Arial Unicode MS</vt:lpstr>
      <vt:lpstr>Times New Roman</vt:lpstr>
      <vt:lpstr>Verdana</vt:lpstr>
      <vt:lpstr>Simple Light</vt:lpstr>
      <vt:lpstr>Student Result Management System</vt:lpstr>
      <vt:lpstr>INTRODUCTION</vt:lpstr>
      <vt:lpstr>EXISTING SYSTEM </vt:lpstr>
      <vt:lpstr>ADVANTAGES AND DISADVANTAGES</vt:lpstr>
      <vt:lpstr>PROPOSED SYSTEM </vt:lpstr>
      <vt:lpstr>ADVANTAGES OF PROPOSED SYSTEM</vt:lpstr>
      <vt:lpstr>The system is designed to grow with the institution, easily handling increases in student numbers and academic programs without significant changes..</vt:lpstr>
      <vt:lpstr>DISADVANTAGES OF PROPOSED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Result Management System</dc:title>
  <dc:creator/>
  <cp:lastModifiedBy>MADHUMITHA G 221801030</cp:lastModifiedBy>
  <cp:revision>4</cp:revision>
  <dcterms:created xsi:type="dcterms:W3CDTF">2024-11-04T18:07:00Z</dcterms:created>
  <dcterms:modified xsi:type="dcterms:W3CDTF">2024-11-11T18:21:22Z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99653EE1C7EE410F89AF110E628F7114_12</vt:lpwstr>
  </property>
  <property fmtid="{D5CDD505-2E9C-101B-9397-08002B2CF9AE}" pid="3" name="KSOProductBuildVer">
    <vt:lpwstr>1033-12.2.0.17562</vt:lpwstr>
  </property>
</Properties>
</file>