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5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6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7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8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9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0.xml" ContentType="application/vnd.openxmlformats-officedocument.presentationml.notesSlide+xml"/>
  <Override PartName="/ppt/tags/tag15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4" r:id="rId2"/>
  </p:sldMasterIdLst>
  <p:notesMasterIdLst>
    <p:notesMasterId r:id="rId19"/>
  </p:notesMasterIdLst>
  <p:sldIdLst>
    <p:sldId id="4931" r:id="rId3"/>
    <p:sldId id="4930" r:id="rId4"/>
    <p:sldId id="259" r:id="rId5"/>
    <p:sldId id="4954" r:id="rId6"/>
    <p:sldId id="4956" r:id="rId7"/>
    <p:sldId id="4933" r:id="rId8"/>
    <p:sldId id="4929" r:id="rId9"/>
    <p:sldId id="4957" r:id="rId10"/>
    <p:sldId id="4961" r:id="rId11"/>
    <p:sldId id="4958" r:id="rId12"/>
    <p:sldId id="4934" r:id="rId13"/>
    <p:sldId id="4960" r:id="rId14"/>
    <p:sldId id="4959" r:id="rId15"/>
    <p:sldId id="4935" r:id="rId16"/>
    <p:sldId id="4808" r:id="rId17"/>
    <p:sldId id="4932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1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9769" autoAdjust="0"/>
  </p:normalViewPr>
  <p:slideViewPr>
    <p:cSldViewPr snapToGrid="0" showGuides="1">
      <p:cViewPr varScale="1">
        <p:scale>
          <a:sx n="99" d="100"/>
          <a:sy n="99" d="100"/>
        </p:scale>
        <p:origin x="90" y="396"/>
      </p:cViewPr>
      <p:guideLst>
        <p:guide orient="horz" pos="1811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25DE-C291-E642-A0C8-2328D4E61101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54F12-6848-1940-BA96-31E2D8475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016975-1D4D-491B-8EC5-CCC6AF49DF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016975-1D4D-491B-8EC5-CCC6AF49DF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016975-1D4D-491B-8EC5-CCC6AF49DF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016975-1D4D-491B-8EC5-CCC6AF49DF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016975-1D4D-491B-8EC5-CCC6AF49DF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CB7435-BF1A-4315-8545-5359AA5D56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EBA9-62E4-46B1-8271-E9FE7C2B0D2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016975-1D4D-491B-8EC5-CCC6AF49DF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714637" y="0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2024/10/8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2024/10/8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notesSlide" Target="../notesSlides/notesSlide7.xml"/><Relationship Id="rId2" Type="http://schemas.openxmlformats.org/officeDocument/2006/relationships/tags" Target="../tags/tag92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3" Type="http://schemas.openxmlformats.org/officeDocument/2006/relationships/tags" Target="../tags/tag111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tags" Target="../tags/tag128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10" Type="http://schemas.openxmlformats.org/officeDocument/2006/relationships/tags" Target="../tags/tag118.xml"/><Relationship Id="rId19" Type="http://schemas.openxmlformats.org/officeDocument/2006/relationships/tags" Target="../tags/tag127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18" Type="http://schemas.openxmlformats.org/officeDocument/2006/relationships/tags" Target="../tags/tag146.xml"/><Relationship Id="rId3" Type="http://schemas.openxmlformats.org/officeDocument/2006/relationships/tags" Target="../tags/tag131.xml"/><Relationship Id="rId21" Type="http://schemas.openxmlformats.org/officeDocument/2006/relationships/tags" Target="../tags/tag149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tags" Target="../tags/tag145.xml"/><Relationship Id="rId25" Type="http://schemas.openxmlformats.org/officeDocument/2006/relationships/notesSlide" Target="../notesSlides/notesSlide9.xml"/><Relationship Id="rId2" Type="http://schemas.openxmlformats.org/officeDocument/2006/relationships/tags" Target="../tags/tag130.xml"/><Relationship Id="rId16" Type="http://schemas.openxmlformats.org/officeDocument/2006/relationships/tags" Target="../tags/tag144.xml"/><Relationship Id="rId20" Type="http://schemas.openxmlformats.org/officeDocument/2006/relationships/tags" Target="../tags/tag148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133.xml"/><Relationship Id="rId15" Type="http://schemas.openxmlformats.org/officeDocument/2006/relationships/tags" Target="../tags/tag143.xml"/><Relationship Id="rId23" Type="http://schemas.openxmlformats.org/officeDocument/2006/relationships/tags" Target="../tags/tag151.xml"/><Relationship Id="rId10" Type="http://schemas.openxmlformats.org/officeDocument/2006/relationships/tags" Target="../tags/tag138.xml"/><Relationship Id="rId19" Type="http://schemas.openxmlformats.org/officeDocument/2006/relationships/tags" Target="../tags/tag147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tags" Target="../tags/tag142.xml"/><Relationship Id="rId22" Type="http://schemas.openxmlformats.org/officeDocument/2006/relationships/tags" Target="../tags/tag1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1.webp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26" Type="http://schemas.openxmlformats.org/officeDocument/2006/relationships/tags" Target="../tags/tag84.xml"/><Relationship Id="rId3" Type="http://schemas.openxmlformats.org/officeDocument/2006/relationships/tags" Target="../tags/tag61.xml"/><Relationship Id="rId21" Type="http://schemas.openxmlformats.org/officeDocument/2006/relationships/tags" Target="../tags/tag79.xml"/><Relationship Id="rId34" Type="http://schemas.openxmlformats.org/officeDocument/2006/relationships/notesSlide" Target="../notesSlides/notesSlide6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tags" Target="../tags/tag83.xml"/><Relationship Id="rId3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29" Type="http://schemas.openxmlformats.org/officeDocument/2006/relationships/tags" Target="../tags/tag87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tags" Target="../tags/tag82.xml"/><Relationship Id="rId32" Type="http://schemas.openxmlformats.org/officeDocument/2006/relationships/tags" Target="../tags/tag90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28" Type="http://schemas.openxmlformats.org/officeDocument/2006/relationships/tags" Target="../tags/tag86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31" Type="http://schemas.openxmlformats.org/officeDocument/2006/relationships/tags" Target="../tags/tag89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Relationship Id="rId27" Type="http://schemas.openxmlformats.org/officeDocument/2006/relationships/tags" Target="../tags/tag85.xml"/><Relationship Id="rId30" Type="http://schemas.openxmlformats.org/officeDocument/2006/relationships/tags" Target="../tags/tag88.xml"/><Relationship Id="rId8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任意形状 122"/>
          <p:cNvSpPr/>
          <p:nvPr/>
        </p:nvSpPr>
        <p:spPr>
          <a:xfrm rot="10800000" flipH="1" flipV="1">
            <a:off x="-58646" y="4242146"/>
            <a:ext cx="12250647" cy="1205376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  <a:gd name="connsiteX0-1" fmla="*/ 0 w 12192000"/>
              <a:gd name="connsiteY0-2" fmla="*/ 2480133 h 2601696"/>
              <a:gd name="connsiteX1-3" fmla="*/ 0 w 12192000"/>
              <a:gd name="connsiteY1-4" fmla="*/ 8246 h 2601696"/>
              <a:gd name="connsiteX2-5" fmla="*/ 183354 w 12192000"/>
              <a:gd name="connsiteY2-6" fmla="*/ 1221 h 2601696"/>
              <a:gd name="connsiteX3-7" fmla="*/ 382658 w 12192000"/>
              <a:gd name="connsiteY3-8" fmla="*/ 659 h 2601696"/>
              <a:gd name="connsiteX4-9" fmla="*/ 1198697 w 12192000"/>
              <a:gd name="connsiteY4-10" fmla="*/ 81296 h 2601696"/>
              <a:gd name="connsiteX5-11" fmla="*/ 4728467 w 12192000"/>
              <a:gd name="connsiteY5-12" fmla="*/ 1573559 h 2601696"/>
              <a:gd name="connsiteX6-13" fmla="*/ 8314714 w 12192000"/>
              <a:gd name="connsiteY6-14" fmla="*/ 1096863 h 2601696"/>
              <a:gd name="connsiteX7-15" fmla="*/ 10997340 w 12192000"/>
              <a:gd name="connsiteY7-16" fmla="*/ 1469929 h 2601696"/>
              <a:gd name="connsiteX8-17" fmla="*/ 12068626 w 12192000"/>
              <a:gd name="connsiteY8-18" fmla="*/ 1210856 h 2601696"/>
              <a:gd name="connsiteX9-19" fmla="*/ 12192000 w 12192000"/>
              <a:gd name="connsiteY9-20" fmla="*/ 1166071 h 2601696"/>
              <a:gd name="connsiteX10-21" fmla="*/ 12192000 w 12192000"/>
              <a:gd name="connsiteY10-22" fmla="*/ 2480133 h 2601696"/>
              <a:gd name="connsiteX11-23" fmla="*/ 91002 w 12192000"/>
              <a:gd name="connsiteY11-24" fmla="*/ 2601696 h 2601696"/>
              <a:gd name="connsiteX0-25" fmla="*/ 0 w 12192000"/>
              <a:gd name="connsiteY0-26" fmla="*/ 2480133 h 3296342"/>
              <a:gd name="connsiteX1-27" fmla="*/ 0 w 12192000"/>
              <a:gd name="connsiteY1-28" fmla="*/ 8246 h 3296342"/>
              <a:gd name="connsiteX2-29" fmla="*/ 183354 w 12192000"/>
              <a:gd name="connsiteY2-30" fmla="*/ 1221 h 3296342"/>
              <a:gd name="connsiteX3-31" fmla="*/ 382658 w 12192000"/>
              <a:gd name="connsiteY3-32" fmla="*/ 659 h 3296342"/>
              <a:gd name="connsiteX4-33" fmla="*/ 1198697 w 12192000"/>
              <a:gd name="connsiteY4-34" fmla="*/ 81296 h 3296342"/>
              <a:gd name="connsiteX5-35" fmla="*/ 4728467 w 12192000"/>
              <a:gd name="connsiteY5-36" fmla="*/ 1573559 h 3296342"/>
              <a:gd name="connsiteX6-37" fmla="*/ 8314714 w 12192000"/>
              <a:gd name="connsiteY6-38" fmla="*/ 1096863 h 3296342"/>
              <a:gd name="connsiteX7-39" fmla="*/ 10997340 w 12192000"/>
              <a:gd name="connsiteY7-40" fmla="*/ 1469929 h 3296342"/>
              <a:gd name="connsiteX8-41" fmla="*/ 12068626 w 12192000"/>
              <a:gd name="connsiteY8-42" fmla="*/ 1210856 h 3296342"/>
              <a:gd name="connsiteX9-43" fmla="*/ 12192000 w 12192000"/>
              <a:gd name="connsiteY9-44" fmla="*/ 1166071 h 3296342"/>
              <a:gd name="connsiteX10-45" fmla="*/ 12192000 w 12192000"/>
              <a:gd name="connsiteY10-46" fmla="*/ 2480133 h 3296342"/>
              <a:gd name="connsiteX11-47" fmla="*/ 10829269 w 12192000"/>
              <a:gd name="connsiteY11-48" fmla="*/ 3296342 h 3296342"/>
              <a:gd name="connsiteX0-49" fmla="*/ 0 w 12192000"/>
              <a:gd name="connsiteY0-50" fmla="*/ 2480133 h 2480133"/>
              <a:gd name="connsiteX1-51" fmla="*/ 0 w 12192000"/>
              <a:gd name="connsiteY1-52" fmla="*/ 8246 h 2480133"/>
              <a:gd name="connsiteX2-53" fmla="*/ 183354 w 12192000"/>
              <a:gd name="connsiteY2-54" fmla="*/ 1221 h 2480133"/>
              <a:gd name="connsiteX3-55" fmla="*/ 382658 w 12192000"/>
              <a:gd name="connsiteY3-56" fmla="*/ 659 h 2480133"/>
              <a:gd name="connsiteX4-57" fmla="*/ 1198697 w 12192000"/>
              <a:gd name="connsiteY4-58" fmla="*/ 81296 h 2480133"/>
              <a:gd name="connsiteX5-59" fmla="*/ 4728467 w 12192000"/>
              <a:gd name="connsiteY5-60" fmla="*/ 1573559 h 2480133"/>
              <a:gd name="connsiteX6-61" fmla="*/ 8314714 w 12192000"/>
              <a:gd name="connsiteY6-62" fmla="*/ 1096863 h 2480133"/>
              <a:gd name="connsiteX7-63" fmla="*/ 10997340 w 12192000"/>
              <a:gd name="connsiteY7-64" fmla="*/ 1469929 h 2480133"/>
              <a:gd name="connsiteX8-65" fmla="*/ 12068626 w 12192000"/>
              <a:gd name="connsiteY8-66" fmla="*/ 1210856 h 2480133"/>
              <a:gd name="connsiteX9-67" fmla="*/ 12192000 w 12192000"/>
              <a:gd name="connsiteY9-68" fmla="*/ 1166071 h 2480133"/>
              <a:gd name="connsiteX10-69" fmla="*/ 12192000 w 12192000"/>
              <a:gd name="connsiteY10-70" fmla="*/ 2480133 h 2480133"/>
              <a:gd name="connsiteX0-71" fmla="*/ 0 w 12192000"/>
              <a:gd name="connsiteY0-72" fmla="*/ 2480133 h 2480133"/>
              <a:gd name="connsiteX1-73" fmla="*/ 0 w 12192000"/>
              <a:gd name="connsiteY1-74" fmla="*/ 8246 h 2480133"/>
              <a:gd name="connsiteX2-75" fmla="*/ 183354 w 12192000"/>
              <a:gd name="connsiteY2-76" fmla="*/ 1221 h 2480133"/>
              <a:gd name="connsiteX3-77" fmla="*/ 382658 w 12192000"/>
              <a:gd name="connsiteY3-78" fmla="*/ 659 h 2480133"/>
              <a:gd name="connsiteX4-79" fmla="*/ 1198697 w 12192000"/>
              <a:gd name="connsiteY4-80" fmla="*/ 81296 h 2480133"/>
              <a:gd name="connsiteX5-81" fmla="*/ 4728467 w 12192000"/>
              <a:gd name="connsiteY5-82" fmla="*/ 1573559 h 2480133"/>
              <a:gd name="connsiteX6-83" fmla="*/ 8314714 w 12192000"/>
              <a:gd name="connsiteY6-84" fmla="*/ 1096863 h 2480133"/>
              <a:gd name="connsiteX7-85" fmla="*/ 10997340 w 12192000"/>
              <a:gd name="connsiteY7-86" fmla="*/ 1469929 h 2480133"/>
              <a:gd name="connsiteX8-87" fmla="*/ 12068626 w 12192000"/>
              <a:gd name="connsiteY8-88" fmla="*/ 1210856 h 2480133"/>
              <a:gd name="connsiteX9-89" fmla="*/ 12192000 w 12192000"/>
              <a:gd name="connsiteY9-90" fmla="*/ 1166071 h 2480133"/>
              <a:gd name="connsiteX0-91" fmla="*/ 0 w 12192000"/>
              <a:gd name="connsiteY0-92" fmla="*/ 8246 h 1602461"/>
              <a:gd name="connsiteX1-93" fmla="*/ 183354 w 12192000"/>
              <a:gd name="connsiteY1-94" fmla="*/ 1221 h 1602461"/>
              <a:gd name="connsiteX2-95" fmla="*/ 382658 w 12192000"/>
              <a:gd name="connsiteY2-96" fmla="*/ 659 h 1602461"/>
              <a:gd name="connsiteX3-97" fmla="*/ 1198697 w 12192000"/>
              <a:gd name="connsiteY3-98" fmla="*/ 81296 h 1602461"/>
              <a:gd name="connsiteX4-99" fmla="*/ 4728467 w 12192000"/>
              <a:gd name="connsiteY4-100" fmla="*/ 1573559 h 1602461"/>
              <a:gd name="connsiteX5-101" fmla="*/ 8314714 w 12192000"/>
              <a:gd name="connsiteY5-102" fmla="*/ 1096863 h 1602461"/>
              <a:gd name="connsiteX6-103" fmla="*/ 10997340 w 12192000"/>
              <a:gd name="connsiteY6-104" fmla="*/ 1469929 h 1602461"/>
              <a:gd name="connsiteX7-105" fmla="*/ 12068626 w 12192000"/>
              <a:gd name="connsiteY7-106" fmla="*/ 1210856 h 1602461"/>
              <a:gd name="connsiteX8-107" fmla="*/ 12192000 w 12192000"/>
              <a:gd name="connsiteY8-108" fmla="*/ 1166071 h 16024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1602461">
                <a:moveTo>
                  <a:pt x="0" y="8246"/>
                </a:move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25221" y="1661087"/>
            <a:ext cx="553500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3600" spc="300" dirty="0">
                <a:solidFill>
                  <a:schemeClr val="tx1">
                    <a:alpha val="4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WORK SUMMARY </a:t>
            </a:r>
            <a:endParaRPr lang="zh-CN" altLang="en-US" sz="3600" spc="300" dirty="0">
              <a:solidFill>
                <a:schemeClr val="tx1">
                  <a:alpha val="45000"/>
                </a:schemeClr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072941" y="659507"/>
            <a:ext cx="597017" cy="1107996"/>
            <a:chOff x="7704258" y="1300709"/>
            <a:chExt cx="725619" cy="1346667"/>
          </a:xfrm>
        </p:grpSpPr>
        <p:grpSp>
          <p:nvGrpSpPr>
            <p:cNvPr id="39" name="组合 38"/>
            <p:cNvGrpSpPr/>
            <p:nvPr/>
          </p:nvGrpSpPr>
          <p:grpSpPr>
            <a:xfrm flipH="1">
              <a:off x="7704258" y="1300709"/>
              <a:ext cx="292598" cy="1346667"/>
              <a:chOff x="1724433" y="1612606"/>
              <a:chExt cx="241950" cy="1113561"/>
            </a:xfrm>
            <a:solidFill>
              <a:schemeClr val="accent2"/>
            </a:solidFill>
          </p:grpSpPr>
          <p:grpSp>
            <p:nvGrpSpPr>
              <p:cNvPr id="40" name="组合 39"/>
              <p:cNvGrpSpPr/>
              <p:nvPr/>
            </p:nvGrpSpPr>
            <p:grpSpPr>
              <a:xfrm>
                <a:off x="1898681" y="1612606"/>
                <a:ext cx="67702" cy="1113561"/>
                <a:chOff x="2041334" y="1597820"/>
                <a:chExt cx="67702" cy="1113561"/>
              </a:xfrm>
              <a:grpFill/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2041334" y="159782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2041334" y="174722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2041334" y="1896636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041334" y="2046044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2041334" y="2195452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041334" y="234486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2041334" y="249426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2041334" y="2643679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1724433" y="1612606"/>
                <a:ext cx="67702" cy="1113561"/>
                <a:chOff x="2041334" y="1597820"/>
                <a:chExt cx="67702" cy="1113561"/>
              </a:xfrm>
              <a:grpFill/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2041334" y="159782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041334" y="174722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2041334" y="1896636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041334" y="2046044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041334" y="2195452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041334" y="234486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2041334" y="249426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2041334" y="2643679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</p:grpSp>
        </p:grpSp>
        <p:grpSp>
          <p:nvGrpSpPr>
            <p:cNvPr id="59" name="组合 58"/>
            <p:cNvGrpSpPr/>
            <p:nvPr/>
          </p:nvGrpSpPr>
          <p:grpSpPr>
            <a:xfrm flipH="1">
              <a:off x="8137279" y="1300709"/>
              <a:ext cx="292598" cy="1346667"/>
              <a:chOff x="1724433" y="1612606"/>
              <a:chExt cx="241950" cy="1113561"/>
            </a:xfrm>
            <a:solidFill>
              <a:schemeClr val="accent2"/>
            </a:solidFill>
          </p:grpSpPr>
          <p:grpSp>
            <p:nvGrpSpPr>
              <p:cNvPr id="60" name="组合 59"/>
              <p:cNvGrpSpPr/>
              <p:nvPr/>
            </p:nvGrpSpPr>
            <p:grpSpPr>
              <a:xfrm>
                <a:off x="1898681" y="1612606"/>
                <a:ext cx="67702" cy="1113561"/>
                <a:chOff x="2041334" y="1597820"/>
                <a:chExt cx="67702" cy="1113561"/>
              </a:xfrm>
              <a:grpFill/>
            </p:grpSpPr>
            <p:sp>
              <p:nvSpPr>
                <p:cNvPr id="70" name="椭圆 69"/>
                <p:cNvSpPr/>
                <p:nvPr/>
              </p:nvSpPr>
              <p:spPr>
                <a:xfrm>
                  <a:off x="2041334" y="159782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2041334" y="174722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2041334" y="1896636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2041334" y="2046044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2041334" y="2195452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2041334" y="234486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2041334" y="249426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2041334" y="2643679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1724433" y="1612606"/>
                <a:ext cx="67702" cy="1113561"/>
                <a:chOff x="2041334" y="1597820"/>
                <a:chExt cx="67702" cy="1113561"/>
              </a:xfrm>
              <a:grpFill/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2041334" y="159782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2041334" y="174722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2041334" y="1896636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2041334" y="2046044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2041334" y="2195452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2041334" y="234486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2041334" y="249426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2041334" y="2643679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107" name="任意形状 106"/>
          <p:cNvSpPr/>
          <p:nvPr/>
        </p:nvSpPr>
        <p:spPr>
          <a:xfrm>
            <a:off x="-1935738" y="4515204"/>
            <a:ext cx="56475" cy="41453"/>
          </a:xfrm>
          <a:custGeom>
            <a:avLst/>
            <a:gdLst>
              <a:gd name="connsiteX0" fmla="*/ 56475 w 56475"/>
              <a:gd name="connsiteY0" fmla="*/ 0 h 41453"/>
              <a:gd name="connsiteX1" fmla="*/ 14665 w 56475"/>
              <a:gd name="connsiteY1" fmla="*/ 38184 h 41453"/>
              <a:gd name="connsiteX2" fmla="*/ 0 w 56475"/>
              <a:gd name="connsiteY2" fmla="*/ 41453 h 41453"/>
              <a:gd name="connsiteX3" fmla="*/ 56475 w 56475"/>
              <a:gd name="connsiteY3" fmla="*/ 0 h 4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75" h="41453">
                <a:moveTo>
                  <a:pt x="56475" y="0"/>
                </a:moveTo>
                <a:lnTo>
                  <a:pt x="14665" y="38184"/>
                </a:lnTo>
                <a:lnTo>
                  <a:pt x="0" y="41453"/>
                </a:lnTo>
                <a:lnTo>
                  <a:pt x="5647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6" name="任意形状 115"/>
          <p:cNvSpPr/>
          <p:nvPr/>
        </p:nvSpPr>
        <p:spPr>
          <a:xfrm>
            <a:off x="-29324" y="4532560"/>
            <a:ext cx="12250647" cy="1865564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480133">
                <a:moveTo>
                  <a:pt x="382658" y="659"/>
                </a:move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  <a:lnTo>
                  <a:pt x="12192000" y="2480133"/>
                </a:lnTo>
                <a:lnTo>
                  <a:pt x="0" y="2480133"/>
                </a:lnTo>
                <a:lnTo>
                  <a:pt x="0" y="8246"/>
                </a:ln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lose/>
              </a:path>
            </a:pathLst>
          </a:custGeom>
          <a:gradFill flip="none" rotWithShape="1">
            <a:gsLst>
              <a:gs pos="97000">
                <a:schemeClr val="accent4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17" name="任意形状 116"/>
          <p:cNvSpPr/>
          <p:nvPr/>
        </p:nvSpPr>
        <p:spPr>
          <a:xfrm flipH="1">
            <a:off x="-29324" y="5003914"/>
            <a:ext cx="12250647" cy="1904687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480133">
                <a:moveTo>
                  <a:pt x="382658" y="659"/>
                </a:move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  <a:lnTo>
                  <a:pt x="12192000" y="2480133"/>
                </a:lnTo>
                <a:lnTo>
                  <a:pt x="0" y="2480133"/>
                </a:lnTo>
                <a:lnTo>
                  <a:pt x="0" y="8246"/>
                </a:ln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255107" y="3454008"/>
            <a:ext cx="7623140" cy="783416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4240" y="2351405"/>
            <a:ext cx="10409555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u="none" strike="noStrike" kern="1200" cap="none" spc="600" normalizeH="0" baseline="0" noProof="0" dirty="0">
                <a:ln>
                  <a:noFill/>
                </a:ln>
                <a:solidFill>
                  <a:srgbClr val="0162C0"/>
                </a:solidFill>
                <a:effectLst/>
                <a:uLnTx/>
                <a:uFillTx/>
                <a:latin typeface="思源宋体 CN Heavy" pitchFamily="18" charset="-122"/>
                <a:ea typeface="思源宋体 CN Heavy" pitchFamily="18" charset="-122"/>
                <a:cs typeface="+mn-ea"/>
                <a:sym typeface="Arial" panose="020B0604020202020204"/>
              </a:rPr>
              <a:t>ORB-SLAM3</a:t>
            </a:r>
            <a:r>
              <a:rPr kumimoji="0" lang="zh-CN" altLang="en-US" sz="8000" b="1" u="none" strike="noStrike" kern="1200" cap="none" spc="600" normalizeH="0" baseline="0" noProof="0" dirty="0">
                <a:ln>
                  <a:noFill/>
                </a:ln>
                <a:solidFill>
                  <a:srgbClr val="0162C0"/>
                </a:solidFill>
                <a:effectLst/>
                <a:uLnTx/>
                <a:uFillTx/>
                <a:latin typeface="思源宋体 CN Heavy" pitchFamily="18" charset="-122"/>
                <a:ea typeface="思源宋体 CN Heavy" pitchFamily="18" charset="-122"/>
                <a:cs typeface="+mn-ea"/>
                <a:sym typeface="Arial" panose="020B0604020202020204"/>
              </a:rPr>
              <a:t>汇报</a:t>
            </a:r>
          </a:p>
        </p:txBody>
      </p:sp>
      <p:grpSp>
        <p:nvGrpSpPr>
          <p:cNvPr id="125" name="组合 124"/>
          <p:cNvGrpSpPr/>
          <p:nvPr/>
        </p:nvGrpSpPr>
        <p:grpSpPr>
          <a:xfrm>
            <a:off x="4947049" y="4053644"/>
            <a:ext cx="2291507" cy="380675"/>
            <a:chOff x="4962158" y="4339953"/>
            <a:chExt cx="2291507" cy="380675"/>
          </a:xfrm>
        </p:grpSpPr>
        <p:sp>
          <p:nvSpPr>
            <p:cNvPr id="119" name="圆角矩形 118"/>
            <p:cNvSpPr/>
            <p:nvPr/>
          </p:nvSpPr>
          <p:spPr>
            <a:xfrm>
              <a:off x="4962158" y="4339953"/>
              <a:ext cx="2291507" cy="38067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5261783" y="4361313"/>
              <a:ext cx="1668432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宁智伟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215" y="224790"/>
            <a:ext cx="10968990" cy="631190"/>
          </a:xfrm>
        </p:spPr>
        <p:txBody>
          <a:bodyPr wrap="square">
            <a:normAutofit fontScale="90000"/>
          </a:bodyPr>
          <a:lstStyle/>
          <a:p>
            <a:r>
              <a:rPr lang="en-US" altLang="zh-CN" dirty="0"/>
              <a:t>IMU</a:t>
            </a:r>
            <a:r>
              <a:rPr lang="zh-CN" altLang="en-US" dirty="0"/>
              <a:t>（惯性测量单元）辅助位姿计算</a:t>
            </a:r>
            <a:endParaRPr lang="en-US" altLang="zh-CN" dirty="0"/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941833" y="1789457"/>
            <a:ext cx="4954290" cy="1229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77497" tIns="151893" rIns="200910" bIns="151893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PreintegrateIMU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IMU预积分</a:t>
            </a: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666414" y="1789457"/>
            <a:ext cx="175895" cy="12292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>
            <p:custDataLst>
              <p:tags r:id="rId5"/>
            </p:custDataLst>
          </p:nvPr>
        </p:nvSpPr>
        <p:spPr>
          <a:xfrm>
            <a:off x="941833" y="3248516"/>
            <a:ext cx="4954290" cy="122920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77497" tIns="151893" rIns="200910" bIns="151893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TrackWithMotionModel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恒速模型跟踪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666414" y="3248516"/>
            <a:ext cx="175895" cy="12292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941833" y="4707575"/>
            <a:ext cx="4954290" cy="1229200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77497" tIns="151893" rIns="200910" bIns="151893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TrackLocalMap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局部地图跟踪</a:t>
            </a: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666414" y="4707575"/>
            <a:ext cx="175895" cy="12292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矩形 49"/>
          <p:cNvSpPr/>
          <p:nvPr>
            <p:custDataLst>
              <p:tags r:id="rId9"/>
            </p:custDataLst>
          </p:nvPr>
        </p:nvSpPr>
        <p:spPr>
          <a:xfrm>
            <a:off x="6571296" y="1789457"/>
            <a:ext cx="4954290" cy="122920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77498" tIns="151893" rIns="200909" bIns="151893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PredictStateIMU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位姿预测</a:t>
            </a:r>
          </a:p>
        </p:txBody>
      </p:sp>
      <p:sp>
        <p:nvSpPr>
          <p:cNvPr id="27" name="矩形 26"/>
          <p:cNvSpPr/>
          <p:nvPr>
            <p:custDataLst>
              <p:tags r:id="rId10"/>
            </p:custDataLst>
          </p:nvPr>
        </p:nvSpPr>
        <p:spPr>
          <a:xfrm>
            <a:off x="6295877" y="1789457"/>
            <a:ext cx="175895" cy="12292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5" name="矩形 64"/>
          <p:cNvSpPr/>
          <p:nvPr>
            <p:custDataLst>
              <p:tags r:id="rId11"/>
            </p:custDataLst>
          </p:nvPr>
        </p:nvSpPr>
        <p:spPr>
          <a:xfrm>
            <a:off x="6571296" y="3248516"/>
            <a:ext cx="4954290" cy="1229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77498" tIns="151893" rIns="200909" bIns="151893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TrackReferenceKeyFrame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跟踪参考关键帧</a:t>
            </a:r>
          </a:p>
        </p:txBody>
      </p:sp>
      <p:sp>
        <p:nvSpPr>
          <p:cNvPr id="66" name="矩形 65"/>
          <p:cNvSpPr/>
          <p:nvPr>
            <p:custDataLst>
              <p:tags r:id="rId12"/>
            </p:custDataLst>
          </p:nvPr>
        </p:nvSpPr>
        <p:spPr>
          <a:xfrm>
            <a:off x="6295877" y="3248516"/>
            <a:ext cx="175895" cy="12292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8" name="矩形 67"/>
          <p:cNvSpPr/>
          <p:nvPr>
            <p:custDataLst>
              <p:tags r:id="rId13"/>
            </p:custDataLst>
          </p:nvPr>
        </p:nvSpPr>
        <p:spPr>
          <a:xfrm>
            <a:off x="6571296" y="4707575"/>
            <a:ext cx="4954290" cy="122920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77498" tIns="151893" rIns="200909" bIns="151893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Optimizer.cc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优化当前帧位姿</a:t>
            </a:r>
          </a:p>
        </p:txBody>
      </p:sp>
      <p:sp>
        <p:nvSpPr>
          <p:cNvPr id="69" name="矩形 68"/>
          <p:cNvSpPr/>
          <p:nvPr>
            <p:custDataLst>
              <p:tags r:id="rId14"/>
            </p:custDataLst>
          </p:nvPr>
        </p:nvSpPr>
        <p:spPr>
          <a:xfrm>
            <a:off x="6295877" y="4707575"/>
            <a:ext cx="175895" cy="12292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323215" y="928370"/>
            <a:ext cx="10968990" cy="631190"/>
          </a:xfrm>
        </p:spPr>
        <p:txBody>
          <a:bodyPr wrap="square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Tracking.cc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471197" y="3579142"/>
            <a:ext cx="5249609" cy="351379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5" name="任意形状 4"/>
          <p:cNvSpPr/>
          <p:nvPr/>
        </p:nvSpPr>
        <p:spPr>
          <a:xfrm rot="10800000" flipH="1" flipV="1">
            <a:off x="-58646" y="4242146"/>
            <a:ext cx="12250647" cy="1205376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  <a:gd name="connsiteX0-1" fmla="*/ 0 w 12192000"/>
              <a:gd name="connsiteY0-2" fmla="*/ 2480133 h 2601696"/>
              <a:gd name="connsiteX1-3" fmla="*/ 0 w 12192000"/>
              <a:gd name="connsiteY1-4" fmla="*/ 8246 h 2601696"/>
              <a:gd name="connsiteX2-5" fmla="*/ 183354 w 12192000"/>
              <a:gd name="connsiteY2-6" fmla="*/ 1221 h 2601696"/>
              <a:gd name="connsiteX3-7" fmla="*/ 382658 w 12192000"/>
              <a:gd name="connsiteY3-8" fmla="*/ 659 h 2601696"/>
              <a:gd name="connsiteX4-9" fmla="*/ 1198697 w 12192000"/>
              <a:gd name="connsiteY4-10" fmla="*/ 81296 h 2601696"/>
              <a:gd name="connsiteX5-11" fmla="*/ 4728467 w 12192000"/>
              <a:gd name="connsiteY5-12" fmla="*/ 1573559 h 2601696"/>
              <a:gd name="connsiteX6-13" fmla="*/ 8314714 w 12192000"/>
              <a:gd name="connsiteY6-14" fmla="*/ 1096863 h 2601696"/>
              <a:gd name="connsiteX7-15" fmla="*/ 10997340 w 12192000"/>
              <a:gd name="connsiteY7-16" fmla="*/ 1469929 h 2601696"/>
              <a:gd name="connsiteX8-17" fmla="*/ 12068626 w 12192000"/>
              <a:gd name="connsiteY8-18" fmla="*/ 1210856 h 2601696"/>
              <a:gd name="connsiteX9-19" fmla="*/ 12192000 w 12192000"/>
              <a:gd name="connsiteY9-20" fmla="*/ 1166071 h 2601696"/>
              <a:gd name="connsiteX10-21" fmla="*/ 12192000 w 12192000"/>
              <a:gd name="connsiteY10-22" fmla="*/ 2480133 h 2601696"/>
              <a:gd name="connsiteX11-23" fmla="*/ 91002 w 12192000"/>
              <a:gd name="connsiteY11-24" fmla="*/ 2601696 h 2601696"/>
              <a:gd name="connsiteX0-25" fmla="*/ 0 w 12192000"/>
              <a:gd name="connsiteY0-26" fmla="*/ 2480133 h 3296342"/>
              <a:gd name="connsiteX1-27" fmla="*/ 0 w 12192000"/>
              <a:gd name="connsiteY1-28" fmla="*/ 8246 h 3296342"/>
              <a:gd name="connsiteX2-29" fmla="*/ 183354 w 12192000"/>
              <a:gd name="connsiteY2-30" fmla="*/ 1221 h 3296342"/>
              <a:gd name="connsiteX3-31" fmla="*/ 382658 w 12192000"/>
              <a:gd name="connsiteY3-32" fmla="*/ 659 h 3296342"/>
              <a:gd name="connsiteX4-33" fmla="*/ 1198697 w 12192000"/>
              <a:gd name="connsiteY4-34" fmla="*/ 81296 h 3296342"/>
              <a:gd name="connsiteX5-35" fmla="*/ 4728467 w 12192000"/>
              <a:gd name="connsiteY5-36" fmla="*/ 1573559 h 3296342"/>
              <a:gd name="connsiteX6-37" fmla="*/ 8314714 w 12192000"/>
              <a:gd name="connsiteY6-38" fmla="*/ 1096863 h 3296342"/>
              <a:gd name="connsiteX7-39" fmla="*/ 10997340 w 12192000"/>
              <a:gd name="connsiteY7-40" fmla="*/ 1469929 h 3296342"/>
              <a:gd name="connsiteX8-41" fmla="*/ 12068626 w 12192000"/>
              <a:gd name="connsiteY8-42" fmla="*/ 1210856 h 3296342"/>
              <a:gd name="connsiteX9-43" fmla="*/ 12192000 w 12192000"/>
              <a:gd name="connsiteY9-44" fmla="*/ 1166071 h 3296342"/>
              <a:gd name="connsiteX10-45" fmla="*/ 12192000 w 12192000"/>
              <a:gd name="connsiteY10-46" fmla="*/ 2480133 h 3296342"/>
              <a:gd name="connsiteX11-47" fmla="*/ 10829269 w 12192000"/>
              <a:gd name="connsiteY11-48" fmla="*/ 3296342 h 3296342"/>
              <a:gd name="connsiteX0-49" fmla="*/ 0 w 12192000"/>
              <a:gd name="connsiteY0-50" fmla="*/ 2480133 h 2480133"/>
              <a:gd name="connsiteX1-51" fmla="*/ 0 w 12192000"/>
              <a:gd name="connsiteY1-52" fmla="*/ 8246 h 2480133"/>
              <a:gd name="connsiteX2-53" fmla="*/ 183354 w 12192000"/>
              <a:gd name="connsiteY2-54" fmla="*/ 1221 h 2480133"/>
              <a:gd name="connsiteX3-55" fmla="*/ 382658 w 12192000"/>
              <a:gd name="connsiteY3-56" fmla="*/ 659 h 2480133"/>
              <a:gd name="connsiteX4-57" fmla="*/ 1198697 w 12192000"/>
              <a:gd name="connsiteY4-58" fmla="*/ 81296 h 2480133"/>
              <a:gd name="connsiteX5-59" fmla="*/ 4728467 w 12192000"/>
              <a:gd name="connsiteY5-60" fmla="*/ 1573559 h 2480133"/>
              <a:gd name="connsiteX6-61" fmla="*/ 8314714 w 12192000"/>
              <a:gd name="connsiteY6-62" fmla="*/ 1096863 h 2480133"/>
              <a:gd name="connsiteX7-63" fmla="*/ 10997340 w 12192000"/>
              <a:gd name="connsiteY7-64" fmla="*/ 1469929 h 2480133"/>
              <a:gd name="connsiteX8-65" fmla="*/ 12068626 w 12192000"/>
              <a:gd name="connsiteY8-66" fmla="*/ 1210856 h 2480133"/>
              <a:gd name="connsiteX9-67" fmla="*/ 12192000 w 12192000"/>
              <a:gd name="connsiteY9-68" fmla="*/ 1166071 h 2480133"/>
              <a:gd name="connsiteX10-69" fmla="*/ 12192000 w 12192000"/>
              <a:gd name="connsiteY10-70" fmla="*/ 2480133 h 2480133"/>
              <a:gd name="connsiteX0-71" fmla="*/ 0 w 12192000"/>
              <a:gd name="connsiteY0-72" fmla="*/ 2480133 h 2480133"/>
              <a:gd name="connsiteX1-73" fmla="*/ 0 w 12192000"/>
              <a:gd name="connsiteY1-74" fmla="*/ 8246 h 2480133"/>
              <a:gd name="connsiteX2-75" fmla="*/ 183354 w 12192000"/>
              <a:gd name="connsiteY2-76" fmla="*/ 1221 h 2480133"/>
              <a:gd name="connsiteX3-77" fmla="*/ 382658 w 12192000"/>
              <a:gd name="connsiteY3-78" fmla="*/ 659 h 2480133"/>
              <a:gd name="connsiteX4-79" fmla="*/ 1198697 w 12192000"/>
              <a:gd name="connsiteY4-80" fmla="*/ 81296 h 2480133"/>
              <a:gd name="connsiteX5-81" fmla="*/ 4728467 w 12192000"/>
              <a:gd name="connsiteY5-82" fmla="*/ 1573559 h 2480133"/>
              <a:gd name="connsiteX6-83" fmla="*/ 8314714 w 12192000"/>
              <a:gd name="connsiteY6-84" fmla="*/ 1096863 h 2480133"/>
              <a:gd name="connsiteX7-85" fmla="*/ 10997340 w 12192000"/>
              <a:gd name="connsiteY7-86" fmla="*/ 1469929 h 2480133"/>
              <a:gd name="connsiteX8-87" fmla="*/ 12068626 w 12192000"/>
              <a:gd name="connsiteY8-88" fmla="*/ 1210856 h 2480133"/>
              <a:gd name="connsiteX9-89" fmla="*/ 12192000 w 12192000"/>
              <a:gd name="connsiteY9-90" fmla="*/ 1166071 h 2480133"/>
              <a:gd name="connsiteX0-91" fmla="*/ 0 w 12192000"/>
              <a:gd name="connsiteY0-92" fmla="*/ 8246 h 1602461"/>
              <a:gd name="connsiteX1-93" fmla="*/ 183354 w 12192000"/>
              <a:gd name="connsiteY1-94" fmla="*/ 1221 h 1602461"/>
              <a:gd name="connsiteX2-95" fmla="*/ 382658 w 12192000"/>
              <a:gd name="connsiteY2-96" fmla="*/ 659 h 1602461"/>
              <a:gd name="connsiteX3-97" fmla="*/ 1198697 w 12192000"/>
              <a:gd name="connsiteY3-98" fmla="*/ 81296 h 1602461"/>
              <a:gd name="connsiteX4-99" fmla="*/ 4728467 w 12192000"/>
              <a:gd name="connsiteY4-100" fmla="*/ 1573559 h 1602461"/>
              <a:gd name="connsiteX5-101" fmla="*/ 8314714 w 12192000"/>
              <a:gd name="connsiteY5-102" fmla="*/ 1096863 h 1602461"/>
              <a:gd name="connsiteX6-103" fmla="*/ 10997340 w 12192000"/>
              <a:gd name="connsiteY6-104" fmla="*/ 1469929 h 1602461"/>
              <a:gd name="connsiteX7-105" fmla="*/ 12068626 w 12192000"/>
              <a:gd name="connsiteY7-106" fmla="*/ 1210856 h 1602461"/>
              <a:gd name="connsiteX8-107" fmla="*/ 12192000 w 12192000"/>
              <a:gd name="connsiteY8-108" fmla="*/ 1166071 h 16024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1602461">
                <a:moveTo>
                  <a:pt x="0" y="8246"/>
                </a:move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5200" y="2663914"/>
            <a:ext cx="4335209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lvl="0" algn="ctr">
              <a:defRPr sz="7200" b="1" spc="600">
                <a:solidFill>
                  <a:srgbClr val="0162C0"/>
                </a:solidFill>
                <a:latin typeface="思源宋体 CN Heavy" pitchFamily="18" charset="-122"/>
                <a:ea typeface="思源宋体 CN Heavy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Arial" panose="020B0604020202020204"/>
              </a:rPr>
              <a:t>回环检测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-29324" y="4532560"/>
            <a:ext cx="12250647" cy="1865564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480133">
                <a:moveTo>
                  <a:pt x="382658" y="659"/>
                </a:move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  <a:lnTo>
                  <a:pt x="12192000" y="2480133"/>
                </a:lnTo>
                <a:lnTo>
                  <a:pt x="0" y="2480133"/>
                </a:lnTo>
                <a:lnTo>
                  <a:pt x="0" y="8246"/>
                </a:ln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lose/>
              </a:path>
            </a:pathLst>
          </a:custGeom>
          <a:gradFill flip="none" rotWithShape="1">
            <a:gsLst>
              <a:gs pos="97000">
                <a:schemeClr val="accent4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4" name="任意形状 3"/>
          <p:cNvSpPr/>
          <p:nvPr/>
        </p:nvSpPr>
        <p:spPr>
          <a:xfrm flipH="1">
            <a:off x="-29324" y="5003914"/>
            <a:ext cx="12250647" cy="1904687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480133">
                <a:moveTo>
                  <a:pt x="382658" y="659"/>
                </a:move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  <a:lnTo>
                  <a:pt x="12192000" y="2480133"/>
                </a:lnTo>
                <a:lnTo>
                  <a:pt x="0" y="2480133"/>
                </a:lnTo>
                <a:lnTo>
                  <a:pt x="0" y="8246"/>
                </a:ln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370102" y="932010"/>
            <a:ext cx="1393151" cy="1393150"/>
            <a:chOff x="8680041" y="1474259"/>
            <a:chExt cx="1393150" cy="1393150"/>
          </a:xfrm>
        </p:grpSpPr>
        <p:sp>
          <p:nvSpPr>
            <p:cNvPr id="8" name="椭圆 7"/>
            <p:cNvSpPr/>
            <p:nvPr>
              <p:custDataLst>
                <p:tags r:id="rId2"/>
              </p:custDataLst>
            </p:nvPr>
          </p:nvSpPr>
          <p:spPr>
            <a:xfrm>
              <a:off x="8680041" y="1474259"/>
              <a:ext cx="1393150" cy="1393150"/>
            </a:xfrm>
            <a:prstGeom prst="ellipse">
              <a:avLst/>
            </a:prstGeom>
            <a:gradFill flip="none" rotWithShape="1">
              <a:gsLst>
                <a:gs pos="87000">
                  <a:schemeClr val="accent2">
                    <a:lumMod val="40000"/>
                    <a:lumOff val="60000"/>
                    <a:alpha val="0"/>
                  </a:schemeClr>
                </a:gs>
                <a:gs pos="1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思源黑体旧字形 Light" panose="020B0300000000000000" charset="-128"/>
                <a:sym typeface="Arial" panose="020B0604020202020204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9135695" y="1927966"/>
              <a:ext cx="496668" cy="487891"/>
            </a:xfrm>
            <a:prstGeom prst="rect">
              <a:avLst/>
            </a:prstGeom>
            <a:noFill/>
          </p:spPr>
          <p:txBody>
            <a:bodyPr wrap="square" numCol="1" rtlCol="0">
              <a:prstTxWarp prst="textPlain">
                <a:avLst>
                  <a:gd name="adj" fmla="val 40316"/>
                </a:avLst>
              </a:prstTxWarp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8800" b="0" i="0" u="none" strike="noStrike" cap="none" spc="0" normalizeH="0" baseline="0">
                  <a:ln w="6350">
                    <a:noFill/>
                  </a:ln>
                  <a:solidFill>
                    <a:srgbClr val="FFFFFF"/>
                  </a:solidFill>
                  <a:effectLst>
                    <a:outerShdw blurRad="279400" dist="38100" dir="18900000" algn="b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微软雅黑" panose="020B0503020204020204" pitchFamily="34" charset="-122"/>
                  <a:cs typeface="思源黑体旧字形 Light" panose="020B0300000000000000" charset="-128"/>
                </a:defRPr>
              </a:lvl1pPr>
            </a:lstStyle>
            <a:p>
              <a:r>
                <a:rPr lang="en-US" altLang="zh-CN" dirty="0">
                  <a:sym typeface="Arial" panose="020B0604020202020204"/>
                </a:rPr>
                <a:t>3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wrap="square">
            <a:normAutofit/>
          </a:bodyPr>
          <a:lstStyle/>
          <a:p>
            <a:r>
              <a:rPr lang="zh-CN" altLang="en-US"/>
              <a:t>回环检测的作用</a:t>
            </a: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7215505" y="4468495"/>
            <a:ext cx="2195830" cy="13068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增强系统对环境的识别能力，提升定位的稳定性。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2611755" y="4468495"/>
            <a:ext cx="2175510" cy="13068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检测并修正长期累积的定位误差，提高地图精度。</a:t>
            </a: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4913630" y="4468495"/>
            <a:ext cx="2197100" cy="13068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确保地图全局一致性，避免不同区域间出现矛盾。</a:t>
            </a: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7403783" y="2089785"/>
            <a:ext cx="1830705" cy="1830705"/>
          </a:xfrm>
          <a:prstGeom prst="ellipse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>
            <p:custDataLst>
              <p:tags r:id="rId7"/>
            </p:custDataLst>
          </p:nvPr>
        </p:nvSpPr>
        <p:spPr>
          <a:xfrm>
            <a:off x="7498080" y="2184400"/>
            <a:ext cx="1642110" cy="164211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152400">
              <a:schemeClr val="accent3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288290" rIns="136525" bIns="0" numCol="1" spcCol="0" rtlCol="0" fromWordArt="0" anchor="t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solidFill>
                <a:srgbClr val="FFFFFF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3" name="椭圆 2"/>
          <p:cNvSpPr/>
          <p:nvPr>
            <p:custDataLst>
              <p:tags r:id="rId8"/>
            </p:custDataLst>
          </p:nvPr>
        </p:nvSpPr>
        <p:spPr>
          <a:xfrm>
            <a:off x="7583488" y="2269490"/>
            <a:ext cx="1471295" cy="1471295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3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弧形 12"/>
          <p:cNvSpPr/>
          <p:nvPr>
            <p:custDataLst>
              <p:tags r:id="rId9"/>
            </p:custDataLst>
          </p:nvPr>
        </p:nvSpPr>
        <p:spPr>
          <a:xfrm flipV="1">
            <a:off x="7155180" y="1844040"/>
            <a:ext cx="2327910" cy="2327910"/>
          </a:xfrm>
          <a:prstGeom prst="arc">
            <a:avLst>
              <a:gd name="adj1" fmla="val 1352946"/>
              <a:gd name="adj2" fmla="val 10848491"/>
            </a:avLst>
          </a:prstGeom>
          <a:ln w="44450" cap="rnd">
            <a:solidFill>
              <a:schemeClr val="accent3"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>
            <a:off x="2800033" y="2089785"/>
            <a:ext cx="1830705" cy="1830705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2894330" y="2184400"/>
            <a:ext cx="1642110" cy="164211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152400">
              <a:schemeClr val="accent1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288290" rIns="136525" bIns="0" numCol="1" spcCol="0" rtlCol="0" fromWordArt="0" anchor="t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solidFill>
                <a:srgbClr val="FFFFFF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椭圆 7"/>
          <p:cNvSpPr/>
          <p:nvPr>
            <p:custDataLst>
              <p:tags r:id="rId12"/>
            </p:custDataLst>
          </p:nvPr>
        </p:nvSpPr>
        <p:spPr>
          <a:xfrm>
            <a:off x="2979738" y="2269490"/>
            <a:ext cx="1471295" cy="1471295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1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弧形 14"/>
          <p:cNvSpPr/>
          <p:nvPr>
            <p:custDataLst>
              <p:tags r:id="rId13"/>
            </p:custDataLst>
          </p:nvPr>
        </p:nvSpPr>
        <p:spPr>
          <a:xfrm flipV="1">
            <a:off x="2551430" y="1844040"/>
            <a:ext cx="2327910" cy="2327910"/>
          </a:xfrm>
          <a:prstGeom prst="arc">
            <a:avLst>
              <a:gd name="adj1" fmla="val 1352946"/>
              <a:gd name="adj2" fmla="val 10848491"/>
            </a:avLst>
          </a:prstGeom>
          <a:ln w="44450" cap="rnd">
            <a:solidFill>
              <a:schemeClr val="accent1">
                <a:alpha val="50000"/>
              </a:schemeClr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4"/>
            </p:custDataLst>
          </p:nvPr>
        </p:nvSpPr>
        <p:spPr>
          <a:xfrm>
            <a:off x="5101908" y="2089785"/>
            <a:ext cx="1830705" cy="1830705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5"/>
            </p:custDataLst>
          </p:nvPr>
        </p:nvSpPr>
        <p:spPr>
          <a:xfrm>
            <a:off x="5196205" y="2184400"/>
            <a:ext cx="1642110" cy="16421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152400">
              <a:schemeClr val="accent2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288290" rIns="136525" bIns="0" numCol="1" spcCol="0" rtlCol="0" fromWordArt="0" anchor="t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solidFill>
                <a:srgbClr val="FFFFFF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6" name="椭圆 25"/>
          <p:cNvSpPr/>
          <p:nvPr>
            <p:custDataLst>
              <p:tags r:id="rId16"/>
            </p:custDataLst>
          </p:nvPr>
        </p:nvSpPr>
        <p:spPr>
          <a:xfrm>
            <a:off x="5281613" y="2269490"/>
            <a:ext cx="1471295" cy="1471295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2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弧形 28"/>
          <p:cNvSpPr/>
          <p:nvPr>
            <p:custDataLst>
              <p:tags r:id="rId17"/>
            </p:custDataLst>
          </p:nvPr>
        </p:nvSpPr>
        <p:spPr>
          <a:xfrm flipV="1">
            <a:off x="4853305" y="1844040"/>
            <a:ext cx="2327910" cy="2327910"/>
          </a:xfrm>
          <a:prstGeom prst="arc">
            <a:avLst>
              <a:gd name="adj1" fmla="val 10822527"/>
              <a:gd name="adj2" fmla="val 20157622"/>
            </a:avLst>
          </a:prstGeom>
          <a:ln w="44450" cap="rnd">
            <a:solidFill>
              <a:schemeClr val="accent2">
                <a:alpha val="50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8"/>
            </p:custDataLst>
          </p:nvPr>
        </p:nvSpPr>
        <p:spPr>
          <a:xfrm>
            <a:off x="3027045" y="2750185"/>
            <a:ext cx="1376680" cy="515620"/>
          </a:xfrm>
          <a:prstGeom prst="rect">
            <a:avLst/>
          </a:prstGeom>
          <a:noFill/>
        </p:spPr>
        <p:txBody>
          <a:bodyPr wrap="square" lIns="36195" tIns="36195" rIns="36195" bIns="36195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FF"/>
                </a:solidFill>
                <a:latin typeface="+mn-ea"/>
                <a:cs typeface="+mn-ea"/>
              </a:rPr>
              <a:t>修正累积误差</a:t>
            </a:r>
          </a:p>
        </p:txBody>
      </p:sp>
      <p:sp>
        <p:nvSpPr>
          <p:cNvPr id="19" name="矩形 18"/>
          <p:cNvSpPr/>
          <p:nvPr>
            <p:custDataLst>
              <p:tags r:id="rId19"/>
            </p:custDataLst>
          </p:nvPr>
        </p:nvSpPr>
        <p:spPr>
          <a:xfrm>
            <a:off x="5258435" y="2750185"/>
            <a:ext cx="1518285" cy="515620"/>
          </a:xfrm>
          <a:prstGeom prst="rect">
            <a:avLst/>
          </a:prstGeom>
          <a:noFill/>
        </p:spPr>
        <p:txBody>
          <a:bodyPr wrap="square" lIns="36195" tIns="36195" rIns="36195" bIns="36195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FF"/>
                </a:solidFill>
                <a:latin typeface="+mn-ea"/>
                <a:cs typeface="+mn-ea"/>
              </a:rPr>
              <a:t>保持全局一致性</a:t>
            </a:r>
          </a:p>
        </p:txBody>
      </p:sp>
      <p:sp>
        <p:nvSpPr>
          <p:cNvPr id="22" name="矩形 21"/>
          <p:cNvSpPr/>
          <p:nvPr>
            <p:custDataLst>
              <p:tags r:id="rId20"/>
            </p:custDataLst>
          </p:nvPr>
        </p:nvSpPr>
        <p:spPr>
          <a:xfrm>
            <a:off x="7532370" y="2750185"/>
            <a:ext cx="1595755" cy="515620"/>
          </a:xfrm>
          <a:prstGeom prst="rect">
            <a:avLst/>
          </a:prstGeom>
          <a:noFill/>
        </p:spPr>
        <p:txBody>
          <a:bodyPr wrap="square" lIns="36195" tIns="36195" rIns="36195" bIns="36195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FF"/>
                </a:solidFill>
                <a:latin typeface="+mn-ea"/>
                <a:cs typeface="+mn-ea"/>
              </a:rPr>
              <a:t>提高定位准确性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1722120" y="2323465"/>
            <a:ext cx="8439150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902335" y="4265930"/>
            <a:ext cx="1962150" cy="12674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利用词袋模型（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BOW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）快速找出可能的回环候选帧。</a:t>
            </a: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902335" y="3629660"/>
            <a:ext cx="1841500" cy="6045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候选检测</a:t>
            </a:r>
          </a:p>
        </p:txBody>
      </p:sp>
      <p:sp>
        <p:nvSpPr>
          <p:cNvPr id="7" name="任意多边形: 形状 36"/>
          <p:cNvSpPr/>
          <p:nvPr>
            <p:custDataLst>
              <p:tags r:id="rId5"/>
            </p:custDataLst>
          </p:nvPr>
        </p:nvSpPr>
        <p:spPr>
          <a:xfrm>
            <a:off x="1127760" y="1994535"/>
            <a:ext cx="379730" cy="327660"/>
          </a:xfrm>
          <a:custGeom>
            <a:avLst/>
            <a:gdLst>
              <a:gd name="connsiteX0" fmla="*/ 205979 w 411958"/>
              <a:gd name="connsiteY0" fmla="*/ 0 h 346834"/>
              <a:gd name="connsiteX1" fmla="*/ 411958 w 411958"/>
              <a:gd name="connsiteY1" fmla="*/ 296466 h 346834"/>
              <a:gd name="connsiteX2" fmla="*/ 408430 w 411958"/>
              <a:gd name="connsiteY2" fmla="*/ 346834 h 346834"/>
              <a:gd name="connsiteX3" fmla="*/ 3528 w 411958"/>
              <a:gd name="connsiteY3" fmla="*/ 346834 h 346834"/>
              <a:gd name="connsiteX4" fmla="*/ 0 w 411958"/>
              <a:gd name="connsiteY4" fmla="*/ 296466 h 346834"/>
              <a:gd name="connsiteX5" fmla="*/ 205979 w 411958"/>
              <a:gd name="connsiteY5" fmla="*/ 0 h 3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58" h="346834">
                <a:moveTo>
                  <a:pt x="205979" y="0"/>
                </a:moveTo>
                <a:cubicBezTo>
                  <a:pt x="319738" y="0"/>
                  <a:pt x="411958" y="132732"/>
                  <a:pt x="411958" y="296466"/>
                </a:cubicBezTo>
                <a:lnTo>
                  <a:pt x="408430" y="346834"/>
                </a:lnTo>
                <a:lnTo>
                  <a:pt x="3528" y="346834"/>
                </a:lnTo>
                <a:lnTo>
                  <a:pt x="0" y="296466"/>
                </a:lnTo>
                <a:cubicBezTo>
                  <a:pt x="0" y="132732"/>
                  <a:pt x="92220" y="0"/>
                  <a:pt x="2059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63500" dir="8100000" algn="tr" rotWithShape="0">
              <a:schemeClr val="accent1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任意多边形: 形状 38"/>
          <p:cNvSpPr/>
          <p:nvPr>
            <p:custDataLst>
              <p:tags r:id="rId6"/>
            </p:custDataLst>
          </p:nvPr>
        </p:nvSpPr>
        <p:spPr>
          <a:xfrm>
            <a:off x="1305560" y="1993900"/>
            <a:ext cx="1212850" cy="1583690"/>
          </a:xfrm>
          <a:custGeom>
            <a:avLst/>
            <a:gdLst>
              <a:gd name="connsiteX0" fmla="*/ 38 w 4644"/>
              <a:gd name="connsiteY0" fmla="*/ 0 h 6065"/>
              <a:gd name="connsiteX1" fmla="*/ 736 w 4644"/>
              <a:gd name="connsiteY1" fmla="*/ 0 h 6065"/>
              <a:gd name="connsiteX2" fmla="*/ 2985 w 4644"/>
              <a:gd name="connsiteY2" fmla="*/ 0 h 6065"/>
              <a:gd name="connsiteX3" fmla="*/ 2996 w 4644"/>
              <a:gd name="connsiteY3" fmla="*/ 0 h 6065"/>
              <a:gd name="connsiteX4" fmla="*/ 3001 w 4644"/>
              <a:gd name="connsiteY4" fmla="*/ 0 h 6065"/>
              <a:gd name="connsiteX5" fmla="*/ 3001 w 4644"/>
              <a:gd name="connsiteY5" fmla="*/ 0 h 6065"/>
              <a:gd name="connsiteX6" fmla="*/ 3208 w 4644"/>
              <a:gd name="connsiteY6" fmla="*/ 21 h 6065"/>
              <a:gd name="connsiteX7" fmla="*/ 4048 w 4644"/>
              <a:gd name="connsiteY7" fmla="*/ 1052 h 6065"/>
              <a:gd name="connsiteX8" fmla="*/ 4002 w 4644"/>
              <a:gd name="connsiteY8" fmla="*/ 1348 h 6065"/>
              <a:gd name="connsiteX9" fmla="*/ 4002 w 4644"/>
              <a:gd name="connsiteY9" fmla="*/ 1348 h 6065"/>
              <a:gd name="connsiteX10" fmla="*/ 4048 w 4644"/>
              <a:gd name="connsiteY10" fmla="*/ 1052 h 6065"/>
              <a:gd name="connsiteX11" fmla="*/ 4048 w 4644"/>
              <a:gd name="connsiteY11" fmla="*/ 1446 h 6065"/>
              <a:gd name="connsiteX12" fmla="*/ 4050 w 4644"/>
              <a:gd name="connsiteY12" fmla="*/ 1451 h 6065"/>
              <a:gd name="connsiteX13" fmla="*/ 4050 w 4644"/>
              <a:gd name="connsiteY13" fmla="*/ 3364 h 6065"/>
              <a:gd name="connsiteX14" fmla="*/ 4187 w 4644"/>
              <a:gd name="connsiteY14" fmla="*/ 3501 h 6065"/>
              <a:gd name="connsiteX15" fmla="*/ 4508 w 4644"/>
              <a:gd name="connsiteY15" fmla="*/ 3501 h 6065"/>
              <a:gd name="connsiteX16" fmla="*/ 4634 w 4644"/>
              <a:gd name="connsiteY16" fmla="*/ 3583 h 6065"/>
              <a:gd name="connsiteX17" fmla="*/ 4609 w 4644"/>
              <a:gd name="connsiteY17" fmla="*/ 3732 h 6065"/>
              <a:gd name="connsiteX18" fmla="*/ 2499 w 4644"/>
              <a:gd name="connsiteY18" fmla="*/ 6022 h 6065"/>
              <a:gd name="connsiteX19" fmla="*/ 2396 w 4644"/>
              <a:gd name="connsiteY19" fmla="*/ 6065 h 6065"/>
              <a:gd name="connsiteX20" fmla="*/ 2294 w 4644"/>
              <a:gd name="connsiteY20" fmla="*/ 6022 h 6065"/>
              <a:gd name="connsiteX21" fmla="*/ 184 w 4644"/>
              <a:gd name="connsiteY21" fmla="*/ 3732 h 6065"/>
              <a:gd name="connsiteX22" fmla="*/ 159 w 4644"/>
              <a:gd name="connsiteY22" fmla="*/ 3583 h 6065"/>
              <a:gd name="connsiteX23" fmla="*/ 284 w 4644"/>
              <a:gd name="connsiteY23" fmla="*/ 3501 h 6065"/>
              <a:gd name="connsiteX24" fmla="*/ 606 w 4644"/>
              <a:gd name="connsiteY24" fmla="*/ 3501 h 6065"/>
              <a:gd name="connsiteX25" fmla="*/ 743 w 4644"/>
              <a:gd name="connsiteY25" fmla="*/ 3364 h 6065"/>
              <a:gd name="connsiteX26" fmla="*/ 732 w 4644"/>
              <a:gd name="connsiteY26" fmla="*/ 1264 h 6065"/>
              <a:gd name="connsiteX27" fmla="*/ 38 w 4644"/>
              <a:gd name="connsiteY27" fmla="*/ 0 h 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44" h="6065">
                <a:moveTo>
                  <a:pt x="38" y="0"/>
                </a:moveTo>
                <a:cubicBezTo>
                  <a:pt x="-167" y="-1"/>
                  <a:pt x="503" y="0"/>
                  <a:pt x="736" y="0"/>
                </a:cubicBezTo>
                <a:lnTo>
                  <a:pt x="2985" y="0"/>
                </a:lnTo>
                <a:lnTo>
                  <a:pt x="2996" y="0"/>
                </a:lnTo>
                <a:lnTo>
                  <a:pt x="3001" y="0"/>
                </a:lnTo>
                <a:lnTo>
                  <a:pt x="3001" y="0"/>
                </a:lnTo>
                <a:lnTo>
                  <a:pt x="3208" y="21"/>
                </a:lnTo>
                <a:cubicBezTo>
                  <a:pt x="3687" y="119"/>
                  <a:pt x="4048" y="543"/>
                  <a:pt x="4048" y="1052"/>
                </a:cubicBezTo>
                <a:lnTo>
                  <a:pt x="4002" y="1348"/>
                </a:lnTo>
                <a:lnTo>
                  <a:pt x="4002" y="1348"/>
                </a:lnTo>
                <a:lnTo>
                  <a:pt x="4048" y="1052"/>
                </a:lnTo>
                <a:lnTo>
                  <a:pt x="4048" y="1446"/>
                </a:lnTo>
                <a:lnTo>
                  <a:pt x="4050" y="1451"/>
                </a:lnTo>
                <a:cubicBezTo>
                  <a:pt x="4050" y="1531"/>
                  <a:pt x="4050" y="3285"/>
                  <a:pt x="4050" y="3364"/>
                </a:cubicBezTo>
                <a:cubicBezTo>
                  <a:pt x="4050" y="3446"/>
                  <a:pt x="4107" y="3501"/>
                  <a:pt x="4187" y="3501"/>
                </a:cubicBezTo>
                <a:lnTo>
                  <a:pt x="4508" y="3501"/>
                </a:lnTo>
                <a:cubicBezTo>
                  <a:pt x="4559" y="3501"/>
                  <a:pt x="4613" y="3538"/>
                  <a:pt x="4634" y="3583"/>
                </a:cubicBezTo>
                <a:cubicBezTo>
                  <a:pt x="4654" y="3631"/>
                  <a:pt x="4643" y="3695"/>
                  <a:pt x="4609" y="3732"/>
                </a:cubicBezTo>
                <a:lnTo>
                  <a:pt x="2499" y="6022"/>
                </a:lnTo>
                <a:cubicBezTo>
                  <a:pt x="2472" y="6049"/>
                  <a:pt x="2435" y="6065"/>
                  <a:pt x="2396" y="6065"/>
                </a:cubicBezTo>
                <a:cubicBezTo>
                  <a:pt x="2358" y="6065"/>
                  <a:pt x="2321" y="6049"/>
                  <a:pt x="2294" y="6022"/>
                </a:cubicBezTo>
                <a:lnTo>
                  <a:pt x="184" y="3732"/>
                </a:lnTo>
                <a:cubicBezTo>
                  <a:pt x="150" y="3695"/>
                  <a:pt x="138" y="3631"/>
                  <a:pt x="159" y="3583"/>
                </a:cubicBezTo>
                <a:cubicBezTo>
                  <a:pt x="179" y="3538"/>
                  <a:pt x="234" y="3501"/>
                  <a:pt x="284" y="3501"/>
                </a:cubicBezTo>
                <a:lnTo>
                  <a:pt x="606" y="3501"/>
                </a:lnTo>
                <a:cubicBezTo>
                  <a:pt x="686" y="3501"/>
                  <a:pt x="743" y="3446"/>
                  <a:pt x="743" y="3364"/>
                </a:cubicBezTo>
                <a:cubicBezTo>
                  <a:pt x="748" y="3272"/>
                  <a:pt x="738" y="2373"/>
                  <a:pt x="732" y="1264"/>
                </a:cubicBezTo>
                <a:cubicBezTo>
                  <a:pt x="726" y="155"/>
                  <a:pt x="243" y="1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>
                  <a:alpha val="100000"/>
                </a:schemeClr>
              </a:gs>
            </a:gsLst>
            <a:lin ang="8100000" scaled="0"/>
            <a:tileRect/>
          </a:gradFill>
          <a:ln>
            <a:noFill/>
          </a:ln>
          <a:effectLst>
            <a:outerShdw blurRad="50800" dist="635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79705" tIns="71755" rIns="107950" bIns="288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 dirty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01</a:t>
            </a: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037205" y="4265930"/>
            <a:ext cx="1841500" cy="12674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检查当前帧与候选帧之间是否有共同的地图点。</a:t>
            </a:r>
          </a:p>
        </p:txBody>
      </p:sp>
      <p:sp>
        <p:nvSpPr>
          <p:cNvPr id="10" name="任意多边形: 形状 36"/>
          <p:cNvSpPr/>
          <p:nvPr>
            <p:custDataLst>
              <p:tags r:id="rId8"/>
            </p:custDataLst>
          </p:nvPr>
        </p:nvSpPr>
        <p:spPr>
          <a:xfrm>
            <a:off x="3262630" y="1994535"/>
            <a:ext cx="379730" cy="327660"/>
          </a:xfrm>
          <a:custGeom>
            <a:avLst/>
            <a:gdLst>
              <a:gd name="connsiteX0" fmla="*/ 205979 w 411958"/>
              <a:gd name="connsiteY0" fmla="*/ 0 h 346834"/>
              <a:gd name="connsiteX1" fmla="*/ 411958 w 411958"/>
              <a:gd name="connsiteY1" fmla="*/ 296466 h 346834"/>
              <a:gd name="connsiteX2" fmla="*/ 408430 w 411958"/>
              <a:gd name="connsiteY2" fmla="*/ 346834 h 346834"/>
              <a:gd name="connsiteX3" fmla="*/ 3528 w 411958"/>
              <a:gd name="connsiteY3" fmla="*/ 346834 h 346834"/>
              <a:gd name="connsiteX4" fmla="*/ 0 w 411958"/>
              <a:gd name="connsiteY4" fmla="*/ 296466 h 346834"/>
              <a:gd name="connsiteX5" fmla="*/ 205979 w 411958"/>
              <a:gd name="connsiteY5" fmla="*/ 0 h 3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58" h="346834">
                <a:moveTo>
                  <a:pt x="205979" y="0"/>
                </a:moveTo>
                <a:cubicBezTo>
                  <a:pt x="319738" y="0"/>
                  <a:pt x="411958" y="132732"/>
                  <a:pt x="411958" y="296466"/>
                </a:cubicBezTo>
                <a:lnTo>
                  <a:pt x="408430" y="346834"/>
                </a:lnTo>
                <a:lnTo>
                  <a:pt x="3528" y="346834"/>
                </a:lnTo>
                <a:lnTo>
                  <a:pt x="0" y="296466"/>
                </a:lnTo>
                <a:cubicBezTo>
                  <a:pt x="0" y="132732"/>
                  <a:pt x="92220" y="0"/>
                  <a:pt x="2059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63500" dir="8100000" algn="tr" rotWithShape="0">
              <a:schemeClr val="accent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任意多边形: 形状 38"/>
          <p:cNvSpPr/>
          <p:nvPr>
            <p:custDataLst>
              <p:tags r:id="rId9"/>
            </p:custDataLst>
          </p:nvPr>
        </p:nvSpPr>
        <p:spPr>
          <a:xfrm>
            <a:off x="3440430" y="1993900"/>
            <a:ext cx="1212850" cy="1583690"/>
          </a:xfrm>
          <a:custGeom>
            <a:avLst/>
            <a:gdLst>
              <a:gd name="connsiteX0" fmla="*/ 38 w 4644"/>
              <a:gd name="connsiteY0" fmla="*/ 0 h 6065"/>
              <a:gd name="connsiteX1" fmla="*/ 736 w 4644"/>
              <a:gd name="connsiteY1" fmla="*/ 0 h 6065"/>
              <a:gd name="connsiteX2" fmla="*/ 2985 w 4644"/>
              <a:gd name="connsiteY2" fmla="*/ 0 h 6065"/>
              <a:gd name="connsiteX3" fmla="*/ 2996 w 4644"/>
              <a:gd name="connsiteY3" fmla="*/ 0 h 6065"/>
              <a:gd name="connsiteX4" fmla="*/ 3001 w 4644"/>
              <a:gd name="connsiteY4" fmla="*/ 0 h 6065"/>
              <a:gd name="connsiteX5" fmla="*/ 3001 w 4644"/>
              <a:gd name="connsiteY5" fmla="*/ 0 h 6065"/>
              <a:gd name="connsiteX6" fmla="*/ 3208 w 4644"/>
              <a:gd name="connsiteY6" fmla="*/ 21 h 6065"/>
              <a:gd name="connsiteX7" fmla="*/ 4048 w 4644"/>
              <a:gd name="connsiteY7" fmla="*/ 1052 h 6065"/>
              <a:gd name="connsiteX8" fmla="*/ 4002 w 4644"/>
              <a:gd name="connsiteY8" fmla="*/ 1348 h 6065"/>
              <a:gd name="connsiteX9" fmla="*/ 4002 w 4644"/>
              <a:gd name="connsiteY9" fmla="*/ 1348 h 6065"/>
              <a:gd name="connsiteX10" fmla="*/ 4048 w 4644"/>
              <a:gd name="connsiteY10" fmla="*/ 1052 h 6065"/>
              <a:gd name="connsiteX11" fmla="*/ 4048 w 4644"/>
              <a:gd name="connsiteY11" fmla="*/ 1446 h 6065"/>
              <a:gd name="connsiteX12" fmla="*/ 4050 w 4644"/>
              <a:gd name="connsiteY12" fmla="*/ 1451 h 6065"/>
              <a:gd name="connsiteX13" fmla="*/ 4050 w 4644"/>
              <a:gd name="connsiteY13" fmla="*/ 3364 h 6065"/>
              <a:gd name="connsiteX14" fmla="*/ 4187 w 4644"/>
              <a:gd name="connsiteY14" fmla="*/ 3501 h 6065"/>
              <a:gd name="connsiteX15" fmla="*/ 4508 w 4644"/>
              <a:gd name="connsiteY15" fmla="*/ 3501 h 6065"/>
              <a:gd name="connsiteX16" fmla="*/ 4634 w 4644"/>
              <a:gd name="connsiteY16" fmla="*/ 3583 h 6065"/>
              <a:gd name="connsiteX17" fmla="*/ 4609 w 4644"/>
              <a:gd name="connsiteY17" fmla="*/ 3732 h 6065"/>
              <a:gd name="connsiteX18" fmla="*/ 2499 w 4644"/>
              <a:gd name="connsiteY18" fmla="*/ 6022 h 6065"/>
              <a:gd name="connsiteX19" fmla="*/ 2396 w 4644"/>
              <a:gd name="connsiteY19" fmla="*/ 6065 h 6065"/>
              <a:gd name="connsiteX20" fmla="*/ 2294 w 4644"/>
              <a:gd name="connsiteY20" fmla="*/ 6022 h 6065"/>
              <a:gd name="connsiteX21" fmla="*/ 184 w 4644"/>
              <a:gd name="connsiteY21" fmla="*/ 3732 h 6065"/>
              <a:gd name="connsiteX22" fmla="*/ 159 w 4644"/>
              <a:gd name="connsiteY22" fmla="*/ 3583 h 6065"/>
              <a:gd name="connsiteX23" fmla="*/ 284 w 4644"/>
              <a:gd name="connsiteY23" fmla="*/ 3501 h 6065"/>
              <a:gd name="connsiteX24" fmla="*/ 606 w 4644"/>
              <a:gd name="connsiteY24" fmla="*/ 3501 h 6065"/>
              <a:gd name="connsiteX25" fmla="*/ 743 w 4644"/>
              <a:gd name="connsiteY25" fmla="*/ 3364 h 6065"/>
              <a:gd name="connsiteX26" fmla="*/ 732 w 4644"/>
              <a:gd name="connsiteY26" fmla="*/ 1264 h 6065"/>
              <a:gd name="connsiteX27" fmla="*/ 38 w 4644"/>
              <a:gd name="connsiteY27" fmla="*/ 0 h 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44" h="6065">
                <a:moveTo>
                  <a:pt x="38" y="0"/>
                </a:moveTo>
                <a:cubicBezTo>
                  <a:pt x="-167" y="-1"/>
                  <a:pt x="503" y="0"/>
                  <a:pt x="736" y="0"/>
                </a:cubicBezTo>
                <a:lnTo>
                  <a:pt x="2985" y="0"/>
                </a:lnTo>
                <a:lnTo>
                  <a:pt x="2996" y="0"/>
                </a:lnTo>
                <a:lnTo>
                  <a:pt x="3001" y="0"/>
                </a:lnTo>
                <a:lnTo>
                  <a:pt x="3001" y="0"/>
                </a:lnTo>
                <a:lnTo>
                  <a:pt x="3208" y="21"/>
                </a:lnTo>
                <a:cubicBezTo>
                  <a:pt x="3687" y="119"/>
                  <a:pt x="4048" y="543"/>
                  <a:pt x="4048" y="1052"/>
                </a:cubicBezTo>
                <a:lnTo>
                  <a:pt x="4002" y="1348"/>
                </a:lnTo>
                <a:lnTo>
                  <a:pt x="4002" y="1348"/>
                </a:lnTo>
                <a:lnTo>
                  <a:pt x="4048" y="1052"/>
                </a:lnTo>
                <a:lnTo>
                  <a:pt x="4048" y="1446"/>
                </a:lnTo>
                <a:lnTo>
                  <a:pt x="4050" y="1451"/>
                </a:lnTo>
                <a:cubicBezTo>
                  <a:pt x="4050" y="1531"/>
                  <a:pt x="4050" y="3285"/>
                  <a:pt x="4050" y="3364"/>
                </a:cubicBezTo>
                <a:cubicBezTo>
                  <a:pt x="4050" y="3446"/>
                  <a:pt x="4107" y="3501"/>
                  <a:pt x="4187" y="3501"/>
                </a:cubicBezTo>
                <a:lnTo>
                  <a:pt x="4508" y="3501"/>
                </a:lnTo>
                <a:cubicBezTo>
                  <a:pt x="4559" y="3501"/>
                  <a:pt x="4613" y="3538"/>
                  <a:pt x="4634" y="3583"/>
                </a:cubicBezTo>
                <a:cubicBezTo>
                  <a:pt x="4654" y="3631"/>
                  <a:pt x="4643" y="3695"/>
                  <a:pt x="4609" y="3732"/>
                </a:cubicBezTo>
                <a:lnTo>
                  <a:pt x="2499" y="6022"/>
                </a:lnTo>
                <a:cubicBezTo>
                  <a:pt x="2472" y="6049"/>
                  <a:pt x="2435" y="6065"/>
                  <a:pt x="2396" y="6065"/>
                </a:cubicBezTo>
                <a:cubicBezTo>
                  <a:pt x="2358" y="6065"/>
                  <a:pt x="2321" y="6049"/>
                  <a:pt x="2294" y="6022"/>
                </a:cubicBezTo>
                <a:lnTo>
                  <a:pt x="184" y="3732"/>
                </a:lnTo>
                <a:cubicBezTo>
                  <a:pt x="150" y="3695"/>
                  <a:pt x="138" y="3631"/>
                  <a:pt x="159" y="3583"/>
                </a:cubicBezTo>
                <a:cubicBezTo>
                  <a:pt x="179" y="3538"/>
                  <a:pt x="234" y="3501"/>
                  <a:pt x="284" y="3501"/>
                </a:cubicBezTo>
                <a:lnTo>
                  <a:pt x="606" y="3501"/>
                </a:lnTo>
                <a:cubicBezTo>
                  <a:pt x="686" y="3501"/>
                  <a:pt x="743" y="3446"/>
                  <a:pt x="743" y="3364"/>
                </a:cubicBezTo>
                <a:cubicBezTo>
                  <a:pt x="748" y="3272"/>
                  <a:pt x="738" y="2373"/>
                  <a:pt x="732" y="1264"/>
                </a:cubicBezTo>
                <a:cubicBezTo>
                  <a:pt x="726" y="155"/>
                  <a:pt x="243" y="1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90000">
                <a:schemeClr val="accent2"/>
              </a:gs>
            </a:gsLst>
            <a:lin ang="8100000" scaled="0"/>
            <a:tileRect/>
          </a:gradFill>
          <a:ln>
            <a:noFill/>
          </a:ln>
          <a:effectLst>
            <a:outerShdw blurRad="50800" dist="63500" dir="8100000" algn="tr" rotWithShape="0">
              <a:schemeClr val="accent2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79705" tIns="71755" rIns="107950" bIns="288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02</a:t>
            </a: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3037205" y="3629660"/>
            <a:ext cx="1841500" cy="6045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2"/>
                </a:solidFill>
                <a:latin typeface="+mn-ea"/>
                <a:cs typeface="+mn-ea"/>
              </a:rPr>
              <a:t>共视区域检测</a:t>
            </a: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5172075" y="4265930"/>
            <a:ext cx="1841500" cy="12674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通过特征点匹配，初步估计两帧间的几何关系。</a:t>
            </a:r>
          </a:p>
        </p:txBody>
      </p:sp>
      <p:sp>
        <p:nvSpPr>
          <p:cNvPr id="29" name="任意多边形: 形状 36"/>
          <p:cNvSpPr/>
          <p:nvPr>
            <p:custDataLst>
              <p:tags r:id="rId12"/>
            </p:custDataLst>
          </p:nvPr>
        </p:nvSpPr>
        <p:spPr>
          <a:xfrm>
            <a:off x="5397500" y="1994535"/>
            <a:ext cx="379730" cy="327660"/>
          </a:xfrm>
          <a:custGeom>
            <a:avLst/>
            <a:gdLst>
              <a:gd name="connsiteX0" fmla="*/ 205979 w 411958"/>
              <a:gd name="connsiteY0" fmla="*/ 0 h 346834"/>
              <a:gd name="connsiteX1" fmla="*/ 411958 w 411958"/>
              <a:gd name="connsiteY1" fmla="*/ 296466 h 346834"/>
              <a:gd name="connsiteX2" fmla="*/ 408430 w 411958"/>
              <a:gd name="connsiteY2" fmla="*/ 346834 h 346834"/>
              <a:gd name="connsiteX3" fmla="*/ 3528 w 411958"/>
              <a:gd name="connsiteY3" fmla="*/ 346834 h 346834"/>
              <a:gd name="connsiteX4" fmla="*/ 0 w 411958"/>
              <a:gd name="connsiteY4" fmla="*/ 296466 h 346834"/>
              <a:gd name="connsiteX5" fmla="*/ 205979 w 411958"/>
              <a:gd name="connsiteY5" fmla="*/ 0 h 3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58" h="346834">
                <a:moveTo>
                  <a:pt x="205979" y="0"/>
                </a:moveTo>
                <a:cubicBezTo>
                  <a:pt x="319738" y="0"/>
                  <a:pt x="411958" y="132732"/>
                  <a:pt x="411958" y="296466"/>
                </a:cubicBezTo>
                <a:lnTo>
                  <a:pt x="408430" y="346834"/>
                </a:lnTo>
                <a:lnTo>
                  <a:pt x="3528" y="346834"/>
                </a:lnTo>
                <a:lnTo>
                  <a:pt x="0" y="296466"/>
                </a:lnTo>
                <a:cubicBezTo>
                  <a:pt x="0" y="132732"/>
                  <a:pt x="92220" y="0"/>
                  <a:pt x="2059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63500" dir="8100000" algn="tr" rotWithShape="0">
              <a:schemeClr val="accent3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任意多边形: 形状 38"/>
          <p:cNvSpPr/>
          <p:nvPr>
            <p:custDataLst>
              <p:tags r:id="rId13"/>
            </p:custDataLst>
          </p:nvPr>
        </p:nvSpPr>
        <p:spPr>
          <a:xfrm>
            <a:off x="5575300" y="1993900"/>
            <a:ext cx="1212850" cy="1583690"/>
          </a:xfrm>
          <a:custGeom>
            <a:avLst/>
            <a:gdLst>
              <a:gd name="connsiteX0" fmla="*/ 38 w 4644"/>
              <a:gd name="connsiteY0" fmla="*/ 0 h 6065"/>
              <a:gd name="connsiteX1" fmla="*/ 736 w 4644"/>
              <a:gd name="connsiteY1" fmla="*/ 0 h 6065"/>
              <a:gd name="connsiteX2" fmla="*/ 2985 w 4644"/>
              <a:gd name="connsiteY2" fmla="*/ 0 h 6065"/>
              <a:gd name="connsiteX3" fmla="*/ 2996 w 4644"/>
              <a:gd name="connsiteY3" fmla="*/ 0 h 6065"/>
              <a:gd name="connsiteX4" fmla="*/ 3001 w 4644"/>
              <a:gd name="connsiteY4" fmla="*/ 0 h 6065"/>
              <a:gd name="connsiteX5" fmla="*/ 3001 w 4644"/>
              <a:gd name="connsiteY5" fmla="*/ 0 h 6065"/>
              <a:gd name="connsiteX6" fmla="*/ 3208 w 4644"/>
              <a:gd name="connsiteY6" fmla="*/ 21 h 6065"/>
              <a:gd name="connsiteX7" fmla="*/ 4048 w 4644"/>
              <a:gd name="connsiteY7" fmla="*/ 1052 h 6065"/>
              <a:gd name="connsiteX8" fmla="*/ 4002 w 4644"/>
              <a:gd name="connsiteY8" fmla="*/ 1348 h 6065"/>
              <a:gd name="connsiteX9" fmla="*/ 4002 w 4644"/>
              <a:gd name="connsiteY9" fmla="*/ 1348 h 6065"/>
              <a:gd name="connsiteX10" fmla="*/ 4048 w 4644"/>
              <a:gd name="connsiteY10" fmla="*/ 1052 h 6065"/>
              <a:gd name="connsiteX11" fmla="*/ 4048 w 4644"/>
              <a:gd name="connsiteY11" fmla="*/ 1446 h 6065"/>
              <a:gd name="connsiteX12" fmla="*/ 4050 w 4644"/>
              <a:gd name="connsiteY12" fmla="*/ 1451 h 6065"/>
              <a:gd name="connsiteX13" fmla="*/ 4050 w 4644"/>
              <a:gd name="connsiteY13" fmla="*/ 3364 h 6065"/>
              <a:gd name="connsiteX14" fmla="*/ 4187 w 4644"/>
              <a:gd name="connsiteY14" fmla="*/ 3501 h 6065"/>
              <a:gd name="connsiteX15" fmla="*/ 4508 w 4644"/>
              <a:gd name="connsiteY15" fmla="*/ 3501 h 6065"/>
              <a:gd name="connsiteX16" fmla="*/ 4634 w 4644"/>
              <a:gd name="connsiteY16" fmla="*/ 3583 h 6065"/>
              <a:gd name="connsiteX17" fmla="*/ 4609 w 4644"/>
              <a:gd name="connsiteY17" fmla="*/ 3732 h 6065"/>
              <a:gd name="connsiteX18" fmla="*/ 2499 w 4644"/>
              <a:gd name="connsiteY18" fmla="*/ 6022 h 6065"/>
              <a:gd name="connsiteX19" fmla="*/ 2396 w 4644"/>
              <a:gd name="connsiteY19" fmla="*/ 6065 h 6065"/>
              <a:gd name="connsiteX20" fmla="*/ 2294 w 4644"/>
              <a:gd name="connsiteY20" fmla="*/ 6022 h 6065"/>
              <a:gd name="connsiteX21" fmla="*/ 184 w 4644"/>
              <a:gd name="connsiteY21" fmla="*/ 3732 h 6065"/>
              <a:gd name="connsiteX22" fmla="*/ 159 w 4644"/>
              <a:gd name="connsiteY22" fmla="*/ 3583 h 6065"/>
              <a:gd name="connsiteX23" fmla="*/ 284 w 4644"/>
              <a:gd name="connsiteY23" fmla="*/ 3501 h 6065"/>
              <a:gd name="connsiteX24" fmla="*/ 606 w 4644"/>
              <a:gd name="connsiteY24" fmla="*/ 3501 h 6065"/>
              <a:gd name="connsiteX25" fmla="*/ 743 w 4644"/>
              <a:gd name="connsiteY25" fmla="*/ 3364 h 6065"/>
              <a:gd name="connsiteX26" fmla="*/ 732 w 4644"/>
              <a:gd name="connsiteY26" fmla="*/ 1264 h 6065"/>
              <a:gd name="connsiteX27" fmla="*/ 38 w 4644"/>
              <a:gd name="connsiteY27" fmla="*/ 0 h 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44" h="6065">
                <a:moveTo>
                  <a:pt x="38" y="0"/>
                </a:moveTo>
                <a:cubicBezTo>
                  <a:pt x="-167" y="-1"/>
                  <a:pt x="503" y="0"/>
                  <a:pt x="736" y="0"/>
                </a:cubicBezTo>
                <a:lnTo>
                  <a:pt x="2985" y="0"/>
                </a:lnTo>
                <a:lnTo>
                  <a:pt x="2996" y="0"/>
                </a:lnTo>
                <a:lnTo>
                  <a:pt x="3001" y="0"/>
                </a:lnTo>
                <a:lnTo>
                  <a:pt x="3001" y="0"/>
                </a:lnTo>
                <a:lnTo>
                  <a:pt x="3208" y="21"/>
                </a:lnTo>
                <a:cubicBezTo>
                  <a:pt x="3687" y="119"/>
                  <a:pt x="4048" y="543"/>
                  <a:pt x="4048" y="1052"/>
                </a:cubicBezTo>
                <a:lnTo>
                  <a:pt x="4002" y="1348"/>
                </a:lnTo>
                <a:lnTo>
                  <a:pt x="4002" y="1348"/>
                </a:lnTo>
                <a:lnTo>
                  <a:pt x="4048" y="1052"/>
                </a:lnTo>
                <a:lnTo>
                  <a:pt x="4048" y="1446"/>
                </a:lnTo>
                <a:lnTo>
                  <a:pt x="4050" y="1451"/>
                </a:lnTo>
                <a:cubicBezTo>
                  <a:pt x="4050" y="1531"/>
                  <a:pt x="4050" y="3285"/>
                  <a:pt x="4050" y="3364"/>
                </a:cubicBezTo>
                <a:cubicBezTo>
                  <a:pt x="4050" y="3446"/>
                  <a:pt x="4107" y="3501"/>
                  <a:pt x="4187" y="3501"/>
                </a:cubicBezTo>
                <a:lnTo>
                  <a:pt x="4508" y="3501"/>
                </a:lnTo>
                <a:cubicBezTo>
                  <a:pt x="4559" y="3501"/>
                  <a:pt x="4613" y="3538"/>
                  <a:pt x="4634" y="3583"/>
                </a:cubicBezTo>
                <a:cubicBezTo>
                  <a:pt x="4654" y="3631"/>
                  <a:pt x="4643" y="3695"/>
                  <a:pt x="4609" y="3732"/>
                </a:cubicBezTo>
                <a:lnTo>
                  <a:pt x="2499" y="6022"/>
                </a:lnTo>
                <a:cubicBezTo>
                  <a:pt x="2472" y="6049"/>
                  <a:pt x="2435" y="6065"/>
                  <a:pt x="2396" y="6065"/>
                </a:cubicBezTo>
                <a:cubicBezTo>
                  <a:pt x="2358" y="6065"/>
                  <a:pt x="2321" y="6049"/>
                  <a:pt x="2294" y="6022"/>
                </a:cubicBezTo>
                <a:lnTo>
                  <a:pt x="184" y="3732"/>
                </a:lnTo>
                <a:cubicBezTo>
                  <a:pt x="150" y="3695"/>
                  <a:pt x="138" y="3631"/>
                  <a:pt x="159" y="3583"/>
                </a:cubicBezTo>
                <a:cubicBezTo>
                  <a:pt x="179" y="3538"/>
                  <a:pt x="234" y="3501"/>
                  <a:pt x="284" y="3501"/>
                </a:cubicBezTo>
                <a:lnTo>
                  <a:pt x="606" y="3501"/>
                </a:lnTo>
                <a:cubicBezTo>
                  <a:pt x="686" y="3501"/>
                  <a:pt x="743" y="3446"/>
                  <a:pt x="743" y="3364"/>
                </a:cubicBezTo>
                <a:cubicBezTo>
                  <a:pt x="748" y="3272"/>
                  <a:pt x="738" y="2373"/>
                  <a:pt x="732" y="1264"/>
                </a:cubicBezTo>
                <a:cubicBezTo>
                  <a:pt x="726" y="155"/>
                  <a:pt x="243" y="1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80000">
                <a:schemeClr val="accent3"/>
              </a:gs>
            </a:gsLst>
            <a:lin ang="8100000" scaled="0"/>
            <a:tileRect/>
          </a:gradFill>
          <a:ln>
            <a:noFill/>
          </a:ln>
          <a:effectLst>
            <a:outerShdw blurRad="50800" dist="63500" dir="8100000" algn="tr" rotWithShape="0">
              <a:schemeClr val="accent3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79705" tIns="71755" rIns="107950" bIns="288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03</a:t>
            </a:r>
          </a:p>
        </p:txBody>
      </p:sp>
      <p:sp>
        <p:nvSpPr>
          <p:cNvPr id="21" name="矩形 20"/>
          <p:cNvSpPr/>
          <p:nvPr>
            <p:custDataLst>
              <p:tags r:id="rId14"/>
            </p:custDataLst>
          </p:nvPr>
        </p:nvSpPr>
        <p:spPr>
          <a:xfrm>
            <a:off x="5172075" y="3629660"/>
            <a:ext cx="1841500" cy="6045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3"/>
                </a:solidFill>
                <a:latin typeface="+mn-ea"/>
                <a:cs typeface="+mn-ea"/>
              </a:rPr>
              <a:t>位姿估计</a:t>
            </a:r>
          </a:p>
        </p:txBody>
      </p:sp>
      <p:sp>
        <p:nvSpPr>
          <p:cNvPr id="22" name="矩形 21"/>
          <p:cNvSpPr/>
          <p:nvPr>
            <p:custDataLst>
              <p:tags r:id="rId15"/>
            </p:custDataLst>
          </p:nvPr>
        </p:nvSpPr>
        <p:spPr>
          <a:xfrm>
            <a:off x="7306945" y="4265930"/>
            <a:ext cx="1841500" cy="12674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使用Sim3优化算法提高位姿估计的准确性。</a:t>
            </a:r>
          </a:p>
        </p:txBody>
      </p:sp>
      <p:sp>
        <p:nvSpPr>
          <p:cNvPr id="23" name="矩形 22"/>
          <p:cNvSpPr/>
          <p:nvPr>
            <p:custDataLst>
              <p:tags r:id="rId16"/>
            </p:custDataLst>
          </p:nvPr>
        </p:nvSpPr>
        <p:spPr>
          <a:xfrm>
            <a:off x="7306945" y="3629660"/>
            <a:ext cx="1841500" cy="6045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4"/>
                </a:solidFill>
                <a:latin typeface="+mn-ea"/>
                <a:cs typeface="+mn-ea"/>
              </a:rPr>
              <a:t>Sim3优化</a:t>
            </a:r>
          </a:p>
        </p:txBody>
      </p:sp>
      <p:sp>
        <p:nvSpPr>
          <p:cNvPr id="38" name="任意多边形: 形状 36"/>
          <p:cNvSpPr/>
          <p:nvPr>
            <p:custDataLst>
              <p:tags r:id="rId17"/>
            </p:custDataLst>
          </p:nvPr>
        </p:nvSpPr>
        <p:spPr>
          <a:xfrm>
            <a:off x="7532370" y="1994535"/>
            <a:ext cx="379730" cy="327660"/>
          </a:xfrm>
          <a:custGeom>
            <a:avLst/>
            <a:gdLst>
              <a:gd name="connsiteX0" fmla="*/ 205979 w 411958"/>
              <a:gd name="connsiteY0" fmla="*/ 0 h 346834"/>
              <a:gd name="connsiteX1" fmla="*/ 411958 w 411958"/>
              <a:gd name="connsiteY1" fmla="*/ 296466 h 346834"/>
              <a:gd name="connsiteX2" fmla="*/ 408430 w 411958"/>
              <a:gd name="connsiteY2" fmla="*/ 346834 h 346834"/>
              <a:gd name="connsiteX3" fmla="*/ 3528 w 411958"/>
              <a:gd name="connsiteY3" fmla="*/ 346834 h 346834"/>
              <a:gd name="connsiteX4" fmla="*/ 0 w 411958"/>
              <a:gd name="connsiteY4" fmla="*/ 296466 h 346834"/>
              <a:gd name="connsiteX5" fmla="*/ 205979 w 411958"/>
              <a:gd name="connsiteY5" fmla="*/ 0 h 3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58" h="346834">
                <a:moveTo>
                  <a:pt x="205979" y="0"/>
                </a:moveTo>
                <a:cubicBezTo>
                  <a:pt x="319738" y="0"/>
                  <a:pt x="411958" y="132732"/>
                  <a:pt x="411958" y="296466"/>
                </a:cubicBezTo>
                <a:lnTo>
                  <a:pt x="408430" y="346834"/>
                </a:lnTo>
                <a:lnTo>
                  <a:pt x="3528" y="346834"/>
                </a:lnTo>
                <a:lnTo>
                  <a:pt x="0" y="296466"/>
                </a:lnTo>
                <a:cubicBezTo>
                  <a:pt x="0" y="132732"/>
                  <a:pt x="92220" y="0"/>
                  <a:pt x="2059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63500" dir="8100000" algn="tr" rotWithShape="0">
              <a:schemeClr val="accent4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0" name="任意多边形: 形状 38"/>
          <p:cNvSpPr/>
          <p:nvPr>
            <p:custDataLst>
              <p:tags r:id="rId18"/>
            </p:custDataLst>
          </p:nvPr>
        </p:nvSpPr>
        <p:spPr>
          <a:xfrm>
            <a:off x="7710170" y="1993900"/>
            <a:ext cx="1212850" cy="1583690"/>
          </a:xfrm>
          <a:custGeom>
            <a:avLst/>
            <a:gdLst>
              <a:gd name="connsiteX0" fmla="*/ 38 w 4644"/>
              <a:gd name="connsiteY0" fmla="*/ 0 h 6065"/>
              <a:gd name="connsiteX1" fmla="*/ 736 w 4644"/>
              <a:gd name="connsiteY1" fmla="*/ 0 h 6065"/>
              <a:gd name="connsiteX2" fmla="*/ 2985 w 4644"/>
              <a:gd name="connsiteY2" fmla="*/ 0 h 6065"/>
              <a:gd name="connsiteX3" fmla="*/ 2996 w 4644"/>
              <a:gd name="connsiteY3" fmla="*/ 0 h 6065"/>
              <a:gd name="connsiteX4" fmla="*/ 3001 w 4644"/>
              <a:gd name="connsiteY4" fmla="*/ 0 h 6065"/>
              <a:gd name="connsiteX5" fmla="*/ 3001 w 4644"/>
              <a:gd name="connsiteY5" fmla="*/ 0 h 6065"/>
              <a:gd name="connsiteX6" fmla="*/ 3208 w 4644"/>
              <a:gd name="connsiteY6" fmla="*/ 21 h 6065"/>
              <a:gd name="connsiteX7" fmla="*/ 4048 w 4644"/>
              <a:gd name="connsiteY7" fmla="*/ 1052 h 6065"/>
              <a:gd name="connsiteX8" fmla="*/ 4002 w 4644"/>
              <a:gd name="connsiteY8" fmla="*/ 1348 h 6065"/>
              <a:gd name="connsiteX9" fmla="*/ 4002 w 4644"/>
              <a:gd name="connsiteY9" fmla="*/ 1348 h 6065"/>
              <a:gd name="connsiteX10" fmla="*/ 4048 w 4644"/>
              <a:gd name="connsiteY10" fmla="*/ 1052 h 6065"/>
              <a:gd name="connsiteX11" fmla="*/ 4048 w 4644"/>
              <a:gd name="connsiteY11" fmla="*/ 1446 h 6065"/>
              <a:gd name="connsiteX12" fmla="*/ 4050 w 4644"/>
              <a:gd name="connsiteY12" fmla="*/ 1451 h 6065"/>
              <a:gd name="connsiteX13" fmla="*/ 4050 w 4644"/>
              <a:gd name="connsiteY13" fmla="*/ 3364 h 6065"/>
              <a:gd name="connsiteX14" fmla="*/ 4187 w 4644"/>
              <a:gd name="connsiteY14" fmla="*/ 3501 h 6065"/>
              <a:gd name="connsiteX15" fmla="*/ 4508 w 4644"/>
              <a:gd name="connsiteY15" fmla="*/ 3501 h 6065"/>
              <a:gd name="connsiteX16" fmla="*/ 4634 w 4644"/>
              <a:gd name="connsiteY16" fmla="*/ 3583 h 6065"/>
              <a:gd name="connsiteX17" fmla="*/ 4609 w 4644"/>
              <a:gd name="connsiteY17" fmla="*/ 3732 h 6065"/>
              <a:gd name="connsiteX18" fmla="*/ 2499 w 4644"/>
              <a:gd name="connsiteY18" fmla="*/ 6022 h 6065"/>
              <a:gd name="connsiteX19" fmla="*/ 2396 w 4644"/>
              <a:gd name="connsiteY19" fmla="*/ 6065 h 6065"/>
              <a:gd name="connsiteX20" fmla="*/ 2294 w 4644"/>
              <a:gd name="connsiteY20" fmla="*/ 6022 h 6065"/>
              <a:gd name="connsiteX21" fmla="*/ 184 w 4644"/>
              <a:gd name="connsiteY21" fmla="*/ 3732 h 6065"/>
              <a:gd name="connsiteX22" fmla="*/ 159 w 4644"/>
              <a:gd name="connsiteY22" fmla="*/ 3583 h 6065"/>
              <a:gd name="connsiteX23" fmla="*/ 284 w 4644"/>
              <a:gd name="connsiteY23" fmla="*/ 3501 h 6065"/>
              <a:gd name="connsiteX24" fmla="*/ 606 w 4644"/>
              <a:gd name="connsiteY24" fmla="*/ 3501 h 6065"/>
              <a:gd name="connsiteX25" fmla="*/ 743 w 4644"/>
              <a:gd name="connsiteY25" fmla="*/ 3364 h 6065"/>
              <a:gd name="connsiteX26" fmla="*/ 732 w 4644"/>
              <a:gd name="connsiteY26" fmla="*/ 1264 h 6065"/>
              <a:gd name="connsiteX27" fmla="*/ 38 w 4644"/>
              <a:gd name="connsiteY27" fmla="*/ 0 h 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44" h="6065">
                <a:moveTo>
                  <a:pt x="38" y="0"/>
                </a:moveTo>
                <a:cubicBezTo>
                  <a:pt x="-167" y="-1"/>
                  <a:pt x="503" y="0"/>
                  <a:pt x="736" y="0"/>
                </a:cubicBezTo>
                <a:lnTo>
                  <a:pt x="2985" y="0"/>
                </a:lnTo>
                <a:lnTo>
                  <a:pt x="2996" y="0"/>
                </a:lnTo>
                <a:lnTo>
                  <a:pt x="3001" y="0"/>
                </a:lnTo>
                <a:lnTo>
                  <a:pt x="3001" y="0"/>
                </a:lnTo>
                <a:lnTo>
                  <a:pt x="3208" y="21"/>
                </a:lnTo>
                <a:cubicBezTo>
                  <a:pt x="3687" y="119"/>
                  <a:pt x="4048" y="543"/>
                  <a:pt x="4048" y="1052"/>
                </a:cubicBezTo>
                <a:lnTo>
                  <a:pt x="4002" y="1348"/>
                </a:lnTo>
                <a:lnTo>
                  <a:pt x="4002" y="1348"/>
                </a:lnTo>
                <a:lnTo>
                  <a:pt x="4048" y="1052"/>
                </a:lnTo>
                <a:lnTo>
                  <a:pt x="4048" y="1446"/>
                </a:lnTo>
                <a:lnTo>
                  <a:pt x="4050" y="1451"/>
                </a:lnTo>
                <a:cubicBezTo>
                  <a:pt x="4050" y="1531"/>
                  <a:pt x="4050" y="3285"/>
                  <a:pt x="4050" y="3364"/>
                </a:cubicBezTo>
                <a:cubicBezTo>
                  <a:pt x="4050" y="3446"/>
                  <a:pt x="4107" y="3501"/>
                  <a:pt x="4187" y="3501"/>
                </a:cubicBezTo>
                <a:lnTo>
                  <a:pt x="4508" y="3501"/>
                </a:lnTo>
                <a:cubicBezTo>
                  <a:pt x="4559" y="3501"/>
                  <a:pt x="4613" y="3538"/>
                  <a:pt x="4634" y="3583"/>
                </a:cubicBezTo>
                <a:cubicBezTo>
                  <a:pt x="4654" y="3631"/>
                  <a:pt x="4643" y="3695"/>
                  <a:pt x="4609" y="3732"/>
                </a:cubicBezTo>
                <a:lnTo>
                  <a:pt x="2499" y="6022"/>
                </a:lnTo>
                <a:cubicBezTo>
                  <a:pt x="2472" y="6049"/>
                  <a:pt x="2435" y="6065"/>
                  <a:pt x="2396" y="6065"/>
                </a:cubicBezTo>
                <a:cubicBezTo>
                  <a:pt x="2358" y="6065"/>
                  <a:pt x="2321" y="6049"/>
                  <a:pt x="2294" y="6022"/>
                </a:cubicBezTo>
                <a:lnTo>
                  <a:pt x="184" y="3732"/>
                </a:lnTo>
                <a:cubicBezTo>
                  <a:pt x="150" y="3695"/>
                  <a:pt x="138" y="3631"/>
                  <a:pt x="159" y="3583"/>
                </a:cubicBezTo>
                <a:cubicBezTo>
                  <a:pt x="179" y="3538"/>
                  <a:pt x="234" y="3501"/>
                  <a:pt x="284" y="3501"/>
                </a:cubicBezTo>
                <a:lnTo>
                  <a:pt x="606" y="3501"/>
                </a:lnTo>
                <a:cubicBezTo>
                  <a:pt x="686" y="3501"/>
                  <a:pt x="743" y="3446"/>
                  <a:pt x="743" y="3364"/>
                </a:cubicBezTo>
                <a:cubicBezTo>
                  <a:pt x="748" y="3272"/>
                  <a:pt x="738" y="2373"/>
                  <a:pt x="732" y="1264"/>
                </a:cubicBezTo>
                <a:cubicBezTo>
                  <a:pt x="726" y="155"/>
                  <a:pt x="243" y="1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90000">
                <a:schemeClr val="accent4"/>
              </a:gs>
            </a:gsLst>
            <a:lin ang="8100000" scaled="0"/>
            <a:tileRect/>
          </a:gradFill>
          <a:ln>
            <a:noFill/>
          </a:ln>
          <a:effectLst>
            <a:outerShdw blurRad="50800" dist="63500" dir="8100000" algn="tr" rotWithShape="0">
              <a:schemeClr val="accent4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79705" tIns="71755" rIns="107950" bIns="288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04</a:t>
            </a: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>
          <a:xfrm>
            <a:off x="9441815" y="4234180"/>
            <a:ext cx="1841500" cy="12674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确认回环后，合并地图并进行全局优化，修正误差。</a:t>
            </a:r>
          </a:p>
        </p:txBody>
      </p:sp>
      <p:sp>
        <p:nvSpPr>
          <p:cNvPr id="25" name="矩形 24"/>
          <p:cNvSpPr/>
          <p:nvPr>
            <p:custDataLst>
              <p:tags r:id="rId20"/>
            </p:custDataLst>
          </p:nvPr>
        </p:nvSpPr>
        <p:spPr>
          <a:xfrm>
            <a:off x="9289415" y="3603625"/>
            <a:ext cx="2324735" cy="6045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5"/>
                </a:solidFill>
                <a:latin typeface="+mn-ea"/>
                <a:cs typeface="+mn-ea"/>
              </a:rPr>
              <a:t>地图融合和全局优化</a:t>
            </a:r>
          </a:p>
        </p:txBody>
      </p:sp>
      <p:sp>
        <p:nvSpPr>
          <p:cNvPr id="15" name="任意多边形: 形状 36"/>
          <p:cNvSpPr/>
          <p:nvPr>
            <p:custDataLst>
              <p:tags r:id="rId21"/>
            </p:custDataLst>
          </p:nvPr>
        </p:nvSpPr>
        <p:spPr>
          <a:xfrm>
            <a:off x="9667240" y="1994535"/>
            <a:ext cx="379730" cy="327660"/>
          </a:xfrm>
          <a:custGeom>
            <a:avLst/>
            <a:gdLst>
              <a:gd name="connsiteX0" fmla="*/ 205979 w 411958"/>
              <a:gd name="connsiteY0" fmla="*/ 0 h 346834"/>
              <a:gd name="connsiteX1" fmla="*/ 411958 w 411958"/>
              <a:gd name="connsiteY1" fmla="*/ 296466 h 346834"/>
              <a:gd name="connsiteX2" fmla="*/ 408430 w 411958"/>
              <a:gd name="connsiteY2" fmla="*/ 346834 h 346834"/>
              <a:gd name="connsiteX3" fmla="*/ 3528 w 411958"/>
              <a:gd name="connsiteY3" fmla="*/ 346834 h 346834"/>
              <a:gd name="connsiteX4" fmla="*/ 0 w 411958"/>
              <a:gd name="connsiteY4" fmla="*/ 296466 h 346834"/>
              <a:gd name="connsiteX5" fmla="*/ 205979 w 411958"/>
              <a:gd name="connsiteY5" fmla="*/ 0 h 3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58" h="346834">
                <a:moveTo>
                  <a:pt x="205979" y="0"/>
                </a:moveTo>
                <a:cubicBezTo>
                  <a:pt x="319738" y="0"/>
                  <a:pt x="411958" y="132732"/>
                  <a:pt x="411958" y="296466"/>
                </a:cubicBezTo>
                <a:lnTo>
                  <a:pt x="408430" y="346834"/>
                </a:lnTo>
                <a:lnTo>
                  <a:pt x="3528" y="346834"/>
                </a:lnTo>
                <a:lnTo>
                  <a:pt x="0" y="296466"/>
                </a:lnTo>
                <a:cubicBezTo>
                  <a:pt x="0" y="132732"/>
                  <a:pt x="92220" y="0"/>
                  <a:pt x="2059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63500" dir="8100000" algn="tr" rotWithShape="0">
              <a:schemeClr val="accent5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任意多边形: 形状 38"/>
          <p:cNvSpPr/>
          <p:nvPr>
            <p:custDataLst>
              <p:tags r:id="rId22"/>
            </p:custDataLst>
          </p:nvPr>
        </p:nvSpPr>
        <p:spPr>
          <a:xfrm>
            <a:off x="9845040" y="1993900"/>
            <a:ext cx="1212850" cy="1583690"/>
          </a:xfrm>
          <a:custGeom>
            <a:avLst/>
            <a:gdLst>
              <a:gd name="connsiteX0" fmla="*/ 38 w 4644"/>
              <a:gd name="connsiteY0" fmla="*/ 0 h 6065"/>
              <a:gd name="connsiteX1" fmla="*/ 736 w 4644"/>
              <a:gd name="connsiteY1" fmla="*/ 0 h 6065"/>
              <a:gd name="connsiteX2" fmla="*/ 2985 w 4644"/>
              <a:gd name="connsiteY2" fmla="*/ 0 h 6065"/>
              <a:gd name="connsiteX3" fmla="*/ 2996 w 4644"/>
              <a:gd name="connsiteY3" fmla="*/ 0 h 6065"/>
              <a:gd name="connsiteX4" fmla="*/ 3001 w 4644"/>
              <a:gd name="connsiteY4" fmla="*/ 0 h 6065"/>
              <a:gd name="connsiteX5" fmla="*/ 3001 w 4644"/>
              <a:gd name="connsiteY5" fmla="*/ 0 h 6065"/>
              <a:gd name="connsiteX6" fmla="*/ 3208 w 4644"/>
              <a:gd name="connsiteY6" fmla="*/ 21 h 6065"/>
              <a:gd name="connsiteX7" fmla="*/ 4048 w 4644"/>
              <a:gd name="connsiteY7" fmla="*/ 1052 h 6065"/>
              <a:gd name="connsiteX8" fmla="*/ 4002 w 4644"/>
              <a:gd name="connsiteY8" fmla="*/ 1348 h 6065"/>
              <a:gd name="connsiteX9" fmla="*/ 4002 w 4644"/>
              <a:gd name="connsiteY9" fmla="*/ 1348 h 6065"/>
              <a:gd name="connsiteX10" fmla="*/ 4048 w 4644"/>
              <a:gd name="connsiteY10" fmla="*/ 1052 h 6065"/>
              <a:gd name="connsiteX11" fmla="*/ 4048 w 4644"/>
              <a:gd name="connsiteY11" fmla="*/ 1446 h 6065"/>
              <a:gd name="connsiteX12" fmla="*/ 4050 w 4644"/>
              <a:gd name="connsiteY12" fmla="*/ 1451 h 6065"/>
              <a:gd name="connsiteX13" fmla="*/ 4050 w 4644"/>
              <a:gd name="connsiteY13" fmla="*/ 3364 h 6065"/>
              <a:gd name="connsiteX14" fmla="*/ 4187 w 4644"/>
              <a:gd name="connsiteY14" fmla="*/ 3501 h 6065"/>
              <a:gd name="connsiteX15" fmla="*/ 4508 w 4644"/>
              <a:gd name="connsiteY15" fmla="*/ 3501 h 6065"/>
              <a:gd name="connsiteX16" fmla="*/ 4634 w 4644"/>
              <a:gd name="connsiteY16" fmla="*/ 3583 h 6065"/>
              <a:gd name="connsiteX17" fmla="*/ 4609 w 4644"/>
              <a:gd name="connsiteY17" fmla="*/ 3732 h 6065"/>
              <a:gd name="connsiteX18" fmla="*/ 2499 w 4644"/>
              <a:gd name="connsiteY18" fmla="*/ 6022 h 6065"/>
              <a:gd name="connsiteX19" fmla="*/ 2396 w 4644"/>
              <a:gd name="connsiteY19" fmla="*/ 6065 h 6065"/>
              <a:gd name="connsiteX20" fmla="*/ 2294 w 4644"/>
              <a:gd name="connsiteY20" fmla="*/ 6022 h 6065"/>
              <a:gd name="connsiteX21" fmla="*/ 184 w 4644"/>
              <a:gd name="connsiteY21" fmla="*/ 3732 h 6065"/>
              <a:gd name="connsiteX22" fmla="*/ 159 w 4644"/>
              <a:gd name="connsiteY22" fmla="*/ 3583 h 6065"/>
              <a:gd name="connsiteX23" fmla="*/ 284 w 4644"/>
              <a:gd name="connsiteY23" fmla="*/ 3501 h 6065"/>
              <a:gd name="connsiteX24" fmla="*/ 606 w 4644"/>
              <a:gd name="connsiteY24" fmla="*/ 3501 h 6065"/>
              <a:gd name="connsiteX25" fmla="*/ 743 w 4644"/>
              <a:gd name="connsiteY25" fmla="*/ 3364 h 6065"/>
              <a:gd name="connsiteX26" fmla="*/ 732 w 4644"/>
              <a:gd name="connsiteY26" fmla="*/ 1264 h 6065"/>
              <a:gd name="connsiteX27" fmla="*/ 38 w 4644"/>
              <a:gd name="connsiteY27" fmla="*/ 0 h 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44" h="6065">
                <a:moveTo>
                  <a:pt x="38" y="0"/>
                </a:moveTo>
                <a:cubicBezTo>
                  <a:pt x="-167" y="-1"/>
                  <a:pt x="503" y="0"/>
                  <a:pt x="736" y="0"/>
                </a:cubicBezTo>
                <a:lnTo>
                  <a:pt x="2985" y="0"/>
                </a:lnTo>
                <a:lnTo>
                  <a:pt x="2996" y="0"/>
                </a:lnTo>
                <a:lnTo>
                  <a:pt x="3001" y="0"/>
                </a:lnTo>
                <a:lnTo>
                  <a:pt x="3001" y="0"/>
                </a:lnTo>
                <a:lnTo>
                  <a:pt x="3208" y="21"/>
                </a:lnTo>
                <a:cubicBezTo>
                  <a:pt x="3687" y="119"/>
                  <a:pt x="4048" y="543"/>
                  <a:pt x="4048" y="1052"/>
                </a:cubicBezTo>
                <a:lnTo>
                  <a:pt x="4002" y="1348"/>
                </a:lnTo>
                <a:lnTo>
                  <a:pt x="4002" y="1348"/>
                </a:lnTo>
                <a:lnTo>
                  <a:pt x="4048" y="1052"/>
                </a:lnTo>
                <a:lnTo>
                  <a:pt x="4048" y="1446"/>
                </a:lnTo>
                <a:lnTo>
                  <a:pt x="4050" y="1451"/>
                </a:lnTo>
                <a:cubicBezTo>
                  <a:pt x="4050" y="1531"/>
                  <a:pt x="4050" y="3285"/>
                  <a:pt x="4050" y="3364"/>
                </a:cubicBezTo>
                <a:cubicBezTo>
                  <a:pt x="4050" y="3446"/>
                  <a:pt x="4107" y="3501"/>
                  <a:pt x="4187" y="3501"/>
                </a:cubicBezTo>
                <a:lnTo>
                  <a:pt x="4508" y="3501"/>
                </a:lnTo>
                <a:cubicBezTo>
                  <a:pt x="4559" y="3501"/>
                  <a:pt x="4613" y="3538"/>
                  <a:pt x="4634" y="3583"/>
                </a:cubicBezTo>
                <a:cubicBezTo>
                  <a:pt x="4654" y="3631"/>
                  <a:pt x="4643" y="3695"/>
                  <a:pt x="4609" y="3732"/>
                </a:cubicBezTo>
                <a:lnTo>
                  <a:pt x="2499" y="6022"/>
                </a:lnTo>
                <a:cubicBezTo>
                  <a:pt x="2472" y="6049"/>
                  <a:pt x="2435" y="6065"/>
                  <a:pt x="2396" y="6065"/>
                </a:cubicBezTo>
                <a:cubicBezTo>
                  <a:pt x="2358" y="6065"/>
                  <a:pt x="2321" y="6049"/>
                  <a:pt x="2294" y="6022"/>
                </a:cubicBezTo>
                <a:lnTo>
                  <a:pt x="184" y="3732"/>
                </a:lnTo>
                <a:cubicBezTo>
                  <a:pt x="150" y="3695"/>
                  <a:pt x="138" y="3631"/>
                  <a:pt x="159" y="3583"/>
                </a:cubicBezTo>
                <a:cubicBezTo>
                  <a:pt x="179" y="3538"/>
                  <a:pt x="234" y="3501"/>
                  <a:pt x="284" y="3501"/>
                </a:cubicBezTo>
                <a:lnTo>
                  <a:pt x="606" y="3501"/>
                </a:lnTo>
                <a:cubicBezTo>
                  <a:pt x="686" y="3501"/>
                  <a:pt x="743" y="3446"/>
                  <a:pt x="743" y="3364"/>
                </a:cubicBezTo>
                <a:cubicBezTo>
                  <a:pt x="748" y="3272"/>
                  <a:pt x="738" y="2373"/>
                  <a:pt x="732" y="1264"/>
                </a:cubicBezTo>
                <a:cubicBezTo>
                  <a:pt x="726" y="155"/>
                  <a:pt x="243" y="1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90000">
                <a:schemeClr val="accent5"/>
              </a:gs>
            </a:gsLst>
            <a:lin ang="8100000" scaled="0"/>
            <a:tileRect/>
          </a:gradFill>
          <a:ln>
            <a:noFill/>
          </a:ln>
          <a:effectLst>
            <a:outerShdw blurRad="50800" dist="63500" dir="8100000" algn="tr" rotWithShape="0">
              <a:schemeClr val="accent5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79705" tIns="71755" rIns="107950" bIns="288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05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en-US" altLang="zh-CN" dirty="0"/>
              <a:t>Loop Closing</a:t>
            </a:r>
            <a:r>
              <a:rPr lang="zh-CN" altLang="en-US" dirty="0"/>
              <a:t>步骤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471197" y="3579142"/>
            <a:ext cx="5249609" cy="351379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5" name="任意形状 4"/>
          <p:cNvSpPr/>
          <p:nvPr/>
        </p:nvSpPr>
        <p:spPr>
          <a:xfrm rot="10800000" flipH="1" flipV="1">
            <a:off x="-58646" y="4242146"/>
            <a:ext cx="12250647" cy="1205376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  <a:gd name="connsiteX0-1" fmla="*/ 0 w 12192000"/>
              <a:gd name="connsiteY0-2" fmla="*/ 2480133 h 2601696"/>
              <a:gd name="connsiteX1-3" fmla="*/ 0 w 12192000"/>
              <a:gd name="connsiteY1-4" fmla="*/ 8246 h 2601696"/>
              <a:gd name="connsiteX2-5" fmla="*/ 183354 w 12192000"/>
              <a:gd name="connsiteY2-6" fmla="*/ 1221 h 2601696"/>
              <a:gd name="connsiteX3-7" fmla="*/ 382658 w 12192000"/>
              <a:gd name="connsiteY3-8" fmla="*/ 659 h 2601696"/>
              <a:gd name="connsiteX4-9" fmla="*/ 1198697 w 12192000"/>
              <a:gd name="connsiteY4-10" fmla="*/ 81296 h 2601696"/>
              <a:gd name="connsiteX5-11" fmla="*/ 4728467 w 12192000"/>
              <a:gd name="connsiteY5-12" fmla="*/ 1573559 h 2601696"/>
              <a:gd name="connsiteX6-13" fmla="*/ 8314714 w 12192000"/>
              <a:gd name="connsiteY6-14" fmla="*/ 1096863 h 2601696"/>
              <a:gd name="connsiteX7-15" fmla="*/ 10997340 w 12192000"/>
              <a:gd name="connsiteY7-16" fmla="*/ 1469929 h 2601696"/>
              <a:gd name="connsiteX8-17" fmla="*/ 12068626 w 12192000"/>
              <a:gd name="connsiteY8-18" fmla="*/ 1210856 h 2601696"/>
              <a:gd name="connsiteX9-19" fmla="*/ 12192000 w 12192000"/>
              <a:gd name="connsiteY9-20" fmla="*/ 1166071 h 2601696"/>
              <a:gd name="connsiteX10-21" fmla="*/ 12192000 w 12192000"/>
              <a:gd name="connsiteY10-22" fmla="*/ 2480133 h 2601696"/>
              <a:gd name="connsiteX11-23" fmla="*/ 91002 w 12192000"/>
              <a:gd name="connsiteY11-24" fmla="*/ 2601696 h 2601696"/>
              <a:gd name="connsiteX0-25" fmla="*/ 0 w 12192000"/>
              <a:gd name="connsiteY0-26" fmla="*/ 2480133 h 3296342"/>
              <a:gd name="connsiteX1-27" fmla="*/ 0 w 12192000"/>
              <a:gd name="connsiteY1-28" fmla="*/ 8246 h 3296342"/>
              <a:gd name="connsiteX2-29" fmla="*/ 183354 w 12192000"/>
              <a:gd name="connsiteY2-30" fmla="*/ 1221 h 3296342"/>
              <a:gd name="connsiteX3-31" fmla="*/ 382658 w 12192000"/>
              <a:gd name="connsiteY3-32" fmla="*/ 659 h 3296342"/>
              <a:gd name="connsiteX4-33" fmla="*/ 1198697 w 12192000"/>
              <a:gd name="connsiteY4-34" fmla="*/ 81296 h 3296342"/>
              <a:gd name="connsiteX5-35" fmla="*/ 4728467 w 12192000"/>
              <a:gd name="connsiteY5-36" fmla="*/ 1573559 h 3296342"/>
              <a:gd name="connsiteX6-37" fmla="*/ 8314714 w 12192000"/>
              <a:gd name="connsiteY6-38" fmla="*/ 1096863 h 3296342"/>
              <a:gd name="connsiteX7-39" fmla="*/ 10997340 w 12192000"/>
              <a:gd name="connsiteY7-40" fmla="*/ 1469929 h 3296342"/>
              <a:gd name="connsiteX8-41" fmla="*/ 12068626 w 12192000"/>
              <a:gd name="connsiteY8-42" fmla="*/ 1210856 h 3296342"/>
              <a:gd name="connsiteX9-43" fmla="*/ 12192000 w 12192000"/>
              <a:gd name="connsiteY9-44" fmla="*/ 1166071 h 3296342"/>
              <a:gd name="connsiteX10-45" fmla="*/ 12192000 w 12192000"/>
              <a:gd name="connsiteY10-46" fmla="*/ 2480133 h 3296342"/>
              <a:gd name="connsiteX11-47" fmla="*/ 10829269 w 12192000"/>
              <a:gd name="connsiteY11-48" fmla="*/ 3296342 h 3296342"/>
              <a:gd name="connsiteX0-49" fmla="*/ 0 w 12192000"/>
              <a:gd name="connsiteY0-50" fmla="*/ 2480133 h 2480133"/>
              <a:gd name="connsiteX1-51" fmla="*/ 0 w 12192000"/>
              <a:gd name="connsiteY1-52" fmla="*/ 8246 h 2480133"/>
              <a:gd name="connsiteX2-53" fmla="*/ 183354 w 12192000"/>
              <a:gd name="connsiteY2-54" fmla="*/ 1221 h 2480133"/>
              <a:gd name="connsiteX3-55" fmla="*/ 382658 w 12192000"/>
              <a:gd name="connsiteY3-56" fmla="*/ 659 h 2480133"/>
              <a:gd name="connsiteX4-57" fmla="*/ 1198697 w 12192000"/>
              <a:gd name="connsiteY4-58" fmla="*/ 81296 h 2480133"/>
              <a:gd name="connsiteX5-59" fmla="*/ 4728467 w 12192000"/>
              <a:gd name="connsiteY5-60" fmla="*/ 1573559 h 2480133"/>
              <a:gd name="connsiteX6-61" fmla="*/ 8314714 w 12192000"/>
              <a:gd name="connsiteY6-62" fmla="*/ 1096863 h 2480133"/>
              <a:gd name="connsiteX7-63" fmla="*/ 10997340 w 12192000"/>
              <a:gd name="connsiteY7-64" fmla="*/ 1469929 h 2480133"/>
              <a:gd name="connsiteX8-65" fmla="*/ 12068626 w 12192000"/>
              <a:gd name="connsiteY8-66" fmla="*/ 1210856 h 2480133"/>
              <a:gd name="connsiteX9-67" fmla="*/ 12192000 w 12192000"/>
              <a:gd name="connsiteY9-68" fmla="*/ 1166071 h 2480133"/>
              <a:gd name="connsiteX10-69" fmla="*/ 12192000 w 12192000"/>
              <a:gd name="connsiteY10-70" fmla="*/ 2480133 h 2480133"/>
              <a:gd name="connsiteX0-71" fmla="*/ 0 w 12192000"/>
              <a:gd name="connsiteY0-72" fmla="*/ 2480133 h 2480133"/>
              <a:gd name="connsiteX1-73" fmla="*/ 0 w 12192000"/>
              <a:gd name="connsiteY1-74" fmla="*/ 8246 h 2480133"/>
              <a:gd name="connsiteX2-75" fmla="*/ 183354 w 12192000"/>
              <a:gd name="connsiteY2-76" fmla="*/ 1221 h 2480133"/>
              <a:gd name="connsiteX3-77" fmla="*/ 382658 w 12192000"/>
              <a:gd name="connsiteY3-78" fmla="*/ 659 h 2480133"/>
              <a:gd name="connsiteX4-79" fmla="*/ 1198697 w 12192000"/>
              <a:gd name="connsiteY4-80" fmla="*/ 81296 h 2480133"/>
              <a:gd name="connsiteX5-81" fmla="*/ 4728467 w 12192000"/>
              <a:gd name="connsiteY5-82" fmla="*/ 1573559 h 2480133"/>
              <a:gd name="connsiteX6-83" fmla="*/ 8314714 w 12192000"/>
              <a:gd name="connsiteY6-84" fmla="*/ 1096863 h 2480133"/>
              <a:gd name="connsiteX7-85" fmla="*/ 10997340 w 12192000"/>
              <a:gd name="connsiteY7-86" fmla="*/ 1469929 h 2480133"/>
              <a:gd name="connsiteX8-87" fmla="*/ 12068626 w 12192000"/>
              <a:gd name="connsiteY8-88" fmla="*/ 1210856 h 2480133"/>
              <a:gd name="connsiteX9-89" fmla="*/ 12192000 w 12192000"/>
              <a:gd name="connsiteY9-90" fmla="*/ 1166071 h 2480133"/>
              <a:gd name="connsiteX0-91" fmla="*/ 0 w 12192000"/>
              <a:gd name="connsiteY0-92" fmla="*/ 8246 h 1602461"/>
              <a:gd name="connsiteX1-93" fmla="*/ 183354 w 12192000"/>
              <a:gd name="connsiteY1-94" fmla="*/ 1221 h 1602461"/>
              <a:gd name="connsiteX2-95" fmla="*/ 382658 w 12192000"/>
              <a:gd name="connsiteY2-96" fmla="*/ 659 h 1602461"/>
              <a:gd name="connsiteX3-97" fmla="*/ 1198697 w 12192000"/>
              <a:gd name="connsiteY3-98" fmla="*/ 81296 h 1602461"/>
              <a:gd name="connsiteX4-99" fmla="*/ 4728467 w 12192000"/>
              <a:gd name="connsiteY4-100" fmla="*/ 1573559 h 1602461"/>
              <a:gd name="connsiteX5-101" fmla="*/ 8314714 w 12192000"/>
              <a:gd name="connsiteY5-102" fmla="*/ 1096863 h 1602461"/>
              <a:gd name="connsiteX6-103" fmla="*/ 10997340 w 12192000"/>
              <a:gd name="connsiteY6-104" fmla="*/ 1469929 h 1602461"/>
              <a:gd name="connsiteX7-105" fmla="*/ 12068626 w 12192000"/>
              <a:gd name="connsiteY7-106" fmla="*/ 1210856 h 1602461"/>
              <a:gd name="connsiteX8-107" fmla="*/ 12192000 w 12192000"/>
              <a:gd name="connsiteY8-108" fmla="*/ 1166071 h 16024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1602461">
                <a:moveTo>
                  <a:pt x="0" y="8246"/>
                </a:move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88515" y="2684145"/>
            <a:ext cx="795591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lvl="0" algn="ctr">
              <a:defRPr sz="7200" b="1" spc="600">
                <a:solidFill>
                  <a:srgbClr val="0162C0"/>
                </a:solidFill>
                <a:latin typeface="思源宋体 CN Heavy" pitchFamily="18" charset="-122"/>
                <a:ea typeface="思源宋体 CN Heavy" pitchFamily="18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/>
              </a:rPr>
              <a:t>ORB-SLAM3</a:t>
            </a:r>
            <a:r>
              <a:rPr lang="zh-CN" altLang="en-US" dirty="0">
                <a:sym typeface="Arial" panose="020B0604020202020204"/>
              </a:rPr>
              <a:t>总结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-29324" y="4532560"/>
            <a:ext cx="12250647" cy="1865564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480133">
                <a:moveTo>
                  <a:pt x="382658" y="659"/>
                </a:move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  <a:lnTo>
                  <a:pt x="12192000" y="2480133"/>
                </a:lnTo>
                <a:lnTo>
                  <a:pt x="0" y="2480133"/>
                </a:lnTo>
                <a:lnTo>
                  <a:pt x="0" y="8246"/>
                </a:ln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lose/>
              </a:path>
            </a:pathLst>
          </a:custGeom>
          <a:gradFill flip="none" rotWithShape="1">
            <a:gsLst>
              <a:gs pos="97000">
                <a:schemeClr val="accent4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4" name="任意形状 3"/>
          <p:cNvSpPr/>
          <p:nvPr/>
        </p:nvSpPr>
        <p:spPr>
          <a:xfrm flipH="1">
            <a:off x="-29324" y="5003914"/>
            <a:ext cx="12250647" cy="1904687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480133">
                <a:moveTo>
                  <a:pt x="382658" y="659"/>
                </a:move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  <a:lnTo>
                  <a:pt x="12192000" y="2480133"/>
                </a:lnTo>
                <a:lnTo>
                  <a:pt x="0" y="2480133"/>
                </a:lnTo>
                <a:lnTo>
                  <a:pt x="0" y="8246"/>
                </a:ln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370102" y="932010"/>
            <a:ext cx="1393151" cy="1393150"/>
            <a:chOff x="8680041" y="1474259"/>
            <a:chExt cx="1393150" cy="1393150"/>
          </a:xfrm>
        </p:grpSpPr>
        <p:sp>
          <p:nvSpPr>
            <p:cNvPr id="8" name="椭圆 7"/>
            <p:cNvSpPr/>
            <p:nvPr>
              <p:custDataLst>
                <p:tags r:id="rId2"/>
              </p:custDataLst>
            </p:nvPr>
          </p:nvSpPr>
          <p:spPr>
            <a:xfrm>
              <a:off x="8680041" y="1474259"/>
              <a:ext cx="1393150" cy="1393150"/>
            </a:xfrm>
            <a:prstGeom prst="ellipse">
              <a:avLst/>
            </a:prstGeom>
            <a:gradFill flip="none" rotWithShape="1">
              <a:gsLst>
                <a:gs pos="87000">
                  <a:schemeClr val="accent2">
                    <a:lumMod val="40000"/>
                    <a:lumOff val="60000"/>
                    <a:alpha val="0"/>
                  </a:schemeClr>
                </a:gs>
                <a:gs pos="1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思源黑体旧字形 Light" panose="020B0300000000000000" charset="-128"/>
                <a:sym typeface="Arial" panose="020B0604020202020204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9135695" y="1927966"/>
              <a:ext cx="496668" cy="487891"/>
            </a:xfrm>
            <a:prstGeom prst="rect">
              <a:avLst/>
            </a:prstGeom>
            <a:noFill/>
          </p:spPr>
          <p:txBody>
            <a:bodyPr wrap="square" numCol="1" rtlCol="0">
              <a:prstTxWarp prst="textPlain">
                <a:avLst>
                  <a:gd name="adj" fmla="val 40316"/>
                </a:avLst>
              </a:prstTxWarp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8800" b="0" i="0" u="none" strike="noStrike" cap="none" spc="0" normalizeH="0" baseline="0">
                  <a:ln w="6350">
                    <a:noFill/>
                  </a:ln>
                  <a:solidFill>
                    <a:srgbClr val="FFFFFF"/>
                  </a:solidFill>
                  <a:effectLst>
                    <a:outerShdw blurRad="279400" dist="38100" dir="18900000" algn="b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微软雅黑" panose="020B0503020204020204" pitchFamily="34" charset="-122"/>
                  <a:cs typeface="思源黑体旧字形 Light" panose="020B0300000000000000" charset="-128"/>
                </a:defRPr>
              </a:lvl1pPr>
            </a:lstStyle>
            <a:p>
              <a:r>
                <a:rPr lang="en-US" altLang="zh-CN" dirty="0">
                  <a:sym typeface="Arial" panose="020B0604020202020204"/>
                </a:rPr>
                <a:t>4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组合 1614"/>
          <p:cNvGrpSpPr/>
          <p:nvPr/>
        </p:nvGrpSpPr>
        <p:grpSpPr>
          <a:xfrm>
            <a:off x="424542" y="77033"/>
            <a:ext cx="11571828" cy="5940058"/>
            <a:chOff x="856342" y="588920"/>
            <a:chExt cx="11571828" cy="5940058"/>
          </a:xfrm>
        </p:grpSpPr>
        <p:sp>
          <p:nvSpPr>
            <p:cNvPr id="1616" name="KOPPT"/>
            <p:cNvSpPr/>
            <p:nvPr/>
          </p:nvSpPr>
          <p:spPr bwMode="auto">
            <a:xfrm>
              <a:off x="856342" y="873268"/>
              <a:ext cx="9466520" cy="4575947"/>
            </a:xfrm>
            <a:custGeom>
              <a:avLst/>
              <a:gdLst>
                <a:gd name="T0" fmla="*/ 0 w 4345"/>
                <a:gd name="T1" fmla="*/ 4670 h 4670"/>
                <a:gd name="T2" fmla="*/ 986 w 4345"/>
                <a:gd name="T3" fmla="*/ 4670 h 4670"/>
                <a:gd name="T4" fmla="*/ 986 w 4345"/>
                <a:gd name="T5" fmla="*/ 4110 h 4670"/>
                <a:gd name="T6" fmla="*/ 1546 w 4345"/>
                <a:gd name="T7" fmla="*/ 4110 h 4670"/>
                <a:gd name="T8" fmla="*/ 1546 w 4345"/>
                <a:gd name="T9" fmla="*/ 3550 h 4670"/>
                <a:gd name="T10" fmla="*/ 2106 w 4345"/>
                <a:gd name="T11" fmla="*/ 3550 h 4670"/>
                <a:gd name="T12" fmla="*/ 2106 w 4345"/>
                <a:gd name="T13" fmla="*/ 2991 h 4670"/>
                <a:gd name="T14" fmla="*/ 2665 w 4345"/>
                <a:gd name="T15" fmla="*/ 2991 h 4670"/>
                <a:gd name="T16" fmla="*/ 2665 w 4345"/>
                <a:gd name="T17" fmla="*/ 2431 h 4670"/>
                <a:gd name="T18" fmla="*/ 3225 w 4345"/>
                <a:gd name="T19" fmla="*/ 2431 h 4670"/>
                <a:gd name="T20" fmla="*/ 3225 w 4345"/>
                <a:gd name="T21" fmla="*/ 1871 h 4670"/>
                <a:gd name="T22" fmla="*/ 3785 w 4345"/>
                <a:gd name="T23" fmla="*/ 1871 h 4670"/>
                <a:gd name="T24" fmla="*/ 3785 w 4345"/>
                <a:gd name="T25" fmla="*/ 1311 h 4670"/>
                <a:gd name="T26" fmla="*/ 4345 w 4345"/>
                <a:gd name="T27" fmla="*/ 1311 h 4670"/>
                <a:gd name="T28" fmla="*/ 4345 w 4345"/>
                <a:gd name="T29" fmla="*/ 0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45" h="4670">
                  <a:moveTo>
                    <a:pt x="0" y="4670"/>
                  </a:moveTo>
                  <a:lnTo>
                    <a:pt x="986" y="4670"/>
                  </a:lnTo>
                  <a:lnTo>
                    <a:pt x="986" y="4110"/>
                  </a:lnTo>
                  <a:lnTo>
                    <a:pt x="1546" y="4110"/>
                  </a:lnTo>
                  <a:lnTo>
                    <a:pt x="1546" y="3550"/>
                  </a:lnTo>
                  <a:lnTo>
                    <a:pt x="2106" y="3550"/>
                  </a:lnTo>
                  <a:lnTo>
                    <a:pt x="2106" y="2991"/>
                  </a:lnTo>
                  <a:lnTo>
                    <a:pt x="2665" y="2991"/>
                  </a:lnTo>
                  <a:lnTo>
                    <a:pt x="2665" y="2431"/>
                  </a:lnTo>
                  <a:lnTo>
                    <a:pt x="3225" y="2431"/>
                  </a:lnTo>
                  <a:lnTo>
                    <a:pt x="3225" y="1871"/>
                  </a:lnTo>
                  <a:lnTo>
                    <a:pt x="3785" y="1871"/>
                  </a:lnTo>
                  <a:lnTo>
                    <a:pt x="3785" y="1311"/>
                  </a:lnTo>
                  <a:lnTo>
                    <a:pt x="4345" y="1311"/>
                  </a:lnTo>
                  <a:lnTo>
                    <a:pt x="4345" y="0"/>
                  </a:lnTo>
                </a:path>
              </a:pathLst>
            </a:custGeom>
            <a:noFill/>
            <a:ln w="177800">
              <a:solidFill>
                <a:srgbClr val="B2B2B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17" name="KOPPT"/>
            <p:cNvSpPr/>
            <p:nvPr/>
          </p:nvSpPr>
          <p:spPr bwMode="auto">
            <a:xfrm>
              <a:off x="10067952" y="588920"/>
              <a:ext cx="509820" cy="397823"/>
            </a:xfrm>
            <a:custGeom>
              <a:avLst/>
              <a:gdLst>
                <a:gd name="T0" fmla="*/ 0 w 468"/>
                <a:gd name="T1" fmla="*/ 406 h 406"/>
                <a:gd name="T2" fmla="*/ 234 w 468"/>
                <a:gd name="T3" fmla="*/ 0 h 406"/>
                <a:gd name="T4" fmla="*/ 468 w 468"/>
                <a:gd name="T5" fmla="*/ 406 h 406"/>
                <a:gd name="T6" fmla="*/ 234 w 468"/>
                <a:gd name="T7" fmla="*/ 302 h 406"/>
                <a:gd name="T8" fmla="*/ 0 w 468"/>
                <a:gd name="T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406">
                  <a:moveTo>
                    <a:pt x="0" y="406"/>
                  </a:moveTo>
                  <a:lnTo>
                    <a:pt x="234" y="0"/>
                  </a:lnTo>
                  <a:lnTo>
                    <a:pt x="468" y="406"/>
                  </a:lnTo>
                  <a:lnTo>
                    <a:pt x="234" y="302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B2B2B2"/>
            </a:solidFill>
            <a:ln w="9525">
              <a:solidFill>
                <a:srgbClr val="B2B2B2"/>
              </a:solidFill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18" name="KOPPT"/>
            <p:cNvSpPr txBox="1"/>
            <p:nvPr/>
          </p:nvSpPr>
          <p:spPr>
            <a:xfrm>
              <a:off x="1317541" y="3185402"/>
              <a:ext cx="2216760" cy="1610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系统架构</a:t>
              </a:r>
              <a:b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</a:b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前端与后端：前端负责特征提取和跟踪，后端进行位姿优化和地图管理。</a:t>
              </a:r>
              <a:b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</a:b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特征提取：使用 ORB 特征，具备较高的鲁棒性。</a:t>
              </a:r>
            </a:p>
          </p:txBody>
        </p:sp>
        <p:sp>
          <p:nvSpPr>
            <p:cNvPr id="1619" name="KOPPT"/>
            <p:cNvSpPr txBox="1"/>
            <p:nvPr/>
          </p:nvSpPr>
          <p:spPr>
            <a:xfrm>
              <a:off x="3233519" y="5158648"/>
              <a:ext cx="3158309" cy="137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多视图和多传感器支持</a:t>
              </a:r>
              <a:b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</a:b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传感器兼容性：支持单目、立体和 RGB-D 摄像头。</a:t>
              </a:r>
              <a:b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</a:b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多视图融合：有效处理不同视角的图像数据，实现一致的三维地图。</a:t>
              </a:r>
            </a:p>
          </p:txBody>
        </p:sp>
        <p:sp>
          <p:nvSpPr>
            <p:cNvPr id="1620" name="KOPPT"/>
            <p:cNvSpPr txBox="1"/>
            <p:nvPr/>
          </p:nvSpPr>
          <p:spPr>
            <a:xfrm>
              <a:off x="3639379" y="2722112"/>
              <a:ext cx="2867480" cy="89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动态场景处理</a:t>
              </a:r>
              <a:b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</a:b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动态物体检测：识别并滤除动态干扰，提高地图构建的准确性。</a:t>
              </a:r>
            </a:p>
          </p:txBody>
        </p:sp>
        <p:sp>
          <p:nvSpPr>
            <p:cNvPr id="1621" name="KOPPT"/>
            <p:cNvSpPr txBox="1"/>
            <p:nvPr/>
          </p:nvSpPr>
          <p:spPr>
            <a:xfrm>
              <a:off x="5525011" y="4250784"/>
              <a:ext cx="2726211" cy="89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地图管理</a:t>
              </a:r>
              <a:b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</a:b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动态管理策略：动态添加关键帧并优化现有地图，清理不再需要的地图点。</a:t>
              </a:r>
            </a:p>
          </p:txBody>
        </p:sp>
        <p:sp>
          <p:nvSpPr>
            <p:cNvPr id="1622" name="KOPPT"/>
            <p:cNvSpPr txBox="1"/>
            <p:nvPr/>
          </p:nvSpPr>
          <p:spPr>
            <a:xfrm>
              <a:off x="6506859" y="805827"/>
              <a:ext cx="2216761" cy="184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性能与应用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实时性能：在普通计算平台上实现实时处理，适用于无人驾驶、增强现实等领域。</a:t>
              </a:r>
              <a:b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</a:b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精度优势：在复杂环境中定位精度和地图构建能力优于许多现有 SLAM 方法。</a:t>
              </a:r>
            </a:p>
          </p:txBody>
        </p:sp>
        <p:sp>
          <p:nvSpPr>
            <p:cNvPr id="1623" name="KOPPT"/>
            <p:cNvSpPr txBox="1"/>
            <p:nvPr/>
          </p:nvSpPr>
          <p:spPr>
            <a:xfrm>
              <a:off x="7596232" y="3255285"/>
              <a:ext cx="2726055" cy="113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未来展望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技术融合：可能与深度学习和人工智能技术结合，提升特征提取和环境理解能力。</a:t>
              </a:r>
            </a:p>
          </p:txBody>
        </p:sp>
        <p:sp>
          <p:nvSpPr>
            <p:cNvPr id="1624" name="KOPPT"/>
            <p:cNvSpPr txBox="1"/>
            <p:nvPr/>
          </p:nvSpPr>
          <p:spPr>
            <a:xfrm>
              <a:off x="10322403" y="2083423"/>
              <a:ext cx="2105767" cy="152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ORB-SLAM3 是一项先进的视觉 SLAM 技术，其高效性和鲁棒性不仅推动了当前应用的发展，还为未来与深度学习等技术结合的智能感知系统开辟了广阔前景。</a:t>
              </a:r>
            </a:p>
          </p:txBody>
        </p:sp>
      </p:grpSp>
      <p:sp>
        <p:nvSpPr>
          <p:cNvPr id="2" name="koppt-图标"/>
          <p:cNvSpPr>
            <a:spLocks noChangeAspect="1"/>
          </p:cNvSpPr>
          <p:nvPr/>
        </p:nvSpPr>
        <p:spPr bwMode="auto">
          <a:xfrm>
            <a:off x="322717" y="372768"/>
            <a:ext cx="716587" cy="646332"/>
          </a:xfrm>
          <a:custGeom>
            <a:avLst/>
            <a:gdLst>
              <a:gd name="T0" fmla="*/ 209 w 244"/>
              <a:gd name="T1" fmla="*/ 75 h 220"/>
              <a:gd name="T2" fmla="*/ 191 w 244"/>
              <a:gd name="T3" fmla="*/ 66 h 220"/>
              <a:gd name="T4" fmla="*/ 183 w 244"/>
              <a:gd name="T5" fmla="*/ 71 h 220"/>
              <a:gd name="T6" fmla="*/ 194 w 244"/>
              <a:gd name="T7" fmla="*/ 110 h 220"/>
              <a:gd name="T8" fmla="*/ 110 w 244"/>
              <a:gd name="T9" fmla="*/ 194 h 220"/>
              <a:gd name="T10" fmla="*/ 27 w 244"/>
              <a:gd name="T11" fmla="*/ 110 h 220"/>
              <a:gd name="T12" fmla="*/ 110 w 244"/>
              <a:gd name="T13" fmla="*/ 27 h 220"/>
              <a:gd name="T14" fmla="*/ 175 w 244"/>
              <a:gd name="T15" fmla="*/ 58 h 220"/>
              <a:gd name="T16" fmla="*/ 162 w 244"/>
              <a:gd name="T17" fmla="*/ 67 h 220"/>
              <a:gd name="T18" fmla="*/ 110 w 244"/>
              <a:gd name="T19" fmla="*/ 42 h 220"/>
              <a:gd name="T20" fmla="*/ 43 w 244"/>
              <a:gd name="T21" fmla="*/ 110 h 220"/>
              <a:gd name="T22" fmla="*/ 110 w 244"/>
              <a:gd name="T23" fmla="*/ 178 h 220"/>
              <a:gd name="T24" fmla="*/ 178 w 244"/>
              <a:gd name="T25" fmla="*/ 110 h 220"/>
              <a:gd name="T26" fmla="*/ 171 w 244"/>
              <a:gd name="T27" fmla="*/ 79 h 220"/>
              <a:gd name="T28" fmla="*/ 149 w 244"/>
              <a:gd name="T29" fmla="*/ 93 h 220"/>
              <a:gd name="T30" fmla="*/ 153 w 244"/>
              <a:gd name="T31" fmla="*/ 110 h 220"/>
              <a:gd name="T32" fmla="*/ 110 w 244"/>
              <a:gd name="T33" fmla="*/ 153 h 220"/>
              <a:gd name="T34" fmla="*/ 68 w 244"/>
              <a:gd name="T35" fmla="*/ 110 h 220"/>
              <a:gd name="T36" fmla="*/ 110 w 244"/>
              <a:gd name="T37" fmla="*/ 68 h 220"/>
              <a:gd name="T38" fmla="*/ 141 w 244"/>
              <a:gd name="T39" fmla="*/ 81 h 220"/>
              <a:gd name="T40" fmla="*/ 126 w 244"/>
              <a:gd name="T41" fmla="*/ 90 h 220"/>
              <a:gd name="T42" fmla="*/ 110 w 244"/>
              <a:gd name="T43" fmla="*/ 85 h 220"/>
              <a:gd name="T44" fmla="*/ 85 w 244"/>
              <a:gd name="T45" fmla="*/ 110 h 220"/>
              <a:gd name="T46" fmla="*/ 110 w 244"/>
              <a:gd name="T47" fmla="*/ 136 h 220"/>
              <a:gd name="T48" fmla="*/ 136 w 244"/>
              <a:gd name="T49" fmla="*/ 110 h 220"/>
              <a:gd name="T50" fmla="*/ 135 w 244"/>
              <a:gd name="T51" fmla="*/ 103 h 220"/>
              <a:gd name="T52" fmla="*/ 114 w 244"/>
              <a:gd name="T53" fmla="*/ 116 h 220"/>
              <a:gd name="T54" fmla="*/ 111 w 244"/>
              <a:gd name="T55" fmla="*/ 112 h 220"/>
              <a:gd name="T56" fmla="*/ 192 w 244"/>
              <a:gd name="T57" fmla="*/ 58 h 220"/>
              <a:gd name="T58" fmla="*/ 212 w 244"/>
              <a:gd name="T59" fmla="*/ 67 h 220"/>
              <a:gd name="T60" fmla="*/ 244 w 244"/>
              <a:gd name="T61" fmla="*/ 46 h 220"/>
              <a:gd name="T62" fmla="*/ 224 w 244"/>
              <a:gd name="T63" fmla="*/ 37 h 220"/>
              <a:gd name="T64" fmla="*/ 230 w 244"/>
              <a:gd name="T65" fmla="*/ 34 h 220"/>
              <a:gd name="T66" fmla="*/ 225 w 244"/>
              <a:gd name="T67" fmla="*/ 26 h 220"/>
              <a:gd name="T68" fmla="*/ 219 w 244"/>
              <a:gd name="T69" fmla="*/ 29 h 220"/>
              <a:gd name="T70" fmla="*/ 219 w 244"/>
              <a:gd name="T71" fmla="*/ 8 h 220"/>
              <a:gd name="T72" fmla="*/ 187 w 244"/>
              <a:gd name="T73" fmla="*/ 29 h 220"/>
              <a:gd name="T74" fmla="*/ 187 w 244"/>
              <a:gd name="T75" fmla="*/ 50 h 220"/>
              <a:gd name="T76" fmla="*/ 180 w 244"/>
              <a:gd name="T77" fmla="*/ 55 h 220"/>
              <a:gd name="T78" fmla="*/ 180 w 244"/>
              <a:gd name="T79" fmla="*/ 31 h 220"/>
              <a:gd name="T80" fmla="*/ 183 w 244"/>
              <a:gd name="T81" fmla="*/ 28 h 220"/>
              <a:gd name="T82" fmla="*/ 110 w 244"/>
              <a:gd name="T83" fmla="*/ 0 h 220"/>
              <a:gd name="T84" fmla="*/ 0 w 244"/>
              <a:gd name="T85" fmla="*/ 110 h 220"/>
              <a:gd name="T86" fmla="*/ 110 w 244"/>
              <a:gd name="T87" fmla="*/ 220 h 220"/>
              <a:gd name="T88" fmla="*/ 220 w 244"/>
              <a:gd name="T89" fmla="*/ 110 h 220"/>
              <a:gd name="T90" fmla="*/ 213 w 244"/>
              <a:gd name="T91" fmla="*/ 72 h 220"/>
              <a:gd name="T92" fmla="*/ 209 w 244"/>
              <a:gd name="T93" fmla="*/ 75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44" h="220">
                <a:moveTo>
                  <a:pt x="209" y="75"/>
                </a:moveTo>
                <a:cubicBezTo>
                  <a:pt x="191" y="66"/>
                  <a:pt x="191" y="66"/>
                  <a:pt x="191" y="66"/>
                </a:cubicBezTo>
                <a:cubicBezTo>
                  <a:pt x="183" y="71"/>
                  <a:pt x="183" y="71"/>
                  <a:pt x="183" y="71"/>
                </a:cubicBezTo>
                <a:cubicBezTo>
                  <a:pt x="190" y="82"/>
                  <a:pt x="194" y="96"/>
                  <a:pt x="194" y="110"/>
                </a:cubicBezTo>
                <a:cubicBezTo>
                  <a:pt x="194" y="156"/>
                  <a:pt x="156" y="194"/>
                  <a:pt x="110" y="194"/>
                </a:cubicBezTo>
                <a:cubicBezTo>
                  <a:pt x="65" y="194"/>
                  <a:pt x="27" y="156"/>
                  <a:pt x="27" y="110"/>
                </a:cubicBezTo>
                <a:cubicBezTo>
                  <a:pt x="27" y="64"/>
                  <a:pt x="65" y="27"/>
                  <a:pt x="110" y="27"/>
                </a:cubicBezTo>
                <a:cubicBezTo>
                  <a:pt x="137" y="27"/>
                  <a:pt x="160" y="39"/>
                  <a:pt x="175" y="58"/>
                </a:cubicBezTo>
                <a:cubicBezTo>
                  <a:pt x="162" y="67"/>
                  <a:pt x="162" y="67"/>
                  <a:pt x="162" y="67"/>
                </a:cubicBezTo>
                <a:cubicBezTo>
                  <a:pt x="150" y="52"/>
                  <a:pt x="131" y="42"/>
                  <a:pt x="110" y="42"/>
                </a:cubicBezTo>
                <a:cubicBezTo>
                  <a:pt x="73" y="42"/>
                  <a:pt x="43" y="73"/>
                  <a:pt x="43" y="110"/>
                </a:cubicBezTo>
                <a:cubicBezTo>
                  <a:pt x="43" y="148"/>
                  <a:pt x="73" y="178"/>
                  <a:pt x="110" y="178"/>
                </a:cubicBezTo>
                <a:cubicBezTo>
                  <a:pt x="148" y="178"/>
                  <a:pt x="178" y="148"/>
                  <a:pt x="178" y="110"/>
                </a:cubicBezTo>
                <a:cubicBezTo>
                  <a:pt x="178" y="99"/>
                  <a:pt x="176" y="88"/>
                  <a:pt x="171" y="79"/>
                </a:cubicBezTo>
                <a:cubicBezTo>
                  <a:pt x="149" y="93"/>
                  <a:pt x="149" y="93"/>
                  <a:pt x="149" y="93"/>
                </a:cubicBezTo>
                <a:cubicBezTo>
                  <a:pt x="151" y="98"/>
                  <a:pt x="153" y="104"/>
                  <a:pt x="153" y="110"/>
                </a:cubicBezTo>
                <a:cubicBezTo>
                  <a:pt x="153" y="134"/>
                  <a:pt x="134" y="153"/>
                  <a:pt x="110" y="153"/>
                </a:cubicBezTo>
                <a:cubicBezTo>
                  <a:pt x="87" y="153"/>
                  <a:pt x="68" y="134"/>
                  <a:pt x="68" y="110"/>
                </a:cubicBezTo>
                <a:cubicBezTo>
                  <a:pt x="68" y="87"/>
                  <a:pt x="87" y="68"/>
                  <a:pt x="110" y="68"/>
                </a:cubicBezTo>
                <a:cubicBezTo>
                  <a:pt x="122" y="68"/>
                  <a:pt x="133" y="73"/>
                  <a:pt x="141" y="81"/>
                </a:cubicBezTo>
                <a:cubicBezTo>
                  <a:pt x="126" y="90"/>
                  <a:pt x="126" y="90"/>
                  <a:pt x="126" y="90"/>
                </a:cubicBezTo>
                <a:cubicBezTo>
                  <a:pt x="122" y="87"/>
                  <a:pt x="116" y="85"/>
                  <a:pt x="110" y="85"/>
                </a:cubicBezTo>
                <a:cubicBezTo>
                  <a:pt x="96" y="85"/>
                  <a:pt x="85" y="96"/>
                  <a:pt x="85" y="110"/>
                </a:cubicBezTo>
                <a:cubicBezTo>
                  <a:pt x="85" y="124"/>
                  <a:pt x="96" y="136"/>
                  <a:pt x="110" y="136"/>
                </a:cubicBezTo>
                <a:cubicBezTo>
                  <a:pt x="125" y="136"/>
                  <a:pt x="136" y="124"/>
                  <a:pt x="136" y="110"/>
                </a:cubicBezTo>
                <a:cubicBezTo>
                  <a:pt x="136" y="108"/>
                  <a:pt x="135" y="105"/>
                  <a:pt x="135" y="103"/>
                </a:cubicBezTo>
                <a:cubicBezTo>
                  <a:pt x="114" y="116"/>
                  <a:pt x="114" y="116"/>
                  <a:pt x="114" y="116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92" y="58"/>
                  <a:pt x="192" y="58"/>
                  <a:pt x="192" y="58"/>
                </a:cubicBezTo>
                <a:cubicBezTo>
                  <a:pt x="212" y="67"/>
                  <a:pt x="212" y="67"/>
                  <a:pt x="212" y="67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24" y="37"/>
                  <a:pt x="224" y="37"/>
                  <a:pt x="224" y="37"/>
                </a:cubicBezTo>
                <a:cubicBezTo>
                  <a:pt x="230" y="34"/>
                  <a:pt x="230" y="34"/>
                  <a:pt x="230" y="34"/>
                </a:cubicBezTo>
                <a:cubicBezTo>
                  <a:pt x="225" y="26"/>
                  <a:pt x="225" y="26"/>
                  <a:pt x="225" y="26"/>
                </a:cubicBezTo>
                <a:cubicBezTo>
                  <a:pt x="219" y="29"/>
                  <a:pt x="219" y="29"/>
                  <a:pt x="219" y="29"/>
                </a:cubicBezTo>
                <a:cubicBezTo>
                  <a:pt x="219" y="8"/>
                  <a:pt x="219" y="8"/>
                  <a:pt x="219" y="8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187" y="50"/>
                  <a:pt x="187" y="50"/>
                  <a:pt x="187" y="50"/>
                </a:cubicBezTo>
                <a:cubicBezTo>
                  <a:pt x="180" y="55"/>
                  <a:pt x="180" y="55"/>
                  <a:pt x="180" y="55"/>
                </a:cubicBezTo>
                <a:cubicBezTo>
                  <a:pt x="180" y="31"/>
                  <a:pt x="180" y="31"/>
                  <a:pt x="180" y="31"/>
                </a:cubicBezTo>
                <a:cubicBezTo>
                  <a:pt x="183" y="28"/>
                  <a:pt x="183" y="28"/>
                  <a:pt x="183" y="28"/>
                </a:cubicBezTo>
                <a:cubicBezTo>
                  <a:pt x="164" y="11"/>
                  <a:pt x="138" y="0"/>
                  <a:pt x="110" y="0"/>
                </a:cubicBezTo>
                <a:cubicBezTo>
                  <a:pt x="50" y="0"/>
                  <a:pt x="0" y="50"/>
                  <a:pt x="0" y="110"/>
                </a:cubicBezTo>
                <a:cubicBezTo>
                  <a:pt x="0" y="171"/>
                  <a:pt x="50" y="220"/>
                  <a:pt x="110" y="220"/>
                </a:cubicBezTo>
                <a:cubicBezTo>
                  <a:pt x="171" y="220"/>
                  <a:pt x="220" y="171"/>
                  <a:pt x="220" y="110"/>
                </a:cubicBezTo>
                <a:cubicBezTo>
                  <a:pt x="220" y="97"/>
                  <a:pt x="218" y="84"/>
                  <a:pt x="213" y="72"/>
                </a:cubicBezTo>
                <a:lnTo>
                  <a:pt x="209" y="75"/>
                </a:lnTo>
                <a:close/>
              </a:path>
            </a:pathLst>
          </a:custGeom>
          <a:gradFill>
            <a:gsLst>
              <a:gs pos="54000">
                <a:schemeClr val="accent1"/>
              </a:gs>
              <a:gs pos="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389" y="477273"/>
            <a:ext cx="30067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ORB-SLAM3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任意形状 122"/>
          <p:cNvSpPr/>
          <p:nvPr/>
        </p:nvSpPr>
        <p:spPr>
          <a:xfrm rot="10800000" flipH="1" flipV="1">
            <a:off x="-58646" y="4242146"/>
            <a:ext cx="12250647" cy="1205376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  <a:gd name="connsiteX0-1" fmla="*/ 0 w 12192000"/>
              <a:gd name="connsiteY0-2" fmla="*/ 2480133 h 2601696"/>
              <a:gd name="connsiteX1-3" fmla="*/ 0 w 12192000"/>
              <a:gd name="connsiteY1-4" fmla="*/ 8246 h 2601696"/>
              <a:gd name="connsiteX2-5" fmla="*/ 183354 w 12192000"/>
              <a:gd name="connsiteY2-6" fmla="*/ 1221 h 2601696"/>
              <a:gd name="connsiteX3-7" fmla="*/ 382658 w 12192000"/>
              <a:gd name="connsiteY3-8" fmla="*/ 659 h 2601696"/>
              <a:gd name="connsiteX4-9" fmla="*/ 1198697 w 12192000"/>
              <a:gd name="connsiteY4-10" fmla="*/ 81296 h 2601696"/>
              <a:gd name="connsiteX5-11" fmla="*/ 4728467 w 12192000"/>
              <a:gd name="connsiteY5-12" fmla="*/ 1573559 h 2601696"/>
              <a:gd name="connsiteX6-13" fmla="*/ 8314714 w 12192000"/>
              <a:gd name="connsiteY6-14" fmla="*/ 1096863 h 2601696"/>
              <a:gd name="connsiteX7-15" fmla="*/ 10997340 w 12192000"/>
              <a:gd name="connsiteY7-16" fmla="*/ 1469929 h 2601696"/>
              <a:gd name="connsiteX8-17" fmla="*/ 12068626 w 12192000"/>
              <a:gd name="connsiteY8-18" fmla="*/ 1210856 h 2601696"/>
              <a:gd name="connsiteX9-19" fmla="*/ 12192000 w 12192000"/>
              <a:gd name="connsiteY9-20" fmla="*/ 1166071 h 2601696"/>
              <a:gd name="connsiteX10-21" fmla="*/ 12192000 w 12192000"/>
              <a:gd name="connsiteY10-22" fmla="*/ 2480133 h 2601696"/>
              <a:gd name="connsiteX11-23" fmla="*/ 91002 w 12192000"/>
              <a:gd name="connsiteY11-24" fmla="*/ 2601696 h 2601696"/>
              <a:gd name="connsiteX0-25" fmla="*/ 0 w 12192000"/>
              <a:gd name="connsiteY0-26" fmla="*/ 2480133 h 3296342"/>
              <a:gd name="connsiteX1-27" fmla="*/ 0 w 12192000"/>
              <a:gd name="connsiteY1-28" fmla="*/ 8246 h 3296342"/>
              <a:gd name="connsiteX2-29" fmla="*/ 183354 w 12192000"/>
              <a:gd name="connsiteY2-30" fmla="*/ 1221 h 3296342"/>
              <a:gd name="connsiteX3-31" fmla="*/ 382658 w 12192000"/>
              <a:gd name="connsiteY3-32" fmla="*/ 659 h 3296342"/>
              <a:gd name="connsiteX4-33" fmla="*/ 1198697 w 12192000"/>
              <a:gd name="connsiteY4-34" fmla="*/ 81296 h 3296342"/>
              <a:gd name="connsiteX5-35" fmla="*/ 4728467 w 12192000"/>
              <a:gd name="connsiteY5-36" fmla="*/ 1573559 h 3296342"/>
              <a:gd name="connsiteX6-37" fmla="*/ 8314714 w 12192000"/>
              <a:gd name="connsiteY6-38" fmla="*/ 1096863 h 3296342"/>
              <a:gd name="connsiteX7-39" fmla="*/ 10997340 w 12192000"/>
              <a:gd name="connsiteY7-40" fmla="*/ 1469929 h 3296342"/>
              <a:gd name="connsiteX8-41" fmla="*/ 12068626 w 12192000"/>
              <a:gd name="connsiteY8-42" fmla="*/ 1210856 h 3296342"/>
              <a:gd name="connsiteX9-43" fmla="*/ 12192000 w 12192000"/>
              <a:gd name="connsiteY9-44" fmla="*/ 1166071 h 3296342"/>
              <a:gd name="connsiteX10-45" fmla="*/ 12192000 w 12192000"/>
              <a:gd name="connsiteY10-46" fmla="*/ 2480133 h 3296342"/>
              <a:gd name="connsiteX11-47" fmla="*/ 10829269 w 12192000"/>
              <a:gd name="connsiteY11-48" fmla="*/ 3296342 h 3296342"/>
              <a:gd name="connsiteX0-49" fmla="*/ 0 w 12192000"/>
              <a:gd name="connsiteY0-50" fmla="*/ 2480133 h 2480133"/>
              <a:gd name="connsiteX1-51" fmla="*/ 0 w 12192000"/>
              <a:gd name="connsiteY1-52" fmla="*/ 8246 h 2480133"/>
              <a:gd name="connsiteX2-53" fmla="*/ 183354 w 12192000"/>
              <a:gd name="connsiteY2-54" fmla="*/ 1221 h 2480133"/>
              <a:gd name="connsiteX3-55" fmla="*/ 382658 w 12192000"/>
              <a:gd name="connsiteY3-56" fmla="*/ 659 h 2480133"/>
              <a:gd name="connsiteX4-57" fmla="*/ 1198697 w 12192000"/>
              <a:gd name="connsiteY4-58" fmla="*/ 81296 h 2480133"/>
              <a:gd name="connsiteX5-59" fmla="*/ 4728467 w 12192000"/>
              <a:gd name="connsiteY5-60" fmla="*/ 1573559 h 2480133"/>
              <a:gd name="connsiteX6-61" fmla="*/ 8314714 w 12192000"/>
              <a:gd name="connsiteY6-62" fmla="*/ 1096863 h 2480133"/>
              <a:gd name="connsiteX7-63" fmla="*/ 10997340 w 12192000"/>
              <a:gd name="connsiteY7-64" fmla="*/ 1469929 h 2480133"/>
              <a:gd name="connsiteX8-65" fmla="*/ 12068626 w 12192000"/>
              <a:gd name="connsiteY8-66" fmla="*/ 1210856 h 2480133"/>
              <a:gd name="connsiteX9-67" fmla="*/ 12192000 w 12192000"/>
              <a:gd name="connsiteY9-68" fmla="*/ 1166071 h 2480133"/>
              <a:gd name="connsiteX10-69" fmla="*/ 12192000 w 12192000"/>
              <a:gd name="connsiteY10-70" fmla="*/ 2480133 h 2480133"/>
              <a:gd name="connsiteX0-71" fmla="*/ 0 w 12192000"/>
              <a:gd name="connsiteY0-72" fmla="*/ 2480133 h 2480133"/>
              <a:gd name="connsiteX1-73" fmla="*/ 0 w 12192000"/>
              <a:gd name="connsiteY1-74" fmla="*/ 8246 h 2480133"/>
              <a:gd name="connsiteX2-75" fmla="*/ 183354 w 12192000"/>
              <a:gd name="connsiteY2-76" fmla="*/ 1221 h 2480133"/>
              <a:gd name="connsiteX3-77" fmla="*/ 382658 w 12192000"/>
              <a:gd name="connsiteY3-78" fmla="*/ 659 h 2480133"/>
              <a:gd name="connsiteX4-79" fmla="*/ 1198697 w 12192000"/>
              <a:gd name="connsiteY4-80" fmla="*/ 81296 h 2480133"/>
              <a:gd name="connsiteX5-81" fmla="*/ 4728467 w 12192000"/>
              <a:gd name="connsiteY5-82" fmla="*/ 1573559 h 2480133"/>
              <a:gd name="connsiteX6-83" fmla="*/ 8314714 w 12192000"/>
              <a:gd name="connsiteY6-84" fmla="*/ 1096863 h 2480133"/>
              <a:gd name="connsiteX7-85" fmla="*/ 10997340 w 12192000"/>
              <a:gd name="connsiteY7-86" fmla="*/ 1469929 h 2480133"/>
              <a:gd name="connsiteX8-87" fmla="*/ 12068626 w 12192000"/>
              <a:gd name="connsiteY8-88" fmla="*/ 1210856 h 2480133"/>
              <a:gd name="connsiteX9-89" fmla="*/ 12192000 w 12192000"/>
              <a:gd name="connsiteY9-90" fmla="*/ 1166071 h 2480133"/>
              <a:gd name="connsiteX0-91" fmla="*/ 0 w 12192000"/>
              <a:gd name="connsiteY0-92" fmla="*/ 8246 h 1602461"/>
              <a:gd name="connsiteX1-93" fmla="*/ 183354 w 12192000"/>
              <a:gd name="connsiteY1-94" fmla="*/ 1221 h 1602461"/>
              <a:gd name="connsiteX2-95" fmla="*/ 382658 w 12192000"/>
              <a:gd name="connsiteY2-96" fmla="*/ 659 h 1602461"/>
              <a:gd name="connsiteX3-97" fmla="*/ 1198697 w 12192000"/>
              <a:gd name="connsiteY3-98" fmla="*/ 81296 h 1602461"/>
              <a:gd name="connsiteX4-99" fmla="*/ 4728467 w 12192000"/>
              <a:gd name="connsiteY4-100" fmla="*/ 1573559 h 1602461"/>
              <a:gd name="connsiteX5-101" fmla="*/ 8314714 w 12192000"/>
              <a:gd name="connsiteY5-102" fmla="*/ 1096863 h 1602461"/>
              <a:gd name="connsiteX6-103" fmla="*/ 10997340 w 12192000"/>
              <a:gd name="connsiteY6-104" fmla="*/ 1469929 h 1602461"/>
              <a:gd name="connsiteX7-105" fmla="*/ 12068626 w 12192000"/>
              <a:gd name="connsiteY7-106" fmla="*/ 1210856 h 1602461"/>
              <a:gd name="connsiteX8-107" fmla="*/ 12192000 w 12192000"/>
              <a:gd name="connsiteY8-108" fmla="*/ 1166071 h 16024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1602461">
                <a:moveTo>
                  <a:pt x="0" y="8246"/>
                </a:move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25221" y="1661087"/>
            <a:ext cx="553500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3600" spc="300" dirty="0">
                <a:solidFill>
                  <a:schemeClr val="tx1">
                    <a:alpha val="4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WORK SUMMARY </a:t>
            </a:r>
            <a:endParaRPr lang="zh-CN" altLang="en-US" sz="3600" spc="300" dirty="0">
              <a:solidFill>
                <a:schemeClr val="tx1">
                  <a:alpha val="45000"/>
                </a:schemeClr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072941" y="659507"/>
            <a:ext cx="597017" cy="1107996"/>
            <a:chOff x="7704258" y="1300709"/>
            <a:chExt cx="725619" cy="1346667"/>
          </a:xfrm>
        </p:grpSpPr>
        <p:grpSp>
          <p:nvGrpSpPr>
            <p:cNvPr id="39" name="组合 38"/>
            <p:cNvGrpSpPr/>
            <p:nvPr/>
          </p:nvGrpSpPr>
          <p:grpSpPr>
            <a:xfrm flipH="1">
              <a:off x="7704258" y="1300709"/>
              <a:ext cx="292598" cy="1346667"/>
              <a:chOff x="1724433" y="1612606"/>
              <a:chExt cx="241950" cy="1113561"/>
            </a:xfrm>
            <a:solidFill>
              <a:schemeClr val="accent2"/>
            </a:solidFill>
          </p:grpSpPr>
          <p:grpSp>
            <p:nvGrpSpPr>
              <p:cNvPr id="40" name="组合 39"/>
              <p:cNvGrpSpPr/>
              <p:nvPr/>
            </p:nvGrpSpPr>
            <p:grpSpPr>
              <a:xfrm>
                <a:off x="1898681" y="1612606"/>
                <a:ext cx="67702" cy="1113561"/>
                <a:chOff x="2041334" y="1597820"/>
                <a:chExt cx="67702" cy="1113561"/>
              </a:xfrm>
              <a:grpFill/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2041334" y="159782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2041334" y="174722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2041334" y="1896636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041334" y="2046044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2041334" y="2195452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041334" y="234486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2041334" y="249426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2041334" y="2643679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1724433" y="1612606"/>
                <a:ext cx="67702" cy="1113561"/>
                <a:chOff x="2041334" y="1597820"/>
                <a:chExt cx="67702" cy="1113561"/>
              </a:xfrm>
              <a:grpFill/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2041334" y="159782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041334" y="174722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2041334" y="1896636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041334" y="2046044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041334" y="2195452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041334" y="234486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2041334" y="249426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2041334" y="2643679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</p:grpSp>
        </p:grpSp>
        <p:grpSp>
          <p:nvGrpSpPr>
            <p:cNvPr id="59" name="组合 58"/>
            <p:cNvGrpSpPr/>
            <p:nvPr/>
          </p:nvGrpSpPr>
          <p:grpSpPr>
            <a:xfrm flipH="1">
              <a:off x="8137279" y="1300709"/>
              <a:ext cx="292598" cy="1346667"/>
              <a:chOff x="1724433" y="1612606"/>
              <a:chExt cx="241950" cy="1113561"/>
            </a:xfrm>
            <a:solidFill>
              <a:schemeClr val="accent2"/>
            </a:solidFill>
          </p:grpSpPr>
          <p:grpSp>
            <p:nvGrpSpPr>
              <p:cNvPr id="60" name="组合 59"/>
              <p:cNvGrpSpPr/>
              <p:nvPr/>
            </p:nvGrpSpPr>
            <p:grpSpPr>
              <a:xfrm>
                <a:off x="1898681" y="1612606"/>
                <a:ext cx="67702" cy="1113561"/>
                <a:chOff x="2041334" y="1597820"/>
                <a:chExt cx="67702" cy="1113561"/>
              </a:xfrm>
              <a:grpFill/>
            </p:grpSpPr>
            <p:sp>
              <p:nvSpPr>
                <p:cNvPr id="70" name="椭圆 69"/>
                <p:cNvSpPr/>
                <p:nvPr/>
              </p:nvSpPr>
              <p:spPr>
                <a:xfrm>
                  <a:off x="2041334" y="159782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2041334" y="174722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2041334" y="1896636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2041334" y="2046044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2041334" y="2195452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2041334" y="234486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2041334" y="249426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2041334" y="2643679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1724433" y="1612606"/>
                <a:ext cx="67702" cy="1113561"/>
                <a:chOff x="2041334" y="1597820"/>
                <a:chExt cx="67702" cy="1113561"/>
              </a:xfrm>
              <a:grpFill/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2041334" y="159782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2041334" y="174722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2041334" y="1896636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2041334" y="2046044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2041334" y="2195452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2041334" y="2344860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2041334" y="2494268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2041334" y="2643679"/>
                  <a:ext cx="67702" cy="677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107" name="任意形状 106"/>
          <p:cNvSpPr/>
          <p:nvPr/>
        </p:nvSpPr>
        <p:spPr>
          <a:xfrm>
            <a:off x="-1935738" y="4515204"/>
            <a:ext cx="56475" cy="41453"/>
          </a:xfrm>
          <a:custGeom>
            <a:avLst/>
            <a:gdLst>
              <a:gd name="connsiteX0" fmla="*/ 56475 w 56475"/>
              <a:gd name="connsiteY0" fmla="*/ 0 h 41453"/>
              <a:gd name="connsiteX1" fmla="*/ 14665 w 56475"/>
              <a:gd name="connsiteY1" fmla="*/ 38184 h 41453"/>
              <a:gd name="connsiteX2" fmla="*/ 0 w 56475"/>
              <a:gd name="connsiteY2" fmla="*/ 41453 h 41453"/>
              <a:gd name="connsiteX3" fmla="*/ 56475 w 56475"/>
              <a:gd name="connsiteY3" fmla="*/ 0 h 4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75" h="41453">
                <a:moveTo>
                  <a:pt x="56475" y="0"/>
                </a:moveTo>
                <a:lnTo>
                  <a:pt x="14665" y="38184"/>
                </a:lnTo>
                <a:lnTo>
                  <a:pt x="0" y="41453"/>
                </a:lnTo>
                <a:lnTo>
                  <a:pt x="5647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6" name="任意形状 115"/>
          <p:cNvSpPr/>
          <p:nvPr/>
        </p:nvSpPr>
        <p:spPr>
          <a:xfrm>
            <a:off x="-29324" y="4532560"/>
            <a:ext cx="12250647" cy="1865564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480133">
                <a:moveTo>
                  <a:pt x="382658" y="659"/>
                </a:move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  <a:lnTo>
                  <a:pt x="12192000" y="2480133"/>
                </a:lnTo>
                <a:lnTo>
                  <a:pt x="0" y="2480133"/>
                </a:lnTo>
                <a:lnTo>
                  <a:pt x="0" y="8246"/>
                </a:ln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lose/>
              </a:path>
            </a:pathLst>
          </a:custGeom>
          <a:gradFill flip="none" rotWithShape="1">
            <a:gsLst>
              <a:gs pos="97000">
                <a:schemeClr val="accent4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17" name="任意形状 116"/>
          <p:cNvSpPr/>
          <p:nvPr/>
        </p:nvSpPr>
        <p:spPr>
          <a:xfrm flipH="1">
            <a:off x="-29324" y="5003914"/>
            <a:ext cx="12250647" cy="1904687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480133">
                <a:moveTo>
                  <a:pt x="382658" y="659"/>
                </a:move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  <a:lnTo>
                  <a:pt x="12192000" y="2480133"/>
                </a:lnTo>
                <a:lnTo>
                  <a:pt x="0" y="2480133"/>
                </a:lnTo>
                <a:lnTo>
                  <a:pt x="0" y="8246"/>
                </a:ln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255107" y="3454008"/>
            <a:ext cx="7623140" cy="783416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07395" y="2351224"/>
            <a:ext cx="8377212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lvl="0" algn="ctr">
              <a:defRPr sz="7200" b="1" spc="600">
                <a:solidFill>
                  <a:srgbClr val="0162C0"/>
                </a:solidFill>
                <a:latin typeface="思源宋体 CN Heavy" pitchFamily="18" charset="-122"/>
                <a:ea typeface="思源宋体 CN Heavy" pitchFamily="18" charset="-122"/>
                <a:cs typeface="+mn-ea"/>
              </a:defRPr>
            </a:lvl1pPr>
          </a:lstStyle>
          <a:p>
            <a:r>
              <a:rPr lang="zh-CN" altLang="en-US" sz="8800" dirty="0">
                <a:sym typeface="Arial" panose="020B0604020202020204"/>
              </a:rPr>
              <a:t>感谢观看聆听</a:t>
            </a:r>
          </a:p>
        </p:txBody>
      </p:sp>
      <p:grpSp>
        <p:nvGrpSpPr>
          <p:cNvPr id="125" name="组合 124"/>
          <p:cNvGrpSpPr/>
          <p:nvPr/>
        </p:nvGrpSpPr>
        <p:grpSpPr>
          <a:xfrm>
            <a:off x="4947049" y="4053644"/>
            <a:ext cx="2291507" cy="380675"/>
            <a:chOff x="4962158" y="4339953"/>
            <a:chExt cx="2291507" cy="380675"/>
          </a:xfrm>
        </p:grpSpPr>
        <p:sp>
          <p:nvSpPr>
            <p:cNvPr id="119" name="圆角矩形 118"/>
            <p:cNvSpPr/>
            <p:nvPr/>
          </p:nvSpPr>
          <p:spPr>
            <a:xfrm>
              <a:off x="4962158" y="4339953"/>
              <a:ext cx="2291507" cy="38067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5261783" y="4361313"/>
              <a:ext cx="1668432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宁智伟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817955" y="2246580"/>
            <a:ext cx="10556240" cy="4039870"/>
            <a:chOff x="1283" y="3179"/>
            <a:chExt cx="16624" cy="6362"/>
          </a:xfrm>
        </p:grpSpPr>
        <p:grpSp>
          <p:nvGrpSpPr>
            <p:cNvPr id="6" name="组合 5"/>
            <p:cNvGrpSpPr/>
            <p:nvPr/>
          </p:nvGrpSpPr>
          <p:grpSpPr>
            <a:xfrm>
              <a:off x="1283" y="3179"/>
              <a:ext cx="3718" cy="6362"/>
              <a:chOff x="1403" y="2813"/>
              <a:chExt cx="3718" cy="6362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411" y="4851"/>
                <a:ext cx="3710" cy="4324"/>
                <a:chOff x="4065270" y="4409814"/>
                <a:chExt cx="4061460" cy="4733339"/>
              </a:xfrm>
            </p:grpSpPr>
            <p:sp>
              <p:nvSpPr>
                <p:cNvPr id="50" name="旁门左道出品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4712971" y="4579799"/>
                  <a:ext cx="2766059" cy="776740"/>
                </a:xfrm>
                <a:custGeom>
                  <a:avLst/>
                  <a:gdLst>
                    <a:gd name="connsiteX0" fmla="*/ 1383029 w 2766058"/>
                    <a:gd name="connsiteY0" fmla="*/ 140195 h 776740"/>
                    <a:gd name="connsiteX1" fmla="*/ 445770 w 2766058"/>
                    <a:gd name="connsiteY1" fmla="*/ 388370 h 776740"/>
                    <a:gd name="connsiteX2" fmla="*/ 1383029 w 2766058"/>
                    <a:gd name="connsiteY2" fmla="*/ 636545 h 776740"/>
                    <a:gd name="connsiteX3" fmla="*/ 2320288 w 2766058"/>
                    <a:gd name="connsiteY3" fmla="*/ 388370 h 776740"/>
                    <a:gd name="connsiteX4" fmla="*/ 1383029 w 2766058"/>
                    <a:gd name="connsiteY4" fmla="*/ 140195 h 776740"/>
                    <a:gd name="connsiteX5" fmla="*/ 1383029 w 2766058"/>
                    <a:gd name="connsiteY5" fmla="*/ 0 h 776740"/>
                    <a:gd name="connsiteX6" fmla="*/ 2766058 w 2766058"/>
                    <a:gd name="connsiteY6" fmla="*/ 388370 h 776740"/>
                    <a:gd name="connsiteX7" fmla="*/ 1383029 w 2766058"/>
                    <a:gd name="connsiteY7" fmla="*/ 776740 h 776740"/>
                    <a:gd name="connsiteX8" fmla="*/ 0 w 2766058"/>
                    <a:gd name="connsiteY8" fmla="*/ 388370 h 776740"/>
                    <a:gd name="connsiteX9" fmla="*/ 1383029 w 2766058"/>
                    <a:gd name="connsiteY9" fmla="*/ 0 h 77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66058" h="776740">
                      <a:moveTo>
                        <a:pt x="1383029" y="140195"/>
                      </a:moveTo>
                      <a:cubicBezTo>
                        <a:pt x="865395" y="140195"/>
                        <a:pt x="445770" y="251307"/>
                        <a:pt x="445770" y="388370"/>
                      </a:cubicBezTo>
                      <a:cubicBezTo>
                        <a:pt x="445770" y="525433"/>
                        <a:pt x="865395" y="636545"/>
                        <a:pt x="1383029" y="636545"/>
                      </a:cubicBezTo>
                      <a:cubicBezTo>
                        <a:pt x="1900663" y="636545"/>
                        <a:pt x="2320288" y="525433"/>
                        <a:pt x="2320288" y="388370"/>
                      </a:cubicBezTo>
                      <a:cubicBezTo>
                        <a:pt x="2320288" y="251307"/>
                        <a:pt x="1900663" y="140195"/>
                        <a:pt x="1383029" y="140195"/>
                      </a:cubicBezTo>
                      <a:close/>
                      <a:moveTo>
                        <a:pt x="1383029" y="0"/>
                      </a:moveTo>
                      <a:cubicBezTo>
                        <a:pt x="2146855" y="0"/>
                        <a:pt x="2766058" y="173879"/>
                        <a:pt x="2766058" y="388370"/>
                      </a:cubicBezTo>
                      <a:cubicBezTo>
                        <a:pt x="2766058" y="602861"/>
                        <a:pt x="2146855" y="776740"/>
                        <a:pt x="1383029" y="776740"/>
                      </a:cubicBezTo>
                      <a:cubicBezTo>
                        <a:pt x="619203" y="776740"/>
                        <a:pt x="0" y="602861"/>
                        <a:pt x="0" y="388370"/>
                      </a:cubicBezTo>
                      <a:cubicBezTo>
                        <a:pt x="0" y="173879"/>
                        <a:pt x="619203" y="0"/>
                        <a:pt x="1383029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2"/>
                    </a:gs>
                    <a:gs pos="44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222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思源黑体旧字形 Light" panose="020B0300000000000000" charset="-128"/>
                      <a:sym typeface="Arial" panose="020B0604020202020204"/>
                    </a:rPr>
                    <a:t> </a:t>
                  </a:r>
                </a:p>
              </p:txBody>
            </p:sp>
            <p:grpSp>
              <p:nvGrpSpPr>
                <p:cNvPr id="51" name="组合 50"/>
                <p:cNvGrpSpPr/>
                <p:nvPr/>
              </p:nvGrpSpPr>
              <p:grpSpPr>
                <a:xfrm>
                  <a:off x="4065270" y="4409814"/>
                  <a:ext cx="4061460" cy="4733339"/>
                  <a:chOff x="4065270" y="4409814"/>
                  <a:chExt cx="4061460" cy="4733339"/>
                </a:xfrm>
              </p:grpSpPr>
              <p:sp>
                <p:nvSpPr>
                  <p:cNvPr id="52" name="旁门左道出品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4065270" y="5036742"/>
                    <a:ext cx="4061460" cy="4106411"/>
                  </a:xfrm>
                  <a:custGeom>
                    <a:avLst/>
                    <a:gdLst>
                      <a:gd name="connsiteX0" fmla="*/ 0 w 4061460"/>
                      <a:gd name="connsiteY0" fmla="*/ 1 h 4106411"/>
                      <a:gd name="connsiteX1" fmla="*/ 2030730 w 4061460"/>
                      <a:gd name="connsiteY1" fmla="*/ 626930 h 4106411"/>
                      <a:gd name="connsiteX2" fmla="*/ 4061460 w 4061460"/>
                      <a:gd name="connsiteY2" fmla="*/ 1 h 4106411"/>
                      <a:gd name="connsiteX3" fmla="*/ 4061460 w 4061460"/>
                      <a:gd name="connsiteY3" fmla="*/ 4106411 h 4106411"/>
                      <a:gd name="connsiteX4" fmla="*/ 0 w 4061460"/>
                      <a:gd name="connsiteY4" fmla="*/ 4106411 h 4106411"/>
                      <a:gd name="connsiteX5" fmla="*/ 4061460 w 4061460"/>
                      <a:gd name="connsiteY5" fmla="*/ 0 h 4106411"/>
                      <a:gd name="connsiteX6" fmla="*/ 4061460 w 4061460"/>
                      <a:gd name="connsiteY6" fmla="*/ 0 h 4106411"/>
                      <a:gd name="connsiteX7" fmla="*/ 4061460 w 4061460"/>
                      <a:gd name="connsiteY7" fmla="*/ 1 h 4106411"/>
                      <a:gd name="connsiteX8" fmla="*/ 0 w 4061460"/>
                      <a:gd name="connsiteY8" fmla="*/ 0 h 4106411"/>
                      <a:gd name="connsiteX9" fmla="*/ 0 w 4061460"/>
                      <a:gd name="connsiteY9" fmla="*/ 0 h 4106411"/>
                      <a:gd name="connsiteX10" fmla="*/ 0 w 4061460"/>
                      <a:gd name="connsiteY10" fmla="*/ 1 h 4106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061460" h="4106411">
                        <a:moveTo>
                          <a:pt x="0" y="1"/>
                        </a:moveTo>
                        <a:cubicBezTo>
                          <a:pt x="0" y="346244"/>
                          <a:pt x="909189" y="626930"/>
                          <a:pt x="2030730" y="626930"/>
                        </a:cubicBezTo>
                        <a:cubicBezTo>
                          <a:pt x="3152271" y="626930"/>
                          <a:pt x="4061460" y="346244"/>
                          <a:pt x="4061460" y="1"/>
                        </a:cubicBezTo>
                        <a:lnTo>
                          <a:pt x="4061460" y="4106411"/>
                        </a:lnTo>
                        <a:lnTo>
                          <a:pt x="0" y="4106411"/>
                        </a:lnTo>
                        <a:close/>
                        <a:moveTo>
                          <a:pt x="4061460" y="0"/>
                        </a:moveTo>
                        <a:lnTo>
                          <a:pt x="4061460" y="0"/>
                        </a:lnTo>
                        <a:lnTo>
                          <a:pt x="4061460" y="1"/>
                        </a:lnTo>
                        <a:close/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>
                          <a:alpha val="55000"/>
                        </a:schemeClr>
                      </a:gs>
                      <a:gs pos="81000">
                        <a:schemeClr val="accent2">
                          <a:lumMod val="40000"/>
                          <a:lumOff val="60000"/>
                          <a:alpha val="0"/>
                        </a:schemeClr>
                      </a:gs>
                    </a:gsLst>
                    <a:lin ang="5400000" scaled="1"/>
                  </a:gradFill>
                  <a:ln w="15875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思源黑体旧字形 Light" panose="020B0300000000000000" charset="-128"/>
                      <a:sym typeface="Arial" panose="020B0604020202020204"/>
                    </a:endParaRPr>
                  </a:p>
                </p:txBody>
              </p:sp>
              <p:sp>
                <p:nvSpPr>
                  <p:cNvPr id="53" name="旁门左道出品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4065270" y="4409814"/>
                    <a:ext cx="4061460" cy="1253857"/>
                  </a:xfrm>
                  <a:prstGeom prst="ellipse">
                    <a:avLst/>
                  </a:prstGeom>
                  <a:noFill/>
                  <a:ln w="15875" cap="flat" cmpd="sng" algn="ctr">
                    <a:gradFill>
                      <a:gsLst>
                        <a:gs pos="0">
                          <a:schemeClr val="accent2">
                            <a:lumMod val="20000"/>
                            <a:lumOff val="80000"/>
                            <a:alpha val="0"/>
                          </a:schemeClr>
                        </a:gs>
                        <a:gs pos="65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思源黑体旧字形 Light" panose="020B0300000000000000" charset="-128"/>
                      <a:sym typeface="Arial" panose="020B0604020202020204"/>
                    </a:endParaRPr>
                  </a:p>
                </p:txBody>
              </p:sp>
            </p:grpSp>
          </p:grpSp>
          <p:grpSp>
            <p:nvGrpSpPr>
              <p:cNvPr id="44" name="组合 43"/>
              <p:cNvGrpSpPr/>
              <p:nvPr/>
            </p:nvGrpSpPr>
            <p:grpSpPr>
              <a:xfrm>
                <a:off x="2021" y="2813"/>
                <a:ext cx="2490" cy="2491"/>
                <a:chOff x="1564623" y="1797502"/>
                <a:chExt cx="2086726" cy="2088141"/>
              </a:xfrm>
            </p:grpSpPr>
            <p:sp>
              <p:nvSpPr>
                <p:cNvPr id="48" name="椭圆 47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564623" y="1797502"/>
                  <a:ext cx="2086726" cy="2086726"/>
                </a:xfrm>
                <a:prstGeom prst="ellipse">
                  <a:avLst/>
                </a:prstGeom>
                <a:gradFill>
                  <a:gsLst>
                    <a:gs pos="95000">
                      <a:schemeClr val="accent2">
                        <a:lumMod val="40000"/>
                        <a:lumOff val="60000"/>
                      </a:schemeClr>
                    </a:gs>
                    <a:gs pos="43000">
                      <a:schemeClr val="bg1">
                        <a:alpha val="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思源黑体旧字形 Light" panose="020B0300000000000000" charset="-128"/>
                    <a:sym typeface="Arial" panose="020B0604020202020204"/>
                  </a:endParaRPr>
                </a:p>
              </p:txBody>
            </p:sp>
            <p:sp>
              <p:nvSpPr>
                <p:cNvPr id="49" name="椭圆 48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1564623" y="1798340"/>
                  <a:ext cx="2086726" cy="2087303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chemeClr val="accent2">
                        <a:lumMod val="40000"/>
                        <a:lumOff val="60000"/>
                        <a:alpha val="0"/>
                      </a:schemeClr>
                    </a:gs>
                    <a:gs pos="10000">
                      <a:schemeClr val="accen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思源黑体旧字形 Light" panose="020B0300000000000000" charset="-128"/>
                    <a:sym typeface="Arial" panose="020B0604020202020204"/>
                  </a:endParaRPr>
                </a:p>
              </p:txBody>
            </p:sp>
          </p:grpSp>
          <p:sp>
            <p:nvSpPr>
              <p:cNvPr id="45" name="文本框 44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2867" y="3596"/>
                <a:ext cx="604" cy="1009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Plain">
                  <a:avLst>
                    <a:gd name="adj" fmla="val 40316"/>
                  </a:avLst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8800" b="0" i="0" u="none" strike="noStrike" kern="1200" cap="none" spc="0" normalizeH="0" baseline="0" noProof="0" dirty="0">
                    <a:ln w="6350">
                      <a:noFill/>
                    </a:ln>
                    <a:solidFill>
                      <a:srgbClr val="FFFFFF"/>
                    </a:solidFill>
                    <a:effectLst>
                      <a:outerShdw blurRad="279400" dist="38100" dir="18900000" algn="b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Arial Black" panose="020B0A04020102020204" pitchFamily="34" charset="0"/>
                    <a:ea typeface="微软雅黑" panose="020B0503020204020204" pitchFamily="34" charset="-122"/>
                    <a:cs typeface="思源黑体旧字形 Light" panose="020B0300000000000000" charset="-128"/>
                    <a:sym typeface="Arial" panose="020B0604020202020204"/>
                  </a:rPr>
                  <a:t>1</a:t>
                </a:r>
              </a:p>
            </p:txBody>
          </p:sp>
          <p:sp>
            <p:nvSpPr>
              <p:cNvPr id="46" name="文本框 45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1403" y="6534"/>
                <a:ext cx="3710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思源宋体 CN Heavy" pitchFamily="18" charset="-122"/>
                    <a:ea typeface="思源宋体 CN Heavy" pitchFamily="18" charset="-122"/>
                    <a:cs typeface="思源黑体旧字形 Light" panose="020B0300000000000000" charset="-128"/>
                    <a:sym typeface="Arial" panose="020B0604020202020204"/>
                  </a:rPr>
                  <a:t>ORB-SLAM3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思源宋体 CN Heavy" pitchFamily="18" charset="-122"/>
                    <a:ea typeface="思源宋体 CN Heavy" pitchFamily="18" charset="-122"/>
                    <a:cs typeface="思源黑体旧字形 Light" panose="020B0300000000000000" charset="-128"/>
                    <a:sym typeface="Arial" panose="020B0604020202020204"/>
                  </a:rPr>
                  <a:t>概述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585" y="3179"/>
              <a:ext cx="3718" cy="6362"/>
              <a:chOff x="1403" y="2813"/>
              <a:chExt cx="3718" cy="6362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411" y="4851"/>
                <a:ext cx="3710" cy="4324"/>
                <a:chOff x="4065270" y="4409814"/>
                <a:chExt cx="4061460" cy="4733339"/>
              </a:xfrm>
            </p:grpSpPr>
            <p:sp>
              <p:nvSpPr>
                <p:cNvPr id="39" name="旁门左道出品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4712971" y="4579799"/>
                  <a:ext cx="2766059" cy="776740"/>
                </a:xfrm>
                <a:custGeom>
                  <a:avLst/>
                  <a:gdLst>
                    <a:gd name="connsiteX0" fmla="*/ 1383029 w 2766058"/>
                    <a:gd name="connsiteY0" fmla="*/ 140195 h 776740"/>
                    <a:gd name="connsiteX1" fmla="*/ 445770 w 2766058"/>
                    <a:gd name="connsiteY1" fmla="*/ 388370 h 776740"/>
                    <a:gd name="connsiteX2" fmla="*/ 1383029 w 2766058"/>
                    <a:gd name="connsiteY2" fmla="*/ 636545 h 776740"/>
                    <a:gd name="connsiteX3" fmla="*/ 2320288 w 2766058"/>
                    <a:gd name="connsiteY3" fmla="*/ 388370 h 776740"/>
                    <a:gd name="connsiteX4" fmla="*/ 1383029 w 2766058"/>
                    <a:gd name="connsiteY4" fmla="*/ 140195 h 776740"/>
                    <a:gd name="connsiteX5" fmla="*/ 1383029 w 2766058"/>
                    <a:gd name="connsiteY5" fmla="*/ 0 h 776740"/>
                    <a:gd name="connsiteX6" fmla="*/ 2766058 w 2766058"/>
                    <a:gd name="connsiteY6" fmla="*/ 388370 h 776740"/>
                    <a:gd name="connsiteX7" fmla="*/ 1383029 w 2766058"/>
                    <a:gd name="connsiteY7" fmla="*/ 776740 h 776740"/>
                    <a:gd name="connsiteX8" fmla="*/ 0 w 2766058"/>
                    <a:gd name="connsiteY8" fmla="*/ 388370 h 776740"/>
                    <a:gd name="connsiteX9" fmla="*/ 1383029 w 2766058"/>
                    <a:gd name="connsiteY9" fmla="*/ 0 h 77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66058" h="776740">
                      <a:moveTo>
                        <a:pt x="1383029" y="140195"/>
                      </a:moveTo>
                      <a:cubicBezTo>
                        <a:pt x="865395" y="140195"/>
                        <a:pt x="445770" y="251307"/>
                        <a:pt x="445770" y="388370"/>
                      </a:cubicBezTo>
                      <a:cubicBezTo>
                        <a:pt x="445770" y="525433"/>
                        <a:pt x="865395" y="636545"/>
                        <a:pt x="1383029" y="636545"/>
                      </a:cubicBezTo>
                      <a:cubicBezTo>
                        <a:pt x="1900663" y="636545"/>
                        <a:pt x="2320288" y="525433"/>
                        <a:pt x="2320288" y="388370"/>
                      </a:cubicBezTo>
                      <a:cubicBezTo>
                        <a:pt x="2320288" y="251307"/>
                        <a:pt x="1900663" y="140195"/>
                        <a:pt x="1383029" y="140195"/>
                      </a:cubicBezTo>
                      <a:close/>
                      <a:moveTo>
                        <a:pt x="1383029" y="0"/>
                      </a:moveTo>
                      <a:cubicBezTo>
                        <a:pt x="2146855" y="0"/>
                        <a:pt x="2766058" y="173879"/>
                        <a:pt x="2766058" y="388370"/>
                      </a:cubicBezTo>
                      <a:cubicBezTo>
                        <a:pt x="2766058" y="602861"/>
                        <a:pt x="2146855" y="776740"/>
                        <a:pt x="1383029" y="776740"/>
                      </a:cubicBezTo>
                      <a:cubicBezTo>
                        <a:pt x="619203" y="776740"/>
                        <a:pt x="0" y="602861"/>
                        <a:pt x="0" y="388370"/>
                      </a:cubicBezTo>
                      <a:cubicBezTo>
                        <a:pt x="0" y="173879"/>
                        <a:pt x="619203" y="0"/>
                        <a:pt x="1383029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1"/>
                    </a:gs>
                    <a:gs pos="44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222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思源黑体旧字形 Light" panose="020B0300000000000000" charset="-128"/>
                      <a:sym typeface="Arial" panose="020B0604020202020204"/>
                    </a:rPr>
                    <a:t> </a:t>
                  </a:r>
                </a:p>
              </p:txBody>
            </p:sp>
            <p:grpSp>
              <p:nvGrpSpPr>
                <p:cNvPr id="40" name="组合 39"/>
                <p:cNvGrpSpPr/>
                <p:nvPr/>
              </p:nvGrpSpPr>
              <p:grpSpPr>
                <a:xfrm>
                  <a:off x="4065270" y="4409814"/>
                  <a:ext cx="4061460" cy="4733339"/>
                  <a:chOff x="4065270" y="4409814"/>
                  <a:chExt cx="4061460" cy="4733339"/>
                </a:xfrm>
              </p:grpSpPr>
              <p:sp>
                <p:nvSpPr>
                  <p:cNvPr id="41" name="旁门左道出品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4065270" y="5036742"/>
                    <a:ext cx="4061460" cy="4106411"/>
                  </a:xfrm>
                  <a:custGeom>
                    <a:avLst/>
                    <a:gdLst>
                      <a:gd name="connsiteX0" fmla="*/ 0 w 4061460"/>
                      <a:gd name="connsiteY0" fmla="*/ 1 h 4106411"/>
                      <a:gd name="connsiteX1" fmla="*/ 2030730 w 4061460"/>
                      <a:gd name="connsiteY1" fmla="*/ 626930 h 4106411"/>
                      <a:gd name="connsiteX2" fmla="*/ 4061460 w 4061460"/>
                      <a:gd name="connsiteY2" fmla="*/ 1 h 4106411"/>
                      <a:gd name="connsiteX3" fmla="*/ 4061460 w 4061460"/>
                      <a:gd name="connsiteY3" fmla="*/ 4106411 h 4106411"/>
                      <a:gd name="connsiteX4" fmla="*/ 0 w 4061460"/>
                      <a:gd name="connsiteY4" fmla="*/ 4106411 h 4106411"/>
                      <a:gd name="connsiteX5" fmla="*/ 4061460 w 4061460"/>
                      <a:gd name="connsiteY5" fmla="*/ 0 h 4106411"/>
                      <a:gd name="connsiteX6" fmla="*/ 4061460 w 4061460"/>
                      <a:gd name="connsiteY6" fmla="*/ 0 h 4106411"/>
                      <a:gd name="connsiteX7" fmla="*/ 4061460 w 4061460"/>
                      <a:gd name="connsiteY7" fmla="*/ 1 h 4106411"/>
                      <a:gd name="connsiteX8" fmla="*/ 0 w 4061460"/>
                      <a:gd name="connsiteY8" fmla="*/ 0 h 4106411"/>
                      <a:gd name="connsiteX9" fmla="*/ 0 w 4061460"/>
                      <a:gd name="connsiteY9" fmla="*/ 0 h 4106411"/>
                      <a:gd name="connsiteX10" fmla="*/ 0 w 4061460"/>
                      <a:gd name="connsiteY10" fmla="*/ 1 h 4106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061460" h="4106411">
                        <a:moveTo>
                          <a:pt x="0" y="1"/>
                        </a:moveTo>
                        <a:cubicBezTo>
                          <a:pt x="0" y="346244"/>
                          <a:pt x="909189" y="626930"/>
                          <a:pt x="2030730" y="626930"/>
                        </a:cubicBezTo>
                        <a:cubicBezTo>
                          <a:pt x="3152271" y="626930"/>
                          <a:pt x="4061460" y="346244"/>
                          <a:pt x="4061460" y="1"/>
                        </a:cubicBezTo>
                        <a:lnTo>
                          <a:pt x="4061460" y="4106411"/>
                        </a:lnTo>
                        <a:lnTo>
                          <a:pt x="0" y="4106411"/>
                        </a:lnTo>
                        <a:close/>
                        <a:moveTo>
                          <a:pt x="4061460" y="0"/>
                        </a:moveTo>
                        <a:lnTo>
                          <a:pt x="4061460" y="0"/>
                        </a:lnTo>
                        <a:lnTo>
                          <a:pt x="4061460" y="1"/>
                        </a:lnTo>
                        <a:close/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>
                          <a:alpha val="53000"/>
                        </a:schemeClr>
                      </a:gs>
                      <a:gs pos="88000">
                        <a:schemeClr val="accent1">
                          <a:lumMod val="40000"/>
                          <a:lumOff val="60000"/>
                          <a:alpha val="0"/>
                        </a:schemeClr>
                      </a:gs>
                    </a:gsLst>
                    <a:lin ang="5400000" scaled="1"/>
                  </a:gradFill>
                  <a:ln w="15875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思源黑体旧字形 Light" panose="020B0300000000000000" charset="-128"/>
                      <a:sym typeface="Arial" panose="020B0604020202020204"/>
                    </a:endParaRPr>
                  </a:p>
                </p:txBody>
              </p:sp>
              <p:sp>
                <p:nvSpPr>
                  <p:cNvPr id="42" name="旁门左道出品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4065270" y="4409814"/>
                    <a:ext cx="4061460" cy="1253857"/>
                  </a:xfrm>
                  <a:prstGeom prst="ellipse">
                    <a:avLst/>
                  </a:prstGeom>
                  <a:noFill/>
                  <a:ln w="15875" cap="flat" cmpd="sng" algn="ctr">
                    <a:gradFill>
                      <a:gsLst>
                        <a:gs pos="0">
                          <a:schemeClr val="accent1">
                            <a:lumMod val="40000"/>
                            <a:lumOff val="60000"/>
                            <a:alpha val="0"/>
                          </a:schemeClr>
                        </a:gs>
                        <a:gs pos="65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思源黑体旧字形 Light" panose="020B0300000000000000" charset="-128"/>
                      <a:sym typeface="Arial" panose="020B0604020202020204"/>
                    </a:endParaRPr>
                  </a:p>
                </p:txBody>
              </p:sp>
            </p:grpSp>
          </p:grpSp>
          <p:grpSp>
            <p:nvGrpSpPr>
              <p:cNvPr id="33" name="组合 32"/>
              <p:cNvGrpSpPr/>
              <p:nvPr/>
            </p:nvGrpSpPr>
            <p:grpSpPr>
              <a:xfrm>
                <a:off x="2021" y="2813"/>
                <a:ext cx="2490" cy="2491"/>
                <a:chOff x="1564623" y="1797502"/>
                <a:chExt cx="2086726" cy="2088141"/>
              </a:xfrm>
            </p:grpSpPr>
            <p:sp>
              <p:nvSpPr>
                <p:cNvPr id="37" name="椭圆 36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564623" y="1797502"/>
                  <a:ext cx="2086726" cy="2086726"/>
                </a:xfrm>
                <a:prstGeom prst="ellipse">
                  <a:avLst/>
                </a:prstGeom>
                <a:gradFill>
                  <a:gsLst>
                    <a:gs pos="95000">
                      <a:schemeClr val="accent1">
                        <a:lumMod val="60000"/>
                        <a:lumOff val="40000"/>
                      </a:schemeClr>
                    </a:gs>
                    <a:gs pos="43000">
                      <a:schemeClr val="bg1">
                        <a:alpha val="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思源黑体旧字形 Light" panose="020B0300000000000000" charset="-128"/>
                    <a:sym typeface="Arial" panose="020B0604020202020204"/>
                  </a:endParaRPr>
                </a:p>
              </p:txBody>
            </p:sp>
            <p:sp>
              <p:nvSpPr>
                <p:cNvPr id="38" name="椭圆 37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564623" y="1798340"/>
                  <a:ext cx="2086726" cy="2087303"/>
                </a:xfrm>
                <a:prstGeom prst="ellipse">
                  <a:avLst/>
                </a:prstGeom>
                <a:gradFill flip="none" rotWithShape="1">
                  <a:gsLst>
                    <a:gs pos="18000">
                      <a:schemeClr val="accent1"/>
                    </a:gs>
                    <a:gs pos="100000">
                      <a:schemeClr val="accent1">
                        <a:lumMod val="40000"/>
                        <a:lumOff val="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思源黑体旧字形 Light" panose="020B0300000000000000" charset="-128"/>
                    <a:sym typeface="Arial" panose="020B0604020202020204"/>
                  </a:endParaRPr>
                </a:p>
              </p:txBody>
            </p:sp>
          </p:grpSp>
          <p:sp>
            <p:nvSpPr>
              <p:cNvPr id="34" name="文本框 3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702" y="3596"/>
                <a:ext cx="910" cy="1009"/>
              </a:xfrm>
              <a:prstGeom prst="rect">
                <a:avLst/>
              </a:prstGeom>
              <a:noFill/>
            </p:spPr>
            <p:txBody>
              <a:bodyPr wrap="square" numCol="1" rtlCol="0">
                <a:prstTxWarp prst="textPlain">
                  <a:avLst>
                    <a:gd name="adj" fmla="val 40316"/>
                  </a:avLst>
                </a:prstTxWarp>
                <a:sp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8800" b="0" i="0" u="none" strike="noStrike" cap="none" spc="0" normalizeH="0" baseline="0">
                    <a:ln w="6350">
                      <a:noFill/>
                    </a:ln>
                    <a:solidFill>
                      <a:srgbClr val="FFFFFF"/>
                    </a:solidFill>
                    <a:effectLst>
                      <a:outerShdw blurRad="279400" dist="38100" dir="18900000" algn="b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Arial Black" panose="020B0A04020102020204" pitchFamily="34" charset="0"/>
                    <a:ea typeface="微软雅黑" panose="020B0503020204020204" pitchFamily="34" charset="-122"/>
                    <a:cs typeface="思源黑体旧字形 Light" panose="020B0300000000000000" charset="-128"/>
                  </a:defRPr>
                </a:lvl1pPr>
              </a:lstStyle>
              <a:p>
                <a:r>
                  <a:rPr lang="en-US" altLang="zh-CN" dirty="0">
                    <a:sym typeface="Arial" panose="020B0604020202020204"/>
                  </a:rPr>
                  <a:t>2</a:t>
                </a:r>
              </a:p>
            </p:txBody>
          </p:sp>
          <p:sp>
            <p:nvSpPr>
              <p:cNvPr id="35" name="文本框 34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403" y="6534"/>
                <a:ext cx="371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32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思源宋体 CN Heavy" pitchFamily="18" charset="-122"/>
                    <a:ea typeface="思源宋体 CN Heavy" pitchFamily="18" charset="-122"/>
                    <a:cs typeface="思源黑体旧字形 Light" panose="020B0300000000000000" charset="-128"/>
                  </a:defRPr>
                </a:lvl1pPr>
              </a:lstStyle>
              <a:p>
                <a:r>
                  <a:rPr lang="zh-CN" altLang="en-US" sz="2800" dirty="0">
                    <a:sym typeface="Arial" panose="020B0604020202020204"/>
                  </a:rPr>
                  <a:t>位姿估计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887" y="3179"/>
              <a:ext cx="3718" cy="6362"/>
              <a:chOff x="1403" y="2813"/>
              <a:chExt cx="3718" cy="6362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411" y="4851"/>
                <a:ext cx="3710" cy="4324"/>
                <a:chOff x="4065270" y="4409814"/>
                <a:chExt cx="4061460" cy="4733339"/>
              </a:xfrm>
            </p:grpSpPr>
            <p:sp>
              <p:nvSpPr>
                <p:cNvPr id="28" name="旁门左道出品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4712971" y="4579799"/>
                  <a:ext cx="2766059" cy="776740"/>
                </a:xfrm>
                <a:custGeom>
                  <a:avLst/>
                  <a:gdLst>
                    <a:gd name="connsiteX0" fmla="*/ 1383029 w 2766058"/>
                    <a:gd name="connsiteY0" fmla="*/ 140195 h 776740"/>
                    <a:gd name="connsiteX1" fmla="*/ 445770 w 2766058"/>
                    <a:gd name="connsiteY1" fmla="*/ 388370 h 776740"/>
                    <a:gd name="connsiteX2" fmla="*/ 1383029 w 2766058"/>
                    <a:gd name="connsiteY2" fmla="*/ 636545 h 776740"/>
                    <a:gd name="connsiteX3" fmla="*/ 2320288 w 2766058"/>
                    <a:gd name="connsiteY3" fmla="*/ 388370 h 776740"/>
                    <a:gd name="connsiteX4" fmla="*/ 1383029 w 2766058"/>
                    <a:gd name="connsiteY4" fmla="*/ 140195 h 776740"/>
                    <a:gd name="connsiteX5" fmla="*/ 1383029 w 2766058"/>
                    <a:gd name="connsiteY5" fmla="*/ 0 h 776740"/>
                    <a:gd name="connsiteX6" fmla="*/ 2766058 w 2766058"/>
                    <a:gd name="connsiteY6" fmla="*/ 388370 h 776740"/>
                    <a:gd name="connsiteX7" fmla="*/ 1383029 w 2766058"/>
                    <a:gd name="connsiteY7" fmla="*/ 776740 h 776740"/>
                    <a:gd name="connsiteX8" fmla="*/ 0 w 2766058"/>
                    <a:gd name="connsiteY8" fmla="*/ 388370 h 776740"/>
                    <a:gd name="connsiteX9" fmla="*/ 1383029 w 2766058"/>
                    <a:gd name="connsiteY9" fmla="*/ 0 h 77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66058" h="776740">
                      <a:moveTo>
                        <a:pt x="1383029" y="140195"/>
                      </a:moveTo>
                      <a:cubicBezTo>
                        <a:pt x="865395" y="140195"/>
                        <a:pt x="445770" y="251307"/>
                        <a:pt x="445770" y="388370"/>
                      </a:cubicBezTo>
                      <a:cubicBezTo>
                        <a:pt x="445770" y="525433"/>
                        <a:pt x="865395" y="636545"/>
                        <a:pt x="1383029" y="636545"/>
                      </a:cubicBezTo>
                      <a:cubicBezTo>
                        <a:pt x="1900663" y="636545"/>
                        <a:pt x="2320288" y="525433"/>
                        <a:pt x="2320288" y="388370"/>
                      </a:cubicBezTo>
                      <a:cubicBezTo>
                        <a:pt x="2320288" y="251307"/>
                        <a:pt x="1900663" y="140195"/>
                        <a:pt x="1383029" y="140195"/>
                      </a:cubicBezTo>
                      <a:close/>
                      <a:moveTo>
                        <a:pt x="1383029" y="0"/>
                      </a:moveTo>
                      <a:cubicBezTo>
                        <a:pt x="2146855" y="0"/>
                        <a:pt x="2766058" y="173879"/>
                        <a:pt x="2766058" y="388370"/>
                      </a:cubicBezTo>
                      <a:cubicBezTo>
                        <a:pt x="2766058" y="602861"/>
                        <a:pt x="2146855" y="776740"/>
                        <a:pt x="1383029" y="776740"/>
                      </a:cubicBezTo>
                      <a:cubicBezTo>
                        <a:pt x="619203" y="776740"/>
                        <a:pt x="0" y="602861"/>
                        <a:pt x="0" y="388370"/>
                      </a:cubicBezTo>
                      <a:cubicBezTo>
                        <a:pt x="0" y="173879"/>
                        <a:pt x="619203" y="0"/>
                        <a:pt x="1383029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2"/>
                    </a:gs>
                    <a:gs pos="44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222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思源黑体旧字形 Light" panose="020B0300000000000000" charset="-128"/>
                      <a:sym typeface="Arial" panose="020B0604020202020204"/>
                    </a:rPr>
                    <a:t> </a:t>
                  </a:r>
                </a:p>
              </p:txBody>
            </p:sp>
            <p:grpSp>
              <p:nvGrpSpPr>
                <p:cNvPr id="29" name="组合 28"/>
                <p:cNvGrpSpPr/>
                <p:nvPr/>
              </p:nvGrpSpPr>
              <p:grpSpPr>
                <a:xfrm>
                  <a:off x="4065270" y="4409814"/>
                  <a:ext cx="4061460" cy="4733339"/>
                  <a:chOff x="4065270" y="4409814"/>
                  <a:chExt cx="4061460" cy="4733339"/>
                </a:xfrm>
              </p:grpSpPr>
              <p:sp>
                <p:nvSpPr>
                  <p:cNvPr id="30" name="旁门左道出品"/>
                  <p:cNvSpPr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4065270" y="5036742"/>
                    <a:ext cx="4061460" cy="4106411"/>
                  </a:xfrm>
                  <a:custGeom>
                    <a:avLst/>
                    <a:gdLst>
                      <a:gd name="connsiteX0" fmla="*/ 0 w 4061460"/>
                      <a:gd name="connsiteY0" fmla="*/ 1 h 4106411"/>
                      <a:gd name="connsiteX1" fmla="*/ 2030730 w 4061460"/>
                      <a:gd name="connsiteY1" fmla="*/ 626930 h 4106411"/>
                      <a:gd name="connsiteX2" fmla="*/ 4061460 w 4061460"/>
                      <a:gd name="connsiteY2" fmla="*/ 1 h 4106411"/>
                      <a:gd name="connsiteX3" fmla="*/ 4061460 w 4061460"/>
                      <a:gd name="connsiteY3" fmla="*/ 4106411 h 4106411"/>
                      <a:gd name="connsiteX4" fmla="*/ 0 w 4061460"/>
                      <a:gd name="connsiteY4" fmla="*/ 4106411 h 4106411"/>
                      <a:gd name="connsiteX5" fmla="*/ 4061460 w 4061460"/>
                      <a:gd name="connsiteY5" fmla="*/ 0 h 4106411"/>
                      <a:gd name="connsiteX6" fmla="*/ 4061460 w 4061460"/>
                      <a:gd name="connsiteY6" fmla="*/ 0 h 4106411"/>
                      <a:gd name="connsiteX7" fmla="*/ 4061460 w 4061460"/>
                      <a:gd name="connsiteY7" fmla="*/ 1 h 4106411"/>
                      <a:gd name="connsiteX8" fmla="*/ 0 w 4061460"/>
                      <a:gd name="connsiteY8" fmla="*/ 0 h 4106411"/>
                      <a:gd name="connsiteX9" fmla="*/ 0 w 4061460"/>
                      <a:gd name="connsiteY9" fmla="*/ 0 h 4106411"/>
                      <a:gd name="connsiteX10" fmla="*/ 0 w 4061460"/>
                      <a:gd name="connsiteY10" fmla="*/ 1 h 4106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061460" h="4106411">
                        <a:moveTo>
                          <a:pt x="0" y="1"/>
                        </a:moveTo>
                        <a:cubicBezTo>
                          <a:pt x="0" y="346244"/>
                          <a:pt x="909189" y="626930"/>
                          <a:pt x="2030730" y="626930"/>
                        </a:cubicBezTo>
                        <a:cubicBezTo>
                          <a:pt x="3152271" y="626930"/>
                          <a:pt x="4061460" y="346244"/>
                          <a:pt x="4061460" y="1"/>
                        </a:cubicBezTo>
                        <a:lnTo>
                          <a:pt x="4061460" y="4106411"/>
                        </a:lnTo>
                        <a:lnTo>
                          <a:pt x="0" y="4106411"/>
                        </a:lnTo>
                        <a:close/>
                        <a:moveTo>
                          <a:pt x="4061460" y="0"/>
                        </a:moveTo>
                        <a:lnTo>
                          <a:pt x="4061460" y="0"/>
                        </a:lnTo>
                        <a:lnTo>
                          <a:pt x="4061460" y="1"/>
                        </a:lnTo>
                        <a:close/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>
                          <a:alpha val="55000"/>
                        </a:schemeClr>
                      </a:gs>
                      <a:gs pos="81000">
                        <a:schemeClr val="accent2">
                          <a:lumMod val="40000"/>
                          <a:lumOff val="60000"/>
                          <a:alpha val="0"/>
                        </a:schemeClr>
                      </a:gs>
                    </a:gsLst>
                    <a:lin ang="5400000" scaled="1"/>
                  </a:gradFill>
                  <a:ln w="15875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思源黑体旧字形 Light" panose="020B0300000000000000" charset="-128"/>
                      <a:sym typeface="Arial" panose="020B0604020202020204"/>
                    </a:endParaRPr>
                  </a:p>
                </p:txBody>
              </p:sp>
              <p:sp>
                <p:nvSpPr>
                  <p:cNvPr id="31" name="旁门左道出品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4065270" y="4409814"/>
                    <a:ext cx="4061460" cy="1253857"/>
                  </a:xfrm>
                  <a:prstGeom prst="ellipse">
                    <a:avLst/>
                  </a:prstGeom>
                  <a:noFill/>
                  <a:ln w="15875" cap="flat" cmpd="sng" algn="ctr">
                    <a:gradFill>
                      <a:gsLst>
                        <a:gs pos="0">
                          <a:schemeClr val="accent2">
                            <a:lumMod val="20000"/>
                            <a:lumOff val="80000"/>
                            <a:alpha val="0"/>
                          </a:schemeClr>
                        </a:gs>
                        <a:gs pos="65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思源黑体旧字形 Light" panose="020B0300000000000000" charset="-128"/>
                      <a:sym typeface="Arial" panose="020B0604020202020204"/>
                    </a:endParaRPr>
                  </a:p>
                </p:txBody>
              </p: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2021" y="2813"/>
                <a:ext cx="2490" cy="2491"/>
                <a:chOff x="1564623" y="1797502"/>
                <a:chExt cx="2086726" cy="2088141"/>
              </a:xfrm>
            </p:grpSpPr>
            <p:sp>
              <p:nvSpPr>
                <p:cNvPr id="26" name="椭圆 25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564623" y="1797502"/>
                  <a:ext cx="2086726" cy="2086726"/>
                </a:xfrm>
                <a:prstGeom prst="ellipse">
                  <a:avLst/>
                </a:prstGeom>
                <a:gradFill>
                  <a:gsLst>
                    <a:gs pos="95000">
                      <a:schemeClr val="accent2">
                        <a:lumMod val="40000"/>
                        <a:lumOff val="60000"/>
                      </a:schemeClr>
                    </a:gs>
                    <a:gs pos="43000">
                      <a:schemeClr val="bg1">
                        <a:alpha val="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思源黑体旧字形 Light" panose="020B0300000000000000" charset="-128"/>
                    <a:sym typeface="Arial" panose="020B0604020202020204"/>
                  </a:endParaRPr>
                </a:p>
              </p:txBody>
            </p:sp>
            <p:sp>
              <p:nvSpPr>
                <p:cNvPr id="27" name="椭圆 26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564623" y="1798340"/>
                  <a:ext cx="2086726" cy="2087303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chemeClr val="accent2">
                        <a:lumMod val="40000"/>
                        <a:lumOff val="60000"/>
                        <a:alpha val="0"/>
                      </a:schemeClr>
                    </a:gs>
                    <a:gs pos="10000">
                      <a:schemeClr val="accen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思源黑体旧字形 Light" panose="020B0300000000000000" charset="-128"/>
                    <a:sym typeface="Arial" panose="020B0604020202020204"/>
                  </a:endParaRPr>
                </a:p>
              </p:txBody>
            </p:sp>
          </p:grpSp>
          <p:sp>
            <p:nvSpPr>
              <p:cNvPr id="23" name="文本框 2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702" y="3596"/>
                <a:ext cx="910" cy="1009"/>
              </a:xfrm>
              <a:prstGeom prst="rect">
                <a:avLst/>
              </a:prstGeom>
              <a:noFill/>
            </p:spPr>
            <p:txBody>
              <a:bodyPr wrap="square" numCol="1" rtlCol="0">
                <a:prstTxWarp prst="textPlain">
                  <a:avLst>
                    <a:gd name="adj" fmla="val 40316"/>
                  </a:avLst>
                </a:prstTxWarp>
                <a:sp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8800" b="0" i="0" u="none" strike="noStrike" cap="none" spc="0" normalizeH="0" baseline="0">
                    <a:ln w="6350">
                      <a:noFill/>
                    </a:ln>
                    <a:solidFill>
                      <a:srgbClr val="FFFFFF"/>
                    </a:solidFill>
                    <a:effectLst>
                      <a:outerShdw blurRad="279400" dist="38100" dir="18900000" algn="b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Arial Black" panose="020B0A04020102020204" pitchFamily="34" charset="0"/>
                    <a:ea typeface="微软雅黑" panose="020B0503020204020204" pitchFamily="34" charset="-122"/>
                    <a:cs typeface="思源黑体旧字形 Light" panose="020B0300000000000000" charset="-128"/>
                  </a:defRPr>
                </a:lvl1pPr>
              </a:lstStyle>
              <a:p>
                <a:r>
                  <a:rPr lang="en-US" altLang="zh-CN" dirty="0">
                    <a:sym typeface="Arial" panose="020B0604020202020204"/>
                  </a:rPr>
                  <a:t>3</a:t>
                </a: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403" y="6534"/>
                <a:ext cx="371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32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思源宋体 CN Heavy" pitchFamily="18" charset="-122"/>
                    <a:ea typeface="思源宋体 CN Heavy" pitchFamily="18" charset="-122"/>
                    <a:cs typeface="思源黑体旧字形 Light" panose="020B0300000000000000" charset="-128"/>
                  </a:defRPr>
                </a:lvl1pPr>
              </a:lstStyle>
              <a:p>
                <a:r>
                  <a:rPr lang="zh-CN" altLang="en-US" sz="2800" dirty="0">
                    <a:sym typeface="Arial" panose="020B0604020202020204"/>
                  </a:rPr>
                  <a:t>回环检测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4189" y="3179"/>
              <a:ext cx="3718" cy="6362"/>
              <a:chOff x="1403" y="2813"/>
              <a:chExt cx="3718" cy="636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411" y="4851"/>
                <a:ext cx="3710" cy="4324"/>
                <a:chOff x="4065270" y="4409814"/>
                <a:chExt cx="4061460" cy="4733339"/>
              </a:xfrm>
            </p:grpSpPr>
            <p:sp>
              <p:nvSpPr>
                <p:cNvPr id="17" name="旁门左道出品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712971" y="4579799"/>
                  <a:ext cx="2766059" cy="776740"/>
                </a:xfrm>
                <a:custGeom>
                  <a:avLst/>
                  <a:gdLst>
                    <a:gd name="connsiteX0" fmla="*/ 1383029 w 2766058"/>
                    <a:gd name="connsiteY0" fmla="*/ 140195 h 776740"/>
                    <a:gd name="connsiteX1" fmla="*/ 445770 w 2766058"/>
                    <a:gd name="connsiteY1" fmla="*/ 388370 h 776740"/>
                    <a:gd name="connsiteX2" fmla="*/ 1383029 w 2766058"/>
                    <a:gd name="connsiteY2" fmla="*/ 636545 h 776740"/>
                    <a:gd name="connsiteX3" fmla="*/ 2320288 w 2766058"/>
                    <a:gd name="connsiteY3" fmla="*/ 388370 h 776740"/>
                    <a:gd name="connsiteX4" fmla="*/ 1383029 w 2766058"/>
                    <a:gd name="connsiteY4" fmla="*/ 140195 h 776740"/>
                    <a:gd name="connsiteX5" fmla="*/ 1383029 w 2766058"/>
                    <a:gd name="connsiteY5" fmla="*/ 0 h 776740"/>
                    <a:gd name="connsiteX6" fmla="*/ 2766058 w 2766058"/>
                    <a:gd name="connsiteY6" fmla="*/ 388370 h 776740"/>
                    <a:gd name="connsiteX7" fmla="*/ 1383029 w 2766058"/>
                    <a:gd name="connsiteY7" fmla="*/ 776740 h 776740"/>
                    <a:gd name="connsiteX8" fmla="*/ 0 w 2766058"/>
                    <a:gd name="connsiteY8" fmla="*/ 388370 h 776740"/>
                    <a:gd name="connsiteX9" fmla="*/ 1383029 w 2766058"/>
                    <a:gd name="connsiteY9" fmla="*/ 0 h 77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66058" h="776740">
                      <a:moveTo>
                        <a:pt x="1383029" y="140195"/>
                      </a:moveTo>
                      <a:cubicBezTo>
                        <a:pt x="865395" y="140195"/>
                        <a:pt x="445770" y="251307"/>
                        <a:pt x="445770" y="388370"/>
                      </a:cubicBezTo>
                      <a:cubicBezTo>
                        <a:pt x="445770" y="525433"/>
                        <a:pt x="865395" y="636545"/>
                        <a:pt x="1383029" y="636545"/>
                      </a:cubicBezTo>
                      <a:cubicBezTo>
                        <a:pt x="1900663" y="636545"/>
                        <a:pt x="2320288" y="525433"/>
                        <a:pt x="2320288" y="388370"/>
                      </a:cubicBezTo>
                      <a:cubicBezTo>
                        <a:pt x="2320288" y="251307"/>
                        <a:pt x="1900663" y="140195"/>
                        <a:pt x="1383029" y="140195"/>
                      </a:cubicBezTo>
                      <a:close/>
                      <a:moveTo>
                        <a:pt x="1383029" y="0"/>
                      </a:moveTo>
                      <a:cubicBezTo>
                        <a:pt x="2146855" y="0"/>
                        <a:pt x="2766058" y="173879"/>
                        <a:pt x="2766058" y="388370"/>
                      </a:cubicBezTo>
                      <a:cubicBezTo>
                        <a:pt x="2766058" y="602861"/>
                        <a:pt x="2146855" y="776740"/>
                        <a:pt x="1383029" y="776740"/>
                      </a:cubicBezTo>
                      <a:cubicBezTo>
                        <a:pt x="619203" y="776740"/>
                        <a:pt x="0" y="602861"/>
                        <a:pt x="0" y="388370"/>
                      </a:cubicBezTo>
                      <a:cubicBezTo>
                        <a:pt x="0" y="173879"/>
                        <a:pt x="619203" y="0"/>
                        <a:pt x="1383029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1"/>
                    </a:gs>
                    <a:gs pos="44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222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思源黑体旧字形 Light" panose="020B0300000000000000" charset="-128"/>
                      <a:sym typeface="Arial" panose="020B0604020202020204"/>
                    </a:rPr>
                    <a:t> </a:t>
                  </a:r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4065270" y="4409814"/>
                  <a:ext cx="4061460" cy="4733339"/>
                  <a:chOff x="4065270" y="4409814"/>
                  <a:chExt cx="4061460" cy="4733339"/>
                </a:xfrm>
              </p:grpSpPr>
              <p:sp>
                <p:nvSpPr>
                  <p:cNvPr id="19" name="旁门左道出品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4065270" y="5036742"/>
                    <a:ext cx="4061460" cy="4106411"/>
                  </a:xfrm>
                  <a:custGeom>
                    <a:avLst/>
                    <a:gdLst>
                      <a:gd name="connsiteX0" fmla="*/ 0 w 4061460"/>
                      <a:gd name="connsiteY0" fmla="*/ 1 h 4106411"/>
                      <a:gd name="connsiteX1" fmla="*/ 2030730 w 4061460"/>
                      <a:gd name="connsiteY1" fmla="*/ 626930 h 4106411"/>
                      <a:gd name="connsiteX2" fmla="*/ 4061460 w 4061460"/>
                      <a:gd name="connsiteY2" fmla="*/ 1 h 4106411"/>
                      <a:gd name="connsiteX3" fmla="*/ 4061460 w 4061460"/>
                      <a:gd name="connsiteY3" fmla="*/ 4106411 h 4106411"/>
                      <a:gd name="connsiteX4" fmla="*/ 0 w 4061460"/>
                      <a:gd name="connsiteY4" fmla="*/ 4106411 h 4106411"/>
                      <a:gd name="connsiteX5" fmla="*/ 4061460 w 4061460"/>
                      <a:gd name="connsiteY5" fmla="*/ 0 h 4106411"/>
                      <a:gd name="connsiteX6" fmla="*/ 4061460 w 4061460"/>
                      <a:gd name="connsiteY6" fmla="*/ 0 h 4106411"/>
                      <a:gd name="connsiteX7" fmla="*/ 4061460 w 4061460"/>
                      <a:gd name="connsiteY7" fmla="*/ 1 h 4106411"/>
                      <a:gd name="connsiteX8" fmla="*/ 0 w 4061460"/>
                      <a:gd name="connsiteY8" fmla="*/ 0 h 4106411"/>
                      <a:gd name="connsiteX9" fmla="*/ 0 w 4061460"/>
                      <a:gd name="connsiteY9" fmla="*/ 0 h 4106411"/>
                      <a:gd name="connsiteX10" fmla="*/ 0 w 4061460"/>
                      <a:gd name="connsiteY10" fmla="*/ 1 h 4106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061460" h="4106411">
                        <a:moveTo>
                          <a:pt x="0" y="1"/>
                        </a:moveTo>
                        <a:cubicBezTo>
                          <a:pt x="0" y="346244"/>
                          <a:pt x="909189" y="626930"/>
                          <a:pt x="2030730" y="626930"/>
                        </a:cubicBezTo>
                        <a:cubicBezTo>
                          <a:pt x="3152271" y="626930"/>
                          <a:pt x="4061460" y="346244"/>
                          <a:pt x="4061460" y="1"/>
                        </a:cubicBezTo>
                        <a:lnTo>
                          <a:pt x="4061460" y="4106411"/>
                        </a:lnTo>
                        <a:lnTo>
                          <a:pt x="0" y="4106411"/>
                        </a:lnTo>
                        <a:close/>
                        <a:moveTo>
                          <a:pt x="4061460" y="0"/>
                        </a:moveTo>
                        <a:lnTo>
                          <a:pt x="4061460" y="0"/>
                        </a:lnTo>
                        <a:lnTo>
                          <a:pt x="4061460" y="1"/>
                        </a:lnTo>
                        <a:close/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>
                          <a:alpha val="53000"/>
                        </a:schemeClr>
                      </a:gs>
                      <a:gs pos="88000">
                        <a:schemeClr val="accent1">
                          <a:lumMod val="40000"/>
                          <a:lumOff val="60000"/>
                          <a:alpha val="0"/>
                        </a:schemeClr>
                      </a:gs>
                    </a:gsLst>
                    <a:lin ang="5400000" scaled="1"/>
                  </a:gradFill>
                  <a:ln w="15875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思源黑体旧字形 Light" panose="020B0300000000000000" charset="-128"/>
                      <a:sym typeface="Arial" panose="020B0604020202020204"/>
                    </a:endParaRPr>
                  </a:p>
                </p:txBody>
              </p:sp>
              <p:sp>
                <p:nvSpPr>
                  <p:cNvPr id="20" name="旁门左道出品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4065270" y="4409814"/>
                    <a:ext cx="4061460" cy="1253857"/>
                  </a:xfrm>
                  <a:prstGeom prst="ellipse">
                    <a:avLst/>
                  </a:prstGeom>
                  <a:noFill/>
                  <a:ln w="15875" cap="flat" cmpd="sng" algn="ctr">
                    <a:gradFill>
                      <a:gsLst>
                        <a:gs pos="0">
                          <a:schemeClr val="accent1">
                            <a:lumMod val="40000"/>
                            <a:lumOff val="60000"/>
                            <a:alpha val="0"/>
                          </a:schemeClr>
                        </a:gs>
                        <a:gs pos="65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思源黑体旧字形 Light" panose="020B0300000000000000" charset="-128"/>
                      <a:sym typeface="Arial" panose="020B0604020202020204"/>
                    </a:endParaRPr>
                  </a:p>
                </p:txBody>
              </p:sp>
            </p:grpSp>
          </p:grpSp>
          <p:grpSp>
            <p:nvGrpSpPr>
              <p:cNvPr id="11" name="组合 10"/>
              <p:cNvGrpSpPr/>
              <p:nvPr/>
            </p:nvGrpSpPr>
            <p:grpSpPr>
              <a:xfrm>
                <a:off x="2021" y="2813"/>
                <a:ext cx="2490" cy="2491"/>
                <a:chOff x="1564623" y="1797502"/>
                <a:chExt cx="2086726" cy="2088141"/>
              </a:xfrm>
            </p:grpSpPr>
            <p:sp>
              <p:nvSpPr>
                <p:cNvPr id="15" name="椭圆 14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564623" y="1797502"/>
                  <a:ext cx="2086726" cy="2086726"/>
                </a:xfrm>
                <a:prstGeom prst="ellipse">
                  <a:avLst/>
                </a:prstGeom>
                <a:gradFill>
                  <a:gsLst>
                    <a:gs pos="95000">
                      <a:schemeClr val="accent1">
                        <a:lumMod val="60000"/>
                        <a:lumOff val="40000"/>
                      </a:schemeClr>
                    </a:gs>
                    <a:gs pos="43000">
                      <a:schemeClr val="bg1">
                        <a:alpha val="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思源黑体旧字形 Light" panose="020B0300000000000000" charset="-128"/>
                    <a:sym typeface="Arial" panose="020B0604020202020204"/>
                  </a:endParaRPr>
                </a:p>
              </p:txBody>
            </p:sp>
            <p:sp>
              <p:nvSpPr>
                <p:cNvPr id="16" name="椭圆 15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64623" y="1798340"/>
                  <a:ext cx="2086726" cy="2087303"/>
                </a:xfrm>
                <a:prstGeom prst="ellipse">
                  <a:avLst/>
                </a:prstGeom>
                <a:gradFill flip="none" rotWithShape="1">
                  <a:gsLst>
                    <a:gs pos="18000">
                      <a:schemeClr val="accent1"/>
                    </a:gs>
                    <a:gs pos="100000">
                      <a:schemeClr val="accent1">
                        <a:lumMod val="40000"/>
                        <a:lumOff val="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思源黑体旧字形 Light" panose="020B0300000000000000" charset="-128"/>
                    <a:sym typeface="Arial" panose="020B0604020202020204"/>
                  </a:endParaRPr>
                </a:p>
              </p:txBody>
            </p:sp>
          </p:grpSp>
          <p:sp>
            <p:nvSpPr>
              <p:cNvPr id="12" name="文本框 1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702" y="3596"/>
                <a:ext cx="910" cy="1009"/>
              </a:xfrm>
              <a:prstGeom prst="rect">
                <a:avLst/>
              </a:prstGeom>
              <a:noFill/>
            </p:spPr>
            <p:txBody>
              <a:bodyPr wrap="square" numCol="1" rtlCol="0">
                <a:prstTxWarp prst="textPlain">
                  <a:avLst>
                    <a:gd name="adj" fmla="val 40316"/>
                  </a:avLst>
                </a:prstTxWarp>
                <a:sp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8800" b="0" i="0" u="none" strike="noStrike" cap="none" spc="0" normalizeH="0" baseline="0">
                    <a:ln w="6350">
                      <a:noFill/>
                    </a:ln>
                    <a:solidFill>
                      <a:srgbClr val="FFFFFF"/>
                    </a:solidFill>
                    <a:effectLst>
                      <a:outerShdw blurRad="279400" dist="38100" dir="18900000" algn="b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Arial Black" panose="020B0A04020102020204" pitchFamily="34" charset="0"/>
                    <a:ea typeface="微软雅黑" panose="020B0503020204020204" pitchFamily="34" charset="-122"/>
                    <a:cs typeface="思源黑体旧字形 Light" panose="020B0300000000000000" charset="-128"/>
                  </a:defRPr>
                </a:lvl1pPr>
              </a:lstStyle>
              <a:p>
                <a:r>
                  <a:rPr lang="en-US" altLang="zh-CN" dirty="0">
                    <a:sym typeface="Arial" panose="020B0604020202020204"/>
                  </a:rPr>
                  <a:t>4</a:t>
                </a:r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403" y="6534"/>
                <a:ext cx="3710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32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思源宋体 CN Heavy" pitchFamily="18" charset="-122"/>
                    <a:ea typeface="思源宋体 CN Heavy" pitchFamily="18" charset="-122"/>
                    <a:cs typeface="思源黑体旧字形 Light" panose="020B0300000000000000" charset="-128"/>
                  </a:defRPr>
                </a:lvl1pPr>
              </a:lstStyle>
              <a:p>
                <a:r>
                  <a:rPr lang="en-US" altLang="zh-CN" sz="2800" dirty="0">
                    <a:sym typeface="Arial" panose="020B0604020202020204"/>
                  </a:rPr>
                  <a:t>ORB-SLAM3</a:t>
                </a:r>
              </a:p>
              <a:p>
                <a:r>
                  <a:rPr lang="zh-CN" altLang="en-US" sz="2800" dirty="0">
                    <a:sym typeface="Arial" panose="020B0604020202020204"/>
                  </a:rPr>
                  <a:t>总结</a:t>
                </a: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374515" y="706755"/>
            <a:ext cx="3397250" cy="1144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162C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CONTENTS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162C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54" name="TextBox 9"/>
          <p:cNvSpPr txBox="1"/>
          <p:nvPr/>
        </p:nvSpPr>
        <p:spPr>
          <a:xfrm>
            <a:off x="0" y="0"/>
            <a:ext cx="45365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471197" y="3579142"/>
            <a:ext cx="5249609" cy="351379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5" name="任意形状 4"/>
          <p:cNvSpPr/>
          <p:nvPr/>
        </p:nvSpPr>
        <p:spPr>
          <a:xfrm rot="10800000" flipH="1" flipV="1">
            <a:off x="-58646" y="4242146"/>
            <a:ext cx="12250647" cy="1205376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  <a:gd name="connsiteX0-1" fmla="*/ 0 w 12192000"/>
              <a:gd name="connsiteY0-2" fmla="*/ 2480133 h 2601696"/>
              <a:gd name="connsiteX1-3" fmla="*/ 0 w 12192000"/>
              <a:gd name="connsiteY1-4" fmla="*/ 8246 h 2601696"/>
              <a:gd name="connsiteX2-5" fmla="*/ 183354 w 12192000"/>
              <a:gd name="connsiteY2-6" fmla="*/ 1221 h 2601696"/>
              <a:gd name="connsiteX3-7" fmla="*/ 382658 w 12192000"/>
              <a:gd name="connsiteY3-8" fmla="*/ 659 h 2601696"/>
              <a:gd name="connsiteX4-9" fmla="*/ 1198697 w 12192000"/>
              <a:gd name="connsiteY4-10" fmla="*/ 81296 h 2601696"/>
              <a:gd name="connsiteX5-11" fmla="*/ 4728467 w 12192000"/>
              <a:gd name="connsiteY5-12" fmla="*/ 1573559 h 2601696"/>
              <a:gd name="connsiteX6-13" fmla="*/ 8314714 w 12192000"/>
              <a:gd name="connsiteY6-14" fmla="*/ 1096863 h 2601696"/>
              <a:gd name="connsiteX7-15" fmla="*/ 10997340 w 12192000"/>
              <a:gd name="connsiteY7-16" fmla="*/ 1469929 h 2601696"/>
              <a:gd name="connsiteX8-17" fmla="*/ 12068626 w 12192000"/>
              <a:gd name="connsiteY8-18" fmla="*/ 1210856 h 2601696"/>
              <a:gd name="connsiteX9-19" fmla="*/ 12192000 w 12192000"/>
              <a:gd name="connsiteY9-20" fmla="*/ 1166071 h 2601696"/>
              <a:gd name="connsiteX10-21" fmla="*/ 12192000 w 12192000"/>
              <a:gd name="connsiteY10-22" fmla="*/ 2480133 h 2601696"/>
              <a:gd name="connsiteX11-23" fmla="*/ 91002 w 12192000"/>
              <a:gd name="connsiteY11-24" fmla="*/ 2601696 h 2601696"/>
              <a:gd name="connsiteX0-25" fmla="*/ 0 w 12192000"/>
              <a:gd name="connsiteY0-26" fmla="*/ 2480133 h 3296342"/>
              <a:gd name="connsiteX1-27" fmla="*/ 0 w 12192000"/>
              <a:gd name="connsiteY1-28" fmla="*/ 8246 h 3296342"/>
              <a:gd name="connsiteX2-29" fmla="*/ 183354 w 12192000"/>
              <a:gd name="connsiteY2-30" fmla="*/ 1221 h 3296342"/>
              <a:gd name="connsiteX3-31" fmla="*/ 382658 w 12192000"/>
              <a:gd name="connsiteY3-32" fmla="*/ 659 h 3296342"/>
              <a:gd name="connsiteX4-33" fmla="*/ 1198697 w 12192000"/>
              <a:gd name="connsiteY4-34" fmla="*/ 81296 h 3296342"/>
              <a:gd name="connsiteX5-35" fmla="*/ 4728467 w 12192000"/>
              <a:gd name="connsiteY5-36" fmla="*/ 1573559 h 3296342"/>
              <a:gd name="connsiteX6-37" fmla="*/ 8314714 w 12192000"/>
              <a:gd name="connsiteY6-38" fmla="*/ 1096863 h 3296342"/>
              <a:gd name="connsiteX7-39" fmla="*/ 10997340 w 12192000"/>
              <a:gd name="connsiteY7-40" fmla="*/ 1469929 h 3296342"/>
              <a:gd name="connsiteX8-41" fmla="*/ 12068626 w 12192000"/>
              <a:gd name="connsiteY8-42" fmla="*/ 1210856 h 3296342"/>
              <a:gd name="connsiteX9-43" fmla="*/ 12192000 w 12192000"/>
              <a:gd name="connsiteY9-44" fmla="*/ 1166071 h 3296342"/>
              <a:gd name="connsiteX10-45" fmla="*/ 12192000 w 12192000"/>
              <a:gd name="connsiteY10-46" fmla="*/ 2480133 h 3296342"/>
              <a:gd name="connsiteX11-47" fmla="*/ 10829269 w 12192000"/>
              <a:gd name="connsiteY11-48" fmla="*/ 3296342 h 3296342"/>
              <a:gd name="connsiteX0-49" fmla="*/ 0 w 12192000"/>
              <a:gd name="connsiteY0-50" fmla="*/ 2480133 h 2480133"/>
              <a:gd name="connsiteX1-51" fmla="*/ 0 w 12192000"/>
              <a:gd name="connsiteY1-52" fmla="*/ 8246 h 2480133"/>
              <a:gd name="connsiteX2-53" fmla="*/ 183354 w 12192000"/>
              <a:gd name="connsiteY2-54" fmla="*/ 1221 h 2480133"/>
              <a:gd name="connsiteX3-55" fmla="*/ 382658 w 12192000"/>
              <a:gd name="connsiteY3-56" fmla="*/ 659 h 2480133"/>
              <a:gd name="connsiteX4-57" fmla="*/ 1198697 w 12192000"/>
              <a:gd name="connsiteY4-58" fmla="*/ 81296 h 2480133"/>
              <a:gd name="connsiteX5-59" fmla="*/ 4728467 w 12192000"/>
              <a:gd name="connsiteY5-60" fmla="*/ 1573559 h 2480133"/>
              <a:gd name="connsiteX6-61" fmla="*/ 8314714 w 12192000"/>
              <a:gd name="connsiteY6-62" fmla="*/ 1096863 h 2480133"/>
              <a:gd name="connsiteX7-63" fmla="*/ 10997340 w 12192000"/>
              <a:gd name="connsiteY7-64" fmla="*/ 1469929 h 2480133"/>
              <a:gd name="connsiteX8-65" fmla="*/ 12068626 w 12192000"/>
              <a:gd name="connsiteY8-66" fmla="*/ 1210856 h 2480133"/>
              <a:gd name="connsiteX9-67" fmla="*/ 12192000 w 12192000"/>
              <a:gd name="connsiteY9-68" fmla="*/ 1166071 h 2480133"/>
              <a:gd name="connsiteX10-69" fmla="*/ 12192000 w 12192000"/>
              <a:gd name="connsiteY10-70" fmla="*/ 2480133 h 2480133"/>
              <a:gd name="connsiteX0-71" fmla="*/ 0 w 12192000"/>
              <a:gd name="connsiteY0-72" fmla="*/ 2480133 h 2480133"/>
              <a:gd name="connsiteX1-73" fmla="*/ 0 w 12192000"/>
              <a:gd name="connsiteY1-74" fmla="*/ 8246 h 2480133"/>
              <a:gd name="connsiteX2-75" fmla="*/ 183354 w 12192000"/>
              <a:gd name="connsiteY2-76" fmla="*/ 1221 h 2480133"/>
              <a:gd name="connsiteX3-77" fmla="*/ 382658 w 12192000"/>
              <a:gd name="connsiteY3-78" fmla="*/ 659 h 2480133"/>
              <a:gd name="connsiteX4-79" fmla="*/ 1198697 w 12192000"/>
              <a:gd name="connsiteY4-80" fmla="*/ 81296 h 2480133"/>
              <a:gd name="connsiteX5-81" fmla="*/ 4728467 w 12192000"/>
              <a:gd name="connsiteY5-82" fmla="*/ 1573559 h 2480133"/>
              <a:gd name="connsiteX6-83" fmla="*/ 8314714 w 12192000"/>
              <a:gd name="connsiteY6-84" fmla="*/ 1096863 h 2480133"/>
              <a:gd name="connsiteX7-85" fmla="*/ 10997340 w 12192000"/>
              <a:gd name="connsiteY7-86" fmla="*/ 1469929 h 2480133"/>
              <a:gd name="connsiteX8-87" fmla="*/ 12068626 w 12192000"/>
              <a:gd name="connsiteY8-88" fmla="*/ 1210856 h 2480133"/>
              <a:gd name="connsiteX9-89" fmla="*/ 12192000 w 12192000"/>
              <a:gd name="connsiteY9-90" fmla="*/ 1166071 h 2480133"/>
              <a:gd name="connsiteX0-91" fmla="*/ 0 w 12192000"/>
              <a:gd name="connsiteY0-92" fmla="*/ 8246 h 1602461"/>
              <a:gd name="connsiteX1-93" fmla="*/ 183354 w 12192000"/>
              <a:gd name="connsiteY1-94" fmla="*/ 1221 h 1602461"/>
              <a:gd name="connsiteX2-95" fmla="*/ 382658 w 12192000"/>
              <a:gd name="connsiteY2-96" fmla="*/ 659 h 1602461"/>
              <a:gd name="connsiteX3-97" fmla="*/ 1198697 w 12192000"/>
              <a:gd name="connsiteY3-98" fmla="*/ 81296 h 1602461"/>
              <a:gd name="connsiteX4-99" fmla="*/ 4728467 w 12192000"/>
              <a:gd name="connsiteY4-100" fmla="*/ 1573559 h 1602461"/>
              <a:gd name="connsiteX5-101" fmla="*/ 8314714 w 12192000"/>
              <a:gd name="connsiteY5-102" fmla="*/ 1096863 h 1602461"/>
              <a:gd name="connsiteX6-103" fmla="*/ 10997340 w 12192000"/>
              <a:gd name="connsiteY6-104" fmla="*/ 1469929 h 1602461"/>
              <a:gd name="connsiteX7-105" fmla="*/ 12068626 w 12192000"/>
              <a:gd name="connsiteY7-106" fmla="*/ 1210856 h 1602461"/>
              <a:gd name="connsiteX8-107" fmla="*/ 12192000 w 12192000"/>
              <a:gd name="connsiteY8-108" fmla="*/ 1166071 h 16024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1602461">
                <a:moveTo>
                  <a:pt x="0" y="8246"/>
                </a:move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5825" y="2684145"/>
            <a:ext cx="788035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7200" b="1" spc="600" dirty="0">
                <a:solidFill>
                  <a:srgbClr val="0162C0"/>
                </a:solidFill>
                <a:latin typeface="思源宋体 CN Heavy" pitchFamily="18" charset="-122"/>
                <a:ea typeface="思源宋体 CN Heavy" pitchFamily="18" charset="-122"/>
                <a:cs typeface="+mn-ea"/>
                <a:sym typeface="Arial" panose="020B0604020202020204"/>
              </a:rPr>
              <a:t>ORB-SLAM</a:t>
            </a:r>
            <a:r>
              <a:rPr lang="zh-CN" altLang="en-US" sz="7200" b="1" spc="600" dirty="0">
                <a:solidFill>
                  <a:srgbClr val="0162C0"/>
                </a:solidFill>
                <a:latin typeface="思源宋体 CN Heavy" pitchFamily="18" charset="-122"/>
                <a:ea typeface="思源宋体 CN Heavy" pitchFamily="18" charset="-122"/>
                <a:cs typeface="+mn-ea"/>
                <a:sym typeface="Arial" panose="020B0604020202020204"/>
              </a:rPr>
              <a:t>概述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-29324" y="4532560"/>
            <a:ext cx="12250647" cy="1865564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480133">
                <a:moveTo>
                  <a:pt x="382658" y="659"/>
                </a:move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  <a:lnTo>
                  <a:pt x="12192000" y="2480133"/>
                </a:lnTo>
                <a:lnTo>
                  <a:pt x="0" y="2480133"/>
                </a:lnTo>
                <a:lnTo>
                  <a:pt x="0" y="8246"/>
                </a:ln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lose/>
              </a:path>
            </a:pathLst>
          </a:custGeom>
          <a:gradFill flip="none" rotWithShape="1">
            <a:gsLst>
              <a:gs pos="97000">
                <a:schemeClr val="accent4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4" name="任意形状 3"/>
          <p:cNvSpPr/>
          <p:nvPr/>
        </p:nvSpPr>
        <p:spPr>
          <a:xfrm flipH="1">
            <a:off x="-29324" y="5003914"/>
            <a:ext cx="12250647" cy="1904687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480133">
                <a:moveTo>
                  <a:pt x="382658" y="659"/>
                </a:move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  <a:lnTo>
                  <a:pt x="12192000" y="2480133"/>
                </a:lnTo>
                <a:lnTo>
                  <a:pt x="0" y="2480133"/>
                </a:lnTo>
                <a:lnTo>
                  <a:pt x="0" y="8246"/>
                </a:ln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370102" y="932010"/>
            <a:ext cx="1393151" cy="1393150"/>
            <a:chOff x="8680041" y="1474259"/>
            <a:chExt cx="1393150" cy="1393150"/>
          </a:xfrm>
        </p:grpSpPr>
        <p:sp>
          <p:nvSpPr>
            <p:cNvPr id="8" name="椭圆 7"/>
            <p:cNvSpPr/>
            <p:nvPr>
              <p:custDataLst>
                <p:tags r:id="rId2"/>
              </p:custDataLst>
            </p:nvPr>
          </p:nvSpPr>
          <p:spPr>
            <a:xfrm>
              <a:off x="8680041" y="1474259"/>
              <a:ext cx="1393150" cy="1393150"/>
            </a:xfrm>
            <a:prstGeom prst="ellipse">
              <a:avLst/>
            </a:prstGeom>
            <a:gradFill flip="none" rotWithShape="1">
              <a:gsLst>
                <a:gs pos="87000">
                  <a:schemeClr val="accent2">
                    <a:lumMod val="40000"/>
                    <a:lumOff val="60000"/>
                    <a:alpha val="0"/>
                  </a:schemeClr>
                </a:gs>
                <a:gs pos="1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思源黑体旧字形 Light" panose="020B0300000000000000" charset="-128"/>
                <a:sym typeface="Arial" panose="020B0604020202020204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9170249" y="1914929"/>
              <a:ext cx="370985" cy="620063"/>
            </a:xfrm>
            <a:prstGeom prst="rect">
              <a:avLst/>
            </a:prstGeom>
            <a:noFill/>
          </p:spPr>
          <p:txBody>
            <a:bodyPr wrap="square" numCol="1" rtlCol="0">
              <a:prstTxWarp prst="textPlain">
                <a:avLst>
                  <a:gd name="adj" fmla="val 40316"/>
                </a:avLst>
              </a:prstTxWarp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8800" b="0" i="0" u="none" strike="noStrike" cap="none" spc="0" normalizeH="0" baseline="0">
                  <a:ln w="6350">
                    <a:noFill/>
                  </a:ln>
                  <a:solidFill>
                    <a:srgbClr val="FFFFFF"/>
                  </a:solidFill>
                  <a:effectLst>
                    <a:outerShdw blurRad="279400" dist="38100" dir="18900000" algn="b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微软雅黑" panose="020B0503020204020204" pitchFamily="34" charset="-122"/>
                  <a:cs typeface="思源黑体旧字形 Light" panose="020B0300000000000000" charset="-128"/>
                </a:defRPr>
              </a:lvl1pPr>
            </a:lstStyle>
            <a:p>
              <a:r>
                <a:rPr lang="en-US" altLang="zh-CN" dirty="0">
                  <a:sym typeface="Arial" panose="020B0604020202020204"/>
                </a:rPr>
                <a:t>1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/>
          <a:lstStyle/>
          <a:p>
            <a:r>
              <a:rPr lang="en-US" altLang="zh-CN"/>
              <a:t>ORB-SLAM3</a:t>
            </a:r>
            <a:r>
              <a:rPr lang="zh-CN" altLang="en-US"/>
              <a:t>概述和主要任务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469920" y="482261"/>
            <a:ext cx="115146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69920" y="1609633"/>
            <a:ext cx="11264880" cy="441558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5"/>
            </p:custDataLst>
          </p:nvPr>
        </p:nvCxnSpPr>
        <p:spPr>
          <a:xfrm>
            <a:off x="1285240" y="5554980"/>
            <a:ext cx="45042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>
            <a:off x="1971040" y="5554980"/>
            <a:ext cx="8938260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文"/>
          <p:cNvSpPr txBox="1"/>
          <p:nvPr>
            <p:custDataLst>
              <p:tags r:id="rId7"/>
            </p:custDataLst>
          </p:nvPr>
        </p:nvSpPr>
        <p:spPr>
          <a:xfrm>
            <a:off x="695960" y="1466850"/>
            <a:ext cx="10365740" cy="38385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indent="457200" algn="l" fontAlgn="auto">
              <a:lnSpc>
                <a:spcPct val="140000"/>
              </a:lnSpc>
            </a:pPr>
            <a:r>
              <a:rPr lang="en-US" altLang="zh-CN" sz="2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ORB-SLAM3</a:t>
            </a:r>
            <a:r>
              <a:rPr lang="zh-CN" altLang="en-US" sz="2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概述：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2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一种特征点法的视觉惯导SLAM（同步定位与地图构建）系统，主要用于处理单目、立体和RGB-D摄像头输入。它基于ORB（Oriented FAST and Rotated BRIEF）特征提取技术，能够在各种环境中进行高精度的定位和地图构建。</a:t>
            </a:r>
          </a:p>
          <a:p>
            <a:pPr indent="457200" algn="l" fontAlgn="auto">
              <a:lnSpc>
                <a:spcPct val="140000"/>
              </a:lnSpc>
            </a:pPr>
            <a:r>
              <a:rPr lang="zh-CN" altLang="en-US" sz="2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主要任务：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2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定位（Localization）： 估计设备或机器人的当前位置及姿态（通常是6自由度）。</a:t>
            </a:r>
          </a:p>
          <a:p>
            <a:pPr indent="0" algn="l" fontAlgn="auto">
              <a:lnSpc>
                <a:spcPct val="140000"/>
              </a:lnSpc>
            </a:pPr>
            <a:r>
              <a:rPr lang="zh-CN" altLang="en-US" sz="20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地图构建（Mapping）： 构建环境的地图，通常是2D或3D的地图，用于记录设备周围环境的特征。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wrap="square">
            <a:normAutofit/>
          </a:bodyPr>
          <a:lstStyle/>
          <a:p>
            <a:r>
              <a:rPr lang="en-US" altLang="zh-CN"/>
              <a:t>ORB-SLAM3</a:t>
            </a:r>
            <a:r>
              <a:rPr lang="zh-CN" altLang="en-US"/>
              <a:t>系统框架图</a:t>
            </a:r>
          </a:p>
        </p:txBody>
      </p:sp>
      <p:pic>
        <p:nvPicPr>
          <p:cNvPr id="4" name="图片 3"/>
          <p:cNvPicPr/>
          <p:nvPr/>
        </p:nvPicPr>
        <p:blipFill>
          <a:blip r:embed="rId5"/>
          <a:stretch>
            <a:fillRect/>
          </a:stretch>
        </p:blipFill>
        <p:spPr>
          <a:xfrm>
            <a:off x="1830070" y="1195070"/>
            <a:ext cx="8464550" cy="54330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471197" y="3579142"/>
            <a:ext cx="5249609" cy="351379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5" name="任意形状 4"/>
          <p:cNvSpPr/>
          <p:nvPr/>
        </p:nvSpPr>
        <p:spPr>
          <a:xfrm rot="10800000" flipH="1" flipV="1">
            <a:off x="-58646" y="4242146"/>
            <a:ext cx="12250647" cy="1205376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  <a:gd name="connsiteX0-1" fmla="*/ 0 w 12192000"/>
              <a:gd name="connsiteY0-2" fmla="*/ 2480133 h 2601696"/>
              <a:gd name="connsiteX1-3" fmla="*/ 0 w 12192000"/>
              <a:gd name="connsiteY1-4" fmla="*/ 8246 h 2601696"/>
              <a:gd name="connsiteX2-5" fmla="*/ 183354 w 12192000"/>
              <a:gd name="connsiteY2-6" fmla="*/ 1221 h 2601696"/>
              <a:gd name="connsiteX3-7" fmla="*/ 382658 w 12192000"/>
              <a:gd name="connsiteY3-8" fmla="*/ 659 h 2601696"/>
              <a:gd name="connsiteX4-9" fmla="*/ 1198697 w 12192000"/>
              <a:gd name="connsiteY4-10" fmla="*/ 81296 h 2601696"/>
              <a:gd name="connsiteX5-11" fmla="*/ 4728467 w 12192000"/>
              <a:gd name="connsiteY5-12" fmla="*/ 1573559 h 2601696"/>
              <a:gd name="connsiteX6-13" fmla="*/ 8314714 w 12192000"/>
              <a:gd name="connsiteY6-14" fmla="*/ 1096863 h 2601696"/>
              <a:gd name="connsiteX7-15" fmla="*/ 10997340 w 12192000"/>
              <a:gd name="connsiteY7-16" fmla="*/ 1469929 h 2601696"/>
              <a:gd name="connsiteX8-17" fmla="*/ 12068626 w 12192000"/>
              <a:gd name="connsiteY8-18" fmla="*/ 1210856 h 2601696"/>
              <a:gd name="connsiteX9-19" fmla="*/ 12192000 w 12192000"/>
              <a:gd name="connsiteY9-20" fmla="*/ 1166071 h 2601696"/>
              <a:gd name="connsiteX10-21" fmla="*/ 12192000 w 12192000"/>
              <a:gd name="connsiteY10-22" fmla="*/ 2480133 h 2601696"/>
              <a:gd name="connsiteX11-23" fmla="*/ 91002 w 12192000"/>
              <a:gd name="connsiteY11-24" fmla="*/ 2601696 h 2601696"/>
              <a:gd name="connsiteX0-25" fmla="*/ 0 w 12192000"/>
              <a:gd name="connsiteY0-26" fmla="*/ 2480133 h 3296342"/>
              <a:gd name="connsiteX1-27" fmla="*/ 0 w 12192000"/>
              <a:gd name="connsiteY1-28" fmla="*/ 8246 h 3296342"/>
              <a:gd name="connsiteX2-29" fmla="*/ 183354 w 12192000"/>
              <a:gd name="connsiteY2-30" fmla="*/ 1221 h 3296342"/>
              <a:gd name="connsiteX3-31" fmla="*/ 382658 w 12192000"/>
              <a:gd name="connsiteY3-32" fmla="*/ 659 h 3296342"/>
              <a:gd name="connsiteX4-33" fmla="*/ 1198697 w 12192000"/>
              <a:gd name="connsiteY4-34" fmla="*/ 81296 h 3296342"/>
              <a:gd name="connsiteX5-35" fmla="*/ 4728467 w 12192000"/>
              <a:gd name="connsiteY5-36" fmla="*/ 1573559 h 3296342"/>
              <a:gd name="connsiteX6-37" fmla="*/ 8314714 w 12192000"/>
              <a:gd name="connsiteY6-38" fmla="*/ 1096863 h 3296342"/>
              <a:gd name="connsiteX7-39" fmla="*/ 10997340 w 12192000"/>
              <a:gd name="connsiteY7-40" fmla="*/ 1469929 h 3296342"/>
              <a:gd name="connsiteX8-41" fmla="*/ 12068626 w 12192000"/>
              <a:gd name="connsiteY8-42" fmla="*/ 1210856 h 3296342"/>
              <a:gd name="connsiteX9-43" fmla="*/ 12192000 w 12192000"/>
              <a:gd name="connsiteY9-44" fmla="*/ 1166071 h 3296342"/>
              <a:gd name="connsiteX10-45" fmla="*/ 12192000 w 12192000"/>
              <a:gd name="connsiteY10-46" fmla="*/ 2480133 h 3296342"/>
              <a:gd name="connsiteX11-47" fmla="*/ 10829269 w 12192000"/>
              <a:gd name="connsiteY11-48" fmla="*/ 3296342 h 3296342"/>
              <a:gd name="connsiteX0-49" fmla="*/ 0 w 12192000"/>
              <a:gd name="connsiteY0-50" fmla="*/ 2480133 h 2480133"/>
              <a:gd name="connsiteX1-51" fmla="*/ 0 w 12192000"/>
              <a:gd name="connsiteY1-52" fmla="*/ 8246 h 2480133"/>
              <a:gd name="connsiteX2-53" fmla="*/ 183354 w 12192000"/>
              <a:gd name="connsiteY2-54" fmla="*/ 1221 h 2480133"/>
              <a:gd name="connsiteX3-55" fmla="*/ 382658 w 12192000"/>
              <a:gd name="connsiteY3-56" fmla="*/ 659 h 2480133"/>
              <a:gd name="connsiteX4-57" fmla="*/ 1198697 w 12192000"/>
              <a:gd name="connsiteY4-58" fmla="*/ 81296 h 2480133"/>
              <a:gd name="connsiteX5-59" fmla="*/ 4728467 w 12192000"/>
              <a:gd name="connsiteY5-60" fmla="*/ 1573559 h 2480133"/>
              <a:gd name="connsiteX6-61" fmla="*/ 8314714 w 12192000"/>
              <a:gd name="connsiteY6-62" fmla="*/ 1096863 h 2480133"/>
              <a:gd name="connsiteX7-63" fmla="*/ 10997340 w 12192000"/>
              <a:gd name="connsiteY7-64" fmla="*/ 1469929 h 2480133"/>
              <a:gd name="connsiteX8-65" fmla="*/ 12068626 w 12192000"/>
              <a:gd name="connsiteY8-66" fmla="*/ 1210856 h 2480133"/>
              <a:gd name="connsiteX9-67" fmla="*/ 12192000 w 12192000"/>
              <a:gd name="connsiteY9-68" fmla="*/ 1166071 h 2480133"/>
              <a:gd name="connsiteX10-69" fmla="*/ 12192000 w 12192000"/>
              <a:gd name="connsiteY10-70" fmla="*/ 2480133 h 2480133"/>
              <a:gd name="connsiteX0-71" fmla="*/ 0 w 12192000"/>
              <a:gd name="connsiteY0-72" fmla="*/ 2480133 h 2480133"/>
              <a:gd name="connsiteX1-73" fmla="*/ 0 w 12192000"/>
              <a:gd name="connsiteY1-74" fmla="*/ 8246 h 2480133"/>
              <a:gd name="connsiteX2-75" fmla="*/ 183354 w 12192000"/>
              <a:gd name="connsiteY2-76" fmla="*/ 1221 h 2480133"/>
              <a:gd name="connsiteX3-77" fmla="*/ 382658 w 12192000"/>
              <a:gd name="connsiteY3-78" fmla="*/ 659 h 2480133"/>
              <a:gd name="connsiteX4-79" fmla="*/ 1198697 w 12192000"/>
              <a:gd name="connsiteY4-80" fmla="*/ 81296 h 2480133"/>
              <a:gd name="connsiteX5-81" fmla="*/ 4728467 w 12192000"/>
              <a:gd name="connsiteY5-82" fmla="*/ 1573559 h 2480133"/>
              <a:gd name="connsiteX6-83" fmla="*/ 8314714 w 12192000"/>
              <a:gd name="connsiteY6-84" fmla="*/ 1096863 h 2480133"/>
              <a:gd name="connsiteX7-85" fmla="*/ 10997340 w 12192000"/>
              <a:gd name="connsiteY7-86" fmla="*/ 1469929 h 2480133"/>
              <a:gd name="connsiteX8-87" fmla="*/ 12068626 w 12192000"/>
              <a:gd name="connsiteY8-88" fmla="*/ 1210856 h 2480133"/>
              <a:gd name="connsiteX9-89" fmla="*/ 12192000 w 12192000"/>
              <a:gd name="connsiteY9-90" fmla="*/ 1166071 h 2480133"/>
              <a:gd name="connsiteX0-91" fmla="*/ 0 w 12192000"/>
              <a:gd name="connsiteY0-92" fmla="*/ 8246 h 1602461"/>
              <a:gd name="connsiteX1-93" fmla="*/ 183354 w 12192000"/>
              <a:gd name="connsiteY1-94" fmla="*/ 1221 h 1602461"/>
              <a:gd name="connsiteX2-95" fmla="*/ 382658 w 12192000"/>
              <a:gd name="connsiteY2-96" fmla="*/ 659 h 1602461"/>
              <a:gd name="connsiteX3-97" fmla="*/ 1198697 w 12192000"/>
              <a:gd name="connsiteY3-98" fmla="*/ 81296 h 1602461"/>
              <a:gd name="connsiteX4-99" fmla="*/ 4728467 w 12192000"/>
              <a:gd name="connsiteY4-100" fmla="*/ 1573559 h 1602461"/>
              <a:gd name="connsiteX5-101" fmla="*/ 8314714 w 12192000"/>
              <a:gd name="connsiteY5-102" fmla="*/ 1096863 h 1602461"/>
              <a:gd name="connsiteX6-103" fmla="*/ 10997340 w 12192000"/>
              <a:gd name="connsiteY6-104" fmla="*/ 1469929 h 1602461"/>
              <a:gd name="connsiteX7-105" fmla="*/ 12068626 w 12192000"/>
              <a:gd name="connsiteY7-106" fmla="*/ 1210856 h 1602461"/>
              <a:gd name="connsiteX8-107" fmla="*/ 12192000 w 12192000"/>
              <a:gd name="connsiteY8-108" fmla="*/ 1166071 h 16024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1602461">
                <a:moveTo>
                  <a:pt x="0" y="8246"/>
                </a:move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04110" y="2699385"/>
            <a:ext cx="745934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lvl="0" algn="ctr">
              <a:defRPr sz="7200" b="1" spc="600">
                <a:solidFill>
                  <a:srgbClr val="0162C0"/>
                </a:solidFill>
                <a:latin typeface="思源宋体 CN Heavy" pitchFamily="18" charset="-122"/>
                <a:ea typeface="思源宋体 CN Heavy" pitchFamily="18" charset="-122"/>
                <a:cs typeface="+mn-ea"/>
              </a:defRPr>
            </a:lvl1pPr>
          </a:lstStyle>
          <a:p>
            <a:r>
              <a:rPr lang="zh-CN" altLang="en-US" dirty="0">
                <a:sym typeface="Arial" panose="020B0604020202020204"/>
              </a:rPr>
              <a:t>位姿估计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-29324" y="4532560"/>
            <a:ext cx="12250647" cy="1865564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480133">
                <a:moveTo>
                  <a:pt x="382658" y="659"/>
                </a:move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  <a:lnTo>
                  <a:pt x="12192000" y="2480133"/>
                </a:lnTo>
                <a:lnTo>
                  <a:pt x="0" y="2480133"/>
                </a:lnTo>
                <a:lnTo>
                  <a:pt x="0" y="8246"/>
                </a:ln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lose/>
              </a:path>
            </a:pathLst>
          </a:custGeom>
          <a:gradFill flip="none" rotWithShape="1">
            <a:gsLst>
              <a:gs pos="97000">
                <a:schemeClr val="accent4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4" name="任意形状 3"/>
          <p:cNvSpPr/>
          <p:nvPr/>
        </p:nvSpPr>
        <p:spPr>
          <a:xfrm flipH="1">
            <a:off x="-29324" y="5003914"/>
            <a:ext cx="12250647" cy="1904687"/>
          </a:xfrm>
          <a:custGeom>
            <a:avLst/>
            <a:gdLst>
              <a:gd name="connsiteX0" fmla="*/ 382658 w 12192000"/>
              <a:gd name="connsiteY0" fmla="*/ 659 h 2480133"/>
              <a:gd name="connsiteX1" fmla="*/ 1198697 w 12192000"/>
              <a:gd name="connsiteY1" fmla="*/ 81296 h 2480133"/>
              <a:gd name="connsiteX2" fmla="*/ 4728467 w 12192000"/>
              <a:gd name="connsiteY2" fmla="*/ 1573559 h 2480133"/>
              <a:gd name="connsiteX3" fmla="*/ 8314714 w 12192000"/>
              <a:gd name="connsiteY3" fmla="*/ 1096863 h 2480133"/>
              <a:gd name="connsiteX4" fmla="*/ 10997340 w 12192000"/>
              <a:gd name="connsiteY4" fmla="*/ 1469929 h 2480133"/>
              <a:gd name="connsiteX5" fmla="*/ 12068626 w 12192000"/>
              <a:gd name="connsiteY5" fmla="*/ 1210856 h 2480133"/>
              <a:gd name="connsiteX6" fmla="*/ 12192000 w 12192000"/>
              <a:gd name="connsiteY6" fmla="*/ 1166071 h 2480133"/>
              <a:gd name="connsiteX7" fmla="*/ 12192000 w 12192000"/>
              <a:gd name="connsiteY7" fmla="*/ 2480133 h 2480133"/>
              <a:gd name="connsiteX8" fmla="*/ 0 w 12192000"/>
              <a:gd name="connsiteY8" fmla="*/ 2480133 h 2480133"/>
              <a:gd name="connsiteX9" fmla="*/ 0 w 12192000"/>
              <a:gd name="connsiteY9" fmla="*/ 8246 h 2480133"/>
              <a:gd name="connsiteX10" fmla="*/ 183354 w 12192000"/>
              <a:gd name="connsiteY10" fmla="*/ 1221 h 2480133"/>
              <a:gd name="connsiteX11" fmla="*/ 382658 w 12192000"/>
              <a:gd name="connsiteY11" fmla="*/ 659 h 248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480133">
                <a:moveTo>
                  <a:pt x="382658" y="659"/>
                </a:moveTo>
                <a:cubicBezTo>
                  <a:pt x="649524" y="4869"/>
                  <a:pt x="921022" y="29481"/>
                  <a:pt x="1198697" y="81296"/>
                </a:cubicBezTo>
                <a:cubicBezTo>
                  <a:pt x="2309398" y="288554"/>
                  <a:pt x="3542464" y="1404297"/>
                  <a:pt x="4728467" y="1573559"/>
                </a:cubicBezTo>
                <a:cubicBezTo>
                  <a:pt x="5914470" y="1742820"/>
                  <a:pt x="7269903" y="1114134"/>
                  <a:pt x="8314714" y="1096863"/>
                </a:cubicBezTo>
                <a:cubicBezTo>
                  <a:pt x="9359526" y="1079592"/>
                  <a:pt x="10206672" y="1490655"/>
                  <a:pt x="10997340" y="1469929"/>
                </a:cubicBezTo>
                <a:cubicBezTo>
                  <a:pt x="11392674" y="1459566"/>
                  <a:pt x="11737416" y="1333484"/>
                  <a:pt x="12068626" y="1210856"/>
                </a:cubicBezTo>
                <a:lnTo>
                  <a:pt x="12192000" y="1166071"/>
                </a:lnTo>
                <a:lnTo>
                  <a:pt x="12192000" y="2480133"/>
                </a:lnTo>
                <a:lnTo>
                  <a:pt x="0" y="2480133"/>
                </a:lnTo>
                <a:lnTo>
                  <a:pt x="0" y="8246"/>
                </a:lnTo>
                <a:lnTo>
                  <a:pt x="183354" y="1221"/>
                </a:lnTo>
                <a:cubicBezTo>
                  <a:pt x="249515" y="-170"/>
                  <a:pt x="315942" y="-393"/>
                  <a:pt x="382658" y="6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370102" y="932010"/>
            <a:ext cx="1393151" cy="1393150"/>
            <a:chOff x="8680041" y="1474259"/>
            <a:chExt cx="1393150" cy="1393150"/>
          </a:xfrm>
        </p:grpSpPr>
        <p:sp>
          <p:nvSpPr>
            <p:cNvPr id="8" name="椭圆 7"/>
            <p:cNvSpPr/>
            <p:nvPr>
              <p:custDataLst>
                <p:tags r:id="rId2"/>
              </p:custDataLst>
            </p:nvPr>
          </p:nvSpPr>
          <p:spPr>
            <a:xfrm>
              <a:off x="8680041" y="1474259"/>
              <a:ext cx="1393150" cy="1393150"/>
            </a:xfrm>
            <a:prstGeom prst="ellipse">
              <a:avLst/>
            </a:prstGeom>
            <a:gradFill flip="none" rotWithShape="1">
              <a:gsLst>
                <a:gs pos="87000">
                  <a:schemeClr val="accent2">
                    <a:lumMod val="40000"/>
                    <a:lumOff val="60000"/>
                    <a:alpha val="0"/>
                  </a:schemeClr>
                </a:gs>
                <a:gs pos="1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思源黑体旧字形 Light" panose="020B0300000000000000" charset="-128"/>
                <a:sym typeface="Arial" panose="020B0604020202020204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9135695" y="1927966"/>
              <a:ext cx="496668" cy="487891"/>
            </a:xfrm>
            <a:prstGeom prst="rect">
              <a:avLst/>
            </a:prstGeom>
            <a:noFill/>
          </p:spPr>
          <p:txBody>
            <a:bodyPr wrap="square" numCol="1" rtlCol="0">
              <a:prstTxWarp prst="textPlain">
                <a:avLst>
                  <a:gd name="adj" fmla="val 40316"/>
                </a:avLst>
              </a:prstTxWarp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8800" b="0" i="0" u="none" strike="noStrike" cap="none" spc="0" normalizeH="0" baseline="0">
                  <a:ln w="6350">
                    <a:noFill/>
                  </a:ln>
                  <a:solidFill>
                    <a:srgbClr val="FFFFFF"/>
                  </a:solidFill>
                  <a:effectLst>
                    <a:outerShdw blurRad="279400" dist="38100" dir="18900000" algn="b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微软雅黑" panose="020B0503020204020204" pitchFamily="34" charset="-122"/>
                  <a:cs typeface="思源黑体旧字形 Light" panose="020B0300000000000000" charset="-128"/>
                </a:defRPr>
              </a:lvl1pPr>
            </a:lstStyle>
            <a:p>
              <a:r>
                <a:rPr lang="en-US" altLang="zh-CN" dirty="0">
                  <a:sym typeface="Arial" panose="020B0604020202020204"/>
                </a:rPr>
                <a:t>2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7595" y="180975"/>
            <a:ext cx="4525645" cy="2898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组合 635"/>
          <p:cNvGrpSpPr/>
          <p:nvPr>
            <p:custDataLst>
              <p:tags r:id="rId1"/>
            </p:custDataLst>
          </p:nvPr>
        </p:nvGrpSpPr>
        <p:grpSpPr>
          <a:xfrm>
            <a:off x="314960" y="1272540"/>
            <a:ext cx="11200765" cy="4982216"/>
            <a:chOff x="1167806" y="1965951"/>
            <a:chExt cx="10211394" cy="3903064"/>
          </a:xfrm>
        </p:grpSpPr>
        <p:sp>
          <p:nvSpPr>
            <p:cNvPr id="637" name="Rounded Rectangle 20"/>
            <p:cNvSpPr/>
            <p:nvPr>
              <p:custDataLst>
                <p:tags r:id="rId2"/>
              </p:custDataLst>
            </p:nvPr>
          </p:nvSpPr>
          <p:spPr>
            <a:xfrm>
              <a:off x="1167806" y="1965951"/>
              <a:ext cx="1139914" cy="1139914"/>
            </a:xfrm>
            <a:prstGeom prst="roundRect">
              <a:avLst>
                <a:gd name="adj" fmla="val 710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8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38" name="Rounded Rectangle 21"/>
            <p:cNvSpPr/>
            <p:nvPr>
              <p:custDataLst>
                <p:tags r:id="rId3"/>
              </p:custDataLst>
            </p:nvPr>
          </p:nvSpPr>
          <p:spPr>
            <a:xfrm>
              <a:off x="2434431" y="3265442"/>
              <a:ext cx="1139914" cy="1139914"/>
            </a:xfrm>
            <a:prstGeom prst="roundRect">
              <a:avLst>
                <a:gd name="adj" fmla="val 710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8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39" name="Rounded Rectangle 22"/>
            <p:cNvSpPr/>
            <p:nvPr>
              <p:custDataLst>
                <p:tags r:id="rId4"/>
              </p:custDataLst>
            </p:nvPr>
          </p:nvSpPr>
          <p:spPr>
            <a:xfrm>
              <a:off x="3727320" y="4564935"/>
              <a:ext cx="1139914" cy="1139914"/>
            </a:xfrm>
            <a:prstGeom prst="roundRect">
              <a:avLst>
                <a:gd name="adj" fmla="val 710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8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40" name="Bent Arrow 23"/>
            <p:cNvSpPr/>
            <p:nvPr>
              <p:custDataLst>
                <p:tags r:id="rId5"/>
              </p:custDataLst>
            </p:nvPr>
          </p:nvSpPr>
          <p:spPr>
            <a:xfrm flipV="1">
              <a:off x="1685238" y="3105863"/>
              <a:ext cx="755843" cy="848226"/>
            </a:xfrm>
            <a:prstGeom prst="bentArrow">
              <a:avLst>
                <a:gd name="adj1" fmla="val 18554"/>
                <a:gd name="adj2" fmla="val 17265"/>
                <a:gd name="adj3" fmla="val 31237"/>
                <a:gd name="adj4" fmla="val 43750"/>
              </a:avLst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85" b="0" i="0" u="none" strike="noStrike" kern="1200" cap="none" spc="0" normalizeH="0" baseline="0" noProof="0">
                <a:ln>
                  <a:noFill/>
                </a:ln>
                <a:solidFill>
                  <a:srgbClr val="0162C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41" name="Bent Arrow 24"/>
            <p:cNvSpPr/>
            <p:nvPr>
              <p:custDataLst>
                <p:tags r:id="rId6"/>
              </p:custDataLst>
            </p:nvPr>
          </p:nvSpPr>
          <p:spPr>
            <a:xfrm flipV="1">
              <a:off x="2971641" y="4406400"/>
              <a:ext cx="755687" cy="848226"/>
            </a:xfrm>
            <a:prstGeom prst="bentArrow">
              <a:avLst>
                <a:gd name="adj1" fmla="val 18554"/>
                <a:gd name="adj2" fmla="val 17265"/>
                <a:gd name="adj3" fmla="val 31237"/>
                <a:gd name="adj4" fmla="val 43750"/>
              </a:avLst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85" b="0" i="0" u="none" strike="noStrike" kern="1200" cap="none" spc="0" normalizeH="0" baseline="0" noProof="0">
                <a:ln>
                  <a:noFill/>
                </a:ln>
                <a:solidFill>
                  <a:srgbClr val="0162C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42" name="koppt-文本框"/>
            <p:cNvSpPr/>
            <p:nvPr>
              <p:custDataLst>
                <p:tags r:id="rId7"/>
              </p:custDataLst>
            </p:nvPr>
          </p:nvSpPr>
          <p:spPr>
            <a:xfrm>
              <a:off x="2440829" y="2004753"/>
              <a:ext cx="6636625" cy="112923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162C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最大似然估计（MLE）与位姿优化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该算法使用最大似然估计，通过最小化重投影误差来优化相机位姿，确保估计结果与实际观测尽可能接近。这种方法在处理噪声时表现出更好的鲁棒性。</a:t>
              </a:r>
            </a:p>
          </p:txBody>
        </p:sp>
        <p:sp>
          <p:nvSpPr>
            <p:cNvPr id="643" name="koppt-文本框"/>
            <p:cNvSpPr/>
            <p:nvPr>
              <p:custDataLst>
                <p:tags r:id="rId8"/>
              </p:custDataLst>
            </p:nvPr>
          </p:nvSpPr>
          <p:spPr>
            <a:xfrm>
              <a:off x="3707706" y="3304485"/>
              <a:ext cx="6378605" cy="97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162C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高效的实时性能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采用线性化技术和快速优化算法，使得位姿估计能够在实时应用中迅速完成。算法能够有效处理来自多个视角的输入数据，以满足动态环境的需求。</a:t>
              </a:r>
            </a:p>
          </p:txBody>
        </p:sp>
        <p:sp>
          <p:nvSpPr>
            <p:cNvPr id="644" name="koppt-文本框"/>
            <p:cNvSpPr/>
            <p:nvPr>
              <p:custDataLst>
                <p:tags r:id="rId9"/>
              </p:custDataLst>
            </p:nvPr>
          </p:nvSpPr>
          <p:spPr>
            <a:xfrm>
              <a:off x="5000595" y="4603978"/>
              <a:ext cx="6378605" cy="1265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162C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外点剔除与鲁棒性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结合RANSAC方法来剔除错误匹配的特征点，仅保留一致的点对进行位姿估计。这一过程显著增强了算法在复杂和动态场景中的稳定性，确保了更准确的位姿估计。</a:t>
              </a:r>
            </a:p>
          </p:txBody>
        </p:sp>
        <p:sp>
          <p:nvSpPr>
            <p:cNvPr id="645" name="koppt_图标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2725478" y="3616686"/>
              <a:ext cx="557820" cy="437427"/>
            </a:xfrm>
            <a:custGeom>
              <a:avLst/>
              <a:gdLst/>
              <a:ahLst/>
              <a:cxnLst>
                <a:cxn ang="0">
                  <a:pos x="63" y="20"/>
                </a:cxn>
                <a:cxn ang="0">
                  <a:pos x="44" y="43"/>
                </a:cxn>
                <a:cxn ang="0">
                  <a:pos x="28" y="47"/>
                </a:cxn>
                <a:cxn ang="0">
                  <a:pos x="18" y="46"/>
                </a:cxn>
                <a:cxn ang="0">
                  <a:pos x="11" y="43"/>
                </a:cxn>
                <a:cxn ang="0">
                  <a:pos x="4" y="50"/>
                </a:cxn>
                <a:cxn ang="0">
                  <a:pos x="0" y="47"/>
                </a:cxn>
                <a:cxn ang="0">
                  <a:pos x="0" y="46"/>
                </a:cxn>
                <a:cxn ang="0">
                  <a:pos x="7" y="37"/>
                </a:cxn>
                <a:cxn ang="0">
                  <a:pos x="6" y="34"/>
                </a:cxn>
                <a:cxn ang="0">
                  <a:pos x="5" y="30"/>
                </a:cxn>
                <a:cxn ang="0">
                  <a:pos x="25" y="8"/>
                </a:cxn>
                <a:cxn ang="0">
                  <a:pos x="52" y="3"/>
                </a:cxn>
                <a:cxn ang="0">
                  <a:pos x="58" y="0"/>
                </a:cxn>
                <a:cxn ang="0">
                  <a:pos x="64" y="13"/>
                </a:cxn>
                <a:cxn ang="0">
                  <a:pos x="63" y="20"/>
                </a:cxn>
                <a:cxn ang="0">
                  <a:pos x="43" y="18"/>
                </a:cxn>
                <a:cxn ang="0">
                  <a:pos x="14" y="32"/>
                </a:cxn>
                <a:cxn ang="0">
                  <a:pos x="13" y="34"/>
                </a:cxn>
                <a:cxn ang="0">
                  <a:pos x="16" y="36"/>
                </a:cxn>
                <a:cxn ang="0">
                  <a:pos x="17" y="36"/>
                </a:cxn>
                <a:cxn ang="0">
                  <a:pos x="22" y="31"/>
                </a:cxn>
                <a:cxn ang="0">
                  <a:pos x="43" y="23"/>
                </a:cxn>
                <a:cxn ang="0">
                  <a:pos x="45" y="20"/>
                </a:cxn>
                <a:cxn ang="0">
                  <a:pos x="43" y="18"/>
                </a:cxn>
              </a:cxnLst>
              <a:rect l="0" t="0" r="r" b="b"/>
              <a:pathLst>
                <a:path w="64" h="50">
                  <a:moveTo>
                    <a:pt x="63" y="20"/>
                  </a:moveTo>
                  <a:cubicBezTo>
                    <a:pt x="61" y="31"/>
                    <a:pt x="54" y="38"/>
                    <a:pt x="44" y="43"/>
                  </a:cubicBezTo>
                  <a:cubicBezTo>
                    <a:pt x="39" y="46"/>
                    <a:pt x="33" y="47"/>
                    <a:pt x="28" y="47"/>
                  </a:cubicBezTo>
                  <a:cubicBezTo>
                    <a:pt x="25" y="47"/>
                    <a:pt x="21" y="47"/>
                    <a:pt x="18" y="46"/>
                  </a:cubicBezTo>
                  <a:cubicBezTo>
                    <a:pt x="16" y="45"/>
                    <a:pt x="13" y="43"/>
                    <a:pt x="11" y="43"/>
                  </a:cubicBezTo>
                  <a:cubicBezTo>
                    <a:pt x="9" y="43"/>
                    <a:pt x="7" y="50"/>
                    <a:pt x="4" y="50"/>
                  </a:cubicBezTo>
                  <a:cubicBezTo>
                    <a:pt x="2" y="50"/>
                    <a:pt x="1" y="49"/>
                    <a:pt x="0" y="47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0" y="42"/>
                    <a:pt x="7" y="39"/>
                    <a:pt x="7" y="37"/>
                  </a:cubicBezTo>
                  <a:cubicBezTo>
                    <a:pt x="7" y="37"/>
                    <a:pt x="6" y="35"/>
                    <a:pt x="6" y="34"/>
                  </a:cubicBezTo>
                  <a:cubicBezTo>
                    <a:pt x="6" y="33"/>
                    <a:pt x="5" y="32"/>
                    <a:pt x="5" y="30"/>
                  </a:cubicBezTo>
                  <a:cubicBezTo>
                    <a:pt x="5" y="19"/>
                    <a:pt x="14" y="11"/>
                    <a:pt x="25" y="8"/>
                  </a:cubicBezTo>
                  <a:cubicBezTo>
                    <a:pt x="32" y="5"/>
                    <a:pt x="47" y="8"/>
                    <a:pt x="52" y="3"/>
                  </a:cubicBezTo>
                  <a:cubicBezTo>
                    <a:pt x="54" y="1"/>
                    <a:pt x="55" y="0"/>
                    <a:pt x="58" y="0"/>
                  </a:cubicBezTo>
                  <a:cubicBezTo>
                    <a:pt x="62" y="0"/>
                    <a:pt x="64" y="10"/>
                    <a:pt x="64" y="13"/>
                  </a:cubicBezTo>
                  <a:cubicBezTo>
                    <a:pt x="64" y="16"/>
                    <a:pt x="63" y="18"/>
                    <a:pt x="63" y="20"/>
                  </a:cubicBezTo>
                  <a:close/>
                  <a:moveTo>
                    <a:pt x="43" y="18"/>
                  </a:moveTo>
                  <a:cubicBezTo>
                    <a:pt x="31" y="18"/>
                    <a:pt x="22" y="23"/>
                    <a:pt x="14" y="32"/>
                  </a:cubicBezTo>
                  <a:cubicBezTo>
                    <a:pt x="14" y="33"/>
                    <a:pt x="13" y="33"/>
                    <a:pt x="13" y="34"/>
                  </a:cubicBezTo>
                  <a:cubicBezTo>
                    <a:pt x="13" y="35"/>
                    <a:pt x="15" y="36"/>
                    <a:pt x="16" y="36"/>
                  </a:cubicBezTo>
                  <a:cubicBezTo>
                    <a:pt x="16" y="36"/>
                    <a:pt x="17" y="36"/>
                    <a:pt x="17" y="36"/>
                  </a:cubicBezTo>
                  <a:cubicBezTo>
                    <a:pt x="19" y="34"/>
                    <a:pt x="21" y="32"/>
                    <a:pt x="22" y="31"/>
                  </a:cubicBezTo>
                  <a:cubicBezTo>
                    <a:pt x="29" y="25"/>
                    <a:pt x="34" y="23"/>
                    <a:pt x="43" y="23"/>
                  </a:cubicBezTo>
                  <a:cubicBezTo>
                    <a:pt x="44" y="23"/>
                    <a:pt x="45" y="22"/>
                    <a:pt x="45" y="20"/>
                  </a:cubicBezTo>
                  <a:cubicBezTo>
                    <a:pt x="45" y="19"/>
                    <a:pt x="44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162C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46" name="koppt-图标"/>
            <p:cNvSpPr/>
            <p:nvPr>
              <p:custDataLst>
                <p:tags r:id="rId11"/>
              </p:custDataLst>
            </p:nvPr>
          </p:nvSpPr>
          <p:spPr bwMode="auto">
            <a:xfrm>
              <a:off x="4030239" y="4944022"/>
              <a:ext cx="534077" cy="381740"/>
            </a:xfrm>
            <a:custGeom>
              <a:avLst/>
              <a:gdLst>
                <a:gd name="T0" fmla="*/ 252 w 252"/>
                <a:gd name="T1" fmla="*/ 12 h 180"/>
                <a:gd name="T2" fmla="*/ 244 w 252"/>
                <a:gd name="T3" fmla="*/ 0 h 180"/>
                <a:gd name="T4" fmla="*/ 92 w 252"/>
                <a:gd name="T5" fmla="*/ 9 h 180"/>
                <a:gd name="T6" fmla="*/ 62 w 252"/>
                <a:gd name="T7" fmla="*/ 128 h 180"/>
                <a:gd name="T8" fmla="*/ 47 w 252"/>
                <a:gd name="T9" fmla="*/ 122 h 180"/>
                <a:gd name="T10" fmla="*/ 4 w 252"/>
                <a:gd name="T11" fmla="*/ 139 h 180"/>
                <a:gd name="T12" fmla="*/ 34 w 252"/>
                <a:gd name="T13" fmla="*/ 175 h 180"/>
                <a:gd name="T14" fmla="*/ 77 w 252"/>
                <a:gd name="T15" fmla="*/ 158 h 180"/>
                <a:gd name="T16" fmla="*/ 78 w 252"/>
                <a:gd name="T17" fmla="*/ 153 h 180"/>
                <a:gd name="T18" fmla="*/ 103 w 252"/>
                <a:gd name="T19" fmla="*/ 55 h 180"/>
                <a:gd name="T20" fmla="*/ 210 w 252"/>
                <a:gd name="T21" fmla="*/ 48 h 180"/>
                <a:gd name="T22" fmla="*/ 190 w 252"/>
                <a:gd name="T23" fmla="*/ 123 h 180"/>
                <a:gd name="T24" fmla="*/ 176 w 252"/>
                <a:gd name="T25" fmla="*/ 116 h 180"/>
                <a:gd name="T26" fmla="*/ 132 w 252"/>
                <a:gd name="T27" fmla="*/ 133 h 180"/>
                <a:gd name="T28" fmla="*/ 162 w 252"/>
                <a:gd name="T29" fmla="*/ 169 h 180"/>
                <a:gd name="T30" fmla="*/ 205 w 252"/>
                <a:gd name="T31" fmla="*/ 152 h 180"/>
                <a:gd name="T32" fmla="*/ 206 w 252"/>
                <a:gd name="T33" fmla="*/ 146 h 180"/>
                <a:gd name="T34" fmla="*/ 207 w 252"/>
                <a:gd name="T35" fmla="*/ 146 h 180"/>
                <a:gd name="T36" fmla="*/ 252 w 252"/>
                <a:gd name="T37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80">
                  <a:moveTo>
                    <a:pt x="252" y="12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62" y="128"/>
                    <a:pt x="62" y="128"/>
                    <a:pt x="62" y="128"/>
                  </a:cubicBezTo>
                  <a:cubicBezTo>
                    <a:pt x="57" y="126"/>
                    <a:pt x="53" y="123"/>
                    <a:pt x="47" y="122"/>
                  </a:cubicBezTo>
                  <a:cubicBezTo>
                    <a:pt x="27" y="117"/>
                    <a:pt x="8" y="124"/>
                    <a:pt x="4" y="139"/>
                  </a:cubicBezTo>
                  <a:cubicBezTo>
                    <a:pt x="0" y="153"/>
                    <a:pt x="14" y="169"/>
                    <a:pt x="34" y="175"/>
                  </a:cubicBezTo>
                  <a:cubicBezTo>
                    <a:pt x="54" y="180"/>
                    <a:pt x="73" y="172"/>
                    <a:pt x="77" y="158"/>
                  </a:cubicBezTo>
                  <a:cubicBezTo>
                    <a:pt x="78" y="156"/>
                    <a:pt x="78" y="155"/>
                    <a:pt x="78" y="153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210" y="48"/>
                    <a:pt x="210" y="48"/>
                    <a:pt x="210" y="48"/>
                  </a:cubicBezTo>
                  <a:cubicBezTo>
                    <a:pt x="190" y="123"/>
                    <a:pt x="190" y="123"/>
                    <a:pt x="190" y="123"/>
                  </a:cubicBezTo>
                  <a:cubicBezTo>
                    <a:pt x="186" y="120"/>
                    <a:pt x="181" y="118"/>
                    <a:pt x="176" y="116"/>
                  </a:cubicBezTo>
                  <a:cubicBezTo>
                    <a:pt x="155" y="111"/>
                    <a:pt x="136" y="118"/>
                    <a:pt x="132" y="133"/>
                  </a:cubicBezTo>
                  <a:cubicBezTo>
                    <a:pt x="129" y="147"/>
                    <a:pt x="142" y="163"/>
                    <a:pt x="162" y="169"/>
                  </a:cubicBezTo>
                  <a:cubicBezTo>
                    <a:pt x="182" y="174"/>
                    <a:pt x="202" y="166"/>
                    <a:pt x="205" y="152"/>
                  </a:cubicBezTo>
                  <a:cubicBezTo>
                    <a:pt x="206" y="150"/>
                    <a:pt x="206" y="148"/>
                    <a:pt x="206" y="146"/>
                  </a:cubicBezTo>
                  <a:cubicBezTo>
                    <a:pt x="207" y="146"/>
                    <a:pt x="207" y="146"/>
                    <a:pt x="207" y="146"/>
                  </a:cubicBezTo>
                  <a:lnTo>
                    <a:pt x="25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162C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47" name="koppt-图标"/>
            <p:cNvSpPr/>
            <p:nvPr>
              <p:custDataLst>
                <p:tags r:id="rId12"/>
              </p:custDataLst>
            </p:nvPr>
          </p:nvSpPr>
          <p:spPr bwMode="auto">
            <a:xfrm>
              <a:off x="1502099" y="2378970"/>
              <a:ext cx="471328" cy="313876"/>
            </a:xfrm>
            <a:custGeom>
              <a:avLst/>
              <a:gdLst>
                <a:gd name="connsiteX0" fmla="*/ 183610 w 471328"/>
                <a:gd name="connsiteY0" fmla="*/ 182048 h 313876"/>
                <a:gd name="connsiteX1" fmla="*/ 234718 w 471328"/>
                <a:gd name="connsiteY1" fmla="*/ 225991 h 313876"/>
                <a:gd name="connsiteX2" fmla="*/ 280147 w 471328"/>
                <a:gd name="connsiteY2" fmla="*/ 186233 h 313876"/>
                <a:gd name="connsiteX3" fmla="*/ 441042 w 471328"/>
                <a:gd name="connsiteY3" fmla="*/ 313876 h 313876"/>
                <a:gd name="connsiteX4" fmla="*/ 17036 w 471328"/>
                <a:gd name="connsiteY4" fmla="*/ 313876 h 313876"/>
                <a:gd name="connsiteX5" fmla="*/ 0 w 471328"/>
                <a:gd name="connsiteY5" fmla="*/ 14646 h 313876"/>
                <a:gd name="connsiteX6" fmla="*/ 166574 w 471328"/>
                <a:gd name="connsiteY6" fmla="*/ 165306 h 313876"/>
                <a:gd name="connsiteX7" fmla="*/ 0 w 471328"/>
                <a:gd name="connsiteY7" fmla="*/ 299226 h 313876"/>
                <a:gd name="connsiteX8" fmla="*/ 471328 w 471328"/>
                <a:gd name="connsiteY8" fmla="*/ 12555 h 313876"/>
                <a:gd name="connsiteX9" fmla="*/ 471328 w 471328"/>
                <a:gd name="connsiteY9" fmla="*/ 309690 h 313876"/>
                <a:gd name="connsiteX10" fmla="*/ 297183 w 471328"/>
                <a:gd name="connsiteY10" fmla="*/ 171585 h 313876"/>
                <a:gd name="connsiteX11" fmla="*/ 20821 w 471328"/>
                <a:gd name="connsiteY11" fmla="*/ 0 h 313876"/>
                <a:gd name="connsiteX12" fmla="*/ 450507 w 471328"/>
                <a:gd name="connsiteY12" fmla="*/ 0 h 313876"/>
                <a:gd name="connsiteX13" fmla="*/ 234718 w 471328"/>
                <a:gd name="connsiteY13" fmla="*/ 196696 h 31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1328" h="313876">
                  <a:moveTo>
                    <a:pt x="183610" y="182048"/>
                  </a:moveTo>
                  <a:lnTo>
                    <a:pt x="234718" y="225991"/>
                  </a:lnTo>
                  <a:lnTo>
                    <a:pt x="280147" y="186233"/>
                  </a:lnTo>
                  <a:lnTo>
                    <a:pt x="441042" y="313876"/>
                  </a:lnTo>
                  <a:lnTo>
                    <a:pt x="17036" y="313876"/>
                  </a:lnTo>
                  <a:close/>
                  <a:moveTo>
                    <a:pt x="0" y="14646"/>
                  </a:moveTo>
                  <a:lnTo>
                    <a:pt x="166574" y="165306"/>
                  </a:lnTo>
                  <a:lnTo>
                    <a:pt x="0" y="299226"/>
                  </a:lnTo>
                  <a:close/>
                  <a:moveTo>
                    <a:pt x="471328" y="12555"/>
                  </a:moveTo>
                  <a:lnTo>
                    <a:pt x="471328" y="309690"/>
                  </a:lnTo>
                  <a:lnTo>
                    <a:pt x="297183" y="171585"/>
                  </a:lnTo>
                  <a:close/>
                  <a:moveTo>
                    <a:pt x="20821" y="0"/>
                  </a:moveTo>
                  <a:lnTo>
                    <a:pt x="450507" y="0"/>
                  </a:lnTo>
                  <a:lnTo>
                    <a:pt x="234718" y="1966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62C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2" name="koppt-图标"/>
          <p:cNvSpPr>
            <a:spLocks noChangeAspect="1"/>
          </p:cNvSpPr>
          <p:nvPr/>
        </p:nvSpPr>
        <p:spPr bwMode="auto">
          <a:xfrm>
            <a:off x="538617" y="480718"/>
            <a:ext cx="716587" cy="646332"/>
          </a:xfrm>
          <a:custGeom>
            <a:avLst/>
            <a:gdLst>
              <a:gd name="T0" fmla="*/ 209 w 244"/>
              <a:gd name="T1" fmla="*/ 75 h 220"/>
              <a:gd name="T2" fmla="*/ 191 w 244"/>
              <a:gd name="T3" fmla="*/ 66 h 220"/>
              <a:gd name="T4" fmla="*/ 183 w 244"/>
              <a:gd name="T5" fmla="*/ 71 h 220"/>
              <a:gd name="T6" fmla="*/ 194 w 244"/>
              <a:gd name="T7" fmla="*/ 110 h 220"/>
              <a:gd name="T8" fmla="*/ 110 w 244"/>
              <a:gd name="T9" fmla="*/ 194 h 220"/>
              <a:gd name="T10" fmla="*/ 27 w 244"/>
              <a:gd name="T11" fmla="*/ 110 h 220"/>
              <a:gd name="T12" fmla="*/ 110 w 244"/>
              <a:gd name="T13" fmla="*/ 27 h 220"/>
              <a:gd name="T14" fmla="*/ 175 w 244"/>
              <a:gd name="T15" fmla="*/ 58 h 220"/>
              <a:gd name="T16" fmla="*/ 162 w 244"/>
              <a:gd name="T17" fmla="*/ 67 h 220"/>
              <a:gd name="T18" fmla="*/ 110 w 244"/>
              <a:gd name="T19" fmla="*/ 42 h 220"/>
              <a:gd name="T20" fmla="*/ 43 w 244"/>
              <a:gd name="T21" fmla="*/ 110 h 220"/>
              <a:gd name="T22" fmla="*/ 110 w 244"/>
              <a:gd name="T23" fmla="*/ 178 h 220"/>
              <a:gd name="T24" fmla="*/ 178 w 244"/>
              <a:gd name="T25" fmla="*/ 110 h 220"/>
              <a:gd name="T26" fmla="*/ 171 w 244"/>
              <a:gd name="T27" fmla="*/ 79 h 220"/>
              <a:gd name="T28" fmla="*/ 149 w 244"/>
              <a:gd name="T29" fmla="*/ 93 h 220"/>
              <a:gd name="T30" fmla="*/ 153 w 244"/>
              <a:gd name="T31" fmla="*/ 110 h 220"/>
              <a:gd name="T32" fmla="*/ 110 w 244"/>
              <a:gd name="T33" fmla="*/ 153 h 220"/>
              <a:gd name="T34" fmla="*/ 68 w 244"/>
              <a:gd name="T35" fmla="*/ 110 h 220"/>
              <a:gd name="T36" fmla="*/ 110 w 244"/>
              <a:gd name="T37" fmla="*/ 68 h 220"/>
              <a:gd name="T38" fmla="*/ 141 w 244"/>
              <a:gd name="T39" fmla="*/ 81 h 220"/>
              <a:gd name="T40" fmla="*/ 126 w 244"/>
              <a:gd name="T41" fmla="*/ 90 h 220"/>
              <a:gd name="T42" fmla="*/ 110 w 244"/>
              <a:gd name="T43" fmla="*/ 85 h 220"/>
              <a:gd name="T44" fmla="*/ 85 w 244"/>
              <a:gd name="T45" fmla="*/ 110 h 220"/>
              <a:gd name="T46" fmla="*/ 110 w 244"/>
              <a:gd name="T47" fmla="*/ 136 h 220"/>
              <a:gd name="T48" fmla="*/ 136 w 244"/>
              <a:gd name="T49" fmla="*/ 110 h 220"/>
              <a:gd name="T50" fmla="*/ 135 w 244"/>
              <a:gd name="T51" fmla="*/ 103 h 220"/>
              <a:gd name="T52" fmla="*/ 114 w 244"/>
              <a:gd name="T53" fmla="*/ 116 h 220"/>
              <a:gd name="T54" fmla="*/ 111 w 244"/>
              <a:gd name="T55" fmla="*/ 112 h 220"/>
              <a:gd name="T56" fmla="*/ 192 w 244"/>
              <a:gd name="T57" fmla="*/ 58 h 220"/>
              <a:gd name="T58" fmla="*/ 212 w 244"/>
              <a:gd name="T59" fmla="*/ 67 h 220"/>
              <a:gd name="T60" fmla="*/ 244 w 244"/>
              <a:gd name="T61" fmla="*/ 46 h 220"/>
              <a:gd name="T62" fmla="*/ 224 w 244"/>
              <a:gd name="T63" fmla="*/ 37 h 220"/>
              <a:gd name="T64" fmla="*/ 230 w 244"/>
              <a:gd name="T65" fmla="*/ 34 h 220"/>
              <a:gd name="T66" fmla="*/ 225 w 244"/>
              <a:gd name="T67" fmla="*/ 26 h 220"/>
              <a:gd name="T68" fmla="*/ 219 w 244"/>
              <a:gd name="T69" fmla="*/ 29 h 220"/>
              <a:gd name="T70" fmla="*/ 219 w 244"/>
              <a:gd name="T71" fmla="*/ 8 h 220"/>
              <a:gd name="T72" fmla="*/ 187 w 244"/>
              <a:gd name="T73" fmla="*/ 29 h 220"/>
              <a:gd name="T74" fmla="*/ 187 w 244"/>
              <a:gd name="T75" fmla="*/ 50 h 220"/>
              <a:gd name="T76" fmla="*/ 180 w 244"/>
              <a:gd name="T77" fmla="*/ 55 h 220"/>
              <a:gd name="T78" fmla="*/ 180 w 244"/>
              <a:gd name="T79" fmla="*/ 31 h 220"/>
              <a:gd name="T80" fmla="*/ 183 w 244"/>
              <a:gd name="T81" fmla="*/ 28 h 220"/>
              <a:gd name="T82" fmla="*/ 110 w 244"/>
              <a:gd name="T83" fmla="*/ 0 h 220"/>
              <a:gd name="T84" fmla="*/ 0 w 244"/>
              <a:gd name="T85" fmla="*/ 110 h 220"/>
              <a:gd name="T86" fmla="*/ 110 w 244"/>
              <a:gd name="T87" fmla="*/ 220 h 220"/>
              <a:gd name="T88" fmla="*/ 220 w 244"/>
              <a:gd name="T89" fmla="*/ 110 h 220"/>
              <a:gd name="T90" fmla="*/ 213 w 244"/>
              <a:gd name="T91" fmla="*/ 72 h 220"/>
              <a:gd name="T92" fmla="*/ 209 w 244"/>
              <a:gd name="T93" fmla="*/ 75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44" h="220">
                <a:moveTo>
                  <a:pt x="209" y="75"/>
                </a:moveTo>
                <a:cubicBezTo>
                  <a:pt x="191" y="66"/>
                  <a:pt x="191" y="66"/>
                  <a:pt x="191" y="66"/>
                </a:cubicBezTo>
                <a:cubicBezTo>
                  <a:pt x="183" y="71"/>
                  <a:pt x="183" y="71"/>
                  <a:pt x="183" y="71"/>
                </a:cubicBezTo>
                <a:cubicBezTo>
                  <a:pt x="190" y="82"/>
                  <a:pt x="194" y="96"/>
                  <a:pt x="194" y="110"/>
                </a:cubicBezTo>
                <a:cubicBezTo>
                  <a:pt x="194" y="156"/>
                  <a:pt x="156" y="194"/>
                  <a:pt x="110" y="194"/>
                </a:cubicBezTo>
                <a:cubicBezTo>
                  <a:pt x="65" y="194"/>
                  <a:pt x="27" y="156"/>
                  <a:pt x="27" y="110"/>
                </a:cubicBezTo>
                <a:cubicBezTo>
                  <a:pt x="27" y="64"/>
                  <a:pt x="65" y="27"/>
                  <a:pt x="110" y="27"/>
                </a:cubicBezTo>
                <a:cubicBezTo>
                  <a:pt x="137" y="27"/>
                  <a:pt x="160" y="39"/>
                  <a:pt x="175" y="58"/>
                </a:cubicBezTo>
                <a:cubicBezTo>
                  <a:pt x="162" y="67"/>
                  <a:pt x="162" y="67"/>
                  <a:pt x="162" y="67"/>
                </a:cubicBezTo>
                <a:cubicBezTo>
                  <a:pt x="150" y="52"/>
                  <a:pt x="131" y="42"/>
                  <a:pt x="110" y="42"/>
                </a:cubicBezTo>
                <a:cubicBezTo>
                  <a:pt x="73" y="42"/>
                  <a:pt x="43" y="73"/>
                  <a:pt x="43" y="110"/>
                </a:cubicBezTo>
                <a:cubicBezTo>
                  <a:pt x="43" y="148"/>
                  <a:pt x="73" y="178"/>
                  <a:pt x="110" y="178"/>
                </a:cubicBezTo>
                <a:cubicBezTo>
                  <a:pt x="148" y="178"/>
                  <a:pt x="178" y="148"/>
                  <a:pt x="178" y="110"/>
                </a:cubicBezTo>
                <a:cubicBezTo>
                  <a:pt x="178" y="99"/>
                  <a:pt x="176" y="88"/>
                  <a:pt x="171" y="79"/>
                </a:cubicBezTo>
                <a:cubicBezTo>
                  <a:pt x="149" y="93"/>
                  <a:pt x="149" y="93"/>
                  <a:pt x="149" y="93"/>
                </a:cubicBezTo>
                <a:cubicBezTo>
                  <a:pt x="151" y="98"/>
                  <a:pt x="153" y="104"/>
                  <a:pt x="153" y="110"/>
                </a:cubicBezTo>
                <a:cubicBezTo>
                  <a:pt x="153" y="134"/>
                  <a:pt x="134" y="153"/>
                  <a:pt x="110" y="153"/>
                </a:cubicBezTo>
                <a:cubicBezTo>
                  <a:pt x="87" y="153"/>
                  <a:pt x="68" y="134"/>
                  <a:pt x="68" y="110"/>
                </a:cubicBezTo>
                <a:cubicBezTo>
                  <a:pt x="68" y="87"/>
                  <a:pt x="87" y="68"/>
                  <a:pt x="110" y="68"/>
                </a:cubicBezTo>
                <a:cubicBezTo>
                  <a:pt x="122" y="68"/>
                  <a:pt x="133" y="73"/>
                  <a:pt x="141" y="81"/>
                </a:cubicBezTo>
                <a:cubicBezTo>
                  <a:pt x="126" y="90"/>
                  <a:pt x="126" y="90"/>
                  <a:pt x="126" y="90"/>
                </a:cubicBezTo>
                <a:cubicBezTo>
                  <a:pt x="122" y="87"/>
                  <a:pt x="116" y="85"/>
                  <a:pt x="110" y="85"/>
                </a:cubicBezTo>
                <a:cubicBezTo>
                  <a:pt x="96" y="85"/>
                  <a:pt x="85" y="96"/>
                  <a:pt x="85" y="110"/>
                </a:cubicBezTo>
                <a:cubicBezTo>
                  <a:pt x="85" y="124"/>
                  <a:pt x="96" y="136"/>
                  <a:pt x="110" y="136"/>
                </a:cubicBezTo>
                <a:cubicBezTo>
                  <a:pt x="125" y="136"/>
                  <a:pt x="136" y="124"/>
                  <a:pt x="136" y="110"/>
                </a:cubicBezTo>
                <a:cubicBezTo>
                  <a:pt x="136" y="108"/>
                  <a:pt x="135" y="105"/>
                  <a:pt x="135" y="103"/>
                </a:cubicBezTo>
                <a:cubicBezTo>
                  <a:pt x="114" y="116"/>
                  <a:pt x="114" y="116"/>
                  <a:pt x="114" y="116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92" y="58"/>
                  <a:pt x="192" y="58"/>
                  <a:pt x="192" y="58"/>
                </a:cubicBezTo>
                <a:cubicBezTo>
                  <a:pt x="212" y="67"/>
                  <a:pt x="212" y="67"/>
                  <a:pt x="212" y="67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24" y="37"/>
                  <a:pt x="224" y="37"/>
                  <a:pt x="224" y="37"/>
                </a:cubicBezTo>
                <a:cubicBezTo>
                  <a:pt x="230" y="34"/>
                  <a:pt x="230" y="34"/>
                  <a:pt x="230" y="34"/>
                </a:cubicBezTo>
                <a:cubicBezTo>
                  <a:pt x="225" y="26"/>
                  <a:pt x="225" y="26"/>
                  <a:pt x="225" y="26"/>
                </a:cubicBezTo>
                <a:cubicBezTo>
                  <a:pt x="219" y="29"/>
                  <a:pt x="219" y="29"/>
                  <a:pt x="219" y="29"/>
                </a:cubicBezTo>
                <a:cubicBezTo>
                  <a:pt x="219" y="8"/>
                  <a:pt x="219" y="8"/>
                  <a:pt x="219" y="8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187" y="50"/>
                  <a:pt x="187" y="50"/>
                  <a:pt x="187" y="50"/>
                </a:cubicBezTo>
                <a:cubicBezTo>
                  <a:pt x="180" y="55"/>
                  <a:pt x="180" y="55"/>
                  <a:pt x="180" y="55"/>
                </a:cubicBezTo>
                <a:cubicBezTo>
                  <a:pt x="180" y="31"/>
                  <a:pt x="180" y="31"/>
                  <a:pt x="180" y="31"/>
                </a:cubicBezTo>
                <a:cubicBezTo>
                  <a:pt x="183" y="28"/>
                  <a:pt x="183" y="28"/>
                  <a:pt x="183" y="28"/>
                </a:cubicBezTo>
                <a:cubicBezTo>
                  <a:pt x="164" y="11"/>
                  <a:pt x="138" y="0"/>
                  <a:pt x="110" y="0"/>
                </a:cubicBezTo>
                <a:cubicBezTo>
                  <a:pt x="50" y="0"/>
                  <a:pt x="0" y="50"/>
                  <a:pt x="0" y="110"/>
                </a:cubicBezTo>
                <a:cubicBezTo>
                  <a:pt x="0" y="171"/>
                  <a:pt x="50" y="220"/>
                  <a:pt x="110" y="220"/>
                </a:cubicBezTo>
                <a:cubicBezTo>
                  <a:pt x="171" y="220"/>
                  <a:pt x="220" y="171"/>
                  <a:pt x="220" y="110"/>
                </a:cubicBezTo>
                <a:cubicBezTo>
                  <a:pt x="220" y="97"/>
                  <a:pt x="218" y="84"/>
                  <a:pt x="213" y="72"/>
                </a:cubicBezTo>
                <a:lnTo>
                  <a:pt x="209" y="75"/>
                </a:lnTo>
                <a:close/>
              </a:path>
            </a:pathLst>
          </a:custGeom>
          <a:gradFill>
            <a:gsLst>
              <a:gs pos="54000">
                <a:schemeClr val="accent1"/>
              </a:gs>
              <a:gs pos="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289" y="585223"/>
            <a:ext cx="1388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MLPnP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C9811E-99AB-BA7C-EA2C-E3790B75C685}"/>
              </a:ext>
            </a:extLst>
          </p:cNvPr>
          <p:cNvSpPr txBox="1"/>
          <p:nvPr/>
        </p:nvSpPr>
        <p:spPr>
          <a:xfrm>
            <a:off x="3122463" y="48071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基于论文《MLPNP - A REAL-TIME MAXIMUM LIKELIHOOD SOLUTION TO THE PERSPECTIVE-N-POINT PROBLEM》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wrap="square">
            <a:normAutofit/>
          </a:bodyPr>
          <a:lstStyle/>
          <a:p>
            <a:r>
              <a:rPr lang="zh-CN" altLang="en-US"/>
              <a:t>MLPnPsolver::computePose函数流程解析</a:t>
            </a:r>
          </a:p>
        </p:txBody>
      </p:sp>
      <p:sp>
        <p:nvSpPr>
          <p:cNvPr id="13" name="燕尾形箭头 12"/>
          <p:cNvSpPr/>
          <p:nvPr>
            <p:custDataLst>
              <p:tags r:id="rId3"/>
            </p:custDataLst>
          </p:nvPr>
        </p:nvSpPr>
        <p:spPr>
          <a:xfrm>
            <a:off x="1129945" y="2861310"/>
            <a:ext cx="1752600" cy="1035050"/>
          </a:xfrm>
          <a:prstGeom prst="notchedRightArrow">
            <a:avLst/>
          </a:prstGeom>
          <a:gradFill>
            <a:gsLst>
              <a:gs pos="1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latin typeface="+mn-ea"/>
                <a:cs typeface="+mn-ea"/>
                <a:sym typeface="+mn-ea"/>
              </a:rPr>
              <a:t>01</a:t>
            </a:r>
          </a:p>
        </p:txBody>
      </p:sp>
      <p:sp>
        <p:nvSpPr>
          <p:cNvPr id="14" name="燕尾形箭头 13"/>
          <p:cNvSpPr/>
          <p:nvPr>
            <p:custDataLst>
              <p:tags r:id="rId4"/>
            </p:custDataLst>
          </p:nvPr>
        </p:nvSpPr>
        <p:spPr>
          <a:xfrm>
            <a:off x="2850795" y="2861310"/>
            <a:ext cx="1752600" cy="1035050"/>
          </a:xfrm>
          <a:prstGeom prst="notchedRightArrow">
            <a:avLst/>
          </a:prstGeom>
          <a:gradFill>
            <a:gsLst>
              <a:gs pos="16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4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latin typeface="+mn-ea"/>
                <a:cs typeface="+mn-ea"/>
                <a:sym typeface="+mn-ea"/>
              </a:rPr>
              <a:t>02</a:t>
            </a:r>
          </a:p>
        </p:txBody>
      </p:sp>
      <p:sp>
        <p:nvSpPr>
          <p:cNvPr id="73" name="燕尾形箭头 72"/>
          <p:cNvSpPr/>
          <p:nvPr>
            <p:custDataLst>
              <p:tags r:id="rId5"/>
            </p:custDataLst>
          </p:nvPr>
        </p:nvSpPr>
        <p:spPr>
          <a:xfrm>
            <a:off x="4559580" y="2861310"/>
            <a:ext cx="1752600" cy="1035050"/>
          </a:xfrm>
          <a:prstGeom prst="notchedRightArrow">
            <a:avLst/>
          </a:prstGeom>
          <a:gradFill>
            <a:gsLst>
              <a:gs pos="1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latin typeface="+mn-ea"/>
                <a:cs typeface="+mn-ea"/>
                <a:sym typeface="+mn-ea"/>
              </a:rPr>
              <a:t>03</a:t>
            </a:r>
          </a:p>
        </p:txBody>
      </p:sp>
      <p:sp>
        <p:nvSpPr>
          <p:cNvPr id="77" name="燕尾形箭头 76"/>
          <p:cNvSpPr/>
          <p:nvPr>
            <p:custDataLst>
              <p:tags r:id="rId6"/>
            </p:custDataLst>
          </p:nvPr>
        </p:nvSpPr>
        <p:spPr>
          <a:xfrm>
            <a:off x="6280430" y="2861310"/>
            <a:ext cx="1752600" cy="1035050"/>
          </a:xfrm>
          <a:prstGeom prst="notchedRightArrow">
            <a:avLst/>
          </a:prstGeom>
          <a:gradFill>
            <a:gsLst>
              <a:gs pos="16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4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latin typeface="+mn-ea"/>
                <a:cs typeface="+mn-ea"/>
                <a:sym typeface="+mn-ea"/>
              </a:rPr>
              <a:t>04</a:t>
            </a:r>
          </a:p>
        </p:txBody>
      </p:sp>
      <p:sp>
        <p:nvSpPr>
          <p:cNvPr id="90" name="燕尾形箭头 89"/>
          <p:cNvSpPr/>
          <p:nvPr>
            <p:custDataLst>
              <p:tags r:id="rId7"/>
            </p:custDataLst>
          </p:nvPr>
        </p:nvSpPr>
        <p:spPr>
          <a:xfrm>
            <a:off x="7989215" y="2861310"/>
            <a:ext cx="1752600" cy="1035050"/>
          </a:xfrm>
          <a:prstGeom prst="notchedRightArrow">
            <a:avLst/>
          </a:prstGeom>
          <a:gradFill>
            <a:gsLst>
              <a:gs pos="1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latin typeface="+mn-ea"/>
                <a:cs typeface="+mn-ea"/>
                <a:sym typeface="+mn-ea"/>
              </a:rPr>
              <a:t>05</a:t>
            </a:r>
          </a:p>
        </p:txBody>
      </p: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1277620" y="2299970"/>
            <a:ext cx="1501775" cy="53403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参数检查</a:t>
            </a:r>
          </a:p>
        </p:txBody>
      </p:sp>
      <p:cxnSp>
        <p:nvCxnSpPr>
          <p:cNvPr id="3" name="直接连接符 2"/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1129310" y="1887220"/>
            <a:ext cx="0" cy="136779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2909850" y="1887220"/>
            <a:ext cx="0" cy="136779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7994930" y="1887220"/>
            <a:ext cx="0" cy="136779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矩形 71"/>
          <p:cNvSpPr/>
          <p:nvPr>
            <p:custDataLst>
              <p:tags r:id="rId12"/>
            </p:custDataLst>
          </p:nvPr>
        </p:nvSpPr>
        <p:spPr>
          <a:xfrm>
            <a:off x="3046730" y="2299970"/>
            <a:ext cx="1501775" cy="53403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初始化变量</a:t>
            </a:r>
          </a:p>
        </p:txBody>
      </p:sp>
      <p:cxnSp>
        <p:nvCxnSpPr>
          <p:cNvPr id="74" name="直接连接符 73"/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4690390" y="1887220"/>
            <a:ext cx="0" cy="136779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矩形 74"/>
          <p:cNvSpPr/>
          <p:nvPr>
            <p:custDataLst>
              <p:tags r:id="rId14"/>
            </p:custDataLst>
          </p:nvPr>
        </p:nvSpPr>
        <p:spPr>
          <a:xfrm>
            <a:off x="4853940" y="2327275"/>
            <a:ext cx="1501775" cy="53403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计算零空间</a:t>
            </a:r>
          </a:p>
        </p:txBody>
      </p:sp>
      <p:cxnSp>
        <p:nvCxnSpPr>
          <p:cNvPr id="76" name="直接连接符 75"/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6280430" y="1887220"/>
            <a:ext cx="0" cy="136779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矩形 77"/>
          <p:cNvSpPr/>
          <p:nvPr>
            <p:custDataLst>
              <p:tags r:id="rId16"/>
            </p:custDataLst>
          </p:nvPr>
        </p:nvSpPr>
        <p:spPr>
          <a:xfrm>
            <a:off x="6410325" y="2292350"/>
            <a:ext cx="1699260" cy="53403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判断平面条件</a:t>
            </a:r>
          </a:p>
        </p:txBody>
      </p:sp>
      <p:sp>
        <p:nvSpPr>
          <p:cNvPr id="79" name="矩形 78"/>
          <p:cNvSpPr/>
          <p:nvPr>
            <p:custDataLst>
              <p:tags r:id="rId17"/>
            </p:custDataLst>
          </p:nvPr>
        </p:nvSpPr>
        <p:spPr>
          <a:xfrm>
            <a:off x="8116570" y="2327275"/>
            <a:ext cx="2108835" cy="53403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处理协方差矩阵</a:t>
            </a:r>
          </a:p>
        </p:txBody>
      </p:sp>
      <p:sp>
        <p:nvSpPr>
          <p:cNvPr id="80" name="燕尾形箭头 79"/>
          <p:cNvSpPr/>
          <p:nvPr>
            <p:custDataLst>
              <p:tags r:id="rId18"/>
            </p:custDataLst>
          </p:nvPr>
        </p:nvSpPr>
        <p:spPr>
          <a:xfrm>
            <a:off x="1105815" y="4953000"/>
            <a:ext cx="1752600" cy="1035050"/>
          </a:xfrm>
          <a:prstGeom prst="notchedRightArrow">
            <a:avLst/>
          </a:prstGeom>
          <a:gradFill>
            <a:gsLst>
              <a:gs pos="1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latin typeface="+mn-ea"/>
                <a:cs typeface="+mn-ea"/>
                <a:sym typeface="+mn-ea"/>
              </a:rPr>
              <a:t>06</a:t>
            </a:r>
          </a:p>
        </p:txBody>
      </p:sp>
      <p:sp>
        <p:nvSpPr>
          <p:cNvPr id="81" name="燕尾形箭头 80"/>
          <p:cNvSpPr/>
          <p:nvPr>
            <p:custDataLst>
              <p:tags r:id="rId19"/>
            </p:custDataLst>
          </p:nvPr>
        </p:nvSpPr>
        <p:spPr>
          <a:xfrm>
            <a:off x="2826665" y="4953000"/>
            <a:ext cx="1752600" cy="1035050"/>
          </a:xfrm>
          <a:prstGeom prst="notchedRightArrow">
            <a:avLst/>
          </a:prstGeom>
          <a:gradFill>
            <a:gsLst>
              <a:gs pos="16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4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latin typeface="+mn-ea"/>
                <a:cs typeface="+mn-ea"/>
                <a:sym typeface="+mn-ea"/>
              </a:rPr>
              <a:t>07</a:t>
            </a:r>
          </a:p>
        </p:txBody>
      </p:sp>
      <p:sp>
        <p:nvSpPr>
          <p:cNvPr id="82" name="燕尾形箭头 81"/>
          <p:cNvSpPr/>
          <p:nvPr>
            <p:custDataLst>
              <p:tags r:id="rId20"/>
            </p:custDataLst>
          </p:nvPr>
        </p:nvSpPr>
        <p:spPr>
          <a:xfrm>
            <a:off x="4535450" y="4953000"/>
            <a:ext cx="1752600" cy="1035050"/>
          </a:xfrm>
          <a:prstGeom prst="notchedRightArrow">
            <a:avLst/>
          </a:prstGeom>
          <a:gradFill>
            <a:gsLst>
              <a:gs pos="1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latin typeface="+mn-ea"/>
                <a:cs typeface="+mn-ea"/>
                <a:sym typeface="+mn-ea"/>
              </a:rPr>
              <a:t>08</a:t>
            </a:r>
          </a:p>
        </p:txBody>
      </p:sp>
      <p:sp>
        <p:nvSpPr>
          <p:cNvPr id="83" name="燕尾形箭头 82"/>
          <p:cNvSpPr/>
          <p:nvPr>
            <p:custDataLst>
              <p:tags r:id="rId21"/>
            </p:custDataLst>
          </p:nvPr>
        </p:nvSpPr>
        <p:spPr>
          <a:xfrm>
            <a:off x="6256300" y="4953000"/>
            <a:ext cx="1752600" cy="1035050"/>
          </a:xfrm>
          <a:prstGeom prst="notchedRightArrow">
            <a:avLst/>
          </a:prstGeom>
          <a:gradFill>
            <a:gsLst>
              <a:gs pos="16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4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latin typeface="+mn-ea"/>
                <a:cs typeface="+mn-ea"/>
                <a:sym typeface="+mn-ea"/>
              </a:rPr>
              <a:t>09</a:t>
            </a:r>
          </a:p>
        </p:txBody>
      </p:sp>
      <p:sp>
        <p:nvSpPr>
          <p:cNvPr id="84" name="燕尾形箭头 83"/>
          <p:cNvSpPr/>
          <p:nvPr>
            <p:custDataLst>
              <p:tags r:id="rId22"/>
            </p:custDataLst>
          </p:nvPr>
        </p:nvSpPr>
        <p:spPr>
          <a:xfrm>
            <a:off x="7965085" y="4953000"/>
            <a:ext cx="1752600" cy="1035050"/>
          </a:xfrm>
          <a:prstGeom prst="notchedRightArrow">
            <a:avLst/>
          </a:prstGeom>
          <a:gradFill>
            <a:gsLst>
              <a:gs pos="1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latin typeface="+mn-ea"/>
                <a:cs typeface="+mn-ea"/>
                <a:sym typeface="+mn-ea"/>
              </a:rPr>
              <a:t>10</a:t>
            </a:r>
          </a:p>
        </p:txBody>
      </p:sp>
      <p:sp>
        <p:nvSpPr>
          <p:cNvPr id="85" name="矩形 84"/>
          <p:cNvSpPr/>
          <p:nvPr>
            <p:custDataLst>
              <p:tags r:id="rId23"/>
            </p:custDataLst>
          </p:nvPr>
        </p:nvSpPr>
        <p:spPr>
          <a:xfrm>
            <a:off x="1253490" y="4391660"/>
            <a:ext cx="1654810" cy="53403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构造设计矩阵</a:t>
            </a:r>
          </a:p>
        </p:txBody>
      </p:sp>
      <p:cxnSp>
        <p:nvCxnSpPr>
          <p:cNvPr id="86" name="直接连接符 85"/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105180" y="3978910"/>
            <a:ext cx="0" cy="136779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2885720" y="3978910"/>
            <a:ext cx="0" cy="136779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cxnSpLocks/>
          </p:cNvCxnSpPr>
          <p:nvPr>
            <p:custDataLst>
              <p:tags r:id="rId26"/>
            </p:custDataLst>
          </p:nvPr>
        </p:nvCxnSpPr>
        <p:spPr>
          <a:xfrm>
            <a:off x="7970800" y="3978910"/>
            <a:ext cx="0" cy="136779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矩形 88"/>
          <p:cNvSpPr/>
          <p:nvPr>
            <p:custDataLst>
              <p:tags r:id="rId27"/>
            </p:custDataLst>
          </p:nvPr>
        </p:nvSpPr>
        <p:spPr>
          <a:xfrm>
            <a:off x="3022600" y="4391660"/>
            <a:ext cx="1501775" cy="53403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求解最小二乘问题</a:t>
            </a:r>
          </a:p>
        </p:txBody>
      </p:sp>
      <p:cxnSp>
        <p:nvCxnSpPr>
          <p:cNvPr id="91" name="直接连接符 90"/>
          <p:cNvCxnSpPr>
            <a:cxnSpLocks/>
          </p:cNvCxnSpPr>
          <p:nvPr>
            <p:custDataLst>
              <p:tags r:id="rId28"/>
            </p:custDataLst>
          </p:nvPr>
        </p:nvCxnSpPr>
        <p:spPr>
          <a:xfrm>
            <a:off x="4666260" y="3978910"/>
            <a:ext cx="0" cy="136779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2" name="矩形 91"/>
          <p:cNvSpPr/>
          <p:nvPr>
            <p:custDataLst>
              <p:tags r:id="rId29"/>
            </p:custDataLst>
          </p:nvPr>
        </p:nvSpPr>
        <p:spPr>
          <a:xfrm>
            <a:off x="4829810" y="4418965"/>
            <a:ext cx="1501775" cy="53403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处理平面和非平面情况</a:t>
            </a:r>
          </a:p>
        </p:txBody>
      </p:sp>
      <p:cxnSp>
        <p:nvCxnSpPr>
          <p:cNvPr id="93" name="直接连接符 92"/>
          <p:cNvCxnSpPr>
            <a:cxnSpLocks/>
          </p:cNvCxnSpPr>
          <p:nvPr>
            <p:custDataLst>
              <p:tags r:id="rId30"/>
            </p:custDataLst>
          </p:nvPr>
        </p:nvCxnSpPr>
        <p:spPr>
          <a:xfrm>
            <a:off x="6256300" y="3978910"/>
            <a:ext cx="0" cy="136779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5" name="矩形 94"/>
          <p:cNvSpPr/>
          <p:nvPr>
            <p:custDataLst>
              <p:tags r:id="rId31"/>
            </p:custDataLst>
          </p:nvPr>
        </p:nvSpPr>
        <p:spPr>
          <a:xfrm>
            <a:off x="6386195" y="4384040"/>
            <a:ext cx="1462405" cy="53403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计算重投影误差</a:t>
            </a:r>
          </a:p>
        </p:txBody>
      </p:sp>
      <p:sp>
        <p:nvSpPr>
          <p:cNvPr id="96" name="矩形 95"/>
          <p:cNvSpPr/>
          <p:nvPr>
            <p:custDataLst>
              <p:tags r:id="rId32"/>
            </p:custDataLst>
          </p:nvPr>
        </p:nvSpPr>
        <p:spPr>
          <a:xfrm>
            <a:off x="8092440" y="4418965"/>
            <a:ext cx="2108835" cy="53403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返回结果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6C4576A-722E-9754-C030-37377D8F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15" y="250257"/>
            <a:ext cx="7823195" cy="61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A2YjJmZjI3MzExMjQzYzM5Yzc2MjNiZmMwM2I5M2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78.3960629921259,&quot;left&quot;:64.40590551181103,&quot;top&quot;:159,&quot;width&quot;:831.2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5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7999877929688,&quot;left&quot;:52.473541259765625,&quot;top&quot;:116.78236830824002,&quot;width&quot;:855.0529174804688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8"/>
  <p:tag name="KSO_WM_UNI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5_1"/>
  <p:tag name="KSO_WM_UNIT_ID" val="diagram20231320_5*l_h_f*1_5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7999877929688,&quot;left&quot;:52.473541259765625,&quot;top&quot;:116.78236830824002,&quot;width&quot;:855.0529174804688}"/>
  <p:tag name="KSO_WM_DIAGRAM_COLOR_MATCH_VALUE" val="{&quot;shape&quot;:{&quot;fill&quot;:{&quot;solid&quot;:{&quot;brightness&quot;:0.800000011920929,&quot;colorType&quot;:1,&quot;foreColorIndex&quot;:9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"/>
  <p:tag name="KSO_WM_UNIT_FILL_TYPE" val="1"/>
  <p:tag name="KSO_WM_UNIT_FILL_FORE_SCHEMECOLOR_INDEX" val="9"/>
  <p:tag name="KSO_WM_UNIT_FILL_FORE_SCHEMECOLOR_INDEX_BRIGHTNESS" val="0.8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20_5*l_h_i*1_5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7999877929688,&quot;left&quot;:52.473541259765625,&quot;top&quot;:116.78236830824002,&quot;width&quot;:855.0529174804688}"/>
  <p:tag name="KSO_WM_DIAGRAM_COLOR_MATCH_VALUE" val="{&quot;shape&quot;:{&quot;fill&quot;:{&quot;solid&quot;:{&quot;brightness&quot;:0,&quot;colorType&quot;:1,&quot;foreColorIndex&quot;:9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9"/>
  <p:tag name="KSO_WM_UNI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6_1"/>
  <p:tag name="KSO_WM_UNIT_ID" val="diagram20231320_5*l_h_f*1_6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7999877929688,&quot;left&quot;:52.473541259765625,&quot;top&quot;:116.78236830824002,&quot;width&quot;:855.0529174804688}"/>
  <p:tag name="KSO_WM_DIAGRAM_COLOR_MATCH_VALUE" val="{&quot;shape&quot;:{&quot;fill&quot;:{&quot;solid&quot;:{&quot;brightness&quot;:0.800000011920929,&quot;colorType&quot;:1,&quot;foreColorIndex&quot;:10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"/>
  <p:tag name="KSO_WM_UNIT_FILL_TYPE" val="1"/>
  <p:tag name="KSO_WM_UNIT_FILL_FORE_SCHEMECOLOR_INDEX" val="10"/>
  <p:tag name="KSO_WM_UNIT_FILL_FORE_SCHEMECOLOR_INDEX_BRIGHTNESS" val="0.8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1320_5*l_h_i*1_6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7999877929688,&quot;left&quot;:52.473541259765625,&quot;top&quot;:116.78236830824002,&quot;width&quot;:855.0529174804688}"/>
  <p:tag name="KSO_WM_DIAGRAM_COLOR_MATCH_VALUE" val="{&quot;shape&quot;:{&quot;fill&quot;:{&quot;solid&quot;:{&quot;brightness&quot;:0,&quot;colorType&quot;:1,&quot;foreColorIndex&quot;:10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10"/>
  <p:tag name="KSO_WM_UNI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8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320_5*a*1"/>
  <p:tag name="KSO_WM_TEMPLATE_CATEGORY" val="diagram"/>
  <p:tag name="KSO_WM_TEMPLATE_INDEX" val="20231320"/>
  <p:tag name="KSO_WM_UNIT_LAYERLEVEL" val="1"/>
  <p:tag name="KSO_WM_TAG_VERSION" val="3.0"/>
  <p:tag name="KSO_WM_BEAUTIFY_FLAG" val="#wm#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64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2"/>
  <p:tag name="KSO_WM_UNIT_TEXT_FILL_TYPE" val="1"/>
  <p:tag name="KSO_WM_DIAGRAM_VIRTUALLY_FRAME" val="{&quot;height&quot;:318,&quot;left&quot;:64.55,&quot;top&quot;:159,&quot;width&quot;:830.8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1_BRIGHTNESS" val="0"/>
  <p:tag name="KSO_WM_UNIT_TEXT_FILL_FORE_SCHEMECOLOR_INDEX_1" val="14"/>
  <p:tag name="KSO_WM_UNIT_TEXT_FILL_FORE_SCHEMECOLOR_INDEX_1_POS" val="0.45"/>
  <p:tag name="KSO_WM_UNIT_TEXT_FILL_FORE_SCHEMECOLOR_INDEX_1_TRANS" val="0"/>
  <p:tag name="KSO_WM_DIAGRAM_VIRTUALLY_FRAME" val="{&quot;height&quot;:318,&quot;left&quot;:64.55,&quot;top&quot;:159,&quot;width&quot;:830.8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39"/>
  <p:tag name="KSO_WM_SPECIAL_SOURCE" val="bdnull"/>
  <p:tag name="KSO_WM_SLIDE_ID" val="diagram20230939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DIAGRAM_GROUP_CODE" val="m1-1"/>
  <p:tag name="KSO_WM_SLIDE_DIAGTYPE" val="m"/>
  <p:tag name="KSO_WM_TAG_VERSION" val="3.0"/>
  <p:tag name="KSO_WM_SLIDE_LAYOUT" val="a_m"/>
  <p:tag name="KSO_WM_SLIDE_LAYOUT_CNT" val="1_1"/>
  <p:tag name="KSO_WM_SLIDE_TYPE" val="text"/>
  <p:tag name="KSO_WM_SLIDE_SUBTYPE" val="diag"/>
  <p:tag name="KSO_WM_SLIDE_SIZE" val="545.8*309.55"/>
  <p:tag name="KSO_WM_SLIDE_POSITION" val="206.85*178.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1_BRIGHTNESS" val="0"/>
  <p:tag name="KSO_WM_UNIT_TEXT_FILL_FORE_SCHEMECOLOR_INDEX_1" val="14"/>
  <p:tag name="KSO_WM_UNIT_TEXT_FILL_FORE_SCHEMECOLOR_INDEX_1_POS" val="0.45"/>
  <p:tag name="KSO_WM_UNIT_TEXT_FILL_FORE_SCHEMECOLOR_INDEX_1_TRANS" val="0"/>
  <p:tag name="KSO_WM_DIAGRAM_VIRTUALLY_FRAME" val="{&quot;height&quot;:378.3960629921259,&quot;left&quot;:64.40590551181103,&quot;top&quot;:159,&quot;width&quot;:831.2}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a*1"/>
  <p:tag name="KSO_WM_TEMPLATE_CATEGORY" val="diagram"/>
  <p:tag name="KSO_WM_TEMPLATE_INDEX" val="202309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30939_2*m_h_f*1_3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VALUE" val="65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输入你的智能图形项正文&#10;请尽量言简意赅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30939_2*m_h_f*1_1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VALUE" val="65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输入你的智能图形项正文&#10;请尽量言简意赅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30939_2*m_h_f*1_2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VALUE" val="65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输入你的智能图形项正文&#10;请尽量言简意赅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3_2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3_2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solid&quot;:{&quot;brightness&quot;:0,&quot;colorType&quot;:1,&quot;foreColorIndex&quot;:7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3_4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TYPE" val="m_h_i"/>
  <p:tag name="KSO_WM_UNIT_INDEX" val="1_3_4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.800000011920929,&quot;colorType&quot;:1,&quot;foreColorIndex&quot;:7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"/>
  <p:tag name="KSO_WM_UNIT_SHADOW_SCHEMECOLOR_INDEX" val="7"/>
  <p:tag name="KSO_WM_UNIT_USESOURCEFORMAT_APPLY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3_3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3_3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7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3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3_1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7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1_2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1_2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1_4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TYPE" val="m_h_i"/>
  <p:tag name="KSO_WM_UNIT_INDEX" val="1_1_4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.800000011920929,&quot;colorType&quot;:1,&quot;foreColorIndex&quot;:5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SHADOW_SCHEMECOLOR_INDEX" val="5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1_BRIGHTNESS" val="0"/>
  <p:tag name="KSO_WM_UNIT_TEXT_FILL_FORE_SCHEMECOLOR_INDEX_1" val="14"/>
  <p:tag name="KSO_WM_UNIT_TEXT_FILL_FORE_SCHEMECOLOR_INDEX_1_POS" val="0.44"/>
  <p:tag name="KSO_WM_UNIT_TEXT_FILL_FORE_SCHEMECOLOR_INDEX_1_TRANS" val="0"/>
  <p:tag name="KSO_WM_DIAGRAM_VIRTUALLY_FRAME" val="{&quot;height&quot;:378.3960629921259,&quot;left&quot;:64.40590551181103,&quot;top&quot;:159,&quot;width&quot;:831.2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1_3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1_3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1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1_1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2_2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2_2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solid&quot;:{&quot;brightness&quot;:0,&quot;colorType&quot;:1,&quot;foreColorIndex&quot;:6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2_4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TYPE" val="m_h_i"/>
  <p:tag name="KSO_WM_UNIT_INDEX" val="1_2_4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.800000011920929,&quot;colorType&quot;:1,&quot;foreColorIndex&quot;:6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UNIT_SHADOW_SCHEMECOLOR_INDEX" val="6"/>
  <p:tag name="KSO_WM_UNIT_USESOURCEFORMAT_APPLY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2_3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2_3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6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2*m_h_i*1_2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i"/>
  <p:tag name="KSO_WM_UNIT_INDEX" val="1_2_1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6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0939_2*m_h_a*1_1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4"/>
  <p:tag name="KSO_WM_DIAGRAM_COLOR_TEXT_CAN_REMOVE" val="n"/>
  <p:tag name="KSO_WM_UNIT_TEXT_FILL_TYPE" val="1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TYPE" val="1"/>
  <p:tag name="KSO_WM_UNIT_USESOURCEFORMAT_APPLY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0939_2*m_h_a*1_2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4"/>
  <p:tag name="KSO_WM_DIAGRAM_COLOR_TEXT_CAN_REMOVE" val="n"/>
  <p:tag name="KSO_WM_UNIT_TEXT_FILL_TYPE" val="1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TYPE" val="1"/>
  <p:tag name="KSO_WM_UNIT_USESOURCEFORMAT_APPLY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0939_2*m_h_a*1_3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4"/>
  <p:tag name="KSO_WM_DIAGRAM_COLOR_TEXT_CAN_REMOVE" val="n"/>
  <p:tag name="KSO_WM_UNIT_TEXT_FILL_TYPE" val="1"/>
  <p:tag name="KSO_WM_DIAGRAM_MAX_ITEMCNT" val="6"/>
  <p:tag name="KSO_WM_DIAGRAM_MIN_ITEMCNT" val="2"/>
  <p:tag name="KSO_WM_DIAGRAM_VIRTUALLY_FRAME" val="{&quot;height&quot;:347.8749969482422,&quot;left&quot;:24.17498779296875,&quot;top&quot;:145.2,&quot;width&quot;:911.1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TYPE" val="1"/>
  <p:tag name="KSO_WM_UNIT_USESOURCEFORMAT_APPLY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058_4"/>
  <p:tag name="KSO_WM_TEMPLATE_SUBCATEGORY" val="0"/>
  <p:tag name="KSO_WM_TEMPLATE_MASTER_TYPE" val="0"/>
  <p:tag name="KSO_WM_TEMPLATE_COLOR_TYPE" val="0"/>
  <p:tag name="KSO_WM_SLIDE_ITEM_CNT" val="5"/>
  <p:tag name="KSO_WM_SLIDE_INDEX" val="4"/>
  <p:tag name="KSO_WM_TAG_VERSION" val="3.0"/>
  <p:tag name="KSO_WM_BEAUTIFY_FLAG" val="#wm#"/>
  <p:tag name="KSO_WM_TEMPLATE_CATEGORY" val="diagram"/>
  <p:tag name="KSO_WM_TEMPLATE_INDEX" val="20231058"/>
  <p:tag name="KSO_WM_SLIDE_TYPE" val="text"/>
  <p:tag name="KSO_WM_SLIDE_SUBTYPE" val="diag"/>
  <p:tag name="KSO_WM_SLIDE_SIZE" val="817.4*278.7"/>
  <p:tag name="KSO_WM_SLIDE_POSITION" val="71.05*181.6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2"/>
  <p:tag name="KSO_WM_UNIT_TEXT_FILL_TYPE" val="1"/>
  <p:tag name="KSO_WM_DIAGRAM_VIRTUALLY_FRAME" val="{&quot;height&quot;:378.3960629921259,&quot;left&quot;:64.40590551181103,&quot;top&quot;:159,&quot;width&quot;:831.2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LINE_FORE_SCHEMECOLOR_INDEX_BRIGHTNESS" val="0.3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ID" val="diagram20231058_4*l_i*1_1"/>
  <p:tag name="KSO_WM_TEMPLATE_CATEGORY" val="diagram"/>
  <p:tag name="KSO_WM_TEMPLATE_INDEX" val="20231058"/>
  <p:tag name="KSO_WM_UNIT_LAYERLEVEL" val="1_1"/>
  <p:tag name="KSO_WM_TAG_VERSION" val="3.0"/>
  <p:tag name="KSO_WM_UNIT_TYPE" val="l_i"/>
  <p:tag name="KSO_WM_UNIT_INDEX" val="1_1"/>
  <p:tag name="KSO_WM_DIAGRAM_GROUP_CODE" val="l1-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5"/>
  <p:tag name="KSO_WM_UNIT_USESOURCEFORMAT_APPLY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058_4*l_h_f*1_1_1"/>
  <p:tag name="KSO_WM_TEMPLATE_CATEGORY" val="diagram"/>
  <p:tag name="KSO_WM_TEMPLATE_INDEX" val="2023105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058_4*l_h_a*1_1_1"/>
  <p:tag name="KSO_WM_TEMPLATE_CATEGORY" val="diagram"/>
  <p:tag name="KSO_WM_TEMPLATE_INDEX" val="2023105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TEXT_FILL_FORE_SCHEMECOLOR_INDEX_BRIGHTNESS" val="0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SHADOW_SCHEMECOLOR_INDEX_BRIGHTNESS" val="-0.25"/>
  <p:tag name="KSO_WM_UNIT_SHADOW_SCHEMECOLOR_INDEX" val="5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58_4*l_h_i*1_1_1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1_1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25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USESOURCEFORMAT_APPLY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9"/>
  <p:tag name="KSO_WM_UNIT_FILL_FORE_SCHEMECOLOR_INDEX_2_TRANS" val="0"/>
  <p:tag name="KSO_WM_UNIT_FILL_GRADIENT_TYPE" val="0"/>
  <p:tag name="KSO_WM_UNIT_FILL_GRADIENT_ANGLE" val="135"/>
  <p:tag name="KSO_WM_UNIT_FILL_GRADIENT_DIRECTION" val="2"/>
  <p:tag name="KSO_WM_UNIT_SHADOW_SCHEMECOLOR_INDEX_BRIGHTNESS" val="-0.25"/>
  <p:tag name="KSO_WM_UNIT_SHADOW_SCHEMECOLOR_INDEX" val="5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UNIT_ID" val="diagram20231058_4*l_h_i*1_1_2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1_2"/>
  <p:tag name="KSO_WM_DIAGRAM_VERSION" val="3"/>
  <p:tag name="KSO_WM_DIAGRAM_COLOR_TRICK" val="4"/>
  <p:tag name="KSO_WM_DIAGRAM_COLOR_TEXT_CAN_REMOVE" val="n"/>
  <p:tag name="KSO_WM_DIAGRAM_GROUP_CODE" val="l1-1"/>
  <p:tag name="KSO_WM_UNIT_SUBTYPE" val="d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gradient&quot;:[{&quot;brightness&quot;:0.6000000238418579,&quot;colorType&quot;:1,&quot;foreColorIndex&quot;:5,&quot;pos&quot;:0,&quot;transparency&quot;:0},{&quot;brightness&quot;:0,&quot;colorType&quot;:1,&quot;foreColorIndex&quot;:5,&quot;pos&quot;:0.8999999761581421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USESOURCEFORMAT_APPLY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058_4*l_h_f*1_2_1"/>
  <p:tag name="KSO_WM_TEMPLATE_CATEGORY" val="diagram"/>
  <p:tag name="KSO_WM_TEMPLATE_INDEX" val="2023105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SHADOW_SCHEMECOLOR_INDEX_BRIGHTNESS" val="-0.25"/>
  <p:tag name="KSO_WM_UNIT_SHADOW_SCHEMECOLOR_INDEX" val="6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58_4*l_h_i*1_2_1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2_1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25,&quot;colorType&quot;:1,&quot;foreColorIndex&quot;:6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UNIT_USESOURCEFORMAT_APPLY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FILL_FORE_SCHEMECOLOR_INDEX_1_BRIGHTNESS" val="0.4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9"/>
  <p:tag name="KSO_WM_UNIT_FILL_FORE_SCHEMECOLOR_INDEX_2_TRANS" val="0"/>
  <p:tag name="KSO_WM_UNIT_FILL_GRADIENT_TYPE" val="0"/>
  <p:tag name="KSO_WM_UNIT_FILL_GRADIENT_ANGLE" val="135"/>
  <p:tag name="KSO_WM_UNIT_FILL_GRADIENT_DIRECTION" val="2"/>
  <p:tag name="KSO_WM_UNIT_SHADOW_SCHEMECOLOR_INDEX_BRIGHTNESS" val="-0.25"/>
  <p:tag name="KSO_WM_UNIT_SHADOW_SCHEMECOLOR_INDEX" val="6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UNIT_ID" val="diagram20231058_4*l_h_i*1_2_2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2_2"/>
  <p:tag name="KSO_WM_DIAGRAM_VERSION" val="3"/>
  <p:tag name="KSO_WM_DIAGRAM_COLOR_TRICK" val="4"/>
  <p:tag name="KSO_WM_DIAGRAM_COLOR_TEXT_CAN_REMOVE" val="n"/>
  <p:tag name="KSO_WM_DIAGRAM_GROUP_CODE" val="l1-1"/>
  <p:tag name="KSO_WM_UNIT_SUBTYPE" val="d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gradient&quot;:[{&quot;brightness&quot;:0.6000000238418579,&quot;colorType&quot;:1,&quot;foreColorIndex&quot;:6,&quot;pos&quot;:0,&quot;transparency&quot;:0},{&quot;brightness&quot;:0,&quot;colorType&quot;:1,&quot;foreColorIndex&quot;:6,&quot;pos&quot;:0.8999999761581421,&quot;transparency&quot;:0}],&quot;type&quot;:3},&quot;glow&quot;:{&quot;colorType&quot;:0},&quot;line&quot;:{&quot;type&quot;:0},&quot;shadow&quot;:{&quot;brightness&quot;:-0.25,&quot;colorType&quot;:1,&quot;foreColorIndex&quot;:6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USESOURCEFORMAT_APPLY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058_4*l_h_a*1_2_1"/>
  <p:tag name="KSO_WM_TEMPLATE_CATEGORY" val="diagram"/>
  <p:tag name="KSO_WM_TEMPLATE_INDEX" val="2023105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TEXT_FILL_FORE_SCHEMECOLOR_INDEX_BRIGHTNESS" val="0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058_4*l_h_f*1_3_1"/>
  <p:tag name="KSO_WM_TEMPLATE_CATEGORY" val="diagram"/>
  <p:tag name="KSO_WM_TEMPLATE_INDEX" val="2023105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2"/>
  <p:tag name="KSO_WM_UNIT_TEXT_FILL_TYPE" val="1"/>
  <p:tag name="KSO_WM_DIAGRAM_VIRTUALLY_FRAME" val="{&quot;height&quot;:378.3960629921259,&quot;left&quot;:64.40590551181103,&quot;top&quot;:159,&quot;width&quot;:831.2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SHADOW_SCHEMECOLOR_INDEX_BRIGHTNESS" val="-0.5"/>
  <p:tag name="KSO_WM_UNIT_SHADOW_SCHEMECOLOR_INDEX" val="7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58_4*l_h_i*1_3_1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3_1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-0.5,&quot;colorType&quot;:1,&quot;foreColorIndex&quot;:7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"/>
  <p:tag name="KSO_WM_UNIT_USESOURCEFORMAT_APPLY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FILL_FORE_SCHEMECOLOR_INDEX_1_BRIGHTNESS" val="0.4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8"/>
  <p:tag name="KSO_WM_UNIT_FILL_FORE_SCHEMECOLOR_INDEX_2_TRANS" val="0"/>
  <p:tag name="KSO_WM_UNIT_FILL_GRADIENT_TYPE" val="0"/>
  <p:tag name="KSO_WM_UNIT_FILL_GRADIENT_ANGLE" val="135"/>
  <p:tag name="KSO_WM_UNIT_FILL_GRADIENT_DIRECTION" val="2"/>
  <p:tag name="KSO_WM_UNIT_SHADOW_SCHEMECOLOR_INDEX_BRIGHTNESS" val="-0.25"/>
  <p:tag name="KSO_WM_UNIT_SHADOW_SCHEMECOLOR_INDEX" val="7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UNIT_ID" val="diagram20231058_4*l_h_i*1_3_2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3_2"/>
  <p:tag name="KSO_WM_DIAGRAM_VERSION" val="3"/>
  <p:tag name="KSO_WM_DIAGRAM_COLOR_TRICK" val="4"/>
  <p:tag name="KSO_WM_DIAGRAM_COLOR_TEXT_CAN_REMOVE" val="n"/>
  <p:tag name="KSO_WM_DIAGRAM_GROUP_CODE" val="l1-1"/>
  <p:tag name="KSO_WM_UNIT_SUBTYPE" val="d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gradient&quot;:[{&quot;brightness&quot;:0.6000000238418579,&quot;colorType&quot;:1,&quot;foreColorIndex&quot;:7,&quot;pos&quot;:0,&quot;transparency&quot;:0},{&quot;brightness&quot;:0,&quot;colorType&quot;:1,&quot;foreColorIndex&quot;:7,&quot;pos&quot;:0.800000011920929,&quot;transparency&quot;:0}],&quot;type&quot;:3},&quot;glow&quot;:{&quot;colorType&quot;:0},&quot;line&quot;:{&quot;type&quot;:0},&quot;shadow&quot;:{&quot;brightness&quot;:-0.25,&quot;colorType&quot;:1,&quot;foreColorIndex&quot;:7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USESOURCEFORMAT_APPLY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058_4*l_h_a*1_3_1"/>
  <p:tag name="KSO_WM_TEMPLATE_CATEGORY" val="diagram"/>
  <p:tag name="KSO_WM_TEMPLATE_INDEX" val="2023105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TEXT_FILL_FORE_SCHEMECOLOR_INDEX_BRIGHTNESS" val="0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058_4*l_h_f*1_4_1"/>
  <p:tag name="KSO_WM_TEMPLATE_CATEGORY" val="diagram"/>
  <p:tag name="KSO_WM_TEMPLATE_INDEX" val="2023105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1058_4*l_h_a*1_4_1"/>
  <p:tag name="KSO_WM_TEMPLATE_CATEGORY" val="diagram"/>
  <p:tag name="KSO_WM_TEMPLATE_INDEX" val="2023105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TEXT_FILL_FORE_SCHEMECOLOR_INDEX_BRIGHTNESS" val="0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SHADOW_SCHEMECOLOR_INDEX_BRIGHTNESS" val="-0.25"/>
  <p:tag name="KSO_WM_UNIT_SHADOW_SCHEMECOLOR_INDEX" val="8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58_4*l_h_i*1_4_1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4_1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-0.25,&quot;colorType&quot;:1,&quot;foreColorIndex&quot;:8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USESOURCEFORMAT_APPLY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FILL_FORE_SCHEMECOLOR_INDEX_1_BRIGHTNESS" val="0.4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8"/>
  <p:tag name="KSO_WM_UNIT_FILL_FORE_SCHEMECOLOR_INDEX_2_POS" val="0.9"/>
  <p:tag name="KSO_WM_UNIT_FILL_FORE_SCHEMECOLOR_INDEX_2_TRANS" val="0"/>
  <p:tag name="KSO_WM_UNIT_FILL_GRADIENT_TYPE" val="0"/>
  <p:tag name="KSO_WM_UNIT_FILL_GRADIENT_ANGLE" val="135"/>
  <p:tag name="KSO_WM_UNIT_FILL_GRADIENT_DIRECTION" val="2"/>
  <p:tag name="KSO_WM_UNIT_SHADOW_SCHEMECOLOR_INDEX_BRIGHTNESS" val="-0.25"/>
  <p:tag name="KSO_WM_UNIT_SHADOW_SCHEMECOLOR_INDEX" val="8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UNIT_ID" val="diagram20231058_4*l_h_i*1_4_2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4_2"/>
  <p:tag name="KSO_WM_DIAGRAM_VERSION" val="3"/>
  <p:tag name="KSO_WM_DIAGRAM_COLOR_TRICK" val="4"/>
  <p:tag name="KSO_WM_DIAGRAM_COLOR_TEXT_CAN_REMOVE" val="n"/>
  <p:tag name="KSO_WM_DIAGRAM_GROUP_CODE" val="l1-1"/>
  <p:tag name="KSO_WM_UNIT_SUBTYPE" val="d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gradient&quot;:[{&quot;brightness&quot;:0.6000000238418579,&quot;colorType&quot;:1,&quot;foreColorIndex&quot;:8,&quot;pos&quot;:0,&quot;transparency&quot;:0},{&quot;brightness&quot;:0,&quot;colorType&quot;:1,&quot;foreColorIndex&quot;:8,&quot;pos&quot;:0.8999999761581421,&quot;transparency&quot;:0}],&quot;type&quot;:3},&quot;glow&quot;:{&quot;colorType&quot;:0},&quot;line&quot;:{&quot;type&quot;:0},&quot;shadow&quot;:{&quot;brightness&quot;:-0.25,&quot;colorType&quot;:1,&quot;foreColorIndex&quot;:8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USESOURCEFORMAT_APPLY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058_4*l_h_f*1_5_1"/>
  <p:tag name="KSO_WM_TEMPLATE_CATEGORY" val="diagram"/>
  <p:tag name="KSO_WM_TEMPLATE_INDEX" val="2023105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1058_4*l_h_a*1_5_1"/>
  <p:tag name="KSO_WM_TEMPLATE_CATEGORY" val="diagram"/>
  <p:tag name="KSO_WM_TEMPLATE_INDEX" val="2023105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TEXT_FILL_FORE_SCHEMECOLOR_INDEX_BRIGHTNESS" val="0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SHADOW_SCHEMECOLOR_INDEX_BRIGHTNESS" val="-0.25"/>
  <p:tag name="KSO_WM_UNIT_SHADOW_SCHEMECOLOR_INDEX" val="8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58_4*l_h_i*1_5_1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5_1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brightness&quot;:-0.25,&quot;colorType&quot;:1,&quot;foreColorIndex&quot;:9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9"/>
  <p:tag name="KSO_WM_UNIT_FILL_FORE_SCHEMECOLOR_INDEX_BRIGHTNESS" val="0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78.3960629921259,&quot;left&quot;:64.40590551181103,&quot;top&quot;:159,&quot;width&quot;:831.2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FILL_FORE_SCHEMECOLOR_INDEX_1_BRIGHTNESS" val="0.4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8"/>
  <p:tag name="KSO_WM_UNIT_FILL_FORE_SCHEMECOLOR_INDEX_2_POS" val="0.9"/>
  <p:tag name="KSO_WM_UNIT_FILL_FORE_SCHEMECOLOR_INDEX_2_TRANS" val="0"/>
  <p:tag name="KSO_WM_UNIT_FILL_GRADIENT_TYPE" val="0"/>
  <p:tag name="KSO_WM_UNIT_FILL_GRADIENT_ANGLE" val="135"/>
  <p:tag name="KSO_WM_UNIT_FILL_GRADIENT_DIRECTION" val="2"/>
  <p:tag name="KSO_WM_UNIT_SHADOW_SCHEMECOLOR_INDEX_BRIGHTNESS" val="-0.25"/>
  <p:tag name="KSO_WM_UNIT_SHADOW_SCHEMECOLOR_INDEX" val="8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UNIT_ID" val="diagram20231058_4*l_h_i*1_5_2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5_2"/>
  <p:tag name="KSO_WM_DIAGRAM_VERSION" val="3"/>
  <p:tag name="KSO_WM_DIAGRAM_COLOR_TRICK" val="4"/>
  <p:tag name="KSO_WM_DIAGRAM_COLOR_TEXT_CAN_REMOVE" val="n"/>
  <p:tag name="KSO_WM_DIAGRAM_GROUP_CODE" val="l1-1"/>
  <p:tag name="KSO_WM_UNIT_SUBTYPE" val="d"/>
  <p:tag name="KSO_WM_DIAGRAM_MAX_ITEMCNT" val="6"/>
  <p:tag name="KSO_WM_DIAGRAM_MIN_ITEMCNT" val="2"/>
  <p:tag name="KSO_WM_DIAGRAM_VIRTUALLY_FRAME" val="{&quot;height&quot;:331.40000610351564,&quot;left&quot;:48.54998779296875,&quot;top&quot;:128.95,&quot;width&quot;:877.9500122070312}"/>
  <p:tag name="KSO_WM_DIAGRAM_COLOR_MATCH_VALUE" val="{&quot;shape&quot;:{&quot;fill&quot;:{&quot;gradient&quot;:[{&quot;brightness&quot;:0.6000000238418579,&quot;colorType&quot;:1,&quot;foreColorIndex&quot;:9,&quot;pos&quot;:0,&quot;transparency&quot;:0},{&quot;brightness&quot;:0,&quot;colorType&quot;:1,&quot;foreColorIndex&quot;:9,&quot;pos&quot;:0.8999999761581421,&quot;transparency&quot;:0}],&quot;type&quot;:3},&quot;glow&quot;:{&quot;colorType&quot;:0},&quot;line&quot;:{&quot;type&quot;:0},&quot;shadow&quot;:{&quot;brightness&quot;:-0.25,&quot;colorType&quot;:1,&quot;foreColorIndex&quot;:9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USESOURCEFORMAT_APPLY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058_4*a*1"/>
  <p:tag name="KSO_WM_TEMPLATE_CATEGORY" val="diagram"/>
  <p:tag name="KSO_WM_TEMPLATE_INDEX" val="20231058"/>
  <p:tag name="KSO_WM_UNIT_LAYERLEVEL" val="1"/>
  <p:tag name="KSO_WM_TAG_VERSION" val="3.0"/>
  <p:tag name="KSO_WM_BEAUTIFY_FLAG" val="#wm#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64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2"/>
  <p:tag name="KSO_WM_UNIT_TEXT_FILL_TYPE" val="1"/>
  <p:tag name="KSO_WM_DIAGRAM_VIRTUALLY_FRAME" val="{&quot;height&quot;:318,&quot;left&quot;:64.55,&quot;top&quot;:159,&quot;width&quot;:830.8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1_BRIGHTNESS" val="0"/>
  <p:tag name="KSO_WM_UNIT_TEXT_FILL_FORE_SCHEMECOLOR_INDEX_1" val="14"/>
  <p:tag name="KSO_WM_UNIT_TEXT_FILL_FORE_SCHEMECOLOR_INDEX_1_POS" val="0.45"/>
  <p:tag name="KSO_WM_UNIT_TEXT_FILL_FORE_SCHEMECOLOR_INDEX_1_TRANS" val="0"/>
  <p:tag name="KSO_WM_DIAGRAM_VIRTUALLY_FRAME" val="{&quot;height&quot;:318,&quot;left&quot;:64.55,&quot;top&quot;:159,&quot;width&quot;:830.8}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20587;#407187;#149498;#90757;#407164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78.3960629921259,&quot;left&quot;:64.40590551181103,&quot;top&quot;:159,&quot;width&quot;:831.2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78.3960629921259,&quot;left&quot;:64.40590551181103,&quot;top&quot;:159,&quot;width&quot;:831.2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1_BRIGHTNESS" val="0"/>
  <p:tag name="KSO_WM_UNIT_TEXT_FILL_FORE_SCHEMECOLOR_INDEX_1" val="14"/>
  <p:tag name="KSO_WM_UNIT_TEXT_FILL_FORE_SCHEMECOLOR_INDEX_1_POS" val="0.45"/>
  <p:tag name="KSO_WM_UNIT_TEXT_FILL_FORE_SCHEMECOLOR_INDEX_1_TRANS" val="0"/>
  <p:tag name="KSO_WM_DIAGRAM_VIRTUALLY_FRAME" val="{&quot;height&quot;:378.3960629921259,&quot;left&quot;:64.40590551181103,&quot;top&quot;:159,&quot;width&quot;:831.2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1_BRIGHTNESS" val="0"/>
  <p:tag name="KSO_WM_UNIT_TEXT_FILL_FORE_SCHEMECOLOR_INDEX_1" val="14"/>
  <p:tag name="KSO_WM_UNIT_TEXT_FILL_FORE_SCHEMECOLOR_INDEX_1_POS" val="0.44"/>
  <p:tag name="KSO_WM_UNIT_TEXT_FILL_FORE_SCHEMECOLOR_INDEX_1_TRANS" val="0"/>
  <p:tag name="KSO_WM_DIAGRAM_VIRTUALLY_FRAME" val="{&quot;height&quot;:378.3960629921259,&quot;left&quot;:64.40590551181103,&quot;top&quot;:159,&quot;width&quot;:831.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20587;#407187;#149498;#90757;#407164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2"/>
  <p:tag name="KSO_WM_UNIT_TEXT_FILL_TYPE" val="1"/>
  <p:tag name="KSO_WM_DIAGRAM_VIRTUALLY_FRAME" val="{&quot;height&quot;:378.3960629921259,&quot;left&quot;:64.40590551181103,&quot;top&quot;:159,&quot;width&quot;:831.2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2"/>
  <p:tag name="KSO_WM_UNIT_TEXT_FILL_TYPE" val="1"/>
  <p:tag name="KSO_WM_DIAGRAM_VIRTUALLY_FRAME" val="{&quot;height&quot;:378.3960629921259,&quot;left&quot;:64.40590551181103,&quot;top&quot;:159,&quot;width&quot;:831.2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78.3960629921259,&quot;left&quot;:64.40590551181103,&quot;top&quot;:159,&quot;width&quot;:831.2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78.3960629921259,&quot;left&quot;:64.40590551181103,&quot;top&quot;:159,&quot;width&quot;:831.2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78.3960629921259,&quot;left&quot;:64.40590551181103,&quot;top&quot;:159,&quot;width&quot;:831.2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1_BRIGHTNESS" val="0"/>
  <p:tag name="KSO_WM_UNIT_TEXT_FILL_FORE_SCHEMECOLOR_INDEX_1" val="14"/>
  <p:tag name="KSO_WM_UNIT_TEXT_FILL_FORE_SCHEMECOLOR_INDEX_1_POS" val="0.45"/>
  <p:tag name="KSO_WM_UNIT_TEXT_FILL_FORE_SCHEMECOLOR_INDEX_1_TRANS" val="0"/>
  <p:tag name="KSO_WM_DIAGRAM_VIRTUALLY_FRAME" val="{&quot;height&quot;:378.3960629921259,&quot;left&quot;:64.40590551181103,&quot;top&quot;:159,&quot;width&quot;:831.2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1_BRIGHTNESS" val="0"/>
  <p:tag name="KSO_WM_UNIT_TEXT_FILL_FORE_SCHEMECOLOR_INDEX_1" val="14"/>
  <p:tag name="KSO_WM_UNIT_TEXT_FILL_FORE_SCHEMECOLOR_INDEX_1_POS" val="0.44"/>
  <p:tag name="KSO_WM_UNIT_TEXT_FILL_FORE_SCHEMECOLOR_INDEX_1_TRANS" val="0"/>
  <p:tag name="KSO_WM_DIAGRAM_VIRTUALLY_FRAME" val="{&quot;height&quot;:378.3960629921259,&quot;left&quot;:64.40590551181103,&quot;top&quot;:159,&quot;width&quot;:831.2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2"/>
  <p:tag name="KSO_WM_UNIT_TEXT_FILL_TYPE" val="1"/>
  <p:tag name="KSO_WM_DIAGRAM_VIRTUALLY_FRAME" val="{&quot;height&quot;:378.3960629921259,&quot;left&quot;:64.40590551181103,&quot;top&quot;:159,&quot;width&quot;:831.2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2"/>
  <p:tag name="KSO_WM_UNIT_TEXT_FILL_TYPE" val="1"/>
  <p:tag name="KSO_WM_DIAGRAM_VIRTUALLY_FRAME" val="{&quot;height&quot;:378.3960629921259,&quot;left&quot;:64.40590551181103,&quot;top&quot;:159,&quot;width&quot;:831.2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78.3960629921259,&quot;left&quot;:64.40590551181103,&quot;top&quot;:159,&quot;width&quot;:831.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8.3960629921259,&quot;left&quot;:64.40590551181103,&quot;top&quot;:159,&quot;width&quot;:831.2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78.3960629921259,&quot;left&quot;:64.40590551181103,&quot;top&quot;:159,&quot;width&quot;:831.2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78.3960629921259,&quot;left&quot;:64.40590551181103,&quot;top&quot;:159,&quot;width&quot;:831.2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64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2"/>
  <p:tag name="KSO_WM_UNIT_TEXT_FILL_TYPE" val="1"/>
  <p:tag name="KSO_WM_DIAGRAM_VIRTUALLY_FRAME" val="{&quot;height&quot;:318,&quot;left&quot;:64.55,&quot;top&quot;:159,&quot;width&quot;:830.8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1_BRIGHTNESS" val="0"/>
  <p:tag name="KSO_WM_UNIT_TEXT_FILL_FORE_SCHEMECOLOR_INDEX_1" val="14"/>
  <p:tag name="KSO_WM_UNIT_TEXT_FILL_FORE_SCHEMECOLOR_INDEX_1_POS" val="0.45"/>
  <p:tag name="KSO_WM_UNIT_TEXT_FILL_FORE_SCHEMECOLOR_INDEX_1_TRANS" val="0"/>
  <p:tag name="KSO_WM_DIAGRAM_VIRTUALLY_FRAME" val="{&quot;height&quot;:318,&quot;left&quot;:64.55,&quot;top&quot;:159,&quot;width&quot;:830.8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374_1"/>
  <p:tag name="KSO_WM_TEMPLATE_SUBCATEGORY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374"/>
  <p:tag name="KSO_WM_SLIDE_LAYOUT" val="a_f"/>
  <p:tag name="KSO_WM_SLIDE_LAYOUT_CNT" val="1_1"/>
  <p:tag name="KSO_WM_SLIDE_TYPE" val="text"/>
  <p:tag name="KSO_WM_SLIDE_SUBTYPE" val="pureTxt"/>
  <p:tag name="KSO_WM_SLIDE_SIZE" val="886*445"/>
  <p:tag name="KSO_WM_SLIDE_POSITION" val="37*28"/>
  <p:tag name="KSO_WM_TEMPLATE_MASTER_TYPE" val="0"/>
  <p:tag name="KSO_WM_TEMPLATE_COLOR_TYP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374_1*a*1"/>
  <p:tag name="KSO_WM_TEMPLATE_CATEGORY" val="custom"/>
  <p:tag name="KSO_WM_TEMPLATE_INDEX" val="20233374"/>
  <p:tag name="KSO_WM_UNIT_LAYERLEVEL" val="1"/>
  <p:tag name="KSO_WM_TAG_VERSION" val="3.0"/>
  <p:tag name="KSO_WM_BEAUTIFY_FLAG" val="#wm#"/>
  <p:tag name="KSO_WM_UNIT_PRESET_TEXT" val="单击此处添加标题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3374_1*i*1"/>
  <p:tag name="KSO_WM_TEMPLATE_CATEGORY" val="custom"/>
  <p:tag name="KSO_WM_TEMPLATE_INDEX" val="20233374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3374_1*i*2"/>
  <p:tag name="KSO_WM_TEMPLATE_CATEGORY" val="custom"/>
  <p:tag name="KSO_WM_TEMPLATE_INDEX" val="20233374"/>
  <p:tag name="KSO_WM_UNIT_LAYERLEVEL" val="1"/>
  <p:tag name="KSO_WM_TAG_VERSION" val="3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3374_1*i*3"/>
  <p:tag name="KSO_WM_TEMPLATE_CATEGORY" val="custom"/>
  <p:tag name="KSO_WM_TEMPLATE_INDEX" val="20233374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1_BRIGHTNESS" val="0"/>
  <p:tag name="KSO_WM_UNIT_TEXT_FILL_FORE_SCHEMECOLOR_INDEX_1" val="14"/>
  <p:tag name="KSO_WM_UNIT_TEXT_FILL_FORE_SCHEMECOLOR_INDEX_1_POS" val="0.45"/>
  <p:tag name="KSO_WM_UNIT_TEXT_FILL_FORE_SCHEMECOLOR_INDEX_1_TRANS" val="0"/>
  <p:tag name="KSO_WM_DIAGRAM_VIRTUALLY_FRAME" val="{&quot;height&quot;:378.3960629921259,&quot;left&quot;:64.40590551181103,&quot;top&quot;:159,&quot;width&quot;:831.2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33374_1*i*4"/>
  <p:tag name="KSO_WM_TEMPLATE_CATEGORY" val="custom"/>
  <p:tag name="KSO_WM_TEMPLATE_INDEX" val="20233374"/>
  <p:tag name="KSO_WM_UNIT_LAYERLEVEL" val="1"/>
  <p:tag name="KSO_WM_TAG_VERSION" val="3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374_1*f*1"/>
  <p:tag name="KSO_WM_TEMPLATE_CATEGORY" val="custom"/>
  <p:tag name="KSO_WM_TEMPLATE_INDEX" val="20233374"/>
  <p:tag name="KSO_WM_UNIT_LAYERLEVEL" val="1"/>
  <p:tag name="KSO_WM_TAG_VERSION" val="3.0"/>
  <p:tag name="KSO_WM_UNIT_TEXT_FILL_FORE_SCHEMECOLOR_INDEX_BRIGHTNESS" val="0.35"/>
  <p:tag name="KSO_WM_DIAGRAM_VERSION" val="3"/>
  <p:tag name="KSO_WM_DIAGRAM_COLOR_TRICK" val="1"/>
  <p:tag name="KSO_WM_DIAGRAM_COLOR_TEXT_CAN_REMOVE" val="n"/>
  <p:tag name="KSO_WM_UNIT_LINE_FORE_SCHEMECOLOR_INDEX" val="-2"/>
  <p:tag name="KSO_WM_UNIT_TEXT_FILL_FORE_SCHEMECOLOR_INDEX" val="1"/>
  <p:tag name="KSO_WM_UNIT_TEXT_FILL_TYPE" val="1"/>
  <p:tag name="KSO_WM_DIAGRAM_MAX_ITEMCNT" val="1"/>
  <p:tag name="KSO_WM_DIAGRAM_MIN_ITEMCNT" val="1"/>
  <p:tag name="KSO_WM_DIAGRAM_VIRTUALLY_FRAME" val="{&quot;height&quot;:243.58094787597662,&quot;left&quot;:580.4,&quot;top&quot;:159.89999850295658,&quot;width&quot;:331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&#10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0939_3"/>
  <p:tag name="KSO_WM_TEMPLATE_SUBCATEGORY" val="29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custom"/>
  <p:tag name="KSO_WM_TEMPLATE_INDEX" val="20233374"/>
  <p:tag name="KSO_WM_SLIDE_TYPE" val="text"/>
  <p:tag name="KSO_WM_SLIDE_SUBTYPE" val="diag"/>
  <p:tag name="KSO_WM_SLIDE_SIZE" val="728.3*314.85"/>
  <p:tag name="KSO_WM_SLIDE_POSITION" val="115.25*178.35"/>
  <p:tag name="KSO_WM_SLIDE_LAYOUT" val="a_m"/>
  <p:tag name="KSO_WM_SLIDE_LAYOUT_CNT" val="1_1"/>
  <p:tag name="KSO_WM_SPECIAL_SOURCE" val="bdnull"/>
  <p:tag name="KSO_WM_DIAGRAM_GROUP_CODE" val="m1-1"/>
  <p:tag name="KSO_WM_SLIDE_DIAGTYPE" val="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3*a*1"/>
  <p:tag name="KSO_WM_TEMPLATE_CATEGORY" val="diagram"/>
  <p:tag name="KSO_WM_TEMPLATE_INDEX" val="202309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64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2"/>
  <p:tag name="KSO_WM_UNIT_TEXT_FILL_TYPE" val="1"/>
  <p:tag name="KSO_WM_DIAGRAM_VIRTUALLY_FRAME" val="{&quot;height&quot;:318,&quot;left&quot;:64.55,&quot;top&quot;:159,&quot;width&quot;:830.8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1_BRIGHTNESS" val="0"/>
  <p:tag name="KSO_WM_UNIT_TEXT_FILL_FORE_SCHEMECOLOR_INDEX_1" val="14"/>
  <p:tag name="KSO_WM_UNIT_TEXT_FILL_FORE_SCHEMECOLOR_INDEX_1_POS" val="0.45"/>
  <p:tag name="KSO_WM_UNIT_TEXT_FILL_FORE_SCHEMECOLOR_INDEX_1_TRANS" val="0"/>
  <p:tag name="KSO_WM_DIAGRAM_VIRTUALLY_FRAME" val="{&quot;height&quot;:318,&quot;left&quot;:64.55,&quot;top&quot;:159,&quot;width&quot;:830.8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30047227819534,&quot;left&quot;:24.8,&quot;top&quot;:100.2,&quot;width&quot;:881.9781102362206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30047227819534,&quot;left&quot;:24.8,&quot;top&quot;:100.2,&quot;width&quot;:881.9781102362206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30047227819534,&quot;left&quot;:24.8,&quot;top&quot;:100.2,&quot;width&quot;:881.978110236220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1_BRIGHTNESS" val="0"/>
  <p:tag name="KSO_WM_UNIT_TEXT_FILL_FORE_SCHEMECOLOR_INDEX_1" val="14"/>
  <p:tag name="KSO_WM_UNIT_TEXT_FILL_FORE_SCHEMECOLOR_INDEX_1_POS" val="0.44"/>
  <p:tag name="KSO_WM_UNIT_TEXT_FILL_FORE_SCHEMECOLOR_INDEX_1_TRANS" val="0"/>
  <p:tag name="KSO_WM_DIAGRAM_VIRTUALLY_FRAME" val="{&quot;height&quot;:378.3960629921259,&quot;left&quot;:64.40590551181103,&quot;top&quot;:159,&quot;width&quot;:831.2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30047227819534,&quot;left&quot;:24.8,&quot;top&quot;:100.2,&quot;width&quot;:881.9781102362206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30047227819534,&quot;left&quot;:24.8,&quot;top&quot;:100.2,&quot;width&quot;:881.9781102362206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30047227819534,&quot;left&quot;:24.8,&quot;top&quot;:100.2,&quot;width&quot;:881.9781102362206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30047227819534,&quot;left&quot;:24.8,&quot;top&quot;:100.2,&quot;width&quot;:881.9781102362206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30047227819534,&quot;left&quot;:24.8,&quot;top&quot;:100.2,&quot;width&quot;:881.9781102362206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30047227819534,&quot;left&quot;:24.8,&quot;top&quot;:100.2,&quot;width&quot;:881.9781102362206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30047227819534,&quot;left&quot;:24.8,&quot;top&quot;:100.2,&quot;width&quot;:881.9781102362206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30047227819534,&quot;left&quot;:24.8,&quot;top&quot;:100.2,&quot;width&quot;:881.9781102362206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30047227819534,&quot;left&quot;:24.8,&quot;top&quot;:100.2,&quot;width&quot;:881.9781102362206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1068"/>
  <p:tag name="KSO_WM_SPECIAL_SOURCE" val="bdnull"/>
  <p:tag name="KSO_WM_SLIDE_ID" val="diagram20231068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SLIDE_LAYOUT" val="a_m"/>
  <p:tag name="KSO_WM_SLIDE_LAYOUT_CNT" val="1_1"/>
  <p:tag name="KSO_WM_SLIDE_TYPE" val="text"/>
  <p:tag name="KSO_WM_SLIDE_SUBTYPE" val="diag"/>
  <p:tag name="KSO_WM_SLIDE_SIZE" val="845.9*279.7"/>
  <p:tag name="KSO_WM_SLIDE_POSITION" val="66.522*170"/>
  <p:tag name="KSO_WM_DIAGRAM_GROUP_CODE" val="m1-1"/>
  <p:tag name="KSO_WM_SLIDE_DIAGTYPE" val="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2"/>
  <p:tag name="KSO_WM_UNIT_TEXT_FILL_TYPE" val="1"/>
  <p:tag name="KSO_WM_DIAGRAM_VIRTUALLY_FRAME" val="{&quot;height&quot;:378.3960629921259,&quot;left&quot;:64.40590551181103,&quot;top&quot;:159,&quot;width&quot;:831.2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8_5*a*1"/>
  <p:tag name="KSO_WM_TEMPLATE_CATEGORY" val="diagram"/>
  <p:tag name="KSO_WM_TEMPLATE_INDEX" val="20231068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DIAGRAM_GROUP_CODE" val="m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1_1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gradient&quot;:[{&quot;brightness&quot;:0.4000000059604645,&quot;colorType&quot;:1,&quot;foreColorIndex&quot;:5,&quot;pos&quot;:0.1599999964237213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SHADOW_SCHEMECOLOR_INDEX" val="5"/>
  <p:tag name="KSO_WM_UNIT_USESOURCEFORMAT_APPLY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2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2_1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gradient&quot;:[{&quot;brightness&quot;:0.4000000059604645,&quot;colorType&quot;:1,&quot;foreColorIndex&quot;:8,&quot;pos&quot;:0.1599999964237213,&quot;transparency&quot;:0},{&quot;brightness&quot;:0,&quot;colorType&quot;:1,&quot;foreColorIndex&quot;:8,&quot;pos&quot;:1,&quot;transparency&quot;:0}],&quot;type&quot;:3},&quot;glow&quot;:{&quot;colorType&quot;:0},&quot;line&quot;:{&quot;type&quot;:0},&quot;shadow&quot;:{&quot;brightness&quot;:0,&quot;colorType&quot;:1,&quot;foreColorIndex&quot;:8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SHADOW_SCHEMECOLOR_INDEX" val="8"/>
  <p:tag name="KSO_WM_UNIT_USESOURCEFORMAT_APPLY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3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3_1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gradient&quot;:[{&quot;brightness&quot;:0.4000000059604645,&quot;colorType&quot;:1,&quot;foreColorIndex&quot;:5,&quot;pos&quot;:0.1599999964237213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SHADOW_SCHEMECOLOR_INDEX" val="5"/>
  <p:tag name="KSO_WM_UNIT_USESOURCEFORMAT_APPLY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4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4_1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gradient&quot;:[{&quot;brightness&quot;:0.4000000059604645,&quot;colorType&quot;:1,&quot;foreColorIndex&quot;:8,&quot;pos&quot;:0.1599999964237213,&quot;transparency&quot;:0},{&quot;brightness&quot;:0,&quot;colorType&quot;:1,&quot;foreColorIndex&quot;:8,&quot;pos&quot;:1,&quot;transparency&quot;:0}],&quot;type&quot;:3},&quot;glow&quot;:{&quot;colorType&quot;:0},&quot;line&quot;:{&quot;type&quot;:0},&quot;shadow&quot;:{&quot;brightness&quot;:0,&quot;colorType&quot;:1,&quot;foreColorIndex&quot;:8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SHADOW_SCHEMECOLOR_INDEX" val="8"/>
  <p:tag name="KSO_WM_UNIT_USESOURCEFORMAT_APPLY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5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5_1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gradient&quot;:[{&quot;brightness&quot;:0.4000000059604645,&quot;colorType&quot;:1,&quot;foreColorIndex&quot;:5,&quot;pos&quot;:0.1599999964237213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SHADOW_SCHEMECOLOR_INDEX" val="5"/>
  <p:tag name="KSO_WM_UNIT_USESOURCEFORMAT_APPLY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8_5*m_h_a*1_1_1"/>
  <p:tag name="KSO_WM_TEMPLATE_CATEGORY" val="diagram"/>
  <p:tag name="KSO_WM_TEMPLATE_INDEX" val="20231068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  <p:tag name="KSO_WM_UNIT_TEXT_TYPE" val="1"/>
  <p:tag name="KSO_WM_UNIT_USESOURCEFORMAT_APPLY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1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3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5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2"/>
  <p:tag name="KSO_WM_UNIT_TEXT_FILL_TYPE" val="1"/>
  <p:tag name="KSO_WM_DIAGRAM_VIRTUALLY_FRAME" val="{&quot;height&quot;:378.3960629921259,&quot;left&quot;:64.40590551181103,&quot;top&quot;:159,&quot;width&quot;:831.2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8_5*m_h_a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37.4,&quot;left&quot;:66.52204388956389,&quot;top&quot;:112.3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  <p:tag name="KSO_WM_UNIT_TEXT_TYPE" val="1"/>
  <p:tag name="KSO_WM_UNIT_USESOURCEFORMAT_APPLY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8_5*m_h_i*1_3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337.4,&quot;left&quot;:66.52204388956389,&quot;top&quot;:112.3,&quot;width&quot;:845.90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8_5*m_h_a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37.4,&quot;left&quot;:66.52204388956389,&quot;top&quot;:112.3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  <p:tag name="KSO_WM_UNIT_TEXT_TYPE" val="1"/>
  <p:tag name="KSO_WM_UNIT_USESOURCEFORMAT_APPLY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8_5*m_h_i*1_3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337.4,&quot;left&quot;:66.52204388956389,&quot;top&quot;:112.3,&quot;width&quot;:845.90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8_5*m_h_a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37.4,&quot;left&quot;:66.52204388956389,&quot;top&quot;:112.3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  <p:tag name="KSO_WM_UNIT_TEXT_TYPE" val="1"/>
  <p:tag name="KSO_WM_UNIT_USESOURCEFORMAT_APPLY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8_5*m_h_a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37.4,&quot;left&quot;:66.52204388956389,&quot;top&quot;:112.3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  <p:tag name="KSO_WM_UNIT_TEXT_TYPE" val="1"/>
  <p:tag name="KSO_WM_UNIT_USESOURCEFORMAT_APPLY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1_1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gradient&quot;:[{&quot;brightness&quot;:0.4000000059604645,&quot;colorType&quot;:1,&quot;foreColorIndex&quot;:5,&quot;pos&quot;:0.1599999964237213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SHADOW_SCHEMECOLOR_INDEX" val="5"/>
  <p:tag name="KSO_WM_UNIT_USESOURCEFORMAT_APPLY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2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2_1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gradient&quot;:[{&quot;brightness&quot;:0.4000000059604645,&quot;colorType&quot;:1,&quot;foreColorIndex&quot;:8,&quot;pos&quot;:0.1599999964237213,&quot;transparency&quot;:0},{&quot;brightness&quot;:0,&quot;colorType&quot;:1,&quot;foreColorIndex&quot;:8,&quot;pos&quot;:1,&quot;transparency&quot;:0}],&quot;type&quot;:3},&quot;glow&quot;:{&quot;colorType&quot;:0},&quot;line&quot;:{&quot;type&quot;:0},&quot;shadow&quot;:{&quot;brightness&quot;:0,&quot;colorType&quot;:1,&quot;foreColorIndex&quot;:8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SHADOW_SCHEMECOLOR_INDEX" val="8"/>
  <p:tag name="KSO_WM_UNIT_USESOURCEFORMAT_APPLY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3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3_1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gradient&quot;:[{&quot;brightness&quot;:0.4000000059604645,&quot;colorType&quot;:1,&quot;foreColorIndex&quot;:5,&quot;pos&quot;:0.1599999964237213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SHADOW_SCHEMECOLOR_INDEX" val="5"/>
  <p:tag name="KSO_WM_UNIT_USESOURCEFORMAT_APPLY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4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4_1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gradient&quot;:[{&quot;brightness&quot;:0.4000000059604645,&quot;colorType&quot;:1,&quot;foreColorIndex&quot;:8,&quot;pos&quot;:0.1599999964237213,&quot;transparency&quot;:0},{&quot;brightness&quot;:0,&quot;colorType&quot;:1,&quot;foreColorIndex&quot;:8,&quot;pos&quot;:1,&quot;transparency&quot;:0}],&quot;type&quot;:3},&quot;glow&quot;:{&quot;colorType&quot;:0},&quot;line&quot;:{&quot;type&quot;:0},&quot;shadow&quot;:{&quot;brightness&quot;:0,&quot;colorType&quot;:1,&quot;foreColorIndex&quot;:8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SHADOW_SCHEMECOLOR_INDEX" val="8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78.3960629921259,&quot;left&quot;:64.40590551181103,&quot;top&quot;:159,&quot;width&quot;:831.2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5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5_1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gradient&quot;:[{&quot;brightness&quot;:0.4000000059604645,&quot;colorType&quot;:1,&quot;foreColorIndex&quot;:5,&quot;pos&quot;:0.1599999964237213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SHADOW_SCHEMECOLOR_INDEX" val="5"/>
  <p:tag name="KSO_WM_UNIT_USESOURCEFORMAT_APPLY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8_5*m_h_a*1_1_1"/>
  <p:tag name="KSO_WM_TEMPLATE_CATEGORY" val="diagram"/>
  <p:tag name="KSO_WM_TEMPLATE_INDEX" val="20231068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  <p:tag name="KSO_WM_UNIT_TEXT_TYPE" val="1"/>
  <p:tag name="KSO_WM_UNIT_USESOURCEFORMAT_APPLY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1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3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8_5*m_h_i*1_5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359.2,&quot;left&quot;:66.52204388956389,&quot;top&quot;:112.3,&quot;width&quot;:845.90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8_5*m_h_a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37.4,&quot;left&quot;:66.52204388956389,&quot;top&quot;:112.3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  <p:tag name="KSO_WM_UNIT_TEXT_TYPE" val="1"/>
  <p:tag name="KSO_WM_UNIT_USESOURCEFORMAT_APPLY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8_5*m_h_i*1_3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337.4,&quot;left&quot;:66.52204388956389,&quot;top&quot;:112.3,&quot;width&quot;:845.90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8_5*m_h_a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37.4,&quot;left&quot;:66.52204388956389,&quot;top&quot;:112.3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  <p:tag name="KSO_WM_UNIT_TEXT_TYPE" val="1"/>
  <p:tag name="KSO_WM_UNIT_USESOURCEFORMAT_APPLY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8_5*m_h_i*1_3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337.4,&quot;left&quot;:66.52204388956389,&quot;top&quot;:112.3,&quot;width&quot;:845.90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8_5*m_h_a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37.4,&quot;left&quot;:66.52204388956389,&quot;top&quot;:112.3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  <p:tag name="KSO_WM_UNIT_TEXT_TYPE" val="1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78.3960629921259,&quot;left&quot;:64.40590551181103,&quot;top&quot;:159,&quot;width&quot;:831.2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8_5*m_h_a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37.4,&quot;left&quot;:66.52204388956389,&quot;top&quot;:112.3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  <p:tag name="KSO_WM_UNIT_TEXT_TYPE" val="1"/>
  <p:tag name="KSO_WM_UNIT_USESOURCEFORMAT_APPLY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320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1068"/>
  <p:tag name="KSO_WM_SLIDE_LAYOUT" val="a_l"/>
  <p:tag name="KSO_WM_SLIDE_LAYOUT_CNT" val="1_1"/>
  <p:tag name="KSO_WM_SLIDE_TYPE" val="text"/>
  <p:tag name="KSO_WM_SLIDE_SUBTYPE" val="diag"/>
  <p:tag name="KSO_WM_SLIDE_SIZE" val="855.053*326.56"/>
  <p:tag name="KSO_WM_SLIDE_POSITION" val="52.4735*140.90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8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320_5*a*1"/>
  <p:tag name="KSO_WM_TEMPLATE_CATEGORY" val="diagram"/>
  <p:tag name="KSO_WM_TEMPLATE_INDEX" val="20231320"/>
  <p:tag name="KSO_WM_UNIT_LAYERLEVEL" val="1"/>
  <p:tag name="KSO_WM_TAG_VERSION" val="3.0"/>
  <p:tag name="KSO_WM_BEAUTIFY_FLAG" val="#wm#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1_1"/>
  <p:tag name="KSO_WM_UNIT_ID" val="diagram20231320_5*l_h_f*1_1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7999877929688,&quot;left&quot;:52.473541259765625,&quot;top&quot;:116.78236830824002,&quot;width&quot;:855.0529174804688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"/>
  <p:tag name="KSO_WM_UNIT_FILL_TYPE" val="1"/>
  <p:tag name="KSO_WM_UNIT_FILL_FORE_SCHEMECOLOR_INDEX" val="5"/>
  <p:tag name="KSO_WM_UNIT_FILL_FORE_SCHEMECOLOR_INDEX_BRIGHTNESS" val="0.8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5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7999877929688,&quot;left&quot;:52.473541259765625,&quot;top&quot;:116.78236830824002,&quot;width&quot;:855.0529174804688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2_1"/>
  <p:tag name="KSO_WM_UNIT_ID" val="diagram20231320_5*l_h_f*1_2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7999877929688,&quot;left&quot;:52.473541259765625,&quot;top&quot;:116.78236830824002,&quot;width&quot;:855.0529174804688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"/>
  <p:tag name="KSO_WM_UNIT_FILL_TYPE" val="1"/>
  <p:tag name="KSO_WM_UNIT_FILL_FORE_SCHEMECOLOR_INDEX" val="6"/>
  <p:tag name="KSO_WM_UNIT_FILL_FORE_SCHEMECOLOR_INDEX_BRIGHTNESS" val="0.8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5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7999877929688,&quot;left&quot;:52.473541259765625,&quot;top&quot;:116.78236830824002,&quot;width&quot;:855.0529174804688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6"/>
  <p:tag name="KSO_WM_UNI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3_1"/>
  <p:tag name="KSO_WM_UNIT_ID" val="diagram20231320_5*l_h_f*1_3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7999877929688,&quot;left&quot;:52.473541259765625,&quot;top&quot;:116.78236830824002,&quot;width&quot;:855.0529174804688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"/>
  <p:tag name="KSO_WM_UNIT_FILL_TYPE" val="1"/>
  <p:tag name="KSO_WM_UNIT_FILL_FORE_SCHEMECOLOR_INDEX" val="7"/>
  <p:tag name="KSO_WM_UNIT_FILL_FORE_SCHEMECOLOR_INDEX_BRIGHTNESS" val="0.8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5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7999877929688,&quot;left&quot;:52.473541259765625,&quot;top&quot;:116.78236830824002,&quot;width&quot;:855.0529174804688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7"/>
  <p:tag name="KSO_WM_UNI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4_1"/>
  <p:tag name="KSO_WM_UNIT_ID" val="diagram20231320_5*l_h_f*1_4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7999877929688,&quot;left&quot;:52.473541259765625,&quot;top&quot;:116.78236830824002,&quot;width&quot;:855.0529174804688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"/>
  <p:tag name="KSO_WM_UNIT_FILL_TYPE" val="1"/>
  <p:tag name="KSO_WM_UNIT_FILL_FORE_SCHEMECOLOR_INDEX" val="8"/>
  <p:tag name="KSO_WM_UNIT_FILL_FORE_SCHEMECOLOR_INDEX_BRIGHTNESS" val="0.8"/>
  <p:tag name="KSO_WM_UNIT_TEXT_FILL_FORE_SCHEMECOLOR_INDEX" val="1"/>
  <p:tag name="KSO_WM_UNIT_TEXT_FILL_TYPE" val="1"/>
  <p:tag name="KSO_WM_UNIT_TEXT_TYPE" val="1"/>
  <p:tag name="KSO_WM_UNIT_USESOURCEFORMAT_APPLY" val="0"/>
</p:tagLst>
</file>

<file path=ppt/theme/theme1.xml><?xml version="1.0" encoding="utf-8"?>
<a:theme xmlns:a="http://schemas.openxmlformats.org/drawingml/2006/main" name="第一PPT，www.1ppt.com">
  <a:themeElements>
    <a:clrScheme name="5b95621a813b49f39135599c72421d71">
      <a:dk1>
        <a:srgbClr val="0162C0"/>
      </a:dk1>
      <a:lt1>
        <a:srgbClr val="FFFFFF"/>
      </a:lt1>
      <a:dk2>
        <a:srgbClr val="4F4F4F"/>
      </a:dk2>
      <a:lt2>
        <a:srgbClr val="FFFFFF"/>
      </a:lt2>
      <a:accent1>
        <a:srgbClr val="0162C0"/>
      </a:accent1>
      <a:accent2>
        <a:srgbClr val="0178D6"/>
      </a:accent2>
      <a:accent3>
        <a:srgbClr val="3789F7"/>
      </a:accent3>
      <a:accent4>
        <a:srgbClr val="48A1FF"/>
      </a:accent4>
      <a:accent5>
        <a:srgbClr val="0162C0"/>
      </a:accent5>
      <a:accent6>
        <a:srgbClr val="0178D6"/>
      </a:accent6>
      <a:hlink>
        <a:srgbClr val="FFFFFF"/>
      </a:hlink>
      <a:folHlink>
        <a:srgbClr val="FFFFFF"/>
      </a:folHlink>
    </a:clrScheme>
    <a:fontScheme name="oa5skz5k">
      <a:majorFont>
        <a:latin typeface="思源黑体 CN Normal"/>
        <a:ea typeface="思源黑体 CN Medium"/>
        <a:cs typeface=""/>
      </a:majorFont>
      <a:minorFont>
        <a:latin typeface="思源黑体 CN Normal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787</Words>
  <Application>Microsoft Office PowerPoint</Application>
  <PresentationFormat>宽屏</PresentationFormat>
  <Paragraphs>117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思源宋体 CN Heavy</vt:lpstr>
      <vt:lpstr>微软雅黑</vt:lpstr>
      <vt:lpstr>Arial</vt:lpstr>
      <vt:lpstr>Arial Black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ORB-SLAM3概述和主要任务</vt:lpstr>
      <vt:lpstr>ORB-SLAM3系统框架图</vt:lpstr>
      <vt:lpstr>PowerPoint 演示文稿</vt:lpstr>
      <vt:lpstr>PowerPoint 演示文稿</vt:lpstr>
      <vt:lpstr>MLPnPsolver::computePose函数流程解析</vt:lpstr>
      <vt:lpstr>PowerPoint 演示文稿</vt:lpstr>
      <vt:lpstr>IMU（惯性测量单元）辅助位姿计算</vt:lpstr>
      <vt:lpstr>PowerPoint 演示文稿</vt:lpstr>
      <vt:lpstr>回环检测的作用</vt:lpstr>
      <vt:lpstr>Loop Closing步骤</vt:lpstr>
      <vt:lpstr>PowerPoint 演示文稿</vt:lpstr>
      <vt:lpstr>PowerPoint 演示文稿</vt:lpstr>
      <vt:lpstr>PowerPoint 演示文稿</vt:lpstr>
    </vt:vector>
  </TitlesOfParts>
  <Manager>第一PPT</Manager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第一PPT，www.1ppt.com</dc:creator>
  <cp:keywords>www.1ppt.com</cp:keywords>
  <dc:description>第一PPT</dc:description>
  <cp:lastModifiedBy>奉坤 吕</cp:lastModifiedBy>
  <cp:revision>96</cp:revision>
  <dcterms:created xsi:type="dcterms:W3CDTF">2024-05-15T12:54:00Z</dcterms:created>
  <dcterms:modified xsi:type="dcterms:W3CDTF">2024-10-08T01:19:40Z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3B668D91720B4CC9ACD4E55C0F65D545_12</vt:lpwstr>
  </property>
  <property fmtid="{D5CDD505-2E9C-101B-9397-08002B2CF9AE}" pid="3" name="KSOProductBuildVer">
    <vt:lpwstr>2052-12.1.0.18276</vt:lpwstr>
  </property>
</Properties>
</file>