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3E_5E826D0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45F7F2-B64A-003D-DAA8-D9B27A58BED2}" name="Suzette Flantua" initials="SF" userId="S::suzette.flantua@uib.no::9a9a48e1-b755-4204-9456-a27a3c8128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3E_5E826D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346461-1A9D-4F95-9ADB-977551A8C697}" authorId="{3B45F7F2-B64A-003D-DAA8-D9B27A58BED2}" status="resolved" created="2023-09-30T07:36:33.7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85605899" sldId="318"/>
      <ac:picMk id="189" creationId="{F66E7F32-4F91-431A-E69E-DB7A8A8B5CEF}"/>
    </ac:deMkLst>
    <p188:txBody>
      <a:bodyPr/>
      <a:lstStyle/>
      <a:p>
        <a:r>
          <a:rPr lang="en-GB"/>
          <a:t>Do we want to display this one here?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4733-4C1B-4849-8E9A-09A6CEB9F11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29F67-0E5E-43DB-877C-B63F6B571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58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additional zoomed in conceptual figures here *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*1: </a:t>
            </a:r>
            <a:r>
              <a:rPr lang="en-GB" b="0" i="0">
                <a:solidFill>
                  <a:srgbClr val="333333"/>
                </a:solidFill>
                <a:effectLst/>
                <a:latin typeface="Helvetica Neue"/>
              </a:rPr>
              <a:t>Detection of past human presence</a:t>
            </a:r>
          </a:p>
          <a:p>
            <a:r>
              <a:rPr lang="en-US"/>
              <a:t>*2: FOSSILPOL workflow, filtering, harmonization </a:t>
            </a:r>
            <a:r>
              <a:rPr lang="en-US" err="1"/>
              <a:t>etc</a:t>
            </a:r>
            <a:endParaRPr lang="en-US"/>
          </a:p>
          <a:p>
            <a:r>
              <a:rPr lang="en-GB"/>
              <a:t>*3: PAPS, change point detection and density estimates</a:t>
            </a:r>
          </a:p>
          <a:p>
            <a:endParaRPr lang="en-GB"/>
          </a:p>
          <a:p>
            <a:r>
              <a:rPr lang="en-GB"/>
              <a:t>All conceptual figures in the same style</a:t>
            </a:r>
          </a:p>
          <a:p>
            <a:endParaRPr lang="en-GB"/>
          </a:p>
          <a:p>
            <a:r>
              <a:rPr lang="en-GB"/>
              <a:t>Idea: Use this exact same outline but replace all content by only the names of the numerical analysis methods/approaches used. E.g. </a:t>
            </a:r>
            <a:r>
              <a:rPr lang="en-GB" err="1"/>
              <a:t>Rfossilpol</a:t>
            </a:r>
            <a:r>
              <a:rPr lang="en-GB"/>
              <a:t>, </a:t>
            </a:r>
            <a:r>
              <a:rPr lang="en-GB" err="1"/>
              <a:t>Recopol</a:t>
            </a:r>
            <a:r>
              <a:rPr lang="en-GB"/>
              <a:t>, </a:t>
            </a:r>
            <a:r>
              <a:rPr lang="en-GB" err="1"/>
              <a:t>Rratepol</a:t>
            </a:r>
            <a:r>
              <a:rPr lang="en-GB"/>
              <a:t>, PCA, MRT, </a:t>
            </a:r>
            <a:r>
              <a:rPr lang="en-GB" b="0" i="0">
                <a:solidFill>
                  <a:srgbClr val="333333"/>
                </a:solidFill>
                <a:effectLst/>
                <a:latin typeface="Helvetica Neue"/>
              </a:rPr>
              <a:t>HGAM, etc (good way to flash our packages also!)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4E42F-A4DE-45FD-8D72-C89402BC3D5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70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C9B8-2A9E-9DD5-E2C0-E375D08F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D517B-9DA7-85B7-B9C3-DB60A6F1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6F04-4126-6A65-E056-8078A7AD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44-485D-4A8C-9D1A-3C7844BF9B24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4CAB-A846-DECD-2F39-214DED4F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0E0A-8BB0-622D-DC97-27BA4F67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2FB-AEA6-493E-85DB-7FC73886F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91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A464-2C1B-67CD-1069-45DA5A72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CBE80-412D-1CCF-603B-4F096E28D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63246-E64D-B585-BFCD-8A1FBF2D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44-485D-4A8C-9D1A-3C7844BF9B24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D8A7-C856-0F90-42DA-8C0FDE84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9240-3AE6-6940-EBC7-992B38F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2FB-AEA6-493E-85DB-7FC73886F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39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4495D-708A-E4A2-980A-D46671FA0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A88E7-9C7C-ACCD-A8F4-633460BB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3674-1997-1839-AB6C-AC3A8264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44-485D-4A8C-9D1A-3C7844BF9B24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99C5-51CC-BFEB-12C6-A2A437E3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913C-38BB-04C3-0777-F6074BA0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2FB-AEA6-493E-85DB-7FC73886F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0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EF87-8C98-89F8-193A-4B722EC5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2FFC-BD4A-7887-5ACA-FD0F354B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32B8F-708D-36A1-6EC0-06F5A74E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44-485D-4A8C-9D1A-3C7844BF9B24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7874-3ADB-54EF-3169-9CA528FA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A9316-0132-5186-671B-413AC2FC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2FB-AEA6-493E-85DB-7FC73886F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84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5619-D8A3-5121-FAAB-C223EDDF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BA3A-2564-4884-75A3-6CF93ACE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766E7-EB63-7CB8-7DBF-C0C3EA7C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44-485D-4A8C-9D1A-3C7844BF9B24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37209-C5AB-441B-0623-4DD1D020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81CB-811B-0B26-DE13-7A90ACC1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2FB-AEA6-493E-85DB-7FC73886F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09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E226-6B39-2368-40AC-140362C5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ECDB-7AB8-B138-9A5E-89DFCC95C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94C1C-E078-B203-E33D-10466C152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2DC2E-66CA-D931-530A-4C1E6ADF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44-485D-4A8C-9D1A-3C7844BF9B24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B98AE-7B55-CA48-B321-76B458AD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D6E4C-68CC-B88C-C373-068BB05E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2FB-AEA6-493E-85DB-7FC73886F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ACD7-FAA0-6CB2-EEB9-16410EA0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9B58-D61D-1F58-4B21-25CBAC9DE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9CF79-272F-386A-AB3F-7B753AD17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04A2C-72CB-E396-6A30-066412D70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3933D-0D71-16D7-9055-018C0D381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66EF-F669-78FD-3A04-73A0ECDC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44-485D-4A8C-9D1A-3C7844BF9B24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F18BB-09AC-BCEB-31CB-EBE793C7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61383-331C-8B59-B912-33474AA6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2FB-AEA6-493E-85DB-7FC73886F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13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7339-4F19-8D8D-B291-DC058AE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F081F-0C2F-76F1-863E-7B22D9F9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44-485D-4A8C-9D1A-3C7844BF9B24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36116-D3DB-9820-2AB1-9C680795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69E5C-C4F5-0EC0-4CAC-716876BF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2FB-AEA6-493E-85DB-7FC73886F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9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4F462-FF03-60AF-FB42-9C9581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44-485D-4A8C-9D1A-3C7844BF9B24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74C6-3396-3825-3F60-0769EB40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12348-E797-5BA7-94FB-F271C5B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2FB-AEA6-493E-85DB-7FC73886F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1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FE07-D00C-1348-7BB1-7B1A35A2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FC87-B2DE-DF62-CC2E-450DA8B3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78869-544E-C62F-69E2-7D24486CE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C011C-6FD3-FEF2-5519-6F05D8F5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44-485D-4A8C-9D1A-3C7844BF9B24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BB5C6-5FD7-0AEF-89F6-FB2C903A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EAE35-F222-7FA3-B3DB-29A593DA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2FB-AEA6-493E-85DB-7FC73886F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5EB3-7C57-7430-5F59-AEDCBC4E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40CDE-B264-DF13-5474-EE588FA38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C1938-D68F-1740-03E9-29382036D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7409B-4B3E-36AB-7315-7083C3F6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44-485D-4A8C-9D1A-3C7844BF9B24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C8E73-C4AB-44AB-AE2A-498C0F6C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C8FD-C4B9-C842-6A2F-9AA46D00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2FB-AEA6-493E-85DB-7FC73886F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28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A3284-3A05-9A39-E3D2-BEDCFB5B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D3152-73CB-A174-4547-99ECA520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3BB1-BA17-DC36-BAE1-0B578137C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98244-485D-4A8C-9D1A-3C7844BF9B24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2C27-6808-0251-0715-58B98016F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486F-936E-1D3F-5FF7-B0FED3433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22FB-AEA6-493E-85DB-7FC73886F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1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microsoft.com/office/2007/relationships/hdphoto" Target="../media/hdphoto1.wdp"/><Relationship Id="rId3" Type="http://schemas.microsoft.com/office/2018/10/relationships/comments" Target="../comments/modernComment_13E_5E826D0B.xml"/><Relationship Id="rId7" Type="http://schemas.openxmlformats.org/officeDocument/2006/relationships/image" Target="../media/image4.sv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92802020-F2C8-72F6-9AE6-A5EFB20CFFCE}"/>
              </a:ext>
            </a:extLst>
          </p:cNvPr>
          <p:cNvSpPr/>
          <p:nvPr/>
        </p:nvSpPr>
        <p:spPr>
          <a:xfrm>
            <a:off x="5290178" y="3429000"/>
            <a:ext cx="6766353" cy="3409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A diagram of the sun&#10;&#10;Description automatically generated">
            <a:extLst>
              <a:ext uri="{FF2B5EF4-FFF2-40B4-BE49-F238E27FC236}">
                <a16:creationId xmlns:a16="http://schemas.microsoft.com/office/drawing/2014/main" id="{81A2621F-EE99-4D7B-6DF6-F5C0AF80F9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06" t="13824" b="9605"/>
          <a:stretch/>
        </p:blipFill>
        <p:spPr>
          <a:xfrm>
            <a:off x="10367029" y="4589633"/>
            <a:ext cx="1440611" cy="1238076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4DD67376-284B-70BB-B95D-AAC3B82BB529}"/>
              </a:ext>
            </a:extLst>
          </p:cNvPr>
          <p:cNvSpPr/>
          <p:nvPr/>
        </p:nvSpPr>
        <p:spPr>
          <a:xfrm>
            <a:off x="127000" y="5196416"/>
            <a:ext cx="3608917" cy="162983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2AE30B-A6FE-69B1-0D90-E71CBE45D531}"/>
              </a:ext>
            </a:extLst>
          </p:cNvPr>
          <p:cNvSpPr/>
          <p:nvPr/>
        </p:nvSpPr>
        <p:spPr>
          <a:xfrm>
            <a:off x="-1" y="2307165"/>
            <a:ext cx="1563111" cy="265641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1EF760-402A-0159-2AAA-F77E22EE0945}"/>
              </a:ext>
            </a:extLst>
          </p:cNvPr>
          <p:cNvSpPr/>
          <p:nvPr/>
        </p:nvSpPr>
        <p:spPr>
          <a:xfrm>
            <a:off x="5303731" y="158749"/>
            <a:ext cx="6793017" cy="30471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5EE97-7191-0C00-C960-D56232002111}"/>
              </a:ext>
            </a:extLst>
          </p:cNvPr>
          <p:cNvSpPr/>
          <p:nvPr/>
        </p:nvSpPr>
        <p:spPr>
          <a:xfrm>
            <a:off x="1371781" y="419122"/>
            <a:ext cx="1674383" cy="444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rgbClr val="333333"/>
                </a:solidFill>
                <a:latin typeface="Calibri"/>
                <a:cs typeface="Helvetica"/>
              </a:rPr>
              <a:t>Pollen biodiversity indices </a:t>
            </a:r>
            <a:endParaRPr lang="en-US" sz="1400" b="1">
              <a:latin typeface="Calibri"/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79C2FF-8617-B4D4-FFAE-85B30F8E77C5}"/>
              </a:ext>
            </a:extLst>
          </p:cNvPr>
          <p:cNvSpPr/>
          <p:nvPr/>
        </p:nvSpPr>
        <p:spPr>
          <a:xfrm>
            <a:off x="2156649" y="5913435"/>
            <a:ext cx="1440611" cy="711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Humans * Climate * Time</a:t>
            </a: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87E6AA-46B3-D748-9DD9-A4EE25A96631}"/>
              </a:ext>
            </a:extLst>
          </p:cNvPr>
          <p:cNvSpPr/>
          <p:nvPr/>
        </p:nvSpPr>
        <p:spPr>
          <a:xfrm>
            <a:off x="2147003" y="5610198"/>
            <a:ext cx="1440611" cy="298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SHARED</a:t>
            </a:r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831E6B-B89C-2785-D5A2-46AC25DFC0DC}"/>
              </a:ext>
            </a:extLst>
          </p:cNvPr>
          <p:cNvSpPr/>
          <p:nvPr/>
        </p:nvSpPr>
        <p:spPr>
          <a:xfrm>
            <a:off x="406217" y="5738241"/>
            <a:ext cx="1440611" cy="921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Humans </a:t>
            </a:r>
            <a:endParaRPr lang="en-US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Climate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Time</a:t>
            </a:r>
            <a:endParaRPr lang="en-GB" sz="12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865520-A1D1-6299-E793-930E80926A3F}"/>
              </a:ext>
            </a:extLst>
          </p:cNvPr>
          <p:cNvSpPr/>
          <p:nvPr/>
        </p:nvSpPr>
        <p:spPr>
          <a:xfrm>
            <a:off x="408334" y="5492393"/>
            <a:ext cx="1440611" cy="298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UNIQUE</a:t>
            </a:r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1E5170-F4C4-2993-0867-FF928378246C}"/>
              </a:ext>
            </a:extLst>
          </p:cNvPr>
          <p:cNvSpPr txBox="1"/>
          <p:nvPr/>
        </p:nvSpPr>
        <p:spPr>
          <a:xfrm>
            <a:off x="1187116" y="4053716"/>
            <a:ext cx="6383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4EE744-98B9-C672-A18B-638B869592F2}"/>
              </a:ext>
            </a:extLst>
          </p:cNvPr>
          <p:cNvSpPr/>
          <p:nvPr/>
        </p:nvSpPr>
        <p:spPr>
          <a:xfrm>
            <a:off x="1822494" y="3111335"/>
            <a:ext cx="859530" cy="5977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Human presence</a:t>
            </a:r>
            <a:endParaRPr lang="en-GB" sz="1400" b="1" err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22270C-7A1A-2B37-DF56-FC597164C717}"/>
              </a:ext>
            </a:extLst>
          </p:cNvPr>
          <p:cNvSpPr/>
          <p:nvPr/>
        </p:nvSpPr>
        <p:spPr>
          <a:xfrm>
            <a:off x="1816374" y="3939230"/>
            <a:ext cx="820948" cy="298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Climate</a:t>
            </a:r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8E77FC-A705-5165-0267-137069D5CD10}"/>
              </a:ext>
            </a:extLst>
          </p:cNvPr>
          <p:cNvSpPr/>
          <p:nvPr/>
        </p:nvSpPr>
        <p:spPr>
          <a:xfrm>
            <a:off x="359142" y="3246085"/>
            <a:ext cx="820948" cy="298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SPDs</a:t>
            </a:r>
            <a:endParaRPr lang="en-GB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298BA7D-CB46-E536-D03A-406B420C9931}"/>
              </a:ext>
            </a:extLst>
          </p:cNvPr>
          <p:cNvSpPr/>
          <p:nvPr/>
        </p:nvSpPr>
        <p:spPr>
          <a:xfrm>
            <a:off x="122151" y="2446624"/>
            <a:ext cx="1238606" cy="423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Archeological artefacts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2063FC-FAC5-7259-6AEB-E422FF7FE831}"/>
              </a:ext>
            </a:extLst>
          </p:cNvPr>
          <p:cNvSpPr/>
          <p:nvPr/>
        </p:nvSpPr>
        <p:spPr>
          <a:xfrm>
            <a:off x="135468" y="3905942"/>
            <a:ext cx="1194494" cy="522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Human events</a:t>
            </a:r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1A6C2B-6B63-F911-C4BA-67B34459CEB7}"/>
              </a:ext>
            </a:extLst>
          </p:cNvPr>
          <p:cNvCxnSpPr>
            <a:cxnSpLocks/>
            <a:stCxn id="52" idx="2"/>
            <a:endCxn id="49" idx="0"/>
          </p:cNvCxnSpPr>
          <p:nvPr/>
        </p:nvCxnSpPr>
        <p:spPr>
          <a:xfrm>
            <a:off x="741454" y="2870620"/>
            <a:ext cx="28162" cy="37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 descr="A diagram of the sun&#10;&#10;Description automatically generated">
            <a:extLst>
              <a:ext uri="{FF2B5EF4-FFF2-40B4-BE49-F238E27FC236}">
                <a16:creationId xmlns:a16="http://schemas.microsoft.com/office/drawing/2014/main" id="{DF5CE673-CED2-33C0-ECA2-092AE25C66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06" t="13824" b="9605"/>
          <a:stretch/>
        </p:blipFill>
        <p:spPr>
          <a:xfrm>
            <a:off x="10230659" y="1803815"/>
            <a:ext cx="1440611" cy="123807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1541D2A-0247-BE19-83FB-82F79B6C1CD2}"/>
              </a:ext>
            </a:extLst>
          </p:cNvPr>
          <p:cNvSpPr/>
          <p:nvPr/>
        </p:nvSpPr>
        <p:spPr>
          <a:xfrm>
            <a:off x="7738733" y="2449093"/>
            <a:ext cx="1706267" cy="457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Summed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by time slice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ACC64F3-2F72-28A8-9E4D-235FE76B8467}"/>
              </a:ext>
            </a:extLst>
          </p:cNvPr>
          <p:cNvSpPr/>
          <p:nvPr/>
        </p:nvSpPr>
        <p:spPr>
          <a:xfrm>
            <a:off x="7713819" y="1761474"/>
            <a:ext cx="1699515" cy="245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Summed by ecozone</a:t>
            </a:r>
            <a:endParaRPr lang="en-US" sz="1400" b="1">
              <a:solidFill>
                <a:schemeClr val="tx1"/>
              </a:solidFill>
              <a:cs typeface="Calibri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D5FB069-6A62-3ECB-0CA0-42AD8140F4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55" b="31646"/>
          <a:stretch/>
        </p:blipFill>
        <p:spPr>
          <a:xfrm>
            <a:off x="8035270" y="763384"/>
            <a:ext cx="1104457" cy="429101"/>
          </a:xfrm>
          <a:prstGeom prst="rect">
            <a:avLst/>
          </a:prstGeom>
        </p:spPr>
      </p:pic>
      <p:pic>
        <p:nvPicPr>
          <p:cNvPr id="98" name="Graphic 97" descr="Shuffle with solid fill">
            <a:extLst>
              <a:ext uri="{FF2B5EF4-FFF2-40B4-BE49-F238E27FC236}">
                <a16:creationId xmlns:a16="http://schemas.microsoft.com/office/drawing/2014/main" id="{857E0FFD-A70A-9CB7-0017-370D2C57D6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0927" y="5507551"/>
            <a:ext cx="412961" cy="270230"/>
          </a:xfrm>
          <a:prstGeom prst="rect">
            <a:avLst/>
          </a:prstGeom>
        </p:spPr>
      </p:pic>
      <p:pic>
        <p:nvPicPr>
          <p:cNvPr id="102" name="Graphic 101" descr="Circles with lines with solid fill">
            <a:extLst>
              <a:ext uri="{FF2B5EF4-FFF2-40B4-BE49-F238E27FC236}">
                <a16:creationId xmlns:a16="http://schemas.microsoft.com/office/drawing/2014/main" id="{55EA7228-2EC2-DB9A-FC7A-ED786C8D12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8891" y="5553169"/>
            <a:ext cx="391280" cy="39128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85C60677-E346-EA9A-1813-2E009A72106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grayscl/>
          </a:blip>
          <a:srcRect l="51269" t="-1001" r="508"/>
          <a:stretch/>
        </p:blipFill>
        <p:spPr>
          <a:xfrm rot="-5400000">
            <a:off x="9683216" y="2216007"/>
            <a:ext cx="1003547" cy="436599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021F915-2EBA-F2B7-A156-2C5EE2F496C2}"/>
              </a:ext>
            </a:extLst>
          </p:cNvPr>
          <p:cNvSpPr txBox="1"/>
          <p:nvPr/>
        </p:nvSpPr>
        <p:spPr>
          <a:xfrm>
            <a:off x="5772577" y="184940"/>
            <a:ext cx="458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1. Composition of ecosystem properties</a:t>
            </a:r>
            <a:endParaRPr lang="en-GB"/>
          </a:p>
        </p:txBody>
      </p:sp>
      <p:pic>
        <p:nvPicPr>
          <p:cNvPr id="150" name="Graphic 149" descr="Hourglass 30% with solid fill">
            <a:extLst>
              <a:ext uri="{FF2B5EF4-FFF2-40B4-BE49-F238E27FC236}">
                <a16:creationId xmlns:a16="http://schemas.microsoft.com/office/drawing/2014/main" id="{BCB2EEB7-13DD-073D-CFF9-2BC45AF0F6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85805" y="2918505"/>
            <a:ext cx="227760" cy="227760"/>
          </a:xfrm>
          <a:prstGeom prst="rect">
            <a:avLst/>
          </a:prstGeom>
        </p:spPr>
      </p:pic>
      <p:pic>
        <p:nvPicPr>
          <p:cNvPr id="152" name="Graphic 151" descr="Partial sun with solid fill">
            <a:extLst>
              <a:ext uri="{FF2B5EF4-FFF2-40B4-BE49-F238E27FC236}">
                <a16:creationId xmlns:a16="http://schemas.microsoft.com/office/drawing/2014/main" id="{BEDA884D-9678-A0A2-9775-EF8F895FB4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47955" y="1639512"/>
            <a:ext cx="320079" cy="320079"/>
          </a:xfrm>
          <a:prstGeom prst="rect">
            <a:avLst/>
          </a:prstGeom>
        </p:spPr>
      </p:pic>
      <p:pic>
        <p:nvPicPr>
          <p:cNvPr id="157" name="Graphic 156" descr="Man with solid fill">
            <a:extLst>
              <a:ext uri="{FF2B5EF4-FFF2-40B4-BE49-F238E27FC236}">
                <a16:creationId xmlns:a16="http://schemas.microsoft.com/office/drawing/2014/main" id="{A1253E7A-7187-15C4-FBF2-93FBBC4023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53495" y="3267467"/>
            <a:ext cx="285512" cy="285512"/>
          </a:xfrm>
          <a:prstGeom prst="rect">
            <a:avLst/>
          </a:prstGeom>
        </p:spPr>
      </p:pic>
      <p:pic>
        <p:nvPicPr>
          <p:cNvPr id="158" name="Graphic 157" descr="Partial sun with solid fill">
            <a:extLst>
              <a:ext uri="{FF2B5EF4-FFF2-40B4-BE49-F238E27FC236}">
                <a16:creationId xmlns:a16="http://schemas.microsoft.com/office/drawing/2014/main" id="{5957B03E-30DB-ED88-A649-8861DF95A3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90290" y="3901113"/>
            <a:ext cx="320079" cy="32007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C6E9C94-D183-9D30-8F3C-764CAC0A2473}"/>
              </a:ext>
            </a:extLst>
          </p:cNvPr>
          <p:cNvSpPr txBox="1"/>
          <p:nvPr/>
        </p:nvSpPr>
        <p:spPr>
          <a:xfrm>
            <a:off x="7993417" y="4553089"/>
            <a:ext cx="1357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continent/ecozone</a:t>
            </a:r>
            <a:endParaRPr lang="en-GB" sz="12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A3A7423-E5A9-073A-E3B8-FBE0E7D33AB5}"/>
              </a:ext>
            </a:extLst>
          </p:cNvPr>
          <p:cNvSpPr/>
          <p:nvPr/>
        </p:nvSpPr>
        <p:spPr>
          <a:xfrm>
            <a:off x="151333" y="97146"/>
            <a:ext cx="1028757" cy="1076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Fossil pollen dataset compilation </a:t>
            </a:r>
            <a:br>
              <a:rPr lang="en-US" sz="1200"/>
            </a:br>
            <a:r>
              <a:rPr lang="en-US" sz="1200">
                <a:solidFill>
                  <a:schemeClr val="tx1"/>
                </a:solidFill>
              </a:rPr>
              <a:t>(n = 1263) </a:t>
            </a:r>
            <a:endParaRPr lang="en-GB" sz="120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17636D8-D0A3-F6A9-F9B6-34B0FBD3DCE6}"/>
              </a:ext>
            </a:extLst>
          </p:cNvPr>
          <p:cNvCxnSpPr>
            <a:cxnSpLocks/>
            <a:stCxn id="82" idx="3"/>
            <a:endCxn id="3" idx="1"/>
          </p:cNvCxnSpPr>
          <p:nvPr/>
        </p:nvCxnSpPr>
        <p:spPr>
          <a:xfrm>
            <a:off x="1180090" y="635276"/>
            <a:ext cx="191691" cy="6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B5C7460-DCEE-F19B-0E50-0D1C297D842A}"/>
              </a:ext>
            </a:extLst>
          </p:cNvPr>
          <p:cNvSpPr txBox="1"/>
          <p:nvPr/>
        </p:nvSpPr>
        <p:spPr>
          <a:xfrm>
            <a:off x="1237696" y="4668896"/>
            <a:ext cx="564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*2</a:t>
            </a:r>
            <a:endParaRPr lang="en-GB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65DA2-6494-D54E-F94E-3B5419E58049}"/>
              </a:ext>
            </a:extLst>
          </p:cNvPr>
          <p:cNvSpPr/>
          <p:nvPr/>
        </p:nvSpPr>
        <p:spPr>
          <a:xfrm>
            <a:off x="3021431" y="3051658"/>
            <a:ext cx="1127600" cy="30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PREDICTORS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715AA-99EA-FF3C-7493-2F7CC5FC0146}"/>
              </a:ext>
            </a:extLst>
          </p:cNvPr>
          <p:cNvSpPr/>
          <p:nvPr/>
        </p:nvSpPr>
        <p:spPr>
          <a:xfrm>
            <a:off x="1690581" y="2346034"/>
            <a:ext cx="1180214" cy="59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Temporal stochasticity</a:t>
            </a:r>
            <a:endParaRPr lang="en-US" sz="1400" b="1">
              <a:solidFill>
                <a:schemeClr val="tx1"/>
              </a:solidFill>
              <a:cs typeface="Calibri"/>
            </a:endParaRPr>
          </a:p>
        </p:txBody>
      </p:sp>
      <p:pic>
        <p:nvPicPr>
          <p:cNvPr id="7" name="Graphic 6" descr="Hourglass 30% with solid fill">
            <a:extLst>
              <a:ext uri="{FF2B5EF4-FFF2-40B4-BE49-F238E27FC236}">
                <a16:creationId xmlns:a16="http://schemas.microsoft.com/office/drawing/2014/main" id="{0716C0BD-4F72-B7A0-8DCA-6812C2EB8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7000" y="2528545"/>
            <a:ext cx="260884" cy="26088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E58352-D910-2D32-0D1A-C9A55E86295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07884" y="2658987"/>
            <a:ext cx="688276" cy="37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7A58E8-11DF-38D7-879D-C0AE49000EFD}"/>
              </a:ext>
            </a:extLst>
          </p:cNvPr>
          <p:cNvCxnSpPr>
            <a:cxnSpLocks/>
          </p:cNvCxnSpPr>
          <p:nvPr/>
        </p:nvCxnSpPr>
        <p:spPr>
          <a:xfrm flipV="1">
            <a:off x="2698388" y="3251922"/>
            <a:ext cx="344686" cy="17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F1F3F8-7E44-2C33-7CD7-44F133A43686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37322" y="3360837"/>
            <a:ext cx="1074377" cy="7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03275E-FCBB-9728-1434-E031E95F6D82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180090" y="3395284"/>
            <a:ext cx="613949" cy="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489E2-F5F5-A84A-3BDA-04D5A78135A7}"/>
              </a:ext>
            </a:extLst>
          </p:cNvPr>
          <p:cNvCxnSpPr>
            <a:cxnSpLocks/>
          </p:cNvCxnSpPr>
          <p:nvPr/>
        </p:nvCxnSpPr>
        <p:spPr>
          <a:xfrm flipV="1">
            <a:off x="1341465" y="3395284"/>
            <a:ext cx="118132" cy="71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3408BCD-9346-D395-3334-ADD96CE6E0BF}"/>
              </a:ext>
            </a:extLst>
          </p:cNvPr>
          <p:cNvSpPr/>
          <p:nvPr/>
        </p:nvSpPr>
        <p:spPr>
          <a:xfrm>
            <a:off x="5680371" y="1537504"/>
            <a:ext cx="1496137" cy="30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Variance analysis</a:t>
            </a:r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39FA4E-8E83-5670-41A4-071C07343981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4149031" y="1691709"/>
            <a:ext cx="1531340" cy="151415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5055899-D75D-3013-C64E-93A3937EB36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grayscl/>
          </a:blip>
          <a:srcRect t="-1628" r="45851" b="-5687"/>
          <a:stretch/>
        </p:blipFill>
        <p:spPr>
          <a:xfrm rot="5400000">
            <a:off x="11127176" y="2227297"/>
            <a:ext cx="1126862" cy="463897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C26B83-EE2C-799F-5E0A-EF5B6D272B7F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9413334" y="1884211"/>
            <a:ext cx="1556873" cy="48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D1DEA70-97CE-6A7E-9818-0862F36D5E18}"/>
              </a:ext>
            </a:extLst>
          </p:cNvPr>
          <p:cNvSpPr/>
          <p:nvPr/>
        </p:nvSpPr>
        <p:spPr>
          <a:xfrm>
            <a:off x="5515986" y="5614326"/>
            <a:ext cx="2081436" cy="80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General trends per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400">
                <a:solidFill>
                  <a:schemeClr val="tx1"/>
                </a:solidFill>
              </a:rPr>
              <a:t>continent/ecozone through time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EFC943-E4B4-6898-F023-7DCD6E09B9E1}"/>
              </a:ext>
            </a:extLst>
          </p:cNvPr>
          <p:cNvSpPr txBox="1"/>
          <p:nvPr/>
        </p:nvSpPr>
        <p:spPr>
          <a:xfrm>
            <a:off x="883752" y="928478"/>
            <a:ext cx="56422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/>
              <a:t>*1</a:t>
            </a:r>
            <a:endParaRPr lang="en-GB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9118F6-E191-D8C3-981F-18CD8BA4E761}"/>
              </a:ext>
            </a:extLst>
          </p:cNvPr>
          <p:cNvSpPr/>
          <p:nvPr/>
        </p:nvSpPr>
        <p:spPr>
          <a:xfrm>
            <a:off x="5527451" y="4513909"/>
            <a:ext cx="2069971" cy="94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cs typeface="Calibri"/>
              </a:rPr>
              <a:t>Multidimensional shifts among pollen biodiversity indices through time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ECF8E6E-18E4-7A25-7CE2-572FB051202F}"/>
              </a:ext>
            </a:extLst>
          </p:cNvPr>
          <p:cNvSpPr/>
          <p:nvPr/>
        </p:nvSpPr>
        <p:spPr>
          <a:xfrm>
            <a:off x="7920945" y="5274912"/>
            <a:ext cx="1496137" cy="30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Variance analysis</a:t>
            </a:r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A51AAC5-E7C5-C776-21D7-959F1C17E5EF}"/>
              </a:ext>
            </a:extLst>
          </p:cNvPr>
          <p:cNvCxnSpPr>
            <a:cxnSpLocks/>
            <a:stCxn id="73" idx="3"/>
            <a:endCxn id="123" idx="1"/>
          </p:cNvCxnSpPr>
          <p:nvPr/>
        </p:nvCxnSpPr>
        <p:spPr>
          <a:xfrm>
            <a:off x="7597422" y="4983972"/>
            <a:ext cx="323523" cy="4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C1A979-63B1-705A-1AFA-DB601D7DFACB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9417082" y="5429117"/>
            <a:ext cx="906811" cy="2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6D452EA4-B59C-A6E6-494F-61CBE794BB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55" b="31646"/>
          <a:stretch/>
        </p:blipFill>
        <p:spPr>
          <a:xfrm>
            <a:off x="8078289" y="4788448"/>
            <a:ext cx="1104457" cy="429101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568FC246-DD67-170B-5D1B-A0E4AF12D9F5}"/>
              </a:ext>
            </a:extLst>
          </p:cNvPr>
          <p:cNvSpPr txBox="1"/>
          <p:nvPr/>
        </p:nvSpPr>
        <p:spPr>
          <a:xfrm>
            <a:off x="6638738" y="3441736"/>
            <a:ext cx="41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2. Interplay among ecosystem properties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1DF9606-F7CF-1375-3C98-098E5DC5315E}"/>
              </a:ext>
            </a:extLst>
          </p:cNvPr>
          <p:cNvCxnSpPr>
            <a:cxnSpLocks/>
            <a:stCxn id="26" idx="3"/>
            <a:endCxn id="68" idx="1"/>
          </p:cNvCxnSpPr>
          <p:nvPr/>
        </p:nvCxnSpPr>
        <p:spPr>
          <a:xfrm>
            <a:off x="7176508" y="1691709"/>
            <a:ext cx="537311" cy="19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4897F78-D6CE-C749-5BA2-5CC31147E964}"/>
              </a:ext>
            </a:extLst>
          </p:cNvPr>
          <p:cNvCxnSpPr>
            <a:cxnSpLocks/>
            <a:stCxn id="26" idx="3"/>
            <a:endCxn id="69" idx="1"/>
          </p:cNvCxnSpPr>
          <p:nvPr/>
        </p:nvCxnSpPr>
        <p:spPr>
          <a:xfrm>
            <a:off x="7176508" y="1691709"/>
            <a:ext cx="562225" cy="98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602456-EFC2-8DE4-0B2F-78261D826275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4149031" y="3205863"/>
            <a:ext cx="1366955" cy="281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D3AB45-4AFA-AB96-97C8-19AAB8F1D9F9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3046164" y="641315"/>
            <a:ext cx="2634207" cy="105039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41B619A-CE36-0B90-A2BB-515544543176}"/>
              </a:ext>
            </a:extLst>
          </p:cNvPr>
          <p:cNvCxnSpPr>
            <a:cxnSpLocks/>
            <a:stCxn id="3" idx="3"/>
            <a:endCxn id="73" idx="1"/>
          </p:cNvCxnSpPr>
          <p:nvPr/>
        </p:nvCxnSpPr>
        <p:spPr>
          <a:xfrm>
            <a:off x="3046164" y="641315"/>
            <a:ext cx="2481287" cy="4342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3D4AFB-7356-D174-4A12-A64DE111E057}"/>
              </a:ext>
            </a:extLst>
          </p:cNvPr>
          <p:cNvCxnSpPr>
            <a:cxnSpLocks/>
            <a:stCxn id="65" idx="3"/>
            <a:endCxn id="123" idx="1"/>
          </p:cNvCxnSpPr>
          <p:nvPr/>
        </p:nvCxnSpPr>
        <p:spPr>
          <a:xfrm flipV="1">
            <a:off x="7597422" y="5429117"/>
            <a:ext cx="323523" cy="58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87C1167-D27E-D491-2763-BECF9086832A}"/>
              </a:ext>
            </a:extLst>
          </p:cNvPr>
          <p:cNvSpPr/>
          <p:nvPr/>
        </p:nvSpPr>
        <p:spPr>
          <a:xfrm>
            <a:off x="1506293" y="889503"/>
            <a:ext cx="1440611" cy="1044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3" indent="-285753">
              <a:lnSpc>
                <a:spcPct val="150000"/>
              </a:lnSpc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Evenness</a:t>
            </a:r>
          </a:p>
          <a:p>
            <a:pPr marL="285753" indent="-285753">
              <a:lnSpc>
                <a:spcPct val="150000"/>
              </a:lnSpc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Diversity</a:t>
            </a:r>
          </a:p>
          <a:p>
            <a:pPr marL="285753" indent="-285753">
              <a:lnSpc>
                <a:spcPct val="150000"/>
              </a:lnSpc>
              <a:buFontTx/>
              <a:buChar char="-"/>
            </a:pPr>
            <a:r>
              <a:rPr lang="en-US" sz="1200" err="1">
                <a:solidFill>
                  <a:schemeClr val="tx1"/>
                </a:solidFill>
              </a:rPr>
              <a:t>RoC</a:t>
            </a:r>
            <a:endParaRPr lang="en-US" sz="1200">
              <a:solidFill>
                <a:schemeClr val="tx1"/>
              </a:solidFill>
            </a:endParaRPr>
          </a:p>
          <a:p>
            <a:pPr marL="285753" indent="-285753">
              <a:lnSpc>
                <a:spcPct val="150000"/>
              </a:lnSpc>
              <a:buFontTx/>
              <a:buChar char="-"/>
            </a:pPr>
            <a:r>
              <a:rPr lang="en-US" sz="1200" err="1">
                <a:solidFill>
                  <a:schemeClr val="tx1"/>
                </a:solidFill>
              </a:rPr>
              <a:t>Etc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DE0A3CA-7255-1483-8684-CB20E126BC2B}"/>
              </a:ext>
            </a:extLst>
          </p:cNvPr>
          <p:cNvSpPr txBox="1"/>
          <p:nvPr/>
        </p:nvSpPr>
        <p:spPr>
          <a:xfrm>
            <a:off x="2581153" y="1661560"/>
            <a:ext cx="564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*3</a:t>
            </a:r>
            <a:endParaRPr lang="en-GB" sz="140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0D929DB-AAA6-C60C-A8B5-BBDD5E4F9B52}"/>
              </a:ext>
            </a:extLst>
          </p:cNvPr>
          <p:cNvCxnSpPr>
            <a:cxnSpLocks/>
          </p:cNvCxnSpPr>
          <p:nvPr/>
        </p:nvCxnSpPr>
        <p:spPr>
          <a:xfrm>
            <a:off x="9417082" y="2616133"/>
            <a:ext cx="2129923" cy="25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11EF2AD-6CA9-AE9D-F510-14700208DD08}"/>
              </a:ext>
            </a:extLst>
          </p:cNvPr>
          <p:cNvCxnSpPr>
            <a:cxnSpLocks/>
            <a:stCxn id="69" idx="3"/>
            <a:endCxn id="110" idx="1"/>
          </p:cNvCxnSpPr>
          <p:nvPr/>
        </p:nvCxnSpPr>
        <p:spPr>
          <a:xfrm>
            <a:off x="9445000" y="2678083"/>
            <a:ext cx="739990" cy="25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9C22EC8-EB8F-D4B6-48C3-2F84D215AE7C}"/>
              </a:ext>
            </a:extLst>
          </p:cNvPr>
          <p:cNvSpPr txBox="1"/>
          <p:nvPr/>
        </p:nvSpPr>
        <p:spPr>
          <a:xfrm>
            <a:off x="5729575" y="1858650"/>
            <a:ext cx="1384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Unique, shared, total variance explained</a:t>
            </a:r>
            <a:endParaRPr lang="en-GB" sz="12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75BE891-57BF-B7BE-68E7-8DF0089D4122}"/>
              </a:ext>
            </a:extLst>
          </p:cNvPr>
          <p:cNvSpPr txBox="1"/>
          <p:nvPr/>
        </p:nvSpPr>
        <p:spPr>
          <a:xfrm>
            <a:off x="7963035" y="562108"/>
            <a:ext cx="1357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continent/ecozone</a:t>
            </a:r>
            <a:endParaRPr lang="en-GB" sz="1200"/>
          </a:p>
        </p:txBody>
      </p:sp>
      <p:pic>
        <p:nvPicPr>
          <p:cNvPr id="177" name="Graphic 176" descr="Shuffle with solid fill">
            <a:extLst>
              <a:ext uri="{FF2B5EF4-FFF2-40B4-BE49-F238E27FC236}">
                <a16:creationId xmlns:a16="http://schemas.microsoft.com/office/drawing/2014/main" id="{D0C4BCD7-19F7-AB69-0850-50877D0D2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9576" y="2384539"/>
            <a:ext cx="412961" cy="270230"/>
          </a:xfrm>
          <a:prstGeom prst="rect">
            <a:avLst/>
          </a:prstGeom>
        </p:spPr>
      </p:pic>
      <p:pic>
        <p:nvPicPr>
          <p:cNvPr id="178" name="Graphic 177" descr="Circles with lines with solid fill">
            <a:extLst>
              <a:ext uri="{FF2B5EF4-FFF2-40B4-BE49-F238E27FC236}">
                <a16:creationId xmlns:a16="http://schemas.microsoft.com/office/drawing/2014/main" id="{1854902B-8CD9-5FB5-0C51-EB1DC7B24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7771" y="2314431"/>
            <a:ext cx="391280" cy="391280"/>
          </a:xfrm>
          <a:prstGeom prst="rect">
            <a:avLst/>
          </a:prstGeom>
        </p:spPr>
      </p:pic>
      <p:pic>
        <p:nvPicPr>
          <p:cNvPr id="183" name="Picture 182" descr="A screenshot of a graph&#10;&#10;Description automatically generated">
            <a:extLst>
              <a:ext uri="{FF2B5EF4-FFF2-40B4-BE49-F238E27FC236}">
                <a16:creationId xmlns:a16="http://schemas.microsoft.com/office/drawing/2014/main" id="{C1FA46A0-3BA3-AD9D-6383-7DDCF8F825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020" r="14020" b="80862"/>
          <a:stretch/>
        </p:blipFill>
        <p:spPr>
          <a:xfrm>
            <a:off x="10107849" y="661943"/>
            <a:ext cx="1549779" cy="682905"/>
          </a:xfrm>
          <a:prstGeom prst="rect">
            <a:avLst/>
          </a:prstGeom>
        </p:spPr>
      </p:pic>
      <p:pic>
        <p:nvPicPr>
          <p:cNvPr id="184" name="Graphic 183" descr="Man with solid fill">
            <a:extLst>
              <a:ext uri="{FF2B5EF4-FFF2-40B4-BE49-F238E27FC236}">
                <a16:creationId xmlns:a16="http://schemas.microsoft.com/office/drawing/2014/main" id="{CA02F50E-CB84-3107-27C7-5C0D0A4561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95749" y="4612057"/>
            <a:ext cx="285512" cy="285512"/>
          </a:xfrm>
          <a:prstGeom prst="rect">
            <a:avLst/>
          </a:prstGeom>
        </p:spPr>
      </p:pic>
      <p:pic>
        <p:nvPicPr>
          <p:cNvPr id="185" name="Graphic 184" descr="Partial sun with solid fill">
            <a:extLst>
              <a:ext uri="{FF2B5EF4-FFF2-40B4-BE49-F238E27FC236}">
                <a16:creationId xmlns:a16="http://schemas.microsoft.com/office/drawing/2014/main" id="{5A98F207-3012-75A7-90AA-B5207CBB72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27294" y="5731068"/>
            <a:ext cx="320079" cy="320079"/>
          </a:xfrm>
          <a:prstGeom prst="rect">
            <a:avLst/>
          </a:prstGeom>
        </p:spPr>
      </p:pic>
      <p:pic>
        <p:nvPicPr>
          <p:cNvPr id="186" name="Graphic 185" descr="Hourglass 30% with solid fill">
            <a:extLst>
              <a:ext uri="{FF2B5EF4-FFF2-40B4-BE49-F238E27FC236}">
                <a16:creationId xmlns:a16="http://schemas.microsoft.com/office/drawing/2014/main" id="{1728FEC2-4714-5567-6585-8B672D87F3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09246" y="4657848"/>
            <a:ext cx="260884" cy="260884"/>
          </a:xfrm>
          <a:prstGeom prst="rect">
            <a:avLst/>
          </a:prstGeom>
        </p:spPr>
      </p:pic>
      <p:pic>
        <p:nvPicPr>
          <p:cNvPr id="195" name="Graphic 194" descr="Shuffle with solid fill">
            <a:extLst>
              <a:ext uri="{FF2B5EF4-FFF2-40B4-BE49-F238E27FC236}">
                <a16:creationId xmlns:a16="http://schemas.microsoft.com/office/drawing/2014/main" id="{30001083-0FA6-87FA-FA47-0C697EEC8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98492" y="5052048"/>
            <a:ext cx="412961" cy="270230"/>
          </a:xfrm>
          <a:prstGeom prst="rect">
            <a:avLst/>
          </a:prstGeom>
        </p:spPr>
      </p:pic>
      <p:pic>
        <p:nvPicPr>
          <p:cNvPr id="196" name="Graphic 195" descr="Circles with lines with solid fill">
            <a:extLst>
              <a:ext uri="{FF2B5EF4-FFF2-40B4-BE49-F238E27FC236}">
                <a16:creationId xmlns:a16="http://schemas.microsoft.com/office/drawing/2014/main" id="{094666AC-F5A6-DDA0-1BC2-20D67FF2C9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6687" y="4981940"/>
            <a:ext cx="391280" cy="3912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5511D6-CA4E-EB80-01C1-DE4B22E3EFEA}"/>
              </a:ext>
            </a:extLst>
          </p:cNvPr>
          <p:cNvSpPr/>
          <p:nvPr/>
        </p:nvSpPr>
        <p:spPr>
          <a:xfrm>
            <a:off x="7685807" y="1266109"/>
            <a:ext cx="1699515" cy="245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Summed continent</a:t>
            </a:r>
            <a:endParaRPr lang="en-US" sz="1400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A0024A-AA24-9353-2319-F868EE6678F4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 flipV="1">
            <a:off x="7176508" y="1388846"/>
            <a:ext cx="509299" cy="30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0DE88-C13B-D205-015A-00A8D535F93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9385322" y="1080153"/>
            <a:ext cx="709136" cy="30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phic 19" descr="Hourglass 30% with solid fill">
            <a:extLst>
              <a:ext uri="{FF2B5EF4-FFF2-40B4-BE49-F238E27FC236}">
                <a16:creationId xmlns:a16="http://schemas.microsoft.com/office/drawing/2014/main" id="{771E29D7-810E-4698-4C8E-1FA41366C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44778" y="371169"/>
            <a:ext cx="227760" cy="227760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E46A154A-25DA-561C-8108-3E0768D7AC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65221" y="327937"/>
            <a:ext cx="285512" cy="285512"/>
          </a:xfrm>
          <a:prstGeom prst="rect">
            <a:avLst/>
          </a:prstGeom>
        </p:spPr>
      </p:pic>
      <p:pic>
        <p:nvPicPr>
          <p:cNvPr id="28" name="Graphic 27" descr="Partial sun with solid fill">
            <a:extLst>
              <a:ext uri="{FF2B5EF4-FFF2-40B4-BE49-F238E27FC236}">
                <a16:creationId xmlns:a16="http://schemas.microsoft.com/office/drawing/2014/main" id="{8BADBA2D-8F62-20A1-1272-18429CD9B2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7253" y="272405"/>
            <a:ext cx="320079" cy="320079"/>
          </a:xfrm>
          <a:prstGeom prst="rect">
            <a:avLst/>
          </a:prstGeom>
        </p:spPr>
      </p:pic>
      <p:pic>
        <p:nvPicPr>
          <p:cNvPr id="29" name="Graphic 28" descr="Shuffle with solid fill">
            <a:extLst>
              <a:ext uri="{FF2B5EF4-FFF2-40B4-BE49-F238E27FC236}">
                <a16:creationId xmlns:a16="http://schemas.microsoft.com/office/drawing/2014/main" id="{B22DE121-1833-25FB-C90D-685F32242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0733" y="937530"/>
            <a:ext cx="412961" cy="270230"/>
          </a:xfrm>
          <a:prstGeom prst="rect">
            <a:avLst/>
          </a:prstGeom>
        </p:spPr>
      </p:pic>
      <p:pic>
        <p:nvPicPr>
          <p:cNvPr id="30" name="Graphic 29" descr="Circles with lines with solid fill">
            <a:extLst>
              <a:ext uri="{FF2B5EF4-FFF2-40B4-BE49-F238E27FC236}">
                <a16:creationId xmlns:a16="http://schemas.microsoft.com/office/drawing/2014/main" id="{DDC29E49-4A15-F2E1-362C-951BA09555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8928" y="867422"/>
            <a:ext cx="391280" cy="391280"/>
          </a:xfrm>
          <a:prstGeom prst="rect">
            <a:avLst/>
          </a:prstGeom>
        </p:spPr>
      </p:pic>
      <p:pic>
        <p:nvPicPr>
          <p:cNvPr id="151" name="Graphic 150" descr="Man with solid fill">
            <a:extLst>
              <a:ext uri="{FF2B5EF4-FFF2-40B4-BE49-F238E27FC236}">
                <a16:creationId xmlns:a16="http://schemas.microsoft.com/office/drawing/2014/main" id="{F1C507A4-9E75-6D62-A28E-511DF74BD1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380807" y="1703247"/>
            <a:ext cx="285512" cy="2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058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Ondřej Mottl</dc:creator>
  <cp:lastModifiedBy>Ondřej Mottl</cp:lastModifiedBy>
  <cp:revision>2</cp:revision>
  <dcterms:created xsi:type="dcterms:W3CDTF">2023-10-19T11:14:06Z</dcterms:created>
  <dcterms:modified xsi:type="dcterms:W3CDTF">2023-10-19T11:15:10Z</dcterms:modified>
</cp:coreProperties>
</file>